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7" r:id="rId5"/>
    <p:sldId id="270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65" autoAdjust="0"/>
  </p:normalViewPr>
  <p:slideViewPr>
    <p:cSldViewPr snapToGrid="0">
      <p:cViewPr varScale="1">
        <p:scale>
          <a:sx n="104" d="100"/>
          <a:sy n="104" d="100"/>
        </p:scale>
        <p:origin x="85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title: 40 pt. Arial</a:t>
            </a: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 Name: 16 pt. Arial</a:t>
            </a: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Presenters Title: 16 pt. Arial Italic</a:t>
            </a: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4fc9130ed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4fc9130ed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fc9130ed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e4fc9130ed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4fc9130ed_1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e4fc9130ed_1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69" b="1982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69" b="1982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3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4"/>
          <p:cNvSpPr txBox="1"/>
          <p:nvPr/>
        </p:nvSpPr>
        <p:spPr>
          <a:xfrm>
            <a:off x="1463041" y="1885950"/>
            <a:ext cx="738830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Machine Learning and Feature Engineering for Art Classification</a:t>
            </a:r>
            <a:endParaRPr sz="28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133599" y="3638550"/>
            <a:ext cx="542834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Aris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Faria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Filip Nowicki, Shukan Parekh, Sagar Sachdev</a:t>
            </a:r>
            <a:endParaRPr dirty="0"/>
          </a:p>
          <a:p>
            <a:pPr marL="3175" marR="0" lvl="0" indent="-31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11700" y="40815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</p:txBody>
      </p:sp>
      <p:sp>
        <p:nvSpPr>
          <p:cNvPr id="76" name="Google Shape;76;p16"/>
          <p:cNvSpPr txBox="1"/>
          <p:nvPr/>
        </p:nvSpPr>
        <p:spPr>
          <a:xfrm>
            <a:off x="386726" y="1439538"/>
            <a:ext cx="3834999" cy="66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Many great pieces of art by unknown artists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Developing expertise in art takes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3794-E7A2-4786-8D66-533B2A25A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26" y="2244015"/>
            <a:ext cx="3683829" cy="2381889"/>
          </a:xfrm>
          <a:prstGeom prst="rect">
            <a:avLst/>
          </a:prstGeom>
        </p:spPr>
      </p:pic>
      <p:sp>
        <p:nvSpPr>
          <p:cNvPr id="6" name="Google Shape;76;p16">
            <a:extLst>
              <a:ext uri="{FF2B5EF4-FFF2-40B4-BE49-F238E27FC236}">
                <a16:creationId xmlns:a16="http://schemas.microsoft.com/office/drawing/2014/main" id="{214A69FB-CEFF-4C0B-8092-AD0D3F34E738}"/>
              </a:ext>
            </a:extLst>
          </p:cNvPr>
          <p:cNvSpPr txBox="1"/>
          <p:nvPr/>
        </p:nvSpPr>
        <p:spPr>
          <a:xfrm>
            <a:off x="235555" y="4625904"/>
            <a:ext cx="3986170" cy="36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Fall of the Rhine at Schaffhausen by William Turner</a:t>
            </a:r>
            <a:endParaRPr lang="en-US"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A02A8F28-25C0-4A21-BD85-1AA4C0476987}"/>
              </a:ext>
            </a:extLst>
          </p:cNvPr>
          <p:cNvSpPr txBox="1"/>
          <p:nvPr/>
        </p:nvSpPr>
        <p:spPr>
          <a:xfrm>
            <a:off x="386726" y="1118994"/>
            <a:ext cx="1356040" cy="36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</a:p>
        </p:txBody>
      </p:sp>
      <p:sp>
        <p:nvSpPr>
          <p:cNvPr id="10" name="Google Shape;76;p16">
            <a:extLst>
              <a:ext uri="{FF2B5EF4-FFF2-40B4-BE49-F238E27FC236}">
                <a16:creationId xmlns:a16="http://schemas.microsoft.com/office/drawing/2014/main" id="{182EE07E-0921-481F-A8B1-B2A3F1ACD39B}"/>
              </a:ext>
            </a:extLst>
          </p:cNvPr>
          <p:cNvSpPr txBox="1"/>
          <p:nvPr/>
        </p:nvSpPr>
        <p:spPr>
          <a:xfrm>
            <a:off x="4845655" y="1439538"/>
            <a:ext cx="3834999" cy="181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Explore feature engineering techniques as applied to art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Train ML models to classify paintings to their artists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Develop an easy-to-use script to let anyone effortlessly run classification models or classify 1 painting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sp>
        <p:nvSpPr>
          <p:cNvPr id="11" name="Google Shape;76;p16">
            <a:extLst>
              <a:ext uri="{FF2B5EF4-FFF2-40B4-BE49-F238E27FC236}">
                <a16:creationId xmlns:a16="http://schemas.microsoft.com/office/drawing/2014/main" id="{6FF9F3F3-CDE7-4D35-A641-040741395F6D}"/>
              </a:ext>
            </a:extLst>
          </p:cNvPr>
          <p:cNvSpPr txBox="1"/>
          <p:nvPr/>
        </p:nvSpPr>
        <p:spPr>
          <a:xfrm>
            <a:off x="4845655" y="1118994"/>
            <a:ext cx="1356040" cy="36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</a:p>
        </p:txBody>
      </p:sp>
      <p:sp>
        <p:nvSpPr>
          <p:cNvPr id="12" name="Google Shape;76;p16">
            <a:extLst>
              <a:ext uri="{FF2B5EF4-FFF2-40B4-BE49-F238E27FC236}">
                <a16:creationId xmlns:a16="http://schemas.microsoft.com/office/drawing/2014/main" id="{744F2172-1C4A-4162-B9DE-ECFA763F14E6}"/>
              </a:ext>
            </a:extLst>
          </p:cNvPr>
          <p:cNvSpPr txBox="1"/>
          <p:nvPr/>
        </p:nvSpPr>
        <p:spPr>
          <a:xfrm>
            <a:off x="4845655" y="4054920"/>
            <a:ext cx="3834999" cy="66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Kaggle dataset of scanned paintings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50 most influential artists of all time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8446 paintings</a:t>
            </a:r>
          </a:p>
        </p:txBody>
      </p:sp>
      <p:sp>
        <p:nvSpPr>
          <p:cNvPr id="13" name="Google Shape;76;p16">
            <a:extLst>
              <a:ext uri="{FF2B5EF4-FFF2-40B4-BE49-F238E27FC236}">
                <a16:creationId xmlns:a16="http://schemas.microsoft.com/office/drawing/2014/main" id="{308A5102-281F-418C-A1FB-84D025F9AA71}"/>
              </a:ext>
            </a:extLst>
          </p:cNvPr>
          <p:cNvSpPr txBox="1"/>
          <p:nvPr/>
        </p:nvSpPr>
        <p:spPr>
          <a:xfrm>
            <a:off x="4845655" y="3734376"/>
            <a:ext cx="1356040" cy="36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</a:p>
        </p:txBody>
      </p:sp>
      <p:sp>
        <p:nvSpPr>
          <p:cNvPr id="14" name="Google Shape;76;p16">
            <a:extLst>
              <a:ext uri="{FF2B5EF4-FFF2-40B4-BE49-F238E27FC236}">
                <a16:creationId xmlns:a16="http://schemas.microsoft.com/office/drawing/2014/main" id="{C4174BF3-485B-425C-BFB9-CCAAEF5B1174}"/>
              </a:ext>
            </a:extLst>
          </p:cNvPr>
          <p:cNvSpPr txBox="1"/>
          <p:nvPr/>
        </p:nvSpPr>
        <p:spPr>
          <a:xfrm>
            <a:off x="5302855" y="2325174"/>
            <a:ext cx="3229087" cy="56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Shallow Machine Learning techniques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2125BD-0554-4B55-BC7E-02201A0423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11700" y="317945"/>
            <a:ext cx="17493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dirty="0"/>
          </a:p>
        </p:txBody>
      </p:sp>
      <p:sp>
        <p:nvSpPr>
          <p:cNvPr id="17" name="Google Shape;76;p16">
            <a:extLst>
              <a:ext uri="{FF2B5EF4-FFF2-40B4-BE49-F238E27FC236}">
                <a16:creationId xmlns:a16="http://schemas.microsoft.com/office/drawing/2014/main" id="{DCD5CF8B-1C6D-4A6B-B052-DC354E654718}"/>
              </a:ext>
            </a:extLst>
          </p:cNvPr>
          <p:cNvSpPr txBox="1"/>
          <p:nvPr/>
        </p:nvSpPr>
        <p:spPr>
          <a:xfrm>
            <a:off x="7088128" y="384632"/>
            <a:ext cx="1918269" cy="3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SIFT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keypoints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number</a:t>
            </a:r>
            <a:endParaRPr dirty="0"/>
          </a:p>
        </p:txBody>
      </p:sp>
      <p:pic>
        <p:nvPicPr>
          <p:cNvPr id="19" name="Picture 18" descr="A picture containing bubble, colorful&#10;&#10;Description automatically generated">
            <a:extLst>
              <a:ext uri="{FF2B5EF4-FFF2-40B4-BE49-F238E27FC236}">
                <a16:creationId xmlns:a16="http://schemas.microsoft.com/office/drawing/2014/main" id="{71ED4DDC-E060-4934-A28E-39CED44CA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128" y="730942"/>
            <a:ext cx="1918269" cy="1240314"/>
          </a:xfrm>
          <a:prstGeom prst="rect">
            <a:avLst/>
          </a:prstGeom>
        </p:spPr>
      </p:pic>
      <p:sp>
        <p:nvSpPr>
          <p:cNvPr id="21" name="Google Shape;76;p16">
            <a:extLst>
              <a:ext uri="{FF2B5EF4-FFF2-40B4-BE49-F238E27FC236}">
                <a16:creationId xmlns:a16="http://schemas.microsoft.com/office/drawing/2014/main" id="{6258C646-36AB-4040-9E87-CE85A28409C3}"/>
              </a:ext>
            </a:extLst>
          </p:cNvPr>
          <p:cNvSpPr txBox="1"/>
          <p:nvPr/>
        </p:nvSpPr>
        <p:spPr>
          <a:xfrm>
            <a:off x="4541311" y="1546186"/>
            <a:ext cx="1407867" cy="3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RGB Histogram</a:t>
            </a:r>
            <a:endParaRPr dirty="0"/>
          </a:p>
        </p:txBody>
      </p:sp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726B3688-62C3-4BC8-9F65-E92782C15E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04"/>
          <a:stretch/>
        </p:blipFill>
        <p:spPr>
          <a:xfrm>
            <a:off x="3886135" y="1879886"/>
            <a:ext cx="2558001" cy="1467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C22517-97B7-4045-9CE7-F6DAF1D750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98" r="995" b="8742"/>
          <a:stretch/>
        </p:blipFill>
        <p:spPr>
          <a:xfrm>
            <a:off x="7088128" y="3819814"/>
            <a:ext cx="1918268" cy="1275581"/>
          </a:xfrm>
          <a:prstGeom prst="rect">
            <a:avLst/>
          </a:prstGeom>
        </p:spPr>
      </p:pic>
      <p:sp>
        <p:nvSpPr>
          <p:cNvPr id="40" name="Google Shape;76;p16">
            <a:extLst>
              <a:ext uri="{FF2B5EF4-FFF2-40B4-BE49-F238E27FC236}">
                <a16:creationId xmlns:a16="http://schemas.microsoft.com/office/drawing/2014/main" id="{C6C6B9DD-3F8B-450C-A73C-3CD2D4F5120F}"/>
              </a:ext>
            </a:extLst>
          </p:cNvPr>
          <p:cNvSpPr txBox="1"/>
          <p:nvPr/>
        </p:nvSpPr>
        <p:spPr>
          <a:xfrm>
            <a:off x="7225259" y="3532054"/>
            <a:ext cx="1584833" cy="3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Canny Edge Sum</a:t>
            </a:r>
            <a:endParaRPr dirty="0"/>
          </a:p>
        </p:txBody>
      </p:sp>
      <p:sp>
        <p:nvSpPr>
          <p:cNvPr id="45" name="Google Shape;76;p16">
            <a:extLst>
              <a:ext uri="{FF2B5EF4-FFF2-40B4-BE49-F238E27FC236}">
                <a16:creationId xmlns:a16="http://schemas.microsoft.com/office/drawing/2014/main" id="{12E3516D-43D4-4336-88EB-79AE30FE2978}"/>
              </a:ext>
            </a:extLst>
          </p:cNvPr>
          <p:cNvSpPr txBox="1"/>
          <p:nvPr/>
        </p:nvSpPr>
        <p:spPr>
          <a:xfrm>
            <a:off x="7254846" y="106349"/>
            <a:ext cx="1584832" cy="36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Gradient-based</a:t>
            </a:r>
          </a:p>
        </p:txBody>
      </p:sp>
      <p:sp>
        <p:nvSpPr>
          <p:cNvPr id="51" name="Google Shape;76;p16">
            <a:extLst>
              <a:ext uri="{FF2B5EF4-FFF2-40B4-BE49-F238E27FC236}">
                <a16:creationId xmlns:a16="http://schemas.microsoft.com/office/drawing/2014/main" id="{A56C7DEE-A50D-4972-823E-6CD1DC13249B}"/>
              </a:ext>
            </a:extLst>
          </p:cNvPr>
          <p:cNvSpPr txBox="1"/>
          <p:nvPr/>
        </p:nvSpPr>
        <p:spPr>
          <a:xfrm>
            <a:off x="7025740" y="1971256"/>
            <a:ext cx="2020707" cy="3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Sum of HOG Descriptors</a:t>
            </a:r>
            <a:endParaRPr dirty="0"/>
          </a:p>
        </p:txBody>
      </p:sp>
      <p:pic>
        <p:nvPicPr>
          <p:cNvPr id="52" name="Picture 51" descr="A picture containing text&#10;&#10;Description automatically generated">
            <a:extLst>
              <a:ext uri="{FF2B5EF4-FFF2-40B4-BE49-F238E27FC236}">
                <a16:creationId xmlns:a16="http://schemas.microsoft.com/office/drawing/2014/main" id="{CAA57A9A-E189-4D35-939D-DFA580F63D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52" t="3737" r="10845" b="6866"/>
          <a:stretch/>
        </p:blipFill>
        <p:spPr>
          <a:xfrm>
            <a:off x="7073755" y="2334222"/>
            <a:ext cx="1932641" cy="1240314"/>
          </a:xfrm>
          <a:prstGeom prst="rect">
            <a:avLst/>
          </a:prstGeom>
        </p:spPr>
      </p:pic>
      <p:pic>
        <p:nvPicPr>
          <p:cNvPr id="63" name="Picture 62" descr="Text&#10;&#10;Description automatically generated">
            <a:extLst>
              <a:ext uri="{FF2B5EF4-FFF2-40B4-BE49-F238E27FC236}">
                <a16:creationId xmlns:a16="http://schemas.microsoft.com/office/drawing/2014/main" id="{BF70AE4A-D4D9-40D7-93A0-4A17BDBB6D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82" t="50292" r="13258" b="21673"/>
          <a:stretch/>
        </p:blipFill>
        <p:spPr>
          <a:xfrm>
            <a:off x="434311" y="4639053"/>
            <a:ext cx="2475506" cy="387133"/>
          </a:xfrm>
          <a:prstGeom prst="rect">
            <a:avLst/>
          </a:prstGeom>
        </p:spPr>
      </p:pic>
      <p:sp>
        <p:nvSpPr>
          <p:cNvPr id="64" name="Google Shape;76;p16">
            <a:extLst>
              <a:ext uri="{FF2B5EF4-FFF2-40B4-BE49-F238E27FC236}">
                <a16:creationId xmlns:a16="http://schemas.microsoft.com/office/drawing/2014/main" id="{9D2FE266-483E-449A-B3EF-7D178D3FA7B7}"/>
              </a:ext>
            </a:extLst>
          </p:cNvPr>
          <p:cNvSpPr txBox="1"/>
          <p:nvPr/>
        </p:nvSpPr>
        <p:spPr>
          <a:xfrm>
            <a:off x="925898" y="4322143"/>
            <a:ext cx="1492331" cy="3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Haralick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Textures</a:t>
            </a:r>
            <a:endParaRPr dirty="0"/>
          </a:p>
        </p:txBody>
      </p:sp>
      <p:sp>
        <p:nvSpPr>
          <p:cNvPr id="65" name="Google Shape;76;p16">
            <a:extLst>
              <a:ext uri="{FF2B5EF4-FFF2-40B4-BE49-F238E27FC236}">
                <a16:creationId xmlns:a16="http://schemas.microsoft.com/office/drawing/2014/main" id="{CEF3A605-C31A-4E31-9FBE-A0EA8A9EDB6B}"/>
              </a:ext>
            </a:extLst>
          </p:cNvPr>
          <p:cNvSpPr txBox="1"/>
          <p:nvPr/>
        </p:nvSpPr>
        <p:spPr>
          <a:xfrm>
            <a:off x="1037466" y="3784950"/>
            <a:ext cx="1191176" cy="3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Hu Moments</a:t>
            </a:r>
            <a:endParaRPr dirty="0"/>
          </a:p>
        </p:txBody>
      </p:sp>
      <p:pic>
        <p:nvPicPr>
          <p:cNvPr id="66" name="Picture 65" descr="Text&#10;&#10;Description automatically generated">
            <a:extLst>
              <a:ext uri="{FF2B5EF4-FFF2-40B4-BE49-F238E27FC236}">
                <a16:creationId xmlns:a16="http://schemas.microsoft.com/office/drawing/2014/main" id="{742D2B2A-61FF-4AE4-B3D4-069178FE1A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66" t="22957" r="12474" b="60837"/>
          <a:stretch/>
        </p:blipFill>
        <p:spPr>
          <a:xfrm>
            <a:off x="478018" y="4070659"/>
            <a:ext cx="2400099" cy="21697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F71D478-7FC3-4F16-8A36-1720ABA420B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9" r="446" b="953"/>
          <a:stretch/>
        </p:blipFill>
        <p:spPr>
          <a:xfrm>
            <a:off x="3571747" y="819021"/>
            <a:ext cx="3118941" cy="624589"/>
          </a:xfrm>
          <a:prstGeom prst="rect">
            <a:avLst/>
          </a:prstGeom>
        </p:spPr>
      </p:pic>
      <p:sp>
        <p:nvSpPr>
          <p:cNvPr id="68" name="Google Shape;76;p16">
            <a:extLst>
              <a:ext uri="{FF2B5EF4-FFF2-40B4-BE49-F238E27FC236}">
                <a16:creationId xmlns:a16="http://schemas.microsoft.com/office/drawing/2014/main" id="{2B89272E-5349-4666-A36C-3589E8651770}"/>
              </a:ext>
            </a:extLst>
          </p:cNvPr>
          <p:cNvSpPr txBox="1"/>
          <p:nvPr/>
        </p:nvSpPr>
        <p:spPr>
          <a:xfrm>
            <a:off x="3563763" y="485321"/>
            <a:ext cx="3118941" cy="3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Most representative colors with k-means</a:t>
            </a:r>
            <a:endParaRPr dirty="0"/>
          </a:p>
        </p:txBody>
      </p:sp>
      <p:sp>
        <p:nvSpPr>
          <p:cNvPr id="69" name="Google Shape;76;p16">
            <a:extLst>
              <a:ext uri="{FF2B5EF4-FFF2-40B4-BE49-F238E27FC236}">
                <a16:creationId xmlns:a16="http://schemas.microsoft.com/office/drawing/2014/main" id="{65512518-6FC6-41EE-BA47-679DC760E6F3}"/>
              </a:ext>
            </a:extLst>
          </p:cNvPr>
          <p:cNvSpPr txBox="1"/>
          <p:nvPr/>
        </p:nvSpPr>
        <p:spPr>
          <a:xfrm>
            <a:off x="4454188" y="3263614"/>
            <a:ext cx="1407867" cy="27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HSV Histogram</a:t>
            </a:r>
            <a:endParaRPr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0B6FFBB-71CE-49D9-8F9A-CB7078776F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2025" y="3574536"/>
            <a:ext cx="2400098" cy="1550463"/>
          </a:xfrm>
          <a:prstGeom prst="rect">
            <a:avLst/>
          </a:prstGeom>
        </p:spPr>
      </p:pic>
      <p:sp>
        <p:nvSpPr>
          <p:cNvPr id="72" name="Google Shape;76;p16">
            <a:extLst>
              <a:ext uri="{FF2B5EF4-FFF2-40B4-BE49-F238E27FC236}">
                <a16:creationId xmlns:a16="http://schemas.microsoft.com/office/drawing/2014/main" id="{9D405F43-57CE-4B96-8453-0464E51945CB}"/>
              </a:ext>
            </a:extLst>
          </p:cNvPr>
          <p:cNvSpPr txBox="1"/>
          <p:nvPr/>
        </p:nvSpPr>
        <p:spPr>
          <a:xfrm>
            <a:off x="4751925" y="235623"/>
            <a:ext cx="689382" cy="36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</a:p>
        </p:txBody>
      </p:sp>
      <p:sp>
        <p:nvSpPr>
          <p:cNvPr id="73" name="Google Shape;76;p16">
            <a:extLst>
              <a:ext uri="{FF2B5EF4-FFF2-40B4-BE49-F238E27FC236}">
                <a16:creationId xmlns:a16="http://schemas.microsoft.com/office/drawing/2014/main" id="{A62EFCC4-6E68-4FDD-8F6B-CB5F9FCA83D5}"/>
              </a:ext>
            </a:extLst>
          </p:cNvPr>
          <p:cNvSpPr txBox="1"/>
          <p:nvPr/>
        </p:nvSpPr>
        <p:spPr>
          <a:xfrm>
            <a:off x="1141510" y="2318212"/>
            <a:ext cx="1061105" cy="36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Grayscale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F8401DE-637F-4539-8DC1-742B664FF8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996" y="1167860"/>
            <a:ext cx="1749329" cy="1131081"/>
          </a:xfrm>
          <a:prstGeom prst="rect">
            <a:avLst/>
          </a:prstGeom>
        </p:spPr>
      </p:pic>
      <p:sp>
        <p:nvSpPr>
          <p:cNvPr id="75" name="Google Shape;76;p16">
            <a:extLst>
              <a:ext uri="{FF2B5EF4-FFF2-40B4-BE49-F238E27FC236}">
                <a16:creationId xmlns:a16="http://schemas.microsoft.com/office/drawing/2014/main" id="{1292E117-0313-4EA1-A6DC-79630671DD21}"/>
              </a:ext>
            </a:extLst>
          </p:cNvPr>
          <p:cNvSpPr txBox="1"/>
          <p:nvPr/>
        </p:nvSpPr>
        <p:spPr>
          <a:xfrm>
            <a:off x="912189" y="785801"/>
            <a:ext cx="1606550" cy="25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Original image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9E2AA7-78DF-47D9-A30B-E8856798E5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4C574773-D121-4007-8084-CDC2D9EABBA5}"/>
              </a:ext>
            </a:extLst>
          </p:cNvPr>
          <p:cNvSpPr txBox="1">
            <a:spLocks/>
          </p:cNvSpPr>
          <p:nvPr/>
        </p:nvSpPr>
        <p:spPr>
          <a:xfrm>
            <a:off x="-158865" y="7220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8CC82-E3BE-4301-A386-899B7842F9D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61" b="9463"/>
          <a:stretch/>
        </p:blipFill>
        <p:spPr>
          <a:xfrm>
            <a:off x="941142" y="2825288"/>
            <a:ext cx="1501553" cy="985689"/>
          </a:xfrm>
          <a:prstGeom prst="rect">
            <a:avLst/>
          </a:prstGeom>
        </p:spPr>
      </p:pic>
      <p:sp>
        <p:nvSpPr>
          <p:cNvPr id="28" name="Google Shape;76;p16">
            <a:extLst>
              <a:ext uri="{FF2B5EF4-FFF2-40B4-BE49-F238E27FC236}">
                <a16:creationId xmlns:a16="http://schemas.microsoft.com/office/drawing/2014/main" id="{D3EE6077-C0EA-4EB1-B07E-676D9221FCDA}"/>
              </a:ext>
            </a:extLst>
          </p:cNvPr>
          <p:cNvSpPr txBox="1"/>
          <p:nvPr/>
        </p:nvSpPr>
        <p:spPr>
          <a:xfrm>
            <a:off x="817254" y="2565606"/>
            <a:ext cx="1749328" cy="3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Local Binary Patterns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D75A6E-5C09-483A-A9BB-633B4991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8" y="2433343"/>
            <a:ext cx="3810822" cy="2032864"/>
          </a:xfrm>
          <a:prstGeom prst="rect">
            <a:avLst/>
          </a:prstGeom>
        </p:spPr>
      </p:pic>
      <p:sp>
        <p:nvSpPr>
          <p:cNvPr id="169" name="Google Shape;169;p25"/>
          <p:cNvSpPr txBox="1"/>
          <p:nvPr/>
        </p:nvSpPr>
        <p:spPr>
          <a:xfrm>
            <a:off x="368684" y="39069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Shallow Machine Learning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9BFF58-854F-40BC-BB70-EB97F7D7BE24}"/>
              </a:ext>
            </a:extLst>
          </p:cNvPr>
          <p:cNvSpPr/>
          <p:nvPr/>
        </p:nvSpPr>
        <p:spPr>
          <a:xfrm>
            <a:off x="1604376" y="2577486"/>
            <a:ext cx="115824" cy="1203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4D2BFDB-DB57-4F45-8093-1B60F80D0504}"/>
              </a:ext>
            </a:extLst>
          </p:cNvPr>
          <p:cNvSpPr/>
          <p:nvPr/>
        </p:nvSpPr>
        <p:spPr>
          <a:xfrm rot="9653443">
            <a:off x="801597" y="895031"/>
            <a:ext cx="1221009" cy="1768185"/>
          </a:xfrm>
          <a:prstGeom prst="arc">
            <a:avLst>
              <a:gd name="adj1" fmla="val 16953820"/>
              <a:gd name="adj2" fmla="val 77238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AD8F4C-1AC8-4932-973F-B0F151880210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1193303" y="2635507"/>
            <a:ext cx="317062" cy="5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BE95EA-8CA8-477E-8096-733D52431FBC}"/>
              </a:ext>
            </a:extLst>
          </p:cNvPr>
          <p:cNvCxnSpPr>
            <a:cxnSpLocks/>
          </p:cNvCxnSpPr>
          <p:nvPr/>
        </p:nvCxnSpPr>
        <p:spPr>
          <a:xfrm flipH="1" flipV="1">
            <a:off x="1272351" y="2403847"/>
            <a:ext cx="238014" cy="2287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Google Shape;170;p25">
            <a:extLst>
              <a:ext uri="{FF2B5EF4-FFF2-40B4-BE49-F238E27FC236}">
                <a16:creationId xmlns:a16="http://schemas.microsoft.com/office/drawing/2014/main" id="{2D4A54B7-9164-4667-8F5D-401BFB2EAFCE}"/>
              </a:ext>
            </a:extLst>
          </p:cNvPr>
          <p:cNvSpPr txBox="1"/>
          <p:nvPr/>
        </p:nvSpPr>
        <p:spPr>
          <a:xfrm>
            <a:off x="147239" y="1172146"/>
            <a:ext cx="3723721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90.44%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in 5-fold learning: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histogram + Hu moments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Haralick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Textures + Canny edge sum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170;p25">
            <a:extLst>
              <a:ext uri="{FF2B5EF4-FFF2-40B4-BE49-F238E27FC236}">
                <a16:creationId xmlns:a16="http://schemas.microsoft.com/office/drawing/2014/main" id="{45BD0001-7EE6-4D9F-88F6-8AA5F0CEF186}"/>
              </a:ext>
            </a:extLst>
          </p:cNvPr>
          <p:cNvSpPr txBox="1"/>
          <p:nvPr/>
        </p:nvSpPr>
        <p:spPr>
          <a:xfrm>
            <a:off x="289945" y="4552769"/>
            <a:ext cx="506856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Artists – Paul Cezanne, Rembrandt, van Gogh – 1276 images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4D00DD0-D0A9-459E-809F-478879206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274" y="663422"/>
            <a:ext cx="4328765" cy="18823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D75428-C46B-4F1B-8340-38C55A6D8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700" y="2814361"/>
            <a:ext cx="1719796" cy="177482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BF644-3177-46F4-8A5A-C243EF62B3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>
            <a:off x="368684" y="39069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D3A3E-2CC8-4342-A03D-A01EE022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48" y="2348837"/>
            <a:ext cx="3436836" cy="2514582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33FD384-A41B-4512-8DE4-11B1E81C51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14" t="5712"/>
          <a:stretch/>
        </p:blipFill>
        <p:spPr>
          <a:xfrm>
            <a:off x="6485389" y="154857"/>
            <a:ext cx="1432194" cy="191729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8A711-6DA8-4593-A4A8-DC5B4E5077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0D91648-FD0D-489D-9E77-43B7BFFE7C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25" t="36071" r="9281" b="37749"/>
          <a:stretch/>
        </p:blipFill>
        <p:spPr>
          <a:xfrm>
            <a:off x="241825" y="1042869"/>
            <a:ext cx="5561970" cy="1347771"/>
          </a:xfrm>
          <a:prstGeom prst="rect">
            <a:avLst/>
          </a:prstGeom>
        </p:spPr>
      </p:pic>
      <p:sp>
        <p:nvSpPr>
          <p:cNvPr id="8" name="Google Shape;170;p25">
            <a:extLst>
              <a:ext uri="{FF2B5EF4-FFF2-40B4-BE49-F238E27FC236}">
                <a16:creationId xmlns:a16="http://schemas.microsoft.com/office/drawing/2014/main" id="{59579D0F-BF70-4F44-9C60-9C807B5194DD}"/>
              </a:ext>
            </a:extLst>
          </p:cNvPr>
          <p:cNvSpPr txBox="1"/>
          <p:nvPr/>
        </p:nvSpPr>
        <p:spPr>
          <a:xfrm>
            <a:off x="368684" y="2752860"/>
            <a:ext cx="4343399" cy="207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artists, the better CNN is compared to shallow 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for shallow Machine Learning drops gradually, but for CNN, it decreases more slowly with more artists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 subset of features, rather than all of them, gave the best accuracy in shallow Machine Learning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8B07F0AB-4100-47DF-AD01-6CDD123F1055}"/>
              </a:ext>
            </a:extLst>
          </p:cNvPr>
          <p:cNvSpPr txBox="1"/>
          <p:nvPr/>
        </p:nvSpPr>
        <p:spPr>
          <a:xfrm>
            <a:off x="645806" y="2367557"/>
            <a:ext cx="1356040" cy="36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252</Words>
  <Application>Microsoft Office PowerPoint</Application>
  <PresentationFormat>On-screen Show (16:9)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Wingdings</vt:lpstr>
      <vt:lpstr>Open Sans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Yilang Liu</dc:creator>
  <cp:lastModifiedBy>Filip Nowicki</cp:lastModifiedBy>
  <cp:revision>34</cp:revision>
  <dcterms:modified xsi:type="dcterms:W3CDTF">2021-12-07T04:49:32Z</dcterms:modified>
</cp:coreProperties>
</file>