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6"/>
  </p:notesMasterIdLst>
  <p:sldIdLst>
    <p:sldId id="256" r:id="rId2"/>
    <p:sldId id="257" r:id="rId3"/>
    <p:sldId id="278" r:id="rId4"/>
    <p:sldId id="258" r:id="rId5"/>
    <p:sldId id="292" r:id="rId6"/>
    <p:sldId id="293" r:id="rId7"/>
    <p:sldId id="259" r:id="rId8"/>
    <p:sldId id="279" r:id="rId9"/>
    <p:sldId id="267" r:id="rId10"/>
    <p:sldId id="268" r:id="rId11"/>
    <p:sldId id="260" r:id="rId12"/>
    <p:sldId id="289" r:id="rId13"/>
    <p:sldId id="269" r:id="rId14"/>
    <p:sldId id="270" r:id="rId15"/>
    <p:sldId id="273" r:id="rId16"/>
    <p:sldId id="274" r:id="rId17"/>
    <p:sldId id="276" r:id="rId18"/>
    <p:sldId id="277" r:id="rId19"/>
    <p:sldId id="291" r:id="rId20"/>
    <p:sldId id="284" r:id="rId21"/>
    <p:sldId id="286" r:id="rId22"/>
    <p:sldId id="272" r:id="rId23"/>
    <p:sldId id="283"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3" autoAdjust="0"/>
  </p:normalViewPr>
  <p:slideViewPr>
    <p:cSldViewPr>
      <p:cViewPr>
        <p:scale>
          <a:sx n="50" d="100"/>
          <a:sy n="50" d="100"/>
        </p:scale>
        <p:origin x="-1956"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5131A-4AE1-4436-A2B8-F564B161CBD5}" type="datetimeFigureOut">
              <a:rPr lang="en-IN" smtClean="0"/>
              <a:pPr/>
              <a:t>13-05-2014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F411E0-71B1-475C-921C-E741CA30D3C7}" type="slidenum">
              <a:rPr lang="en-IN" smtClean="0"/>
              <a:pPr/>
              <a:t>‹#›</a:t>
            </a:fld>
            <a:endParaRPr lang="en-IN" dirty="0"/>
          </a:p>
        </p:txBody>
      </p:sp>
    </p:spTree>
    <p:extLst>
      <p:ext uri="{BB962C8B-B14F-4D97-AF65-F5344CB8AC3E}">
        <p14:creationId xmlns:p14="http://schemas.microsoft.com/office/powerpoint/2010/main" val="136532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AF411E0-71B1-475C-921C-E741CA30D3C7}" type="slidenum">
              <a:rPr lang="en-IN" smtClean="0"/>
              <a:pPr/>
              <a:t>1</a:t>
            </a:fld>
            <a:endParaRPr lang="en-IN" dirty="0"/>
          </a:p>
        </p:txBody>
      </p:sp>
    </p:spTree>
    <p:extLst>
      <p:ext uri="{BB962C8B-B14F-4D97-AF65-F5344CB8AC3E}">
        <p14:creationId xmlns:p14="http://schemas.microsoft.com/office/powerpoint/2010/main" val="266946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F411E0-71B1-475C-921C-E741CA30D3C7}" type="slidenum">
              <a:rPr lang="en-IN" smtClean="0"/>
              <a:pPr/>
              <a:t>9</a:t>
            </a:fld>
            <a:endParaRPr lang="en-IN" dirty="0"/>
          </a:p>
        </p:txBody>
      </p:sp>
    </p:spTree>
    <p:extLst>
      <p:ext uri="{BB962C8B-B14F-4D97-AF65-F5344CB8AC3E}">
        <p14:creationId xmlns:p14="http://schemas.microsoft.com/office/powerpoint/2010/main" val="330745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A8BE69A-4507-4E6C-B9C2-C0852D2AFAE9}" type="datetime1">
              <a:rPr lang="en-IN" smtClean="0"/>
              <a:t>13-05-2014</a:t>
            </a:fld>
            <a:endParaRPr lang="en-IN" dirty="0"/>
          </a:p>
        </p:txBody>
      </p:sp>
      <p:sp>
        <p:nvSpPr>
          <p:cNvPr id="20" name="Footer Placeholder 19"/>
          <p:cNvSpPr>
            <a:spLocks noGrp="1"/>
          </p:cNvSpPr>
          <p:nvPr>
            <p:ph type="ftr" sz="quarter" idx="11"/>
          </p:nvPr>
        </p:nvSpPr>
        <p:spPr/>
        <p:txBody>
          <a:bodyPr/>
          <a:lstStyle>
            <a:extLst/>
          </a:lstStyle>
          <a:p>
            <a:r>
              <a:rPr lang="en-IN" dirty="0" smtClean="0"/>
              <a:t>Detection of Diabetic Retinopathy</a:t>
            </a:r>
            <a:endParaRPr lang="en-IN" dirty="0"/>
          </a:p>
        </p:txBody>
      </p:sp>
      <p:sp>
        <p:nvSpPr>
          <p:cNvPr id="10" name="Slide Number Placeholder 9"/>
          <p:cNvSpPr>
            <a:spLocks noGrp="1"/>
          </p:cNvSpPr>
          <p:nvPr>
            <p:ph type="sldNum" sz="quarter" idx="12"/>
          </p:nvPr>
        </p:nvSpPr>
        <p:spPr/>
        <p:txBody>
          <a:bodyPr/>
          <a:lstStyle>
            <a:extLst/>
          </a:lstStyle>
          <a:p>
            <a:fld id="{4F32FBD8-019B-4320-946D-BDD7783C0249}" type="slidenum">
              <a:rPr lang="en-IN" smtClean="0"/>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D73B93-7CE3-46D0-921B-019D4A7CF52F}" type="datetime1">
              <a:rPr lang="en-IN" smtClean="0"/>
              <a:t>13-05-2014</a:t>
            </a:fld>
            <a:endParaRPr lang="en-IN" dirty="0"/>
          </a:p>
        </p:txBody>
      </p:sp>
      <p:sp>
        <p:nvSpPr>
          <p:cNvPr id="5" name="Footer Placeholder 4"/>
          <p:cNvSpPr>
            <a:spLocks noGrp="1"/>
          </p:cNvSpPr>
          <p:nvPr>
            <p:ph type="ftr" sz="quarter" idx="11"/>
          </p:nvPr>
        </p:nvSpPr>
        <p:spPr/>
        <p:txBody>
          <a:bodyPr/>
          <a:lstStyle>
            <a:extLst/>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C38677-0502-444D-B0C4-F7B300FD4258}" type="datetime1">
              <a:rPr lang="en-IN" smtClean="0"/>
              <a:t>13-05-2014</a:t>
            </a:fld>
            <a:endParaRPr lang="en-IN" dirty="0"/>
          </a:p>
        </p:txBody>
      </p:sp>
      <p:sp>
        <p:nvSpPr>
          <p:cNvPr id="5" name="Footer Placeholder 4"/>
          <p:cNvSpPr>
            <a:spLocks noGrp="1"/>
          </p:cNvSpPr>
          <p:nvPr>
            <p:ph type="ftr" sz="quarter" idx="11"/>
          </p:nvPr>
        </p:nvSpPr>
        <p:spPr/>
        <p:txBody>
          <a:bodyPr/>
          <a:lstStyle>
            <a:extLst/>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0E75FF-1E47-485D-B58C-AE64C5BCB301}" type="datetime1">
              <a:rPr lang="en-IN" smtClean="0"/>
              <a:t>13-05-2014</a:t>
            </a:fld>
            <a:endParaRPr lang="en-IN" dirty="0"/>
          </a:p>
        </p:txBody>
      </p:sp>
      <p:sp>
        <p:nvSpPr>
          <p:cNvPr id="5" name="Footer Placeholder 4"/>
          <p:cNvSpPr>
            <a:spLocks noGrp="1"/>
          </p:cNvSpPr>
          <p:nvPr>
            <p:ph type="ftr" sz="quarter" idx="11"/>
          </p:nvPr>
        </p:nvSpPr>
        <p:spPr/>
        <p:txBody>
          <a:bodyPr/>
          <a:lstStyle>
            <a:extLst/>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D477865-3157-4E57-8692-E100C2EDD97B}" type="datetime1">
              <a:rPr lang="en-IN" smtClean="0"/>
              <a:t>13-05-2014</a:t>
            </a:fld>
            <a:endParaRPr lang="en-IN" dirty="0"/>
          </a:p>
        </p:txBody>
      </p:sp>
      <p:sp>
        <p:nvSpPr>
          <p:cNvPr id="5" name="Footer Placeholder 4"/>
          <p:cNvSpPr>
            <a:spLocks noGrp="1"/>
          </p:cNvSpPr>
          <p:nvPr>
            <p:ph type="ftr" sz="quarter" idx="11"/>
          </p:nvPr>
        </p:nvSpPr>
        <p:spPr/>
        <p:txBody>
          <a:bodyPr/>
          <a:lstStyle>
            <a:extLst/>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extLst/>
          </a:lstStyle>
          <a:p>
            <a:fld id="{4F32FBD8-019B-4320-946D-BDD7783C0249}" type="slidenum">
              <a:rPr lang="en-IN" smtClean="0"/>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338FD8-5D26-4415-B2ED-211D00F84390}" type="datetime1">
              <a:rPr lang="en-IN" smtClean="0"/>
              <a:t>13-05-2014</a:t>
            </a:fld>
            <a:endParaRPr lang="en-IN" dirty="0"/>
          </a:p>
        </p:txBody>
      </p:sp>
      <p:sp>
        <p:nvSpPr>
          <p:cNvPr id="6" name="Footer Placeholder 5"/>
          <p:cNvSpPr>
            <a:spLocks noGrp="1"/>
          </p:cNvSpPr>
          <p:nvPr>
            <p:ph type="ftr" sz="quarter" idx="11"/>
          </p:nvPr>
        </p:nvSpPr>
        <p:spPr/>
        <p:txBody>
          <a:bodyPr/>
          <a:lstStyle>
            <a:extLst/>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5C86C2-664D-467E-99A3-75BAA93F3EFB}" type="datetime1">
              <a:rPr lang="en-IN" smtClean="0"/>
              <a:t>13-05-2014</a:t>
            </a:fld>
            <a:endParaRPr lang="en-IN" dirty="0"/>
          </a:p>
        </p:txBody>
      </p:sp>
      <p:sp>
        <p:nvSpPr>
          <p:cNvPr id="8" name="Footer Placeholder 7"/>
          <p:cNvSpPr>
            <a:spLocks noGrp="1"/>
          </p:cNvSpPr>
          <p:nvPr>
            <p:ph type="ftr" sz="quarter" idx="11"/>
          </p:nvPr>
        </p:nvSpPr>
        <p:spPr/>
        <p:txBody>
          <a:bodyPr/>
          <a:lstStyle>
            <a:extLst/>
          </a:lstStyle>
          <a:p>
            <a:r>
              <a:rPr lang="en-IN" dirty="0" smtClean="0"/>
              <a:t>Detection of Diabetic Retinopathy</a:t>
            </a:r>
            <a:endParaRPr lang="en-IN" dirty="0"/>
          </a:p>
        </p:txBody>
      </p:sp>
      <p:sp>
        <p:nvSpPr>
          <p:cNvPr id="9" name="Slide Number Placeholder 8"/>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B70C34D-B39C-4B00-AD6F-BF9A06EC3CC6}" type="datetime1">
              <a:rPr lang="en-IN" smtClean="0"/>
              <a:t>13-05-2014</a:t>
            </a:fld>
            <a:endParaRPr lang="en-IN" dirty="0"/>
          </a:p>
        </p:txBody>
      </p:sp>
      <p:sp>
        <p:nvSpPr>
          <p:cNvPr id="4" name="Footer Placeholder 3"/>
          <p:cNvSpPr>
            <a:spLocks noGrp="1"/>
          </p:cNvSpPr>
          <p:nvPr>
            <p:ph type="ftr" sz="quarter" idx="11"/>
          </p:nvPr>
        </p:nvSpPr>
        <p:spPr/>
        <p:txBody>
          <a:bodyPr/>
          <a:lstStyle>
            <a:extLst/>
          </a:lstStyle>
          <a:p>
            <a:r>
              <a:rPr lang="en-IN" dirty="0" smtClean="0"/>
              <a:t>Detection of Diabetic Retinopathy</a:t>
            </a:r>
            <a:endParaRPr lang="en-IN" dirty="0"/>
          </a:p>
        </p:txBody>
      </p:sp>
      <p:sp>
        <p:nvSpPr>
          <p:cNvPr id="5" name="Slide Number Placeholder 4"/>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835F0532-A089-41A5-9A9D-A05F7E8F88C2}" type="datetime1">
              <a:rPr lang="en-IN" smtClean="0"/>
              <a:t>13-05-2014</a:t>
            </a:fld>
            <a:endParaRPr lang="en-IN" dirty="0"/>
          </a:p>
        </p:txBody>
      </p:sp>
      <p:sp>
        <p:nvSpPr>
          <p:cNvPr id="3" name="Footer Placeholder 2"/>
          <p:cNvSpPr>
            <a:spLocks noGrp="1"/>
          </p:cNvSpPr>
          <p:nvPr>
            <p:ph type="ftr" sz="quarter" idx="11"/>
          </p:nvPr>
        </p:nvSpPr>
        <p:spPr/>
        <p:txBody>
          <a:bodyPr/>
          <a:lstStyle>
            <a:extLst/>
          </a:lstStyle>
          <a:p>
            <a:r>
              <a:rPr lang="en-IN" dirty="0" smtClean="0"/>
              <a:t>Detection of Diabetic Retinopathy</a:t>
            </a:r>
            <a:endParaRPr lang="en-IN" dirty="0"/>
          </a:p>
        </p:txBody>
      </p:sp>
      <p:sp>
        <p:nvSpPr>
          <p:cNvPr id="4" name="Slide Number Placeholder 3"/>
          <p:cNvSpPr>
            <a:spLocks noGrp="1"/>
          </p:cNvSpPr>
          <p:nvPr>
            <p:ph type="sldNum" sz="quarter" idx="12"/>
          </p:nvPr>
        </p:nvSpPr>
        <p:spPr/>
        <p:txBody>
          <a:bodyPr/>
          <a:lstStyle>
            <a:extLst/>
          </a:lstStyle>
          <a:p>
            <a:fld id="{4F32FBD8-019B-4320-946D-BDD7783C0249}" type="slidenum">
              <a:rPr lang="en-IN" smtClean="0"/>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89FF45-C478-47BE-A1AC-B349E9AEA6D6}" type="datetime1">
              <a:rPr lang="en-IN" smtClean="0"/>
              <a:t>13-05-2014</a:t>
            </a:fld>
            <a:endParaRPr lang="en-IN" dirty="0"/>
          </a:p>
        </p:txBody>
      </p:sp>
      <p:sp>
        <p:nvSpPr>
          <p:cNvPr id="6" name="Footer Placeholder 5"/>
          <p:cNvSpPr>
            <a:spLocks noGrp="1"/>
          </p:cNvSpPr>
          <p:nvPr>
            <p:ph type="ftr" sz="quarter" idx="11"/>
          </p:nvPr>
        </p:nvSpPr>
        <p:spPr/>
        <p:txBody>
          <a:bodyPr/>
          <a:lstStyle>
            <a:extLst/>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extLst/>
          </a:lstStyle>
          <a:p>
            <a:fld id="{4F32FBD8-019B-4320-946D-BDD7783C0249}"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40BCAF9-4992-4907-BF9A-504031773697}" type="datetime1">
              <a:rPr lang="en-IN" smtClean="0"/>
              <a:t>13-05-2014</a:t>
            </a:fld>
            <a:endParaRPr lang="en-IN" dirty="0"/>
          </a:p>
        </p:txBody>
      </p:sp>
      <p:sp>
        <p:nvSpPr>
          <p:cNvPr id="6" name="Footer Placeholder 5"/>
          <p:cNvSpPr>
            <a:spLocks noGrp="1"/>
          </p:cNvSpPr>
          <p:nvPr>
            <p:ph type="ftr" sz="quarter" idx="11"/>
          </p:nvPr>
        </p:nvSpPr>
        <p:spPr/>
        <p:txBody>
          <a:bodyPr/>
          <a:lstStyle>
            <a:extLst/>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extLst/>
          </a:lstStyle>
          <a:p>
            <a:fld id="{4F32FBD8-019B-4320-946D-BDD7783C0249}" type="slidenum">
              <a:rPr lang="en-IN" smtClean="0"/>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DE695F-68B1-40B4-A6CD-0A22A82A2F36}" type="datetime1">
              <a:rPr lang="en-IN" smtClean="0"/>
              <a:t>13-05-2014</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dirty="0" smtClean="0"/>
              <a:t>Detection of Diabetic Retinopathy</a:t>
            </a:r>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32FBD8-019B-4320-946D-BDD7783C0249}" type="slidenum">
              <a:rPr lang="en-IN" smtClean="0"/>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2636912"/>
            <a:ext cx="7406640" cy="1472184"/>
          </a:xfrm>
        </p:spPr>
        <p:txBody>
          <a:bodyPr>
            <a:noAutofit/>
          </a:bodyPr>
          <a:lstStyle/>
          <a:p>
            <a:pPr algn="ctr"/>
            <a:r>
              <a:rPr lang="en-US" sz="3200" b="1" u="sng" dirty="0" smtClean="0">
                <a:solidFill>
                  <a:schemeClr val="bg2">
                    <a:lumMod val="50000"/>
                  </a:schemeClr>
                </a:solidFill>
                <a:effectLst/>
                <a:latin typeface="Times New Roman" pitchFamily="18" charset="0"/>
                <a:cs typeface="Times New Roman" pitchFamily="18" charset="0"/>
              </a:rPr>
              <a:t>REPORT OF MAJOR PROJECT : DETECTION OF DIABETIC RETINOPATHY </a:t>
            </a:r>
            <a:endParaRPr lang="en-IN" sz="3200" b="1" u="sng" dirty="0">
              <a:solidFill>
                <a:schemeClr val="bg2">
                  <a:lumMod val="50000"/>
                </a:schemeClr>
              </a:solidFill>
              <a:effectLst/>
              <a:latin typeface="Times New Roman" pitchFamily="18" charset="0"/>
              <a:cs typeface="Times New Roman" pitchFamily="18" charset="0"/>
            </a:endParaRPr>
          </a:p>
        </p:txBody>
      </p:sp>
      <p:sp>
        <p:nvSpPr>
          <p:cNvPr id="4" name="TextBox 3"/>
          <p:cNvSpPr txBox="1"/>
          <p:nvPr/>
        </p:nvSpPr>
        <p:spPr>
          <a:xfrm>
            <a:off x="2915816" y="266739"/>
            <a:ext cx="6552728" cy="1077218"/>
          </a:xfrm>
          <a:prstGeom prst="rect">
            <a:avLst/>
          </a:prstGeom>
          <a:noFill/>
        </p:spPr>
        <p:txBody>
          <a:bodyPr wrap="square" rtlCol="0">
            <a:spAutoFit/>
          </a:bodyPr>
          <a:lstStyle/>
          <a:p>
            <a:r>
              <a:rPr lang="en-US" sz="3200" b="1" u="sng" dirty="0" smtClean="0">
                <a:solidFill>
                  <a:schemeClr val="bg2">
                    <a:lumMod val="50000"/>
                  </a:schemeClr>
                </a:solidFill>
                <a:latin typeface="Times New Roman" pitchFamily="18" charset="0"/>
                <a:cs typeface="Times New Roman" pitchFamily="18" charset="0"/>
              </a:rPr>
              <a:t>NATIONAL INSTITUTE OF TECHNOLOGY ,RAIPUR</a:t>
            </a:r>
            <a:endParaRPr lang="en-IN" sz="3200" b="1" u="sng" dirty="0">
              <a:solidFill>
                <a:schemeClr val="bg2">
                  <a:lumMod val="50000"/>
                </a:schemeClr>
              </a:solidFill>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66739"/>
            <a:ext cx="1354970" cy="1514755"/>
          </a:xfrm>
          <a:prstGeom prst="rect">
            <a:avLst/>
          </a:prstGeom>
        </p:spPr>
      </p:pic>
      <p:sp>
        <p:nvSpPr>
          <p:cNvPr id="6" name="TextBox 5"/>
          <p:cNvSpPr txBox="1"/>
          <p:nvPr/>
        </p:nvSpPr>
        <p:spPr>
          <a:xfrm>
            <a:off x="1331640" y="4725144"/>
            <a:ext cx="3024336" cy="1477328"/>
          </a:xfrm>
          <a:prstGeom prst="rect">
            <a:avLst/>
          </a:prstGeom>
          <a:noFill/>
        </p:spPr>
        <p:txBody>
          <a:bodyPr wrap="square" rtlCol="0">
            <a:spAutoFit/>
          </a:bodyPr>
          <a:lstStyle/>
          <a:p>
            <a:pPr algn="just"/>
            <a:r>
              <a:rPr lang="en-US" u="sng" dirty="0" smtClean="0">
                <a:solidFill>
                  <a:schemeClr val="bg2">
                    <a:lumMod val="50000"/>
                  </a:schemeClr>
                </a:solidFill>
                <a:latin typeface="Times New Roman" pitchFamily="18" charset="0"/>
                <a:cs typeface="Times New Roman" pitchFamily="18" charset="0"/>
              </a:rPr>
              <a:t>Guided by:</a:t>
            </a:r>
          </a:p>
          <a:p>
            <a:pPr algn="just"/>
            <a:r>
              <a:rPr lang="en-US" dirty="0" smtClean="0">
                <a:solidFill>
                  <a:schemeClr val="bg2">
                    <a:lumMod val="50000"/>
                  </a:schemeClr>
                </a:solidFill>
                <a:latin typeface="Times New Roman" pitchFamily="18" charset="0"/>
                <a:cs typeface="Times New Roman" pitchFamily="18" charset="0"/>
              </a:rPr>
              <a:t>Mr. Pavan Kumar Mishra</a:t>
            </a:r>
          </a:p>
          <a:p>
            <a:pPr algn="just"/>
            <a:r>
              <a:rPr lang="en-US" dirty="0" smtClean="0">
                <a:solidFill>
                  <a:schemeClr val="bg2">
                    <a:lumMod val="50000"/>
                  </a:schemeClr>
                </a:solidFill>
                <a:latin typeface="Times New Roman" pitchFamily="18" charset="0"/>
                <a:cs typeface="Times New Roman" pitchFamily="18" charset="0"/>
              </a:rPr>
              <a:t>Assistant Professor</a:t>
            </a:r>
          </a:p>
          <a:p>
            <a:pPr algn="just"/>
            <a:r>
              <a:rPr lang="en-US" dirty="0" smtClean="0">
                <a:solidFill>
                  <a:schemeClr val="bg2">
                    <a:lumMod val="50000"/>
                  </a:schemeClr>
                </a:solidFill>
                <a:latin typeface="Times New Roman" pitchFamily="18" charset="0"/>
                <a:cs typeface="Times New Roman" pitchFamily="18" charset="0"/>
              </a:rPr>
              <a:t>IT Department</a:t>
            </a:r>
          </a:p>
          <a:p>
            <a:pPr algn="just"/>
            <a:r>
              <a:rPr lang="en-US" dirty="0" smtClean="0">
                <a:solidFill>
                  <a:schemeClr val="bg2">
                    <a:lumMod val="50000"/>
                  </a:schemeClr>
                </a:solidFill>
                <a:latin typeface="Times New Roman" pitchFamily="18" charset="0"/>
                <a:cs typeface="Times New Roman" pitchFamily="18" charset="0"/>
              </a:rPr>
              <a:t>NIT Raipur</a:t>
            </a:r>
            <a:endParaRPr lang="en-IN" dirty="0">
              <a:solidFill>
                <a:schemeClr val="bg2">
                  <a:lumMod val="50000"/>
                </a:schemeClr>
              </a:solidFill>
              <a:latin typeface="Times New Roman" pitchFamily="18" charset="0"/>
              <a:cs typeface="Times New Roman" pitchFamily="18" charset="0"/>
            </a:endParaRPr>
          </a:p>
        </p:txBody>
      </p:sp>
      <p:sp>
        <p:nvSpPr>
          <p:cNvPr id="7" name="TextBox 6"/>
          <p:cNvSpPr txBox="1"/>
          <p:nvPr/>
        </p:nvSpPr>
        <p:spPr>
          <a:xfrm>
            <a:off x="5652120" y="4725144"/>
            <a:ext cx="3168352" cy="1477328"/>
          </a:xfrm>
          <a:prstGeom prst="rect">
            <a:avLst/>
          </a:prstGeom>
          <a:noFill/>
        </p:spPr>
        <p:txBody>
          <a:bodyPr wrap="square" rtlCol="0">
            <a:spAutoFit/>
          </a:bodyPr>
          <a:lstStyle/>
          <a:p>
            <a:pPr algn="just"/>
            <a:r>
              <a:rPr lang="en-US" u="sng" dirty="0" smtClean="0">
                <a:solidFill>
                  <a:schemeClr val="bg2">
                    <a:lumMod val="50000"/>
                  </a:schemeClr>
                </a:solidFill>
                <a:latin typeface="Times New Roman" pitchFamily="18" charset="0"/>
                <a:cs typeface="Times New Roman" pitchFamily="18" charset="0"/>
              </a:rPr>
              <a:t>Prepared by:</a:t>
            </a:r>
          </a:p>
          <a:p>
            <a:pPr algn="just"/>
            <a:r>
              <a:rPr lang="en-US" dirty="0" smtClean="0">
                <a:solidFill>
                  <a:schemeClr val="bg2">
                    <a:lumMod val="50000"/>
                  </a:schemeClr>
                </a:solidFill>
                <a:latin typeface="Times New Roman" pitchFamily="18" charset="0"/>
                <a:cs typeface="Times New Roman" pitchFamily="18" charset="0"/>
              </a:rPr>
              <a:t>Abhijit Sinha(10118002)</a:t>
            </a:r>
          </a:p>
          <a:p>
            <a:pPr algn="just"/>
            <a:r>
              <a:rPr lang="en-US" dirty="0" smtClean="0">
                <a:solidFill>
                  <a:schemeClr val="bg2">
                    <a:lumMod val="50000"/>
                  </a:schemeClr>
                </a:solidFill>
                <a:latin typeface="Times New Roman" pitchFamily="18" charset="0"/>
                <a:cs typeface="Times New Roman" pitchFamily="18" charset="0"/>
              </a:rPr>
              <a:t>Sagar Sahu(10118066)</a:t>
            </a:r>
          </a:p>
          <a:p>
            <a:pPr algn="just"/>
            <a:r>
              <a:rPr lang="en-US" dirty="0" smtClean="0">
                <a:solidFill>
                  <a:schemeClr val="bg2">
                    <a:lumMod val="50000"/>
                  </a:schemeClr>
                </a:solidFill>
                <a:latin typeface="Times New Roman" pitchFamily="18" charset="0"/>
                <a:cs typeface="Times New Roman" pitchFamily="18" charset="0"/>
              </a:rPr>
              <a:t>Nitin Bhojwani(10118054)</a:t>
            </a:r>
          </a:p>
          <a:p>
            <a:pPr algn="just"/>
            <a:r>
              <a:rPr lang="en-US" dirty="0" smtClean="0">
                <a:solidFill>
                  <a:schemeClr val="bg2">
                    <a:lumMod val="50000"/>
                  </a:schemeClr>
                </a:solidFill>
                <a:latin typeface="Times New Roman" pitchFamily="18" charset="0"/>
                <a:cs typeface="Times New Roman" pitchFamily="18" charset="0"/>
              </a:rPr>
              <a:t>K.Ravi Teja(10118036)</a:t>
            </a:r>
            <a:endParaRPr lang="en-IN"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8250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14" name="Slide Number Placeholder 13"/>
          <p:cNvSpPr>
            <a:spLocks noGrp="1"/>
          </p:cNvSpPr>
          <p:nvPr>
            <p:ph type="sldNum" sz="quarter" idx="12"/>
          </p:nvPr>
        </p:nvSpPr>
        <p:spPr/>
        <p:txBody>
          <a:bodyPr/>
          <a:lstStyle/>
          <a:p>
            <a:fld id="{4F32FBD8-019B-4320-946D-BDD7783C0249}" type="slidenum">
              <a:rPr lang="en-IN" smtClean="0"/>
              <a:pPr/>
              <a:t>10</a:t>
            </a:fld>
            <a:endParaRPr lang="en-IN" dirty="0"/>
          </a:p>
        </p:txBody>
      </p:sp>
      <p:sp>
        <p:nvSpPr>
          <p:cNvPr id="15" name="Date Placeholder 14"/>
          <p:cNvSpPr>
            <a:spLocks noGrp="1"/>
          </p:cNvSpPr>
          <p:nvPr>
            <p:ph type="dt" sz="half" idx="10"/>
          </p:nvPr>
        </p:nvSpPr>
        <p:spPr/>
        <p:txBody>
          <a:bodyPr/>
          <a:lstStyle/>
          <a:p>
            <a:fld id="{C6721E44-1C9D-4F5B-B869-FEB02535EF79}" type="datetime1">
              <a:rPr lang="en-IN" smtClean="0"/>
              <a:t>13-05-2014</a:t>
            </a:fld>
            <a:endParaRPr lang="en-IN"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pic>
        <p:nvPicPr>
          <p:cNvPr id="17" name="Picture 16"/>
          <p:cNvPicPr/>
          <p:nvPr/>
        </p:nvPicPr>
        <p:blipFill>
          <a:blip r:embed="rId3" cstate="print">
            <a:extLst>
              <a:ext uri="{28A0092B-C50C-407E-A947-70E740481C1C}">
                <a14:useLocalDpi xmlns:a14="http://schemas.microsoft.com/office/drawing/2010/main" val="0"/>
              </a:ext>
            </a:extLst>
          </a:blip>
          <a:stretch>
            <a:fillRect/>
          </a:stretch>
        </p:blipFill>
        <p:spPr>
          <a:xfrm>
            <a:off x="1691680" y="1628800"/>
            <a:ext cx="6696744" cy="4536504"/>
          </a:xfrm>
          <a:prstGeom prst="rect">
            <a:avLst/>
          </a:prstGeom>
        </p:spPr>
      </p:pic>
    </p:spTree>
    <p:extLst>
      <p:ext uri="{BB962C8B-B14F-4D97-AF65-F5344CB8AC3E}">
        <p14:creationId xmlns:p14="http://schemas.microsoft.com/office/powerpoint/2010/main" val="290947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38416" y="1700808"/>
            <a:ext cx="7498080" cy="4800600"/>
          </a:xfrm>
        </p:spPr>
        <p:txBody>
          <a:bodyPr>
            <a:normAutofit fontScale="92500" lnSpcReduction="20000"/>
          </a:bodyPr>
          <a:lstStyle/>
          <a:p>
            <a:pPr algn="just"/>
            <a:r>
              <a:rPr lang="en-US" sz="3500" u="sng" dirty="0" smtClean="0">
                <a:solidFill>
                  <a:schemeClr val="bg2">
                    <a:lumMod val="50000"/>
                  </a:schemeClr>
                </a:solidFill>
                <a:latin typeface="Times New Roman" pitchFamily="18" charset="0"/>
                <a:cs typeface="Times New Roman" pitchFamily="18" charset="0"/>
              </a:rPr>
              <a:t>OPTIC DISC</a:t>
            </a:r>
            <a:r>
              <a:rPr lang="en-US" u="sng" dirty="0" smtClean="0">
                <a:solidFill>
                  <a:schemeClr val="bg2">
                    <a:lumMod val="50000"/>
                  </a:schemeClr>
                </a:solidFill>
                <a:latin typeface="Calibri" pitchFamily="34" charset="0"/>
                <a:cs typeface="Calibri" pitchFamily="34" charset="0"/>
              </a:rPr>
              <a:t> </a:t>
            </a:r>
          </a:p>
          <a:p>
            <a:pPr marL="82296" indent="0" algn="just">
              <a:buNone/>
            </a:pPr>
            <a:endParaRPr lang="en-US" u="sng" dirty="0" smtClean="0">
              <a:solidFill>
                <a:schemeClr val="bg2">
                  <a:lumMod val="50000"/>
                </a:schemeClr>
              </a:solidFill>
              <a:latin typeface="Calibri" pitchFamily="34" charset="0"/>
              <a:cs typeface="Calibri" pitchFamily="34" charset="0"/>
            </a:endParaRPr>
          </a:p>
          <a:p>
            <a:pPr marL="596646" indent="-514350" algn="just">
              <a:buFont typeface="+mj-lt"/>
              <a:buAutoNum type="arabicPeriod"/>
            </a:pPr>
            <a:r>
              <a:rPr lang="en-US" sz="3000" dirty="0" smtClean="0">
                <a:solidFill>
                  <a:schemeClr val="bg2">
                    <a:lumMod val="50000"/>
                  </a:schemeClr>
                </a:solidFill>
                <a:latin typeface="Times New Roman" pitchFamily="18" charset="0"/>
                <a:cs typeface="Times New Roman" pitchFamily="18" charset="0"/>
              </a:rPr>
              <a:t>Take the input image and apply median filter.</a:t>
            </a:r>
          </a:p>
          <a:p>
            <a:pPr marL="596646" indent="-514350" algn="just">
              <a:buFont typeface="+mj-lt"/>
              <a:buAutoNum type="arabicPeriod"/>
            </a:pPr>
            <a:r>
              <a:rPr lang="en-US" sz="3000" dirty="0" smtClean="0">
                <a:solidFill>
                  <a:schemeClr val="bg2">
                    <a:lumMod val="50000"/>
                  </a:schemeClr>
                </a:solidFill>
                <a:latin typeface="Times New Roman" pitchFamily="18" charset="0"/>
                <a:cs typeface="Times New Roman" pitchFamily="18" charset="0"/>
              </a:rPr>
              <a:t>After applying median filter apply adaptive equalization on the resultant image.</a:t>
            </a:r>
          </a:p>
          <a:p>
            <a:pPr marL="596646" indent="-514350" algn="just">
              <a:buFont typeface="+mj-lt"/>
              <a:buAutoNum type="arabicPeriod"/>
            </a:pPr>
            <a:r>
              <a:rPr lang="en-US" sz="3000" dirty="0" smtClean="0">
                <a:solidFill>
                  <a:schemeClr val="bg2">
                    <a:lumMod val="50000"/>
                  </a:schemeClr>
                </a:solidFill>
                <a:latin typeface="Times New Roman" pitchFamily="18" charset="0"/>
                <a:cs typeface="Times New Roman" pitchFamily="18" charset="0"/>
              </a:rPr>
              <a:t>Then apply close operation on image and convert it to binary image using threshold ‘a’ obtained from Otsu algorithm. </a:t>
            </a:r>
          </a:p>
          <a:p>
            <a:pPr marL="596646" indent="-514350" algn="just">
              <a:buFont typeface="+mj-lt"/>
              <a:buAutoNum type="arabicPeriod"/>
            </a:pPr>
            <a:r>
              <a:rPr lang="en-US" sz="3000" dirty="0" smtClean="0">
                <a:solidFill>
                  <a:schemeClr val="bg2">
                    <a:lumMod val="50000"/>
                  </a:schemeClr>
                </a:solidFill>
                <a:latin typeface="Times New Roman" pitchFamily="18" charset="0"/>
                <a:cs typeface="Times New Roman" pitchFamily="18" charset="0"/>
              </a:rPr>
              <a:t>Remove the smaller bright spots and then reconstruct the image.</a:t>
            </a:r>
          </a:p>
          <a:p>
            <a:pPr marL="596646" indent="-514350" algn="just">
              <a:buFont typeface="+mj-lt"/>
              <a:buAutoNum type="arabicPeriod"/>
            </a:pPr>
            <a:r>
              <a:rPr lang="en-US" sz="3000" dirty="0">
                <a:solidFill>
                  <a:schemeClr val="bg2">
                    <a:lumMod val="50000"/>
                  </a:schemeClr>
                </a:solidFill>
                <a:latin typeface="Times New Roman" pitchFamily="18" charset="0"/>
                <a:cs typeface="Times New Roman" pitchFamily="18" charset="0"/>
              </a:rPr>
              <a:t>Map the  output back to image to locate optic disc.</a:t>
            </a:r>
            <a:endParaRPr lang="en-IN" sz="3000" dirty="0">
              <a:solidFill>
                <a:schemeClr val="bg2">
                  <a:lumMod val="50000"/>
                </a:schemeClr>
              </a:solidFill>
              <a:latin typeface="Times New Roman" pitchFamily="18" charset="0"/>
              <a:cs typeface="Times New Roman" pitchFamily="18" charset="0"/>
            </a:endParaRPr>
          </a:p>
          <a:p>
            <a:pPr marL="596646" indent="-514350" algn="just">
              <a:buFont typeface="+mj-lt"/>
              <a:buAutoNum type="arabicPeriod"/>
            </a:pPr>
            <a:endParaRPr lang="en-US" sz="2800" dirty="0" smtClean="0">
              <a:solidFill>
                <a:schemeClr val="bg2">
                  <a:lumMod val="50000"/>
                </a:schemeClr>
              </a:solidFill>
              <a:latin typeface="Calibri" pitchFamily="34" charset="0"/>
              <a:cs typeface="Calibri" pitchFamily="34" charset="0"/>
            </a:endParaRPr>
          </a:p>
          <a:p>
            <a:pPr marL="82296" indent="0" algn="just">
              <a:buNone/>
            </a:pPr>
            <a:endParaRPr lang="en-US" dirty="0" smtClean="0">
              <a:solidFill>
                <a:schemeClr val="bg2">
                  <a:lumMod val="50000"/>
                </a:schemeClr>
              </a:solidFill>
              <a:latin typeface="Calibri" pitchFamily="34" charset="0"/>
              <a:cs typeface="Calibri" pitchFamily="34" charset="0"/>
            </a:endParaRPr>
          </a:p>
          <a:p>
            <a:pPr marL="596646" indent="-514350" algn="just">
              <a:buFont typeface="+mj-lt"/>
              <a:buAutoNum type="arabicPeriod"/>
            </a:pPr>
            <a:endParaRPr lang="en-IN" dirty="0">
              <a:solidFill>
                <a:schemeClr val="bg2">
                  <a:lumMod val="50000"/>
                </a:schemeClr>
              </a:solidFill>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11</a:t>
            </a:fld>
            <a:endParaRPr lang="en-IN" dirty="0"/>
          </a:p>
        </p:txBody>
      </p:sp>
      <p:sp>
        <p:nvSpPr>
          <p:cNvPr id="8" name="Date Placeholder 7"/>
          <p:cNvSpPr>
            <a:spLocks noGrp="1"/>
          </p:cNvSpPr>
          <p:nvPr>
            <p:ph type="dt" sz="half" idx="10"/>
          </p:nvPr>
        </p:nvSpPr>
        <p:spPr/>
        <p:txBody>
          <a:bodyPr/>
          <a:lstStyle/>
          <a:p>
            <a:fld id="{CA6CD7ED-93B9-49C8-88E1-E8294A01B919}"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1451419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14" name="Slide Number Placeholder 13"/>
          <p:cNvSpPr>
            <a:spLocks noGrp="1"/>
          </p:cNvSpPr>
          <p:nvPr>
            <p:ph type="sldNum" sz="quarter" idx="12"/>
          </p:nvPr>
        </p:nvSpPr>
        <p:spPr/>
        <p:txBody>
          <a:bodyPr/>
          <a:lstStyle/>
          <a:p>
            <a:fld id="{4F32FBD8-019B-4320-946D-BDD7783C0249}" type="slidenum">
              <a:rPr lang="en-IN" smtClean="0"/>
              <a:pPr/>
              <a:t>12</a:t>
            </a:fld>
            <a:endParaRPr lang="en-IN" dirty="0"/>
          </a:p>
        </p:txBody>
      </p:sp>
      <p:sp>
        <p:nvSpPr>
          <p:cNvPr id="15" name="Date Placeholder 14"/>
          <p:cNvSpPr>
            <a:spLocks noGrp="1"/>
          </p:cNvSpPr>
          <p:nvPr>
            <p:ph type="dt" sz="half" idx="10"/>
          </p:nvPr>
        </p:nvSpPr>
        <p:spPr/>
        <p:txBody>
          <a:bodyPr/>
          <a:lstStyle/>
          <a:p>
            <a:fld id="{41381969-7977-4A5A-9D33-3CAED15500C9}" type="datetime1">
              <a:rPr lang="en-IN" smtClean="0"/>
              <a:t>13-05-2014</a:t>
            </a:fld>
            <a:endParaRPr lang="en-IN"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6561" y="1266441"/>
            <a:ext cx="2350742" cy="150014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7437" y="2675384"/>
            <a:ext cx="2350742" cy="150014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6561" y="2728135"/>
            <a:ext cx="2350742" cy="150014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7437" y="4137056"/>
            <a:ext cx="2350742" cy="1500145"/>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5078" r="4921"/>
          <a:stretch/>
        </p:blipFill>
        <p:spPr>
          <a:xfrm>
            <a:off x="4811573" y="1227990"/>
            <a:ext cx="2062470" cy="1500145"/>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5197" r="6181"/>
          <a:stretch/>
        </p:blipFill>
        <p:spPr>
          <a:xfrm>
            <a:off x="2600280" y="4137057"/>
            <a:ext cx="2083303" cy="1500145"/>
          </a:xfrm>
          <a:prstGeom prst="rect">
            <a:avLst/>
          </a:prstGeom>
        </p:spPr>
      </p:pic>
      <p:sp>
        <p:nvSpPr>
          <p:cNvPr id="18" name="TextBox 17"/>
          <p:cNvSpPr txBox="1"/>
          <p:nvPr/>
        </p:nvSpPr>
        <p:spPr>
          <a:xfrm>
            <a:off x="2090144" y="5637202"/>
            <a:ext cx="6010247" cy="738664"/>
          </a:xfrm>
          <a:prstGeom prst="rect">
            <a:avLst/>
          </a:prstGeom>
          <a:noFill/>
        </p:spPr>
        <p:txBody>
          <a:bodyPr wrap="square" rtlCol="0">
            <a:spAutoFit/>
          </a:bodyPr>
          <a:lstStyle/>
          <a:p>
            <a:pPr algn="just"/>
            <a:r>
              <a:rPr lang="en-US" sz="1400" dirty="0" smtClean="0">
                <a:solidFill>
                  <a:schemeClr val="bg2">
                    <a:lumMod val="50000"/>
                  </a:schemeClr>
                </a:solidFill>
                <a:latin typeface="Times New Roman" pitchFamily="18" charset="0"/>
                <a:cs typeface="Times New Roman" pitchFamily="18" charset="0"/>
              </a:rPr>
              <a:t>Figure 1. Steps of OD Detection a) Input image  b) Applying Adaptive Histogram Equalization  c) After Closing Morphological Operation  d) After image segmentation  e) After removing small regions f) Optic Disc mapped</a:t>
            </a:r>
            <a:endParaRPr lang="en-US" sz="14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474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466408" y="1772816"/>
            <a:ext cx="7498080" cy="4800600"/>
          </a:xfrm>
        </p:spPr>
        <p:txBody>
          <a:bodyPr>
            <a:normAutofit fontScale="70000" lnSpcReduction="20000"/>
          </a:bodyPr>
          <a:lstStyle/>
          <a:p>
            <a:pPr algn="just"/>
            <a:r>
              <a:rPr lang="en-US" sz="3500" u="sng" dirty="0" smtClean="0">
                <a:solidFill>
                  <a:schemeClr val="bg2">
                    <a:lumMod val="50000"/>
                  </a:schemeClr>
                </a:solidFill>
                <a:latin typeface="Times New Roman" pitchFamily="18" charset="0"/>
                <a:cs typeface="Times New Roman" pitchFamily="18" charset="0"/>
              </a:rPr>
              <a:t>EXUDATES</a:t>
            </a:r>
          </a:p>
          <a:p>
            <a:pPr marL="82296" indent="0" algn="just">
              <a:buNone/>
            </a:pPr>
            <a:endParaRPr lang="en-US" sz="3500" u="sng" dirty="0" smtClean="0">
              <a:solidFill>
                <a:schemeClr val="bg2">
                  <a:lumMod val="50000"/>
                </a:schemeClr>
              </a:solidFill>
              <a:latin typeface="Times New Roman" pitchFamily="18" charset="0"/>
              <a:cs typeface="Times New Roman" pitchFamily="18" charset="0"/>
            </a:endParaRPr>
          </a:p>
          <a:p>
            <a:pPr marL="596646" indent="-514350" algn="just">
              <a:buFont typeface="+mj-lt"/>
              <a:buAutoNum type="arabicPeriod"/>
            </a:pPr>
            <a:r>
              <a:rPr lang="en-US" sz="3600" dirty="0" smtClean="0">
                <a:solidFill>
                  <a:schemeClr val="bg2">
                    <a:lumMod val="50000"/>
                  </a:schemeClr>
                </a:solidFill>
                <a:latin typeface="Times New Roman" pitchFamily="18" charset="0"/>
                <a:cs typeface="Times New Roman" pitchFamily="18" charset="0"/>
              </a:rPr>
              <a:t>Convert image to grey scale image.</a:t>
            </a:r>
          </a:p>
          <a:p>
            <a:pPr marL="596646" indent="-514350" algn="just">
              <a:buFont typeface="+mj-lt"/>
              <a:buAutoNum type="arabicPeriod"/>
            </a:pPr>
            <a:r>
              <a:rPr lang="en-US" sz="3600" dirty="0" smtClean="0">
                <a:solidFill>
                  <a:schemeClr val="bg2">
                    <a:lumMod val="50000"/>
                  </a:schemeClr>
                </a:solidFill>
                <a:latin typeface="Times New Roman" pitchFamily="18" charset="0"/>
                <a:cs typeface="Times New Roman" pitchFamily="18" charset="0"/>
              </a:rPr>
              <a:t>Apply image enhancement using histogram equalization and apply averaging filter for noise reduction.</a:t>
            </a:r>
          </a:p>
          <a:p>
            <a:pPr marL="596646" indent="-514350" algn="just">
              <a:buFont typeface="+mj-lt"/>
              <a:buAutoNum type="arabicPeriod"/>
            </a:pPr>
            <a:r>
              <a:rPr lang="en-US" sz="3600" dirty="0" smtClean="0">
                <a:solidFill>
                  <a:schemeClr val="bg2">
                    <a:lumMod val="50000"/>
                  </a:schemeClr>
                </a:solidFill>
                <a:latin typeface="Times New Roman" pitchFamily="18" charset="0"/>
                <a:cs typeface="Times New Roman" pitchFamily="18" charset="0"/>
              </a:rPr>
              <a:t>Now, apply Image Segmentation by keeping </a:t>
            </a:r>
            <a:r>
              <a:rPr lang="en-US" sz="3600" smtClean="0">
                <a:solidFill>
                  <a:schemeClr val="bg2">
                    <a:lumMod val="50000"/>
                  </a:schemeClr>
                </a:solidFill>
                <a:latin typeface="Times New Roman" pitchFamily="18" charset="0"/>
                <a:cs typeface="Times New Roman" pitchFamily="18" charset="0"/>
              </a:rPr>
              <a:t>thresholding </a:t>
            </a:r>
            <a:r>
              <a:rPr lang="en-US" sz="3600" smtClean="0">
                <a:solidFill>
                  <a:schemeClr val="bg2">
                    <a:lumMod val="50000"/>
                  </a:schemeClr>
                </a:solidFill>
                <a:latin typeface="Times New Roman" pitchFamily="18" charset="0"/>
                <a:cs typeface="Times New Roman" pitchFamily="18" charset="0"/>
              </a:rPr>
              <a:t>value.</a:t>
            </a:r>
            <a:endParaRPr lang="en-US" sz="3600" dirty="0" smtClean="0">
              <a:solidFill>
                <a:schemeClr val="bg2">
                  <a:lumMod val="50000"/>
                </a:schemeClr>
              </a:solidFill>
              <a:latin typeface="Times New Roman" pitchFamily="18" charset="0"/>
              <a:cs typeface="Times New Roman" pitchFamily="18" charset="0"/>
            </a:endParaRPr>
          </a:p>
          <a:p>
            <a:pPr marL="596646" indent="-514350" algn="just">
              <a:buFont typeface="+mj-lt"/>
              <a:buAutoNum type="arabicPeriod"/>
            </a:pPr>
            <a:r>
              <a:rPr lang="en-US" sz="3600" dirty="0" smtClean="0">
                <a:solidFill>
                  <a:schemeClr val="bg2">
                    <a:lumMod val="50000"/>
                  </a:schemeClr>
                </a:solidFill>
                <a:latin typeface="Times New Roman" pitchFamily="18" charset="0"/>
                <a:cs typeface="Times New Roman" pitchFamily="18" charset="0"/>
              </a:rPr>
              <a:t>Remove the Optic Disc from image by subtracting the image obtained from previously detected Optic Disc.</a:t>
            </a:r>
          </a:p>
          <a:p>
            <a:pPr marL="596646" indent="-514350" algn="just">
              <a:buFont typeface="+mj-lt"/>
              <a:buAutoNum type="arabicPeriod"/>
            </a:pPr>
            <a:r>
              <a:rPr lang="en-US" sz="3600" dirty="0">
                <a:solidFill>
                  <a:schemeClr val="bg2">
                    <a:lumMod val="50000"/>
                  </a:schemeClr>
                </a:solidFill>
                <a:latin typeface="Times New Roman" pitchFamily="18" charset="0"/>
                <a:cs typeface="Times New Roman" pitchFamily="18" charset="0"/>
              </a:rPr>
              <a:t>Now, determine the boundary from above binary image and map back to original image.</a:t>
            </a:r>
            <a:endParaRPr lang="en-US" sz="3600" u="sng" dirty="0">
              <a:solidFill>
                <a:schemeClr val="bg2">
                  <a:lumMod val="50000"/>
                </a:schemeClr>
              </a:solidFill>
              <a:latin typeface="Times New Roman" pitchFamily="18" charset="0"/>
              <a:cs typeface="Times New Roman" pitchFamily="18" charset="0"/>
            </a:endParaRPr>
          </a:p>
          <a:p>
            <a:pPr marL="596646" indent="-514350" algn="just">
              <a:buFont typeface="+mj-lt"/>
              <a:buAutoNum type="arabicPeriod"/>
            </a:pPr>
            <a:endParaRPr lang="en-IN" sz="3300"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13</a:t>
            </a:fld>
            <a:endParaRPr lang="en-IN" dirty="0"/>
          </a:p>
        </p:txBody>
      </p:sp>
      <p:sp>
        <p:nvSpPr>
          <p:cNvPr id="8" name="Date Placeholder 7"/>
          <p:cNvSpPr>
            <a:spLocks noGrp="1"/>
          </p:cNvSpPr>
          <p:nvPr>
            <p:ph type="dt" sz="half" idx="10"/>
          </p:nvPr>
        </p:nvSpPr>
        <p:spPr/>
        <p:txBody>
          <a:bodyPr/>
          <a:lstStyle/>
          <a:p>
            <a:fld id="{49628277-D1D2-4ECD-B619-8F53D302CD23}"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467226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5715000" y="6165304"/>
            <a:ext cx="2895600" cy="616496"/>
          </a:xfrm>
        </p:spPr>
        <p:txBody>
          <a:bodyPr/>
          <a:lstStyle/>
          <a:p>
            <a:r>
              <a:rPr lang="en-IN" dirty="0" smtClean="0"/>
              <a:t>Detection of Diabetic Retinopathy</a:t>
            </a:r>
            <a:endParaRPr lang="en-IN" dirty="0"/>
          </a:p>
        </p:txBody>
      </p:sp>
      <p:sp>
        <p:nvSpPr>
          <p:cNvPr id="14" name="Slide Number Placeholder 13"/>
          <p:cNvSpPr>
            <a:spLocks noGrp="1"/>
          </p:cNvSpPr>
          <p:nvPr>
            <p:ph type="sldNum" sz="quarter" idx="12"/>
          </p:nvPr>
        </p:nvSpPr>
        <p:spPr/>
        <p:txBody>
          <a:bodyPr/>
          <a:lstStyle/>
          <a:p>
            <a:fld id="{4F32FBD8-019B-4320-946D-BDD7783C0249}" type="slidenum">
              <a:rPr lang="en-IN" smtClean="0"/>
              <a:pPr/>
              <a:t>14</a:t>
            </a:fld>
            <a:endParaRPr lang="en-IN" dirty="0"/>
          </a:p>
        </p:txBody>
      </p:sp>
      <p:sp>
        <p:nvSpPr>
          <p:cNvPr id="15" name="Date Placeholder 14"/>
          <p:cNvSpPr>
            <a:spLocks noGrp="1"/>
          </p:cNvSpPr>
          <p:nvPr>
            <p:ph type="dt" sz="half" idx="10"/>
          </p:nvPr>
        </p:nvSpPr>
        <p:spPr/>
        <p:txBody>
          <a:bodyPr/>
          <a:lstStyle/>
          <a:p>
            <a:fld id="{86B4FC88-0DA1-4EF0-B668-500EDAD4BEAC}" type="datetime1">
              <a:rPr lang="en-IN" smtClean="0"/>
              <a:t>13-05-2014</a:t>
            </a:fld>
            <a:endParaRPr lang="en-IN"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
        <p:nvSpPr>
          <p:cNvPr id="17" name="Rectangle 16"/>
          <p:cNvSpPr/>
          <p:nvPr/>
        </p:nvSpPr>
        <p:spPr>
          <a:xfrm>
            <a:off x="3322520" y="6138518"/>
            <a:ext cx="309634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lumMod val="50000"/>
                  </a:schemeClr>
                </a:solidFill>
                <a:latin typeface="Times New Roman" pitchFamily="18" charset="0"/>
                <a:cs typeface="Times New Roman" pitchFamily="18" charset="0"/>
              </a:rPr>
              <a:t>Exudates Detection</a:t>
            </a:r>
            <a:endParaRPr lang="en-US" sz="2000" dirty="0">
              <a:solidFill>
                <a:schemeClr val="bg2">
                  <a:lumMod val="50000"/>
                </a:schemeClr>
              </a:solidFill>
              <a:latin typeface="Times New Roman" pitchFamily="18" charset="0"/>
              <a:cs typeface="Times New Roman" pitchFamily="18" charset="0"/>
            </a:endParaRPr>
          </a:p>
        </p:txBody>
      </p:sp>
      <p:pic>
        <p:nvPicPr>
          <p:cNvPr id="11" name="Picture 16" descr="C:\Users\Laffy\Desktop\home\laffy\eye\exudates\his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840" y="1286235"/>
            <a:ext cx="2718048" cy="15965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9" descr="C:\Users\Laffy\Desktop\home\laffy\eye\exudates\opticim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40" y="2965962"/>
            <a:ext cx="2718048" cy="160771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C:\Users\Laffy\Desktop\home\laffy\eye\exudates\outpu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546" y="4645220"/>
            <a:ext cx="2718048" cy="152231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descr="C:\Users\Laffy\Desktop\home\laffy\eye\exudates\pur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228" y="4645220"/>
            <a:ext cx="2718048" cy="152231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7" descr="C:\Users\Laffy\Desktop\home\laffy\eye\exudates\impur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0622" y="2957578"/>
            <a:ext cx="2718048" cy="16077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C:\Users\Laffy\Desktop\home\laffy\eye\exudates\inpu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0622" y="1286235"/>
            <a:ext cx="2718048" cy="158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DATA ANALYSIS</a:t>
            </a:r>
            <a:endParaRPr lang="en-US" sz="3200" u="sng" dirty="0">
              <a:solidFill>
                <a:schemeClr val="bg2">
                  <a:lumMod val="50000"/>
                </a:schemeClr>
              </a:solidFill>
              <a:effectLst/>
              <a:latin typeface="Times New Roman" pitchFamily="18" charset="0"/>
              <a:cs typeface="Times New Roman" pitchFamily="18" charset="0"/>
            </a:endParaRPr>
          </a:p>
        </p:txBody>
      </p:sp>
      <p:sp>
        <p:nvSpPr>
          <p:cNvPr id="3" name="Subtitle 2"/>
          <p:cNvSpPr>
            <a:spLocks noGrp="1"/>
          </p:cNvSpPr>
          <p:nvPr>
            <p:ph idx="1"/>
          </p:nvPr>
        </p:nvSpPr>
        <p:spPr>
          <a:xfrm>
            <a:off x="1403648" y="1700808"/>
            <a:ext cx="7498080" cy="4296544"/>
          </a:xfrm>
        </p:spPr>
        <p:txBody>
          <a:bodyPr>
            <a:noAutofit/>
          </a:bodyPr>
          <a:lstStyle/>
          <a:p>
            <a:pPr marL="342900" indent="-342900" algn="just">
              <a:buFont typeface="Arial" pitchFamily="34" charset="0"/>
              <a:buChar char="•"/>
            </a:pPr>
            <a:r>
              <a:rPr lang="en-US" sz="2800" dirty="0" smtClean="0">
                <a:solidFill>
                  <a:schemeClr val="bg2">
                    <a:lumMod val="50000"/>
                  </a:schemeClr>
                </a:solidFill>
                <a:latin typeface="Times New Roman" pitchFamily="18" charset="0"/>
                <a:cs typeface="Times New Roman" pitchFamily="18" charset="0"/>
              </a:rPr>
              <a:t>k-NN classification is used.</a:t>
            </a:r>
          </a:p>
          <a:p>
            <a:pPr marL="342900" indent="-342900" algn="just">
              <a:buFont typeface="Arial" pitchFamily="34" charset="0"/>
              <a:buChar char="•"/>
            </a:pPr>
            <a:r>
              <a:rPr lang="en-US" sz="2800" dirty="0" smtClean="0">
                <a:solidFill>
                  <a:schemeClr val="bg2">
                    <a:lumMod val="50000"/>
                  </a:schemeClr>
                </a:solidFill>
                <a:latin typeface="Times New Roman" pitchFamily="18" charset="0"/>
                <a:cs typeface="Times New Roman" pitchFamily="18" charset="0"/>
              </a:rPr>
              <a:t>In</a:t>
            </a: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k-NN classification</a:t>
            </a:r>
            <a:r>
              <a:rPr lang="en-US" sz="2800" dirty="0">
                <a:solidFill>
                  <a:schemeClr val="bg2">
                    <a:lumMod val="50000"/>
                  </a:schemeClr>
                </a:solidFill>
                <a:latin typeface="Times New Roman" pitchFamily="18" charset="0"/>
                <a:cs typeface="Times New Roman" pitchFamily="18" charset="0"/>
              </a:rPr>
              <a:t>, the output is a </a:t>
            </a:r>
            <a:r>
              <a:rPr lang="en-US" sz="2800" dirty="0" smtClean="0">
                <a:solidFill>
                  <a:schemeClr val="bg2">
                    <a:lumMod val="50000"/>
                  </a:schemeClr>
                </a:solidFill>
                <a:latin typeface="Times New Roman" pitchFamily="18" charset="0"/>
                <a:cs typeface="Times New Roman" pitchFamily="18" charset="0"/>
              </a:rPr>
              <a:t>class membership</a:t>
            </a:r>
            <a:r>
              <a:rPr lang="en-US" sz="2800" dirty="0">
                <a:solidFill>
                  <a:schemeClr val="bg2">
                    <a:lumMod val="50000"/>
                  </a:schemeClr>
                </a:solidFill>
                <a:latin typeface="Times New Roman" pitchFamily="18" charset="0"/>
                <a:cs typeface="Times New Roman" pitchFamily="18" charset="0"/>
              </a:rPr>
              <a:t>. An object is classified by a majority vote of its </a:t>
            </a:r>
            <a:r>
              <a:rPr lang="en-US" sz="2800" dirty="0" smtClean="0">
                <a:solidFill>
                  <a:schemeClr val="bg2">
                    <a:lumMod val="50000"/>
                  </a:schemeClr>
                </a:solidFill>
                <a:latin typeface="Times New Roman" pitchFamily="18" charset="0"/>
                <a:cs typeface="Times New Roman" pitchFamily="18" charset="0"/>
              </a:rPr>
              <a:t>neighbours e.g. if</a:t>
            </a:r>
            <a:r>
              <a:rPr lang="en-US" sz="2800" dirty="0">
                <a:solidFill>
                  <a:schemeClr val="bg2">
                    <a:lumMod val="50000"/>
                  </a:schemeClr>
                </a:solidFill>
                <a:latin typeface="Times New Roman" pitchFamily="18" charset="0"/>
                <a:cs typeface="Times New Roman" pitchFamily="18" charset="0"/>
              </a:rPr>
              <a:t> </a:t>
            </a:r>
            <a:r>
              <a:rPr lang="en-US" sz="2800" i="1" dirty="0">
                <a:solidFill>
                  <a:schemeClr val="bg2">
                    <a:lumMod val="50000"/>
                  </a:schemeClr>
                </a:solidFill>
                <a:latin typeface="Times New Roman" pitchFamily="18" charset="0"/>
                <a:cs typeface="Times New Roman" pitchFamily="18" charset="0"/>
              </a:rPr>
              <a:t>k</a:t>
            </a:r>
            <a:r>
              <a:rPr lang="en-US" sz="2800" dirty="0">
                <a:solidFill>
                  <a:schemeClr val="bg2">
                    <a:lumMod val="50000"/>
                  </a:schemeClr>
                </a:solidFill>
                <a:latin typeface="Times New Roman" pitchFamily="18" charset="0"/>
                <a:cs typeface="Times New Roman" pitchFamily="18" charset="0"/>
              </a:rPr>
              <a:t> = 1, then the object is simply assigned to the class of that single nearest </a:t>
            </a:r>
            <a:r>
              <a:rPr lang="en-US" sz="2800" dirty="0" smtClean="0">
                <a:solidFill>
                  <a:schemeClr val="bg2">
                    <a:lumMod val="50000"/>
                  </a:schemeClr>
                </a:solidFill>
                <a:latin typeface="Times New Roman" pitchFamily="18" charset="0"/>
                <a:cs typeface="Times New Roman" pitchFamily="18" charset="0"/>
              </a:rPr>
              <a:t>neighbour.</a:t>
            </a:r>
          </a:p>
          <a:p>
            <a:pPr marL="342900" indent="-342900" algn="just">
              <a:buFont typeface="Arial" pitchFamily="34" charset="0"/>
              <a:buChar char="•"/>
            </a:pPr>
            <a:r>
              <a:rPr lang="en-US" sz="2800" dirty="0" smtClean="0">
                <a:solidFill>
                  <a:schemeClr val="bg2">
                    <a:lumMod val="50000"/>
                  </a:schemeClr>
                </a:solidFill>
                <a:latin typeface="Times New Roman" pitchFamily="18" charset="0"/>
                <a:cs typeface="Times New Roman" pitchFamily="18" charset="0"/>
              </a:rPr>
              <a:t>Sample data classification is based on training data.  </a:t>
            </a:r>
          </a:p>
          <a:p>
            <a:pPr marL="342900" indent="-342900" algn="just">
              <a:buFont typeface="Arial" pitchFamily="34" charset="0"/>
              <a:buChar char="•"/>
            </a:pPr>
            <a:r>
              <a:rPr lang="en-US" sz="2800" dirty="0" smtClean="0">
                <a:solidFill>
                  <a:schemeClr val="bg2">
                    <a:lumMod val="50000"/>
                  </a:schemeClr>
                </a:solidFill>
                <a:latin typeface="Times New Roman" pitchFamily="18" charset="0"/>
                <a:cs typeface="Times New Roman" pitchFamily="18" charset="0"/>
              </a:rPr>
              <a:t>Algorithm is implemented successfully.</a:t>
            </a:r>
          </a:p>
          <a:p>
            <a:pPr marL="342900" indent="-342900" algn="just">
              <a:buFont typeface="Arial" pitchFamily="34" charset="0"/>
              <a:buChar char="•"/>
            </a:pPr>
            <a:endParaRPr lang="en-US" sz="2800" dirty="0" smtClean="0">
              <a:solidFill>
                <a:schemeClr val="tx1">
                  <a:lumMod val="95000"/>
                  <a:lumOff val="5000"/>
                </a:schemeClr>
              </a:solidFill>
              <a:latin typeface="Times New Roman" pitchFamily="18" charset="0"/>
              <a:cs typeface="Times New Roman" pitchFamily="18" charset="0"/>
            </a:endParaRPr>
          </a:p>
          <a:p>
            <a:pPr algn="just"/>
            <a:endParaRPr lang="en-US" sz="2800" dirty="0">
              <a:solidFill>
                <a:schemeClr val="bg2">
                  <a:lumMod val="10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0C4677-1B71-457F-8BCC-65B115824755}" type="datetime1">
              <a:rPr lang="en-IN" smtClean="0"/>
              <a:t>13-05-2014</a:t>
            </a:fld>
            <a:endParaRPr lang="en-IN" dirty="0"/>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p>
            <a:fld id="{4F32FBD8-019B-4320-946D-BDD7783C0249}" type="slidenum">
              <a:rPr lang="en-IN" smtClean="0"/>
              <a:pPr/>
              <a:t>15</a:t>
            </a:fld>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746877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144" y="274638"/>
            <a:ext cx="6843544" cy="114300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APPLYING k-NN IN MATLAB</a:t>
            </a:r>
            <a:endParaRPr lang="en-US" sz="3200" u="sng" dirty="0">
              <a:solidFill>
                <a:schemeClr val="bg2">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259632" y="1700808"/>
            <a:ext cx="7884368" cy="4464496"/>
          </a:xfrm>
        </p:spPr>
        <p:txBody>
          <a:bodyPr>
            <a:noAutofit/>
          </a:bodyPr>
          <a:lstStyle/>
          <a:p>
            <a:pPr marL="457200" indent="-457200" algn="just"/>
            <a:r>
              <a:rPr lang="en-US" sz="2800" dirty="0" smtClean="0">
                <a:solidFill>
                  <a:schemeClr val="bg2">
                    <a:lumMod val="50000"/>
                  </a:schemeClr>
                </a:solidFill>
                <a:latin typeface="Times New Roman" pitchFamily="18" charset="0"/>
                <a:cs typeface="Times New Roman" pitchFamily="18" charset="0"/>
              </a:rPr>
              <a:t>IDX = knnclassify(sample,train,group)</a:t>
            </a:r>
            <a:r>
              <a:rPr lang="en-US" sz="2800" dirty="0">
                <a:solidFill>
                  <a:schemeClr val="bg2">
                    <a:lumMod val="50000"/>
                  </a:schemeClr>
                </a:solidFill>
                <a:latin typeface="Times New Roman" pitchFamily="18" charset="0"/>
                <a:cs typeface="Times New Roman" pitchFamily="18" charset="0"/>
              </a:rPr>
              <a:t> finds the nearest </a:t>
            </a:r>
            <a:r>
              <a:rPr lang="en-US" sz="2800" dirty="0" smtClean="0">
                <a:solidFill>
                  <a:schemeClr val="bg2">
                    <a:lumMod val="50000"/>
                  </a:schemeClr>
                </a:solidFill>
                <a:latin typeface="Times New Roman" pitchFamily="18" charset="0"/>
                <a:cs typeface="Times New Roman" pitchFamily="18" charset="0"/>
              </a:rPr>
              <a:t>neighbour </a:t>
            </a:r>
            <a:r>
              <a:rPr lang="en-US" sz="2800" dirty="0">
                <a:solidFill>
                  <a:schemeClr val="bg2">
                    <a:lumMod val="50000"/>
                  </a:schemeClr>
                </a:solidFill>
                <a:latin typeface="Times New Roman" pitchFamily="18" charset="0"/>
                <a:cs typeface="Times New Roman" pitchFamily="18" charset="0"/>
              </a:rPr>
              <a:t>in </a:t>
            </a:r>
            <a:r>
              <a:rPr lang="en-US" sz="2800" dirty="0" smtClean="0">
                <a:solidFill>
                  <a:schemeClr val="bg2">
                    <a:lumMod val="50000"/>
                  </a:schemeClr>
                </a:solidFill>
                <a:latin typeface="Times New Roman" pitchFamily="18" charset="0"/>
                <a:cs typeface="Times New Roman" pitchFamily="18" charset="0"/>
              </a:rPr>
              <a:t>sample</a:t>
            </a:r>
            <a:r>
              <a:rPr lang="en-US" sz="2800" dirty="0">
                <a:solidFill>
                  <a:schemeClr val="bg2">
                    <a:lumMod val="50000"/>
                  </a:schemeClr>
                </a:solidFill>
                <a:latin typeface="Times New Roman" pitchFamily="18" charset="0"/>
                <a:cs typeface="Times New Roman" pitchFamily="18" charset="0"/>
              </a:rPr>
              <a:t> for each point in </a:t>
            </a:r>
            <a:r>
              <a:rPr lang="en-US" sz="2800" dirty="0" smtClean="0">
                <a:solidFill>
                  <a:schemeClr val="bg2">
                    <a:lumMod val="50000"/>
                  </a:schemeClr>
                </a:solidFill>
                <a:latin typeface="Times New Roman" pitchFamily="18" charset="0"/>
                <a:cs typeface="Times New Roman" pitchFamily="18" charset="0"/>
              </a:rPr>
              <a:t>train.</a:t>
            </a: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sample</a:t>
            </a: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and train are </a:t>
            </a: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matrix.</a:t>
            </a:r>
          </a:p>
          <a:p>
            <a:pPr marL="457200" indent="-457200" algn="just"/>
            <a:r>
              <a:rPr lang="en-US" sz="2800" dirty="0" smtClean="0">
                <a:solidFill>
                  <a:schemeClr val="bg2">
                    <a:lumMod val="50000"/>
                  </a:schemeClr>
                </a:solidFill>
                <a:latin typeface="Times New Roman" pitchFamily="18" charset="0"/>
                <a:cs typeface="Times New Roman" pitchFamily="18" charset="0"/>
              </a:rPr>
              <a:t>IDX</a:t>
            </a:r>
            <a:r>
              <a:rPr lang="en-US" sz="2800" dirty="0">
                <a:solidFill>
                  <a:schemeClr val="bg2">
                    <a:lumMod val="50000"/>
                  </a:schemeClr>
                </a:solidFill>
                <a:latin typeface="Times New Roman" pitchFamily="18" charset="0"/>
                <a:cs typeface="Times New Roman" pitchFamily="18" charset="0"/>
              </a:rPr>
              <a:t> is a column vector with </a:t>
            </a:r>
            <a:r>
              <a:rPr lang="en-US" sz="2800" dirty="0" smtClean="0">
                <a:solidFill>
                  <a:schemeClr val="bg2">
                    <a:lumMod val="50000"/>
                  </a:schemeClr>
                </a:solidFill>
                <a:latin typeface="Times New Roman" pitchFamily="18" charset="0"/>
                <a:cs typeface="Times New Roman" pitchFamily="18" charset="0"/>
              </a:rPr>
              <a:t>y</a:t>
            </a:r>
            <a:r>
              <a:rPr lang="en-US" sz="2800" dirty="0">
                <a:solidFill>
                  <a:schemeClr val="bg2">
                    <a:lumMod val="50000"/>
                  </a:schemeClr>
                </a:solidFill>
                <a:latin typeface="Times New Roman" pitchFamily="18" charset="0"/>
                <a:cs typeface="Times New Roman" pitchFamily="18" charset="0"/>
              </a:rPr>
              <a:t> rows. Each row in IDX contains the index of nearest neighbor in </a:t>
            </a:r>
            <a:r>
              <a:rPr lang="en-US" sz="2800" dirty="0" smtClean="0">
                <a:solidFill>
                  <a:schemeClr val="bg2">
                    <a:lumMod val="50000"/>
                  </a:schemeClr>
                </a:solidFill>
                <a:latin typeface="Times New Roman" pitchFamily="18" charset="0"/>
                <a:cs typeface="Times New Roman" pitchFamily="18" charset="0"/>
              </a:rPr>
              <a:t>sample</a:t>
            </a:r>
            <a:r>
              <a:rPr lang="en-US" sz="2800" dirty="0">
                <a:solidFill>
                  <a:schemeClr val="bg2">
                    <a:lumMod val="50000"/>
                  </a:schemeClr>
                </a:solidFill>
                <a:latin typeface="Times New Roman" pitchFamily="18" charset="0"/>
                <a:cs typeface="Times New Roman" pitchFamily="18" charset="0"/>
              </a:rPr>
              <a:t> for the corresponding row in </a:t>
            </a:r>
            <a:r>
              <a:rPr lang="en-US" sz="2800" dirty="0" smtClean="0">
                <a:solidFill>
                  <a:schemeClr val="bg2">
                    <a:lumMod val="50000"/>
                  </a:schemeClr>
                </a:solidFill>
                <a:latin typeface="Times New Roman" pitchFamily="18" charset="0"/>
                <a:cs typeface="Times New Roman" pitchFamily="18" charset="0"/>
              </a:rPr>
              <a:t>train.</a:t>
            </a:r>
          </a:p>
          <a:p>
            <a:pPr marL="457200" indent="-457200" algn="just"/>
            <a:r>
              <a:rPr lang="en-US" sz="2800" dirty="0">
                <a:solidFill>
                  <a:schemeClr val="bg2">
                    <a:lumMod val="50000"/>
                  </a:schemeClr>
                </a:solidFill>
                <a:latin typeface="Times New Roman" pitchFamily="18" charset="0"/>
                <a:cs typeface="Times New Roman" pitchFamily="18" charset="0"/>
              </a:rPr>
              <a:t>We have taken the value of K as 8 (eight nearest neighbour). And we classify it in to four levels </a:t>
            </a:r>
            <a:r>
              <a:rPr lang="en-US" sz="2800" dirty="0" smtClean="0">
                <a:solidFill>
                  <a:schemeClr val="bg2">
                    <a:lumMod val="50000"/>
                  </a:schemeClr>
                </a:solidFill>
                <a:latin typeface="Times New Roman" pitchFamily="18" charset="0"/>
                <a:cs typeface="Times New Roman" pitchFamily="18" charset="0"/>
              </a:rPr>
              <a:t>normal, mild, moderate, severe. And </a:t>
            </a:r>
            <a:r>
              <a:rPr lang="en-US" sz="2800" dirty="0">
                <a:solidFill>
                  <a:schemeClr val="bg2">
                    <a:lumMod val="50000"/>
                  </a:schemeClr>
                </a:solidFill>
                <a:latin typeface="Times New Roman" pitchFamily="18" charset="0"/>
                <a:cs typeface="Times New Roman" pitchFamily="18" charset="0"/>
              </a:rPr>
              <a:t>the parameters for classification are sample Data set , Training Data set , Group</a:t>
            </a:r>
            <a:r>
              <a:rPr lang="en-US" sz="2800" dirty="0" smtClean="0">
                <a:solidFill>
                  <a:schemeClr val="bg2">
                    <a:lumMod val="50000"/>
                  </a:schemeClr>
                </a:solidFill>
                <a:latin typeface="Calibri" pitchFamily="34" charset="0"/>
                <a:cs typeface="Calibri" pitchFamily="34" charset="0"/>
              </a:rPr>
              <a:t>.</a:t>
            </a:r>
          </a:p>
          <a:p>
            <a:pPr marL="457200" indent="-457200" algn="just"/>
            <a:endParaRPr lang="en-US" dirty="0">
              <a:solidFill>
                <a:schemeClr val="bg2">
                  <a:lumMod val="50000"/>
                </a:schemeClr>
              </a:solidFill>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E670C0F3-6DFE-44E1-BE18-49C9F9109930}" type="datetime1">
              <a:rPr lang="en-IN" smtClean="0"/>
              <a:t>13-05-2014</a:t>
            </a:fld>
            <a:endParaRPr lang="en-IN" dirty="0"/>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p>
            <a:fld id="{4F32FBD8-019B-4320-946D-BDD7783C0249}" type="slidenum">
              <a:rPr lang="en-IN" smtClean="0"/>
              <a:pPr/>
              <a:t>16</a:t>
            </a:fld>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4015793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6377912" cy="114300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INPUT/OUTPUT FILES</a:t>
            </a:r>
            <a:endParaRPr lang="en-IN" sz="3200" u="sng" dirty="0">
              <a:solidFill>
                <a:schemeClr val="bg2">
                  <a:lumMod val="50000"/>
                </a:schemeClr>
              </a:solidFill>
              <a:effectLst/>
              <a:latin typeface="Times New Roman" pitchFamily="18" charset="0"/>
              <a:cs typeface="Times New Roman" pitchFamily="18" charset="0"/>
            </a:endParaRPr>
          </a:p>
        </p:txBody>
      </p:sp>
      <p:sp>
        <p:nvSpPr>
          <p:cNvPr id="4" name="Content Placeholder 3"/>
          <p:cNvSpPr>
            <a:spLocks noGrp="1"/>
          </p:cNvSpPr>
          <p:nvPr>
            <p:ph idx="1"/>
          </p:nvPr>
        </p:nvSpPr>
        <p:spPr>
          <a:xfrm>
            <a:off x="1435608" y="1700808"/>
            <a:ext cx="7498080" cy="4547592"/>
          </a:xfrm>
        </p:spPr>
        <p:txBody>
          <a:bodyPr>
            <a:normAutofit/>
          </a:bodyPr>
          <a:lstStyle/>
          <a:p>
            <a:pPr algn="just"/>
            <a:endParaRPr lang="en-US" sz="2800" dirty="0" smtClean="0">
              <a:solidFill>
                <a:schemeClr val="bg2">
                  <a:lumMod val="50000"/>
                </a:schemeClr>
              </a:solidFill>
              <a:latin typeface="Calibri" pitchFamily="34" charset="0"/>
            </a:endParaRPr>
          </a:p>
          <a:p>
            <a:pPr algn="just"/>
            <a:r>
              <a:rPr lang="en-US" sz="2800" dirty="0" smtClean="0">
                <a:solidFill>
                  <a:schemeClr val="bg2">
                    <a:lumMod val="50000"/>
                  </a:schemeClr>
                </a:solidFill>
                <a:latin typeface="Times New Roman" pitchFamily="18" charset="0"/>
                <a:cs typeface="Times New Roman" pitchFamily="18" charset="0"/>
              </a:rPr>
              <a:t>‘data.txt’ : generated from manual labeling of data and data values generated from the feature extraction module applied on training images.</a:t>
            </a:r>
          </a:p>
          <a:p>
            <a:pPr algn="just"/>
            <a:r>
              <a:rPr lang="en-US" sz="2800" dirty="0" smtClean="0">
                <a:solidFill>
                  <a:schemeClr val="bg2">
                    <a:lumMod val="50000"/>
                  </a:schemeClr>
                </a:solidFill>
                <a:latin typeface="Times New Roman" pitchFamily="18" charset="0"/>
                <a:cs typeface="Times New Roman" pitchFamily="18" charset="0"/>
              </a:rPr>
              <a:t>‘sample.txt’: generated from feature extraction module applied on test image.</a:t>
            </a:r>
          </a:p>
          <a:p>
            <a:pPr algn="just"/>
            <a:r>
              <a:rPr lang="en-US" sz="2800" dirty="0" smtClean="0">
                <a:solidFill>
                  <a:schemeClr val="bg2">
                    <a:lumMod val="50000"/>
                  </a:schemeClr>
                </a:solidFill>
                <a:latin typeface="Times New Roman" pitchFamily="18" charset="0"/>
                <a:cs typeface="Times New Roman" pitchFamily="18" charset="0"/>
              </a:rPr>
              <a:t>‘Output.txt’: k-NN classifier stored its output value in this text file based on nearest neighbour  class.</a:t>
            </a:r>
            <a:endParaRPr lang="en-US" sz="2800" dirty="0">
              <a:solidFill>
                <a:schemeClr val="bg2">
                  <a:lumMod val="50000"/>
                </a:schemeClr>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B9AFF1D-200B-4C41-8672-1E91EFC52CD6}" type="datetime1">
              <a:rPr lang="en-IN" smtClean="0"/>
              <a:t>13-05-2014</a:t>
            </a:fld>
            <a:endParaRPr lang="en-IN" dirty="0"/>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p>
            <a:fld id="{4F32FBD8-019B-4320-946D-BDD7783C0249}" type="slidenum">
              <a:rPr lang="en-IN" smtClean="0"/>
              <a:pPr/>
              <a:t>17</a:t>
            </a:fld>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16496"/>
            <a:ext cx="7498080" cy="144016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GRAPH OF DATA</a:t>
            </a:r>
            <a:endParaRPr lang="en-IN" sz="3200" u="sng" dirty="0">
              <a:solidFill>
                <a:schemeClr val="bg2">
                  <a:lumMod val="50000"/>
                </a:schemeClr>
              </a:solidFill>
              <a:effectLst/>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524713"/>
            <a:ext cx="5343525" cy="3776626"/>
          </a:xfrm>
        </p:spPr>
      </p:pic>
      <p:sp>
        <p:nvSpPr>
          <p:cNvPr id="5" name="TextBox 4"/>
          <p:cNvSpPr txBox="1"/>
          <p:nvPr/>
        </p:nvSpPr>
        <p:spPr>
          <a:xfrm>
            <a:off x="7020272" y="1628800"/>
            <a:ext cx="1872208" cy="1477328"/>
          </a:xfrm>
          <a:prstGeom prst="rect">
            <a:avLst/>
          </a:prstGeom>
          <a:noFill/>
        </p:spPr>
        <p:txBody>
          <a:bodyPr wrap="square" rtlCol="0">
            <a:spAutoFit/>
          </a:bodyPr>
          <a:lstStyle/>
          <a:p>
            <a:r>
              <a:rPr lang="en-US" dirty="0" smtClean="0">
                <a:solidFill>
                  <a:schemeClr val="accent1"/>
                </a:solidFill>
                <a:latin typeface="Times New Roman" pitchFamily="18" charset="0"/>
                <a:cs typeface="Times New Roman" pitchFamily="18" charset="0"/>
              </a:rPr>
              <a:t>0 – NORMAL</a:t>
            </a:r>
          </a:p>
          <a:p>
            <a:r>
              <a:rPr lang="en-US" dirty="0" smtClean="0">
                <a:solidFill>
                  <a:schemeClr val="accent4"/>
                </a:solidFill>
                <a:latin typeface="Times New Roman" pitchFamily="18" charset="0"/>
                <a:cs typeface="Times New Roman" pitchFamily="18" charset="0"/>
              </a:rPr>
              <a:t>1 – MILD</a:t>
            </a:r>
          </a:p>
          <a:p>
            <a:r>
              <a:rPr lang="en-US" dirty="0" smtClean="0">
                <a:solidFill>
                  <a:schemeClr val="accent3"/>
                </a:solidFill>
                <a:latin typeface="Times New Roman" pitchFamily="18" charset="0"/>
                <a:cs typeface="Times New Roman" pitchFamily="18" charset="0"/>
              </a:rPr>
              <a:t>2 – MODERATE</a:t>
            </a:r>
          </a:p>
          <a:p>
            <a:r>
              <a:rPr lang="en-US" dirty="0" smtClean="0">
                <a:solidFill>
                  <a:schemeClr val="accent1">
                    <a:lumMod val="60000"/>
                    <a:lumOff val="40000"/>
                  </a:schemeClr>
                </a:solidFill>
                <a:latin typeface="Times New Roman" pitchFamily="18" charset="0"/>
                <a:cs typeface="Times New Roman" pitchFamily="18" charset="0"/>
              </a:rPr>
              <a:t>3 – SEVERE</a:t>
            </a:r>
          </a:p>
          <a:p>
            <a:endParaRPr lang="en-US" dirty="0">
              <a:latin typeface="Times New Roman" pitchFamily="18" charset="0"/>
              <a:cs typeface="Times New Roman" pitchFamily="18" charset="0"/>
            </a:endParaRPr>
          </a:p>
        </p:txBody>
      </p:sp>
      <p:sp>
        <p:nvSpPr>
          <p:cNvPr id="6" name="TextBox 5"/>
          <p:cNvSpPr txBox="1"/>
          <p:nvPr/>
        </p:nvSpPr>
        <p:spPr>
          <a:xfrm>
            <a:off x="2123728" y="5445224"/>
            <a:ext cx="5112568" cy="646331"/>
          </a:xfrm>
          <a:prstGeom prst="rect">
            <a:avLst/>
          </a:prstGeom>
          <a:noFill/>
        </p:spPr>
        <p:txBody>
          <a:bodyPr wrap="square" rtlCol="0">
            <a:spAutoFit/>
          </a:bodyPr>
          <a:lstStyle/>
          <a:p>
            <a:pPr algn="ctr"/>
            <a:r>
              <a:rPr lang="en-US" dirty="0" smtClean="0">
                <a:solidFill>
                  <a:schemeClr val="bg2">
                    <a:lumMod val="50000"/>
                  </a:schemeClr>
                </a:solidFill>
                <a:latin typeface="Times New Roman" pitchFamily="18" charset="0"/>
                <a:cs typeface="Times New Roman" pitchFamily="18" charset="0"/>
              </a:rPr>
              <a:t>Fig 1. Severity of Diabetic retinopathy based on Blood Vessel Density</a:t>
            </a:r>
            <a:endParaRPr lang="en-US" dirty="0">
              <a:solidFill>
                <a:schemeClr val="bg2">
                  <a:lumMod val="50000"/>
                </a:schemeClr>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A056CC6-2BB2-45D8-AC2D-255F1C420132}" type="datetime1">
              <a:rPr lang="en-IN" smtClean="0"/>
              <a:t>13-05-2014</a:t>
            </a:fld>
            <a:endParaRPr lang="en-IN" dirty="0"/>
          </a:p>
        </p:txBody>
      </p:sp>
      <p:sp>
        <p:nvSpPr>
          <p:cNvPr id="7" name="Footer Placeholder 6"/>
          <p:cNvSpPr>
            <a:spLocks noGrp="1"/>
          </p:cNvSpPr>
          <p:nvPr>
            <p:ph type="ftr" sz="quarter" idx="11"/>
          </p:nvPr>
        </p:nvSpPr>
        <p:spPr/>
        <p:txBody>
          <a:bodyPr/>
          <a:lstStyle/>
          <a:p>
            <a:r>
              <a:rPr lang="en-IN" dirty="0" smtClean="0"/>
              <a:t>Detection of Diabetic Retinopathy</a:t>
            </a:r>
            <a:endParaRPr lang="en-IN" dirty="0"/>
          </a:p>
        </p:txBody>
      </p:sp>
      <p:sp>
        <p:nvSpPr>
          <p:cNvPr id="8" name="Slide Number Placeholder 7"/>
          <p:cNvSpPr>
            <a:spLocks noGrp="1"/>
          </p:cNvSpPr>
          <p:nvPr>
            <p:ph type="sldNum" sz="quarter" idx="12"/>
          </p:nvPr>
        </p:nvSpPr>
        <p:spPr/>
        <p:txBody>
          <a:bodyPr/>
          <a:lstStyle/>
          <a:p>
            <a:fld id="{4F32FBD8-019B-4320-946D-BDD7783C0249}" type="slidenum">
              <a:rPr lang="en-IN" smtClean="0"/>
              <a:pPr/>
              <a:t>18</a:t>
            </a:fld>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16496"/>
            <a:ext cx="7498080" cy="144016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GRAPH OF DATA</a:t>
            </a:r>
            <a:endParaRPr lang="en-IN" sz="3200" u="sng" dirty="0">
              <a:solidFill>
                <a:schemeClr val="bg2">
                  <a:lumMod val="50000"/>
                </a:schemeClr>
              </a:solidFill>
              <a:effectLst/>
              <a:latin typeface="Times New Roman" pitchFamily="18" charset="0"/>
              <a:cs typeface="Times New Roman" pitchFamily="18" charset="0"/>
            </a:endParaRPr>
          </a:p>
        </p:txBody>
      </p:sp>
      <p:sp>
        <p:nvSpPr>
          <p:cNvPr id="5" name="TextBox 4"/>
          <p:cNvSpPr txBox="1"/>
          <p:nvPr/>
        </p:nvSpPr>
        <p:spPr>
          <a:xfrm>
            <a:off x="7020272" y="1628800"/>
            <a:ext cx="1872208" cy="1477328"/>
          </a:xfrm>
          <a:prstGeom prst="rect">
            <a:avLst/>
          </a:prstGeom>
          <a:noFill/>
        </p:spPr>
        <p:txBody>
          <a:bodyPr wrap="square" rtlCol="0">
            <a:spAutoFit/>
          </a:bodyPr>
          <a:lstStyle/>
          <a:p>
            <a:r>
              <a:rPr lang="en-US" dirty="0" smtClean="0">
                <a:solidFill>
                  <a:schemeClr val="accent1"/>
                </a:solidFill>
                <a:latin typeface="Times New Roman" pitchFamily="18" charset="0"/>
                <a:cs typeface="Times New Roman" pitchFamily="18" charset="0"/>
              </a:rPr>
              <a:t>0 – NORMAL</a:t>
            </a:r>
          </a:p>
          <a:p>
            <a:r>
              <a:rPr lang="en-US" dirty="0" smtClean="0">
                <a:solidFill>
                  <a:schemeClr val="accent4"/>
                </a:solidFill>
                <a:latin typeface="Times New Roman" pitchFamily="18" charset="0"/>
                <a:cs typeface="Times New Roman" pitchFamily="18" charset="0"/>
              </a:rPr>
              <a:t>1 – MILD</a:t>
            </a:r>
          </a:p>
          <a:p>
            <a:r>
              <a:rPr lang="en-US" dirty="0" smtClean="0">
                <a:solidFill>
                  <a:schemeClr val="accent3"/>
                </a:solidFill>
                <a:latin typeface="Times New Roman" pitchFamily="18" charset="0"/>
                <a:cs typeface="Times New Roman" pitchFamily="18" charset="0"/>
              </a:rPr>
              <a:t>2 – MODERATE</a:t>
            </a:r>
          </a:p>
          <a:p>
            <a:r>
              <a:rPr lang="en-US" dirty="0" smtClean="0">
                <a:solidFill>
                  <a:schemeClr val="accent1">
                    <a:lumMod val="60000"/>
                    <a:lumOff val="40000"/>
                  </a:schemeClr>
                </a:solidFill>
                <a:latin typeface="Times New Roman" pitchFamily="18" charset="0"/>
                <a:cs typeface="Times New Roman" pitchFamily="18" charset="0"/>
              </a:rPr>
              <a:t>3 – SEVERE</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A056CC6-2BB2-45D8-AC2D-255F1C420132}" type="datetime1">
              <a:rPr lang="en-IN" smtClean="0"/>
              <a:t>13-05-2014</a:t>
            </a:fld>
            <a:endParaRPr lang="en-IN" dirty="0"/>
          </a:p>
        </p:txBody>
      </p:sp>
      <p:sp>
        <p:nvSpPr>
          <p:cNvPr id="7" name="Footer Placeholder 6"/>
          <p:cNvSpPr>
            <a:spLocks noGrp="1"/>
          </p:cNvSpPr>
          <p:nvPr>
            <p:ph type="ftr" sz="quarter" idx="11"/>
          </p:nvPr>
        </p:nvSpPr>
        <p:spPr/>
        <p:txBody>
          <a:bodyPr/>
          <a:lstStyle/>
          <a:p>
            <a:r>
              <a:rPr lang="en-IN" dirty="0" smtClean="0"/>
              <a:t>Detection of Diabetic Retinopathy</a:t>
            </a:r>
            <a:endParaRPr lang="en-IN" dirty="0"/>
          </a:p>
        </p:txBody>
      </p:sp>
      <p:sp>
        <p:nvSpPr>
          <p:cNvPr id="8" name="Slide Number Placeholder 7"/>
          <p:cNvSpPr>
            <a:spLocks noGrp="1"/>
          </p:cNvSpPr>
          <p:nvPr>
            <p:ph type="sldNum" sz="quarter" idx="12"/>
          </p:nvPr>
        </p:nvSpPr>
        <p:spPr/>
        <p:txBody>
          <a:bodyPr/>
          <a:lstStyle/>
          <a:p>
            <a:fld id="{4F32FBD8-019B-4320-946D-BDD7783C0249}" type="slidenum">
              <a:rPr lang="en-IN" smtClean="0"/>
              <a:pPr/>
              <a:t>19</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242" r="7889"/>
          <a:stretch/>
        </p:blipFill>
        <p:spPr>
          <a:xfrm>
            <a:off x="1872272" y="1340768"/>
            <a:ext cx="5148000" cy="4000000"/>
          </a:xfrm>
          <a:prstGeom prst="rect">
            <a:avLst/>
          </a:prstGeom>
        </p:spPr>
      </p:pic>
      <p:sp>
        <p:nvSpPr>
          <p:cNvPr id="13" name="TextBox 12"/>
          <p:cNvSpPr txBox="1"/>
          <p:nvPr/>
        </p:nvSpPr>
        <p:spPr>
          <a:xfrm>
            <a:off x="1890912" y="5530006"/>
            <a:ext cx="5578200" cy="923330"/>
          </a:xfrm>
          <a:prstGeom prst="rect">
            <a:avLst/>
          </a:prstGeom>
          <a:noFill/>
        </p:spPr>
        <p:txBody>
          <a:bodyPr wrap="square" rtlCol="0">
            <a:spAutoFit/>
          </a:bodyPr>
          <a:lstStyle/>
          <a:p>
            <a:pPr algn="ctr"/>
            <a:r>
              <a:rPr lang="en-US" dirty="0">
                <a:solidFill>
                  <a:schemeClr val="bg2">
                    <a:lumMod val="50000"/>
                  </a:schemeClr>
                </a:solidFill>
                <a:latin typeface="Times New Roman" pitchFamily="18" charset="0"/>
                <a:cs typeface="Times New Roman" pitchFamily="18" charset="0"/>
              </a:rPr>
              <a:t>Fig </a:t>
            </a:r>
            <a:r>
              <a:rPr lang="en-US" dirty="0" smtClean="0">
                <a:solidFill>
                  <a:schemeClr val="bg2">
                    <a:lumMod val="50000"/>
                  </a:schemeClr>
                </a:solidFill>
                <a:latin typeface="Times New Roman" pitchFamily="18" charset="0"/>
                <a:cs typeface="Times New Roman" pitchFamily="18" charset="0"/>
              </a:rPr>
              <a:t>2. </a:t>
            </a:r>
            <a:r>
              <a:rPr lang="en-US" dirty="0">
                <a:solidFill>
                  <a:schemeClr val="bg2">
                    <a:lumMod val="50000"/>
                  </a:schemeClr>
                </a:solidFill>
                <a:latin typeface="Times New Roman" pitchFamily="18" charset="0"/>
                <a:cs typeface="Times New Roman" pitchFamily="18" charset="0"/>
              </a:rPr>
              <a:t>Severity of Diabetic retinopathy based on </a:t>
            </a:r>
            <a:r>
              <a:rPr lang="en-US" dirty="0" smtClean="0">
                <a:solidFill>
                  <a:schemeClr val="bg2">
                    <a:lumMod val="50000"/>
                  </a:schemeClr>
                </a:solidFill>
                <a:latin typeface="Times New Roman" pitchFamily="18" charset="0"/>
                <a:cs typeface="Times New Roman" pitchFamily="18" charset="0"/>
              </a:rPr>
              <a:t>Optic Disc</a:t>
            </a:r>
            <a:endParaRPr lang="en-US" dirty="0">
              <a:solidFill>
                <a:schemeClr val="bg2">
                  <a:lumMod val="50000"/>
                </a:schemeClr>
              </a:solidFill>
              <a:latin typeface="Times New Roman" pitchFamily="18" charset="0"/>
              <a:cs typeface="Times New Roman" pitchFamily="18" charset="0"/>
            </a:endParaRPr>
          </a:p>
          <a:p>
            <a:pPr algn="ctr"/>
            <a:endParaRPr lang="en-US" dirty="0"/>
          </a:p>
        </p:txBody>
      </p:sp>
    </p:spTree>
    <p:extLst>
      <p:ext uri="{BB962C8B-B14F-4D97-AF65-F5344CB8AC3E}">
        <p14:creationId xmlns:p14="http://schemas.microsoft.com/office/powerpoint/2010/main" val="304268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440" y="274638"/>
            <a:ext cx="7498080" cy="114300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FEEDBACK IN PREVIOUS REVIEW</a:t>
            </a:r>
            <a:r>
              <a:rPr lang="en-US" sz="3200" u="sng" dirty="0" smtClean="0">
                <a:effectLst/>
                <a:latin typeface="Times New Roman" pitchFamily="18" charset="0"/>
                <a:cs typeface="Times New Roman" pitchFamily="18" charset="0"/>
              </a:rPr>
              <a:t> </a:t>
            </a:r>
            <a:endParaRPr lang="en-IN" sz="32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772816"/>
            <a:ext cx="7498080" cy="4464496"/>
          </a:xfrm>
        </p:spPr>
        <p:txBody>
          <a:bodyPr>
            <a:normAutofit/>
          </a:bodyPr>
          <a:lstStyle/>
          <a:p>
            <a:pPr algn="just"/>
            <a:endParaRPr lang="en-US" sz="2800" dirty="0" smtClean="0">
              <a:solidFill>
                <a:schemeClr val="bg2">
                  <a:lumMod val="50000"/>
                </a:schemeClr>
              </a:solidFill>
              <a:latin typeface="Times New Roman" pitchFamily="18" charset="0"/>
              <a:cs typeface="Times New Roman" pitchFamily="18" charset="0"/>
            </a:endParaRPr>
          </a:p>
          <a:p>
            <a:pPr algn="just"/>
            <a:r>
              <a:rPr lang="en-US" sz="2800" dirty="0" smtClean="0">
                <a:solidFill>
                  <a:schemeClr val="bg2">
                    <a:lumMod val="50000"/>
                  </a:schemeClr>
                </a:solidFill>
                <a:latin typeface="Times New Roman" pitchFamily="18" charset="0"/>
                <a:cs typeface="Times New Roman" pitchFamily="18" charset="0"/>
              </a:rPr>
              <a:t>Implement the Machine learning part ?</a:t>
            </a:r>
          </a:p>
          <a:p>
            <a:pPr marL="82296" indent="0" algn="just">
              <a:buNone/>
            </a:pP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   Action taken: implemented the kNN classifier</a:t>
            </a:r>
          </a:p>
          <a:p>
            <a:pPr algn="just"/>
            <a:endParaRPr lang="en-US" sz="2800" dirty="0" smtClean="0">
              <a:solidFill>
                <a:schemeClr val="bg2">
                  <a:lumMod val="50000"/>
                </a:schemeClr>
              </a:solidFill>
              <a:latin typeface="Times New Roman" pitchFamily="18" charset="0"/>
              <a:cs typeface="Times New Roman" pitchFamily="18" charset="0"/>
            </a:endParaRPr>
          </a:p>
          <a:p>
            <a:pPr algn="just"/>
            <a:r>
              <a:rPr lang="en-US" sz="2800" dirty="0" smtClean="0">
                <a:solidFill>
                  <a:schemeClr val="bg2">
                    <a:lumMod val="50000"/>
                  </a:schemeClr>
                </a:solidFill>
                <a:latin typeface="Times New Roman" pitchFamily="18" charset="0"/>
                <a:cs typeface="Times New Roman" pitchFamily="18" charset="0"/>
              </a:rPr>
              <a:t>Complete the data analysis part</a:t>
            </a:r>
          </a:p>
          <a:p>
            <a:pPr marL="82296" indent="0" algn="just">
              <a:buNone/>
            </a:pPr>
            <a:r>
              <a:rPr lang="en-US" sz="2800" dirty="0" smtClean="0">
                <a:solidFill>
                  <a:schemeClr val="bg2">
                    <a:lumMod val="50000"/>
                  </a:schemeClr>
                </a:solidFill>
                <a:latin typeface="Times New Roman" pitchFamily="18" charset="0"/>
                <a:cs typeface="Times New Roman" pitchFamily="18" charset="0"/>
              </a:rPr>
              <a:t>    Action taken: Completed data analysis of Blood    </a:t>
            </a:r>
          </a:p>
          <a:p>
            <a:pPr marL="82296" indent="0" algn="just">
              <a:buNone/>
            </a:pPr>
            <a:r>
              <a:rPr lang="en-US" sz="2800" dirty="0">
                <a:solidFill>
                  <a:schemeClr val="bg2">
                    <a:lumMod val="50000"/>
                  </a:schemeClr>
                </a:solidFill>
                <a:latin typeface="Times New Roman" pitchFamily="18" charset="0"/>
                <a:cs typeface="Times New Roman" pitchFamily="18" charset="0"/>
              </a:rPr>
              <a:t> </a:t>
            </a:r>
            <a:r>
              <a:rPr lang="en-US" sz="2800" dirty="0" smtClean="0">
                <a:solidFill>
                  <a:schemeClr val="bg2">
                    <a:lumMod val="50000"/>
                  </a:schemeClr>
                </a:solidFill>
                <a:latin typeface="Times New Roman" pitchFamily="18" charset="0"/>
                <a:cs typeface="Times New Roman" pitchFamily="18" charset="0"/>
              </a:rPr>
              <a:t>   vessel and optic disc</a:t>
            </a:r>
          </a:p>
          <a:p>
            <a:pPr algn="just"/>
            <a:endParaRPr lang="en-IN" sz="3600"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2</a:t>
            </a:fld>
            <a:endParaRPr lang="en-IN" dirty="0"/>
          </a:p>
        </p:txBody>
      </p:sp>
      <p:sp>
        <p:nvSpPr>
          <p:cNvPr id="8" name="Date Placeholder 7"/>
          <p:cNvSpPr>
            <a:spLocks noGrp="1"/>
          </p:cNvSpPr>
          <p:nvPr>
            <p:ph type="dt" sz="half" idx="10"/>
          </p:nvPr>
        </p:nvSpPr>
        <p:spPr/>
        <p:txBody>
          <a:bodyPr/>
          <a:lstStyle/>
          <a:p>
            <a:fld id="{72CF5845-3927-4D6D-9A72-6C90EA82F28D}"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435656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144" y="274638"/>
            <a:ext cx="6627520" cy="1143000"/>
          </a:xfrm>
        </p:spPr>
        <p:txBody>
          <a:bodyPr>
            <a:noAutofit/>
          </a:bodyPr>
          <a:lstStyle/>
          <a:p>
            <a:pPr algn="ctr"/>
            <a:r>
              <a:rPr lang="en-US" sz="3200" u="sng" dirty="0" smtClean="0">
                <a:solidFill>
                  <a:schemeClr val="bg2">
                    <a:lumMod val="50000"/>
                  </a:schemeClr>
                </a:solidFill>
                <a:effectLst/>
                <a:latin typeface="Times New Roman" pitchFamily="18" charset="0"/>
                <a:cs typeface="Times New Roman" pitchFamily="18" charset="0"/>
              </a:rPr>
              <a:t>CONCLUSION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4" name="Content Placeholder 3"/>
          <p:cNvSpPr>
            <a:spLocks noGrp="1"/>
          </p:cNvSpPr>
          <p:nvPr>
            <p:ph idx="1"/>
          </p:nvPr>
        </p:nvSpPr>
        <p:spPr>
          <a:xfrm>
            <a:off x="1435608" y="1700808"/>
            <a:ext cx="7498080" cy="4547592"/>
          </a:xfrm>
        </p:spPr>
        <p:txBody>
          <a:bodyPr>
            <a:normAutofit/>
          </a:bodyPr>
          <a:lstStyle/>
          <a:p>
            <a:pPr algn="just"/>
            <a:r>
              <a:rPr lang="en-IN" sz="2800" dirty="0">
                <a:solidFill>
                  <a:schemeClr val="bg2">
                    <a:lumMod val="50000"/>
                  </a:schemeClr>
                </a:solidFill>
                <a:latin typeface="Times New Roman" pitchFamily="18" charset="0"/>
                <a:cs typeface="Times New Roman" pitchFamily="18" charset="0"/>
              </a:rPr>
              <a:t>We implemented </a:t>
            </a:r>
            <a:r>
              <a:rPr lang="en-IN" sz="2800" dirty="0" smtClean="0">
                <a:solidFill>
                  <a:schemeClr val="bg2">
                    <a:lumMod val="50000"/>
                  </a:schemeClr>
                </a:solidFill>
                <a:latin typeface="Times New Roman" pitchFamily="18" charset="0"/>
                <a:cs typeface="Times New Roman" pitchFamily="18" charset="0"/>
              </a:rPr>
              <a:t>Automated algorithms </a:t>
            </a:r>
            <a:r>
              <a:rPr lang="en-IN" sz="2800" dirty="0">
                <a:solidFill>
                  <a:schemeClr val="bg2">
                    <a:lumMod val="50000"/>
                  </a:schemeClr>
                </a:solidFill>
                <a:latin typeface="Times New Roman" pitchFamily="18" charset="0"/>
                <a:cs typeface="Times New Roman" pitchFamily="18" charset="0"/>
              </a:rPr>
              <a:t>to extract features like blood vessels, exudates, optic disc and </a:t>
            </a:r>
            <a:r>
              <a:rPr lang="en-IN" sz="2800" dirty="0" smtClean="0">
                <a:solidFill>
                  <a:schemeClr val="bg2">
                    <a:lumMod val="50000"/>
                  </a:schemeClr>
                </a:solidFill>
                <a:latin typeface="Times New Roman" pitchFamily="18" charset="0"/>
                <a:cs typeface="Times New Roman" pitchFamily="18" charset="0"/>
              </a:rPr>
              <a:t>study its relation with the level </a:t>
            </a:r>
            <a:r>
              <a:rPr lang="en-IN" sz="2800" dirty="0">
                <a:solidFill>
                  <a:schemeClr val="bg2">
                    <a:lumMod val="50000"/>
                  </a:schemeClr>
                </a:solidFill>
                <a:latin typeface="Times New Roman" pitchFamily="18" charset="0"/>
                <a:cs typeface="Times New Roman" pitchFamily="18" charset="0"/>
              </a:rPr>
              <a:t>of </a:t>
            </a:r>
            <a:r>
              <a:rPr lang="en-IN" sz="2800" dirty="0" smtClean="0">
                <a:solidFill>
                  <a:schemeClr val="bg2">
                    <a:lumMod val="50000"/>
                  </a:schemeClr>
                </a:solidFill>
                <a:latin typeface="Times New Roman" pitchFamily="18" charset="0"/>
                <a:cs typeface="Times New Roman" pitchFamily="18" charset="0"/>
              </a:rPr>
              <a:t>severity</a:t>
            </a:r>
          </a:p>
          <a:p>
            <a:pPr algn="just"/>
            <a:r>
              <a:rPr lang="en-IN" sz="2800" dirty="0">
                <a:solidFill>
                  <a:schemeClr val="bg2">
                    <a:lumMod val="50000"/>
                  </a:schemeClr>
                </a:solidFill>
                <a:latin typeface="Times New Roman" pitchFamily="18" charset="0"/>
                <a:cs typeface="Times New Roman" pitchFamily="18" charset="0"/>
              </a:rPr>
              <a:t> </a:t>
            </a:r>
            <a:r>
              <a:rPr lang="en-IN" sz="2800" dirty="0" smtClean="0">
                <a:solidFill>
                  <a:schemeClr val="bg2">
                    <a:lumMod val="50000"/>
                  </a:schemeClr>
                </a:solidFill>
                <a:latin typeface="Times New Roman" pitchFamily="18" charset="0"/>
                <a:cs typeface="Times New Roman" pitchFamily="18" charset="0"/>
              </a:rPr>
              <a:t>Developed a more generalized </a:t>
            </a:r>
            <a:r>
              <a:rPr lang="en-IN" sz="2800" dirty="0">
                <a:solidFill>
                  <a:schemeClr val="bg2">
                    <a:lumMod val="50000"/>
                  </a:schemeClr>
                </a:solidFill>
                <a:latin typeface="Times New Roman" pitchFamily="18" charset="0"/>
                <a:cs typeface="Times New Roman" pitchFamily="18" charset="0"/>
              </a:rPr>
              <a:t>algorithms </a:t>
            </a:r>
            <a:r>
              <a:rPr lang="en-IN" sz="2800" dirty="0" smtClean="0">
                <a:solidFill>
                  <a:schemeClr val="bg2">
                    <a:lumMod val="50000"/>
                  </a:schemeClr>
                </a:solidFill>
                <a:latin typeface="Times New Roman" pitchFamily="18" charset="0"/>
                <a:cs typeface="Times New Roman" pitchFamily="18" charset="0"/>
              </a:rPr>
              <a:t>that </a:t>
            </a:r>
            <a:r>
              <a:rPr lang="en-IN" sz="2800" dirty="0">
                <a:solidFill>
                  <a:schemeClr val="bg2">
                    <a:lumMod val="50000"/>
                  </a:schemeClr>
                </a:solidFill>
                <a:latin typeface="Times New Roman" pitchFamily="18" charset="0"/>
                <a:cs typeface="Times New Roman" pitchFamily="18" charset="0"/>
              </a:rPr>
              <a:t>independent of camera used </a:t>
            </a:r>
            <a:r>
              <a:rPr lang="en-IN" sz="2800" dirty="0" smtClean="0">
                <a:solidFill>
                  <a:schemeClr val="bg2">
                    <a:lumMod val="50000"/>
                  </a:schemeClr>
                </a:solidFill>
                <a:latin typeface="Times New Roman" pitchFamily="18" charset="0"/>
                <a:cs typeface="Times New Roman" pitchFamily="18" charset="0"/>
              </a:rPr>
              <a:t>by ophthalmologist</a:t>
            </a:r>
          </a:p>
          <a:p>
            <a:pPr algn="just"/>
            <a:r>
              <a:rPr lang="en-IN" sz="2800" dirty="0">
                <a:solidFill>
                  <a:schemeClr val="bg2">
                    <a:lumMod val="50000"/>
                  </a:schemeClr>
                </a:solidFill>
                <a:latin typeface="Times New Roman" pitchFamily="18" charset="0"/>
                <a:cs typeface="Times New Roman" pitchFamily="18" charset="0"/>
              </a:rPr>
              <a:t>Automated DR detection can reduce the </a:t>
            </a:r>
            <a:r>
              <a:rPr lang="en-IN" sz="2800" dirty="0" smtClean="0">
                <a:solidFill>
                  <a:schemeClr val="bg2">
                    <a:lumMod val="50000"/>
                  </a:schemeClr>
                </a:solidFill>
                <a:latin typeface="Times New Roman" pitchFamily="18" charset="0"/>
                <a:cs typeface="Times New Roman" pitchFamily="18" charset="0"/>
              </a:rPr>
              <a:t>diagnosis </a:t>
            </a:r>
            <a:r>
              <a:rPr lang="en-IN" sz="2800" dirty="0">
                <a:solidFill>
                  <a:schemeClr val="bg2">
                    <a:lumMod val="50000"/>
                  </a:schemeClr>
                </a:solidFill>
                <a:latin typeface="Times New Roman" pitchFamily="18" charset="0"/>
                <a:cs typeface="Times New Roman" pitchFamily="18" charset="0"/>
              </a:rPr>
              <a:t>cost and thereby </a:t>
            </a:r>
            <a:r>
              <a:rPr lang="en-IN" sz="2800" dirty="0" smtClean="0">
                <a:solidFill>
                  <a:schemeClr val="bg2">
                    <a:lumMod val="50000"/>
                  </a:schemeClr>
                </a:solidFill>
                <a:latin typeface="Times New Roman" pitchFamily="18" charset="0"/>
                <a:cs typeface="Times New Roman" pitchFamily="18" charset="0"/>
              </a:rPr>
              <a:t>making </a:t>
            </a:r>
            <a:r>
              <a:rPr lang="en-IN" sz="2800" dirty="0">
                <a:solidFill>
                  <a:schemeClr val="bg2">
                    <a:lumMod val="50000"/>
                  </a:schemeClr>
                </a:solidFill>
                <a:latin typeface="Times New Roman" pitchFamily="18" charset="0"/>
                <a:cs typeface="Times New Roman" pitchFamily="18" charset="0"/>
              </a:rPr>
              <a:t>the whole screening process less expensive</a:t>
            </a:r>
            <a:endParaRPr lang="en-US" sz="2800" dirty="0">
              <a:solidFill>
                <a:schemeClr val="bg2">
                  <a:lumMod val="50000"/>
                </a:schemeClr>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B9AFF1D-200B-4C41-8672-1E91EFC52CD6}" type="datetime1">
              <a:rPr lang="en-IN" smtClean="0"/>
              <a:t>13-05-2014</a:t>
            </a:fld>
            <a:endParaRPr lang="en-IN" dirty="0"/>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p>
            <a:fld id="{4F32FBD8-019B-4320-946D-BDD7783C0249}" type="slidenum">
              <a:rPr lang="en-IN" smtClean="0"/>
              <a:pPr/>
              <a:t>20</a:t>
            </a:fld>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4267971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144" y="274638"/>
            <a:ext cx="6627520" cy="1143000"/>
          </a:xfrm>
        </p:spPr>
        <p:txBody>
          <a:bodyPr>
            <a:no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FUTURE  WORK</a:t>
            </a:r>
            <a:endParaRPr lang="en-IN" sz="3200" u="sng" dirty="0">
              <a:solidFill>
                <a:schemeClr val="bg2">
                  <a:lumMod val="50000"/>
                </a:schemeClr>
              </a:solidFill>
              <a:effectLst/>
              <a:latin typeface="Times New Roman" pitchFamily="18" charset="0"/>
              <a:cs typeface="Times New Roman" pitchFamily="18" charset="0"/>
            </a:endParaRPr>
          </a:p>
        </p:txBody>
      </p:sp>
      <p:sp>
        <p:nvSpPr>
          <p:cNvPr id="4" name="Content Placeholder 3"/>
          <p:cNvSpPr>
            <a:spLocks noGrp="1"/>
          </p:cNvSpPr>
          <p:nvPr>
            <p:ph idx="1"/>
          </p:nvPr>
        </p:nvSpPr>
        <p:spPr>
          <a:xfrm>
            <a:off x="1435608" y="1700808"/>
            <a:ext cx="7498080" cy="4547592"/>
          </a:xfrm>
        </p:spPr>
        <p:txBody>
          <a:bodyPr>
            <a:normAutofit lnSpcReduction="10000"/>
          </a:bodyPr>
          <a:lstStyle/>
          <a:p>
            <a:pPr algn="just"/>
            <a:r>
              <a:rPr lang="en-IN" sz="2800" dirty="0" smtClean="0">
                <a:solidFill>
                  <a:schemeClr val="bg2">
                    <a:lumMod val="50000"/>
                  </a:schemeClr>
                </a:solidFill>
                <a:latin typeface="Times New Roman" pitchFamily="18" charset="0"/>
                <a:cs typeface="Times New Roman" pitchFamily="18" charset="0"/>
              </a:rPr>
              <a:t>Mostly </a:t>
            </a:r>
            <a:r>
              <a:rPr lang="en-IN" sz="2800" dirty="0">
                <a:solidFill>
                  <a:schemeClr val="bg2">
                    <a:lumMod val="50000"/>
                  </a:schemeClr>
                </a:solidFill>
                <a:latin typeface="Times New Roman" pitchFamily="18" charset="0"/>
                <a:cs typeface="Times New Roman" pitchFamily="18" charset="0"/>
              </a:rPr>
              <a:t>Adaptability </a:t>
            </a:r>
            <a:r>
              <a:rPr lang="en-IN" sz="2800" dirty="0" smtClean="0">
                <a:solidFill>
                  <a:schemeClr val="bg2">
                    <a:lumMod val="50000"/>
                  </a:schemeClr>
                </a:solidFill>
                <a:latin typeface="Times New Roman" pitchFamily="18" charset="0"/>
                <a:cs typeface="Times New Roman" pitchFamily="18" charset="0"/>
              </a:rPr>
              <a:t>and more Accuracy i.e</a:t>
            </a:r>
            <a:r>
              <a:rPr lang="en-IN" sz="2800" dirty="0">
                <a:solidFill>
                  <a:schemeClr val="bg2">
                    <a:lumMod val="50000"/>
                  </a:schemeClr>
                </a:solidFill>
                <a:latin typeface="Times New Roman" pitchFamily="18" charset="0"/>
                <a:cs typeface="Times New Roman" pitchFamily="18" charset="0"/>
              </a:rPr>
              <a:t>. finding new features such as haemorrhages, macula, fats and color of fundus </a:t>
            </a:r>
            <a:r>
              <a:rPr lang="en-IN" sz="2800" dirty="0" smtClean="0">
                <a:solidFill>
                  <a:schemeClr val="bg2">
                    <a:lumMod val="50000"/>
                  </a:schemeClr>
                </a:solidFill>
                <a:latin typeface="Times New Roman" pitchFamily="18" charset="0"/>
                <a:cs typeface="Times New Roman" pitchFamily="18" charset="0"/>
              </a:rPr>
              <a:t>image.</a:t>
            </a:r>
          </a:p>
          <a:p>
            <a:pPr algn="just"/>
            <a:r>
              <a:rPr lang="en-IN" sz="2800" dirty="0" smtClean="0">
                <a:solidFill>
                  <a:schemeClr val="bg2">
                    <a:lumMod val="50000"/>
                  </a:schemeClr>
                </a:solidFill>
                <a:latin typeface="Times New Roman" pitchFamily="18" charset="0"/>
                <a:cs typeface="Times New Roman" pitchFamily="18" charset="0"/>
              </a:rPr>
              <a:t>Introducing </a:t>
            </a:r>
            <a:r>
              <a:rPr lang="en-IN" sz="2800" dirty="0">
                <a:solidFill>
                  <a:schemeClr val="bg2">
                    <a:lumMod val="50000"/>
                  </a:schemeClr>
                </a:solidFill>
                <a:latin typeface="Times New Roman" pitchFamily="18" charset="0"/>
                <a:cs typeface="Times New Roman" pitchFamily="18" charset="0"/>
              </a:rPr>
              <a:t>parallelism through CUDA, OpenCL libraries with the massive level of </a:t>
            </a:r>
            <a:r>
              <a:rPr lang="en-IN" sz="2800" dirty="0" smtClean="0">
                <a:solidFill>
                  <a:schemeClr val="bg2">
                    <a:lumMod val="50000"/>
                  </a:schemeClr>
                </a:solidFill>
                <a:latin typeface="Times New Roman" pitchFamily="18" charset="0"/>
                <a:cs typeface="Times New Roman" pitchFamily="18" charset="0"/>
              </a:rPr>
              <a:t>parallelism</a:t>
            </a:r>
          </a:p>
          <a:p>
            <a:pPr algn="just"/>
            <a:r>
              <a:rPr lang="en-IN" sz="2800" dirty="0" smtClean="0">
                <a:solidFill>
                  <a:schemeClr val="bg2">
                    <a:lumMod val="50000"/>
                  </a:schemeClr>
                </a:solidFill>
                <a:latin typeface="Times New Roman" pitchFamily="18" charset="0"/>
                <a:cs typeface="Times New Roman" pitchFamily="18" charset="0"/>
              </a:rPr>
              <a:t>The </a:t>
            </a:r>
            <a:r>
              <a:rPr lang="en-IN" sz="2800" dirty="0">
                <a:solidFill>
                  <a:schemeClr val="bg2">
                    <a:lumMod val="50000"/>
                  </a:schemeClr>
                </a:solidFill>
                <a:latin typeface="Times New Roman" pitchFamily="18" charset="0"/>
                <a:cs typeface="Times New Roman" pitchFamily="18" charset="0"/>
              </a:rPr>
              <a:t>security of user </a:t>
            </a:r>
            <a:r>
              <a:rPr lang="en-IN" sz="2800" dirty="0" smtClean="0">
                <a:solidFill>
                  <a:schemeClr val="bg2">
                    <a:lumMod val="50000"/>
                  </a:schemeClr>
                </a:solidFill>
                <a:latin typeface="Times New Roman" pitchFamily="18" charset="0"/>
                <a:cs typeface="Times New Roman" pitchFamily="18" charset="0"/>
              </a:rPr>
              <a:t>data</a:t>
            </a:r>
          </a:p>
          <a:p>
            <a:pPr algn="just"/>
            <a:r>
              <a:rPr lang="en-IN" sz="2800" dirty="0" smtClean="0">
                <a:solidFill>
                  <a:schemeClr val="bg2">
                    <a:lumMod val="50000"/>
                  </a:schemeClr>
                </a:solidFill>
                <a:latin typeface="Times New Roman" pitchFamily="18" charset="0"/>
                <a:cs typeface="Times New Roman" pitchFamily="18" charset="0"/>
              </a:rPr>
              <a:t>Different modes of implementation i.e. as a service, as a standalone application</a:t>
            </a:r>
          </a:p>
          <a:p>
            <a:pPr algn="just"/>
            <a:r>
              <a:rPr lang="en-IN" sz="2800" dirty="0" smtClean="0">
                <a:solidFill>
                  <a:schemeClr val="bg2">
                    <a:lumMod val="50000"/>
                  </a:schemeClr>
                </a:solidFill>
                <a:latin typeface="Times New Roman" pitchFamily="18" charset="0"/>
                <a:cs typeface="Times New Roman" pitchFamily="18" charset="0"/>
              </a:rPr>
              <a:t>More detailed analysing tools</a:t>
            </a:r>
          </a:p>
          <a:p>
            <a:pPr algn="just"/>
            <a:endParaRPr lang="en-IN" sz="2800" dirty="0">
              <a:solidFill>
                <a:schemeClr val="bg2">
                  <a:lumMod val="50000"/>
                </a:schemeClr>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B9AFF1D-200B-4C41-8672-1E91EFC52CD6}" type="datetime1">
              <a:rPr lang="en-IN" smtClean="0"/>
              <a:t>13-05-2014</a:t>
            </a:fld>
            <a:endParaRPr lang="en-IN" dirty="0"/>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6" name="Slide Number Placeholder 5"/>
          <p:cNvSpPr>
            <a:spLocks noGrp="1"/>
          </p:cNvSpPr>
          <p:nvPr>
            <p:ph type="sldNum" sz="quarter" idx="12"/>
          </p:nvPr>
        </p:nvSpPr>
        <p:spPr/>
        <p:txBody>
          <a:bodyPr/>
          <a:lstStyle/>
          <a:p>
            <a:fld id="{4F32FBD8-019B-4320-946D-BDD7783C0249}" type="slidenum">
              <a:rPr lang="en-IN" smtClean="0"/>
              <a:pPr/>
              <a:t>21</a:t>
            </a:fld>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855176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REFERENCES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628800"/>
            <a:ext cx="7498080" cy="4475583"/>
          </a:xfrm>
        </p:spPr>
        <p:txBody>
          <a:bodyPr>
            <a:noAutofit/>
          </a:bodyPr>
          <a:lstStyle/>
          <a:p>
            <a:pPr algn="just"/>
            <a:r>
              <a:rPr lang="en-IN" sz="2800" dirty="0">
                <a:solidFill>
                  <a:schemeClr val="bg2">
                    <a:lumMod val="50000"/>
                  </a:schemeClr>
                </a:solidFill>
                <a:latin typeface="Times New Roman" pitchFamily="18" charset="0"/>
                <a:cs typeface="Times New Roman" pitchFamily="18" charset="0"/>
              </a:rPr>
              <a:t>T. Chanwimaluang and G. Fan, "An Efficient Blood Vessel Detection Algorithm for Retinal Images using Local Entropy Thresholding", in Proc. of the 2003 IEEE International Symposium on Circuits and Systems, Bangkok, Thailand, May 25-28, </a:t>
            </a:r>
            <a:r>
              <a:rPr lang="en-IN" sz="2800" dirty="0" smtClean="0">
                <a:solidFill>
                  <a:schemeClr val="bg2">
                    <a:lumMod val="50000"/>
                  </a:schemeClr>
                </a:solidFill>
                <a:latin typeface="Times New Roman" pitchFamily="18" charset="0"/>
                <a:cs typeface="Times New Roman" pitchFamily="18" charset="0"/>
              </a:rPr>
              <a:t>2003”</a:t>
            </a:r>
          </a:p>
          <a:p>
            <a:pPr algn="just"/>
            <a:r>
              <a:rPr lang="en-IN" sz="2800" dirty="0">
                <a:solidFill>
                  <a:schemeClr val="bg2">
                    <a:lumMod val="50000"/>
                  </a:schemeClr>
                </a:solidFill>
                <a:latin typeface="Times New Roman" pitchFamily="18" charset="0"/>
                <a:cs typeface="Times New Roman" pitchFamily="18" charset="0"/>
              </a:rPr>
              <a:t>H. Li and O. Chutatape. “Fundus image features </a:t>
            </a:r>
            <a:r>
              <a:rPr lang="en-IN" sz="2800" dirty="0" smtClean="0">
                <a:solidFill>
                  <a:schemeClr val="bg2">
                    <a:lumMod val="50000"/>
                  </a:schemeClr>
                </a:solidFill>
                <a:latin typeface="Times New Roman" pitchFamily="18" charset="0"/>
                <a:cs typeface="Times New Roman" pitchFamily="18" charset="0"/>
              </a:rPr>
              <a:t>extraction". Proceedings  </a:t>
            </a:r>
            <a:r>
              <a:rPr lang="en-IN" sz="2800" dirty="0">
                <a:solidFill>
                  <a:schemeClr val="bg2">
                    <a:lumMod val="50000"/>
                  </a:schemeClr>
                </a:solidFill>
                <a:latin typeface="Times New Roman" pitchFamily="18" charset="0"/>
                <a:cs typeface="Times New Roman" pitchFamily="18" charset="0"/>
              </a:rPr>
              <a:t>of  the  22nd Annual  International  Conference  of  the IEEE  Engineering  in  Medicine  and  Biology  Society,  Vol.  4, 2000, pp.3071 -</a:t>
            </a:r>
            <a:r>
              <a:rPr lang="en-IN" sz="2800" dirty="0" smtClean="0">
                <a:solidFill>
                  <a:schemeClr val="bg2">
                    <a:lumMod val="50000"/>
                  </a:schemeClr>
                </a:solidFill>
                <a:latin typeface="Times New Roman" pitchFamily="18" charset="0"/>
                <a:cs typeface="Times New Roman" pitchFamily="18" charset="0"/>
              </a:rPr>
              <a:t>3073</a:t>
            </a:r>
          </a:p>
          <a:p>
            <a:pPr algn="just"/>
            <a:endParaRPr lang="en-IN" sz="2400"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22</a:t>
            </a:fld>
            <a:endParaRPr lang="en-IN" dirty="0"/>
          </a:p>
        </p:txBody>
      </p:sp>
      <p:sp>
        <p:nvSpPr>
          <p:cNvPr id="8" name="Date Placeholder 7"/>
          <p:cNvSpPr>
            <a:spLocks noGrp="1"/>
          </p:cNvSpPr>
          <p:nvPr>
            <p:ph type="dt" sz="half" idx="10"/>
          </p:nvPr>
        </p:nvSpPr>
        <p:spPr/>
        <p:txBody>
          <a:bodyPr/>
          <a:lstStyle/>
          <a:p>
            <a:fld id="{EDB48D54-CFDB-42D4-8D05-42EEC8B6F238}"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820638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REFERENCES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1619672" y="1214228"/>
            <a:ext cx="7386024" cy="5167100"/>
          </a:xfrm>
        </p:spPr>
        <p:txBody>
          <a:bodyPr>
            <a:noAutofit/>
          </a:bodyPr>
          <a:lstStyle/>
          <a:p>
            <a:pPr marL="82296" lvl="0" indent="0" algn="just">
              <a:buNone/>
            </a:pPr>
            <a:endParaRPr lang="en-IN" sz="2400" dirty="0" smtClean="0">
              <a:solidFill>
                <a:schemeClr val="bg2">
                  <a:lumMod val="50000"/>
                </a:schemeClr>
              </a:solidFill>
              <a:latin typeface="Times New Roman" pitchFamily="18" charset="0"/>
              <a:cs typeface="Times New Roman" pitchFamily="18" charset="0"/>
            </a:endParaRPr>
          </a:p>
          <a:p>
            <a:pPr lvl="0" algn="just"/>
            <a:r>
              <a:rPr lang="en-IN" sz="2800" dirty="0">
                <a:solidFill>
                  <a:schemeClr val="bg2">
                    <a:lumMod val="50000"/>
                  </a:schemeClr>
                </a:solidFill>
                <a:latin typeface="Times New Roman" pitchFamily="18" charset="0"/>
                <a:cs typeface="Times New Roman" pitchFamily="18" charset="0"/>
              </a:rPr>
              <a:t>Reza Kharghanian and Alireza Ahmadyfard, "Retinal Blood Vessel Segmentation Using Gabor Wavelet ," International Journal of Machine Learning and Computing, 2012</a:t>
            </a:r>
            <a:r>
              <a:rPr lang="en-IN" sz="2800" dirty="0" smtClean="0">
                <a:solidFill>
                  <a:schemeClr val="bg2">
                    <a:lumMod val="50000"/>
                  </a:schemeClr>
                </a:solidFill>
                <a:latin typeface="Times New Roman" pitchFamily="18" charset="0"/>
                <a:cs typeface="Times New Roman" pitchFamily="18" charset="0"/>
              </a:rPr>
              <a:t>.</a:t>
            </a:r>
            <a:endParaRPr lang="en-US" sz="2800" dirty="0">
              <a:solidFill>
                <a:schemeClr val="bg2">
                  <a:lumMod val="50000"/>
                </a:schemeClr>
              </a:solidFill>
              <a:latin typeface="Times New Roman" pitchFamily="18" charset="0"/>
              <a:cs typeface="Times New Roman" pitchFamily="18" charset="0"/>
            </a:endParaRPr>
          </a:p>
          <a:p>
            <a:pPr algn="just"/>
            <a:r>
              <a:rPr lang="en-IN" sz="2800" dirty="0" smtClean="0">
                <a:solidFill>
                  <a:schemeClr val="bg2">
                    <a:lumMod val="50000"/>
                  </a:schemeClr>
                </a:solidFill>
                <a:latin typeface="Times New Roman" pitchFamily="18" charset="0"/>
                <a:cs typeface="Times New Roman" pitchFamily="18" charset="0"/>
              </a:rPr>
              <a:t>J</a:t>
            </a:r>
            <a:r>
              <a:rPr lang="en-IN" sz="2800" dirty="0">
                <a:solidFill>
                  <a:schemeClr val="bg2">
                    <a:lumMod val="50000"/>
                  </a:schemeClr>
                </a:solidFill>
                <a:latin typeface="Times New Roman" pitchFamily="18" charset="0"/>
                <a:cs typeface="Times New Roman" pitchFamily="18" charset="0"/>
              </a:rPr>
              <a:t>. F. Boyce, H. L. Cook and T. H. Williamson C. </a:t>
            </a:r>
            <a:r>
              <a:rPr lang="en-IN" sz="2800" dirty="0" smtClean="0">
                <a:solidFill>
                  <a:schemeClr val="bg2">
                    <a:lumMod val="50000"/>
                  </a:schemeClr>
                </a:solidFill>
                <a:latin typeface="Times New Roman" pitchFamily="18" charset="0"/>
                <a:cs typeface="Times New Roman" pitchFamily="18" charset="0"/>
              </a:rPr>
              <a:t>Sinthaniyothin, </a:t>
            </a:r>
            <a:r>
              <a:rPr lang="en-IN" sz="2800" dirty="0">
                <a:solidFill>
                  <a:schemeClr val="bg2">
                    <a:lumMod val="50000"/>
                  </a:schemeClr>
                </a:solidFill>
                <a:latin typeface="Times New Roman" pitchFamily="18" charset="0"/>
                <a:cs typeface="Times New Roman" pitchFamily="18" charset="0"/>
              </a:rPr>
              <a:t>"Automated Localization of Optic Disk, Fovea and Retinal Blood Vessels from digital color fundus images," in British Journal of Ophthalmology , 1999, pp. 231-238.</a:t>
            </a:r>
            <a:endParaRPr lang="en-US" sz="2800" dirty="0" smtClean="0">
              <a:solidFill>
                <a:schemeClr val="bg2">
                  <a:lumMod val="50000"/>
                </a:schemeClr>
              </a:solidFill>
              <a:latin typeface="Times New Roman" pitchFamily="18" charset="0"/>
              <a:cs typeface="Times New Roman" pitchFamily="18" charset="0"/>
            </a:endParaRPr>
          </a:p>
          <a:p>
            <a:pPr marL="82296" lvl="0" indent="0" algn="just">
              <a:buNone/>
            </a:pPr>
            <a:endParaRPr lang="en-US" sz="2400"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23</a:t>
            </a:fld>
            <a:endParaRPr lang="en-IN" dirty="0"/>
          </a:p>
        </p:txBody>
      </p:sp>
      <p:sp>
        <p:nvSpPr>
          <p:cNvPr id="8" name="Date Placeholder 7"/>
          <p:cNvSpPr>
            <a:spLocks noGrp="1"/>
          </p:cNvSpPr>
          <p:nvPr>
            <p:ph type="dt" sz="half" idx="10"/>
          </p:nvPr>
        </p:nvSpPr>
        <p:spPr/>
        <p:txBody>
          <a:bodyPr/>
          <a:lstStyle/>
          <a:p>
            <a:fld id="{EDB48D54-CFDB-42D4-8D05-42EEC8B6F238}"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987321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968896"/>
            <a:ext cx="6336704" cy="2316088"/>
          </a:xfrm>
          <a:prstGeom prst="rect">
            <a:avLst/>
          </a:prstGeom>
        </p:spPr>
      </p:pic>
      <p:sp>
        <p:nvSpPr>
          <p:cNvPr id="2" name="Slide Number Placeholder 1"/>
          <p:cNvSpPr>
            <a:spLocks noGrp="1"/>
          </p:cNvSpPr>
          <p:nvPr>
            <p:ph type="sldNum" sz="quarter" idx="12"/>
          </p:nvPr>
        </p:nvSpPr>
        <p:spPr/>
        <p:txBody>
          <a:bodyPr/>
          <a:lstStyle/>
          <a:p>
            <a:fld id="{4F32FBD8-019B-4320-946D-BDD7783C0249}" type="slidenum">
              <a:rPr lang="en-IN" smtClean="0"/>
              <a:pPr/>
              <a:t>24</a:t>
            </a:fld>
            <a:endParaRPr lang="en-IN" dirty="0"/>
          </a:p>
        </p:txBody>
      </p:sp>
      <p:sp>
        <p:nvSpPr>
          <p:cNvPr id="3" name="Date Placeholder 2"/>
          <p:cNvSpPr>
            <a:spLocks noGrp="1"/>
          </p:cNvSpPr>
          <p:nvPr>
            <p:ph type="dt" sz="half" idx="10"/>
          </p:nvPr>
        </p:nvSpPr>
        <p:spPr/>
        <p:txBody>
          <a:bodyPr/>
          <a:lstStyle/>
          <a:p>
            <a:fld id="{37BF853E-2479-4DBA-B681-557CBC2DD13F}" type="datetime1">
              <a:rPr lang="en-IN" smtClean="0"/>
              <a:t>13-05-2014</a:t>
            </a:fld>
            <a:endParaRPr lang="en-IN" dirty="0"/>
          </a:p>
        </p:txBody>
      </p:sp>
      <p:sp>
        <p:nvSpPr>
          <p:cNvPr id="4" name="Rectangle 3"/>
          <p:cNvSpPr/>
          <p:nvPr/>
        </p:nvSpPr>
        <p:spPr>
          <a:xfrm>
            <a:off x="2684502" y="3628181"/>
            <a:ext cx="4783108" cy="1211362"/>
          </a:xfrm>
          <a:prstGeom prst="rect">
            <a:avLst/>
          </a:prstGeom>
          <a:noFill/>
          <a:scene3d>
            <a:camera prst="orthographicFront">
              <a:rot lat="0" lon="0" rev="0"/>
            </a:camera>
            <a:lightRig rig="threePt" dir="t"/>
          </a:scene3d>
        </p:spPr>
        <p:txBody>
          <a:bodyPr wrap="none" lIns="91440" tIns="45720" rIns="91440" bIns="45720">
            <a:prstTxWarp prst="textArchDown">
              <a:avLst>
                <a:gd name="adj" fmla="val 21267651"/>
              </a:avLst>
            </a:prstTxWarp>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4">
                      <a:lumMod val="75000"/>
                    </a:schemeClr>
                  </a:solidFill>
                </a:ln>
                <a:solidFill>
                  <a:schemeClr val="accent1"/>
                </a:solidFill>
                <a:latin typeface="Times New Roman" pitchFamily="18" charset="0"/>
                <a:cs typeface="Times New Roman" pitchFamily="18" charset="0"/>
              </a:rPr>
              <a:t>THANK   YOU !</a:t>
            </a:r>
            <a:endParaRPr lang="en-US" sz="5400" b="1" cap="none" spc="0" dirty="0">
              <a:ln>
                <a:solidFill>
                  <a:schemeClr val="accent4">
                    <a:lumMod val="75000"/>
                  </a:schemeClr>
                </a:solidFill>
              </a:ln>
              <a:solidFill>
                <a:schemeClr val="accent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35890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OBJECTIVE</a:t>
            </a:r>
            <a:r>
              <a:rPr lang="en-US" sz="3200" u="sng" dirty="0" smtClean="0">
                <a:effectLst/>
                <a:latin typeface="Times New Roman" pitchFamily="18" charset="0"/>
                <a:cs typeface="Times New Roman" pitchFamily="18" charset="0"/>
              </a:rPr>
              <a:t> </a:t>
            </a:r>
            <a:endParaRPr lang="en-IN" sz="32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772816"/>
            <a:ext cx="7498080" cy="3384376"/>
          </a:xfrm>
        </p:spPr>
        <p:txBody>
          <a:bodyPr>
            <a:normAutofit/>
          </a:bodyPr>
          <a:lstStyle/>
          <a:p>
            <a:pPr marL="82296" indent="0" algn="just">
              <a:buNone/>
            </a:pPr>
            <a:endParaRPr lang="en-US" sz="2800" dirty="0" smtClean="0">
              <a:solidFill>
                <a:schemeClr val="bg2">
                  <a:lumMod val="50000"/>
                </a:schemeClr>
              </a:solidFill>
              <a:latin typeface="Times New Roman" pitchFamily="18" charset="0"/>
              <a:cs typeface="Times New Roman" pitchFamily="18" charset="0"/>
            </a:endParaRPr>
          </a:p>
          <a:p>
            <a:pPr marL="82296" indent="0" algn="just">
              <a:buNone/>
            </a:pPr>
            <a:r>
              <a:rPr lang="en-US" sz="2800" dirty="0" smtClean="0">
                <a:solidFill>
                  <a:schemeClr val="bg2">
                    <a:lumMod val="50000"/>
                  </a:schemeClr>
                </a:solidFill>
                <a:latin typeface="Times New Roman" pitchFamily="18" charset="0"/>
                <a:cs typeface="Times New Roman" pitchFamily="18" charset="0"/>
              </a:rPr>
              <a:t>To automate the prevailing system for detection of Diabetic Retinopathy by applying Image Processing Techniques on Fundus Images and to deliver diagnosis reports to the patients and doctors.</a:t>
            </a:r>
            <a:endParaRPr lang="en-IN" sz="2800"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3</a:t>
            </a:fld>
            <a:endParaRPr lang="en-IN" dirty="0"/>
          </a:p>
        </p:txBody>
      </p:sp>
      <p:sp>
        <p:nvSpPr>
          <p:cNvPr id="8" name="Date Placeholder 7"/>
          <p:cNvSpPr>
            <a:spLocks noGrp="1"/>
          </p:cNvSpPr>
          <p:nvPr>
            <p:ph type="dt" sz="half" idx="10"/>
          </p:nvPr>
        </p:nvSpPr>
        <p:spPr/>
        <p:txBody>
          <a:bodyPr/>
          <a:lstStyle/>
          <a:p>
            <a:fld id="{72CF5845-3927-4D6D-9A72-6C90EA82F28D}" type="datetime1">
              <a:rPr lang="en-IN" smtClean="0"/>
              <a:t>13-05-2014</a:t>
            </a:fld>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24005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60648"/>
            <a:ext cx="7498080" cy="1143000"/>
          </a:xfrm>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PROJECT FLOW DIAGRAM </a:t>
            </a:r>
            <a:endParaRPr lang="en-IN" sz="3200" u="sng" dirty="0">
              <a:solidFill>
                <a:schemeClr val="bg2">
                  <a:lumMod val="50000"/>
                </a:schemeClr>
              </a:solidFill>
              <a:effectLst/>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10" name="Rounded Rectangle 9"/>
          <p:cNvSpPr/>
          <p:nvPr/>
        </p:nvSpPr>
        <p:spPr>
          <a:xfrm>
            <a:off x="1691680" y="3501008"/>
            <a:ext cx="2448272" cy="144016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latin typeface="Calibri" pitchFamily="34" charset="0"/>
                <a:cs typeface="Calibri" pitchFamily="34" charset="0"/>
              </a:rPr>
              <a:t>Requirement Gathering  and Spec.</a:t>
            </a:r>
          </a:p>
          <a:p>
            <a:r>
              <a:rPr lang="en-US" dirty="0" smtClean="0">
                <a:latin typeface="Calibri" pitchFamily="34" charset="0"/>
                <a:cs typeface="Calibri" pitchFamily="34" charset="0"/>
              </a:rPr>
              <a:t>Collection of fundus images from various sources.</a:t>
            </a:r>
            <a:endParaRPr lang="en-IN" dirty="0">
              <a:latin typeface="Calibri" pitchFamily="34" charset="0"/>
              <a:cs typeface="Calibri" pitchFamily="34" charset="0"/>
            </a:endParaRPr>
          </a:p>
        </p:txBody>
      </p:sp>
      <p:sp>
        <p:nvSpPr>
          <p:cNvPr id="17" name="Rounded Rectangle 16"/>
          <p:cNvSpPr/>
          <p:nvPr/>
        </p:nvSpPr>
        <p:spPr>
          <a:xfrm>
            <a:off x="1695128" y="1340768"/>
            <a:ext cx="2448272" cy="144016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latin typeface="Calibri" pitchFamily="34" charset="0"/>
                <a:cs typeface="Calibri" pitchFamily="34" charset="0"/>
              </a:rPr>
              <a:t>Feasibility Analysis</a:t>
            </a:r>
            <a:r>
              <a:rPr lang="en-US" dirty="0" smtClean="0"/>
              <a:t> </a:t>
            </a:r>
          </a:p>
          <a:p>
            <a:pPr algn="ctr"/>
            <a:r>
              <a:rPr lang="en-US" dirty="0" smtClean="0">
                <a:latin typeface="Calibri" pitchFamily="34" charset="0"/>
                <a:cs typeface="Calibri" pitchFamily="34" charset="0"/>
              </a:rPr>
              <a:t>Fast and Accurate detection of DR</a:t>
            </a:r>
            <a:endParaRPr lang="en-IN" dirty="0">
              <a:latin typeface="Calibri" pitchFamily="34" charset="0"/>
              <a:cs typeface="Calibri" pitchFamily="34" charset="0"/>
            </a:endParaRPr>
          </a:p>
        </p:txBody>
      </p:sp>
      <p:sp>
        <p:nvSpPr>
          <p:cNvPr id="19" name="Rounded Rectangle 18"/>
          <p:cNvSpPr/>
          <p:nvPr/>
        </p:nvSpPr>
        <p:spPr>
          <a:xfrm>
            <a:off x="3923928" y="5013176"/>
            <a:ext cx="2448272" cy="144016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chemeClr val="bg2">
                    <a:lumMod val="50000"/>
                  </a:schemeClr>
                </a:solidFill>
                <a:latin typeface="Calibri" pitchFamily="34" charset="0"/>
                <a:cs typeface="Calibri" pitchFamily="34" charset="0"/>
              </a:rPr>
              <a:t>Design of Modules</a:t>
            </a:r>
          </a:p>
          <a:p>
            <a:r>
              <a:rPr lang="en-US" dirty="0" smtClean="0">
                <a:solidFill>
                  <a:schemeClr val="bg2">
                    <a:lumMod val="50000"/>
                  </a:schemeClr>
                </a:solidFill>
                <a:latin typeface="Calibri" pitchFamily="34" charset="0"/>
                <a:cs typeface="Calibri" pitchFamily="34" charset="0"/>
              </a:rPr>
              <a:t>Planning the various processes based on previous work.</a:t>
            </a:r>
            <a:endParaRPr lang="en-IN" dirty="0">
              <a:solidFill>
                <a:schemeClr val="bg2">
                  <a:lumMod val="50000"/>
                </a:schemeClr>
              </a:solidFill>
              <a:latin typeface="Calibri" pitchFamily="34" charset="0"/>
              <a:cs typeface="Calibri" pitchFamily="34" charset="0"/>
            </a:endParaRPr>
          </a:p>
        </p:txBody>
      </p:sp>
      <p:sp>
        <p:nvSpPr>
          <p:cNvPr id="20" name="Rounded Rectangle 19"/>
          <p:cNvSpPr/>
          <p:nvPr/>
        </p:nvSpPr>
        <p:spPr>
          <a:xfrm>
            <a:off x="6277240" y="3573016"/>
            <a:ext cx="2448272" cy="144016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solidFill>
                  <a:schemeClr val="bg1"/>
                </a:solidFill>
                <a:latin typeface="Calibri" pitchFamily="34" charset="0"/>
                <a:cs typeface="Calibri" pitchFamily="34" charset="0"/>
              </a:rPr>
              <a:t>Coding</a:t>
            </a:r>
          </a:p>
          <a:p>
            <a:r>
              <a:rPr lang="en-US" dirty="0" smtClean="0">
                <a:solidFill>
                  <a:schemeClr val="bg1"/>
                </a:solidFill>
                <a:latin typeface="Calibri" pitchFamily="34" charset="0"/>
                <a:cs typeface="Calibri" pitchFamily="34" charset="0"/>
              </a:rPr>
              <a:t>Implementation of planned modules on input images.</a:t>
            </a:r>
            <a:endParaRPr lang="en-IN" dirty="0">
              <a:solidFill>
                <a:schemeClr val="bg1"/>
              </a:solidFill>
              <a:latin typeface="Calibri" pitchFamily="34" charset="0"/>
              <a:cs typeface="Calibri" pitchFamily="34" charset="0"/>
            </a:endParaRPr>
          </a:p>
        </p:txBody>
      </p:sp>
      <p:sp>
        <p:nvSpPr>
          <p:cNvPr id="21" name="Rounded Rectangle 20"/>
          <p:cNvSpPr/>
          <p:nvPr/>
        </p:nvSpPr>
        <p:spPr>
          <a:xfrm>
            <a:off x="6300192" y="1340768"/>
            <a:ext cx="2448272" cy="144016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smtClean="0">
                <a:latin typeface="Calibri" pitchFamily="34" charset="0"/>
                <a:cs typeface="Calibri" pitchFamily="34" charset="0"/>
              </a:rPr>
              <a:t>Output Analysis.</a:t>
            </a:r>
          </a:p>
          <a:p>
            <a:r>
              <a:rPr lang="en-US" dirty="0" smtClean="0">
                <a:latin typeface="Calibri" pitchFamily="34" charset="0"/>
                <a:cs typeface="Calibri" pitchFamily="34" charset="0"/>
              </a:rPr>
              <a:t>Verifying the working of system  and generated outputs.</a:t>
            </a:r>
            <a:endParaRPr lang="en-IN" dirty="0">
              <a:latin typeface="Calibri" pitchFamily="34" charset="0"/>
              <a:cs typeface="Calibri" pitchFamily="34" charset="0"/>
            </a:endParaRPr>
          </a:p>
        </p:txBody>
      </p:sp>
      <p:sp>
        <p:nvSpPr>
          <p:cNvPr id="27" name="Bent-Up Arrow 26"/>
          <p:cNvSpPr/>
          <p:nvPr/>
        </p:nvSpPr>
        <p:spPr>
          <a:xfrm rot="5400000">
            <a:off x="2704311" y="5161711"/>
            <a:ext cx="999073" cy="864096"/>
          </a:xfrm>
          <a:prstGeom prst="bentUpArrow">
            <a:avLst/>
          </a:prstGeom>
          <a:solidFill>
            <a:schemeClr val="bg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Bent-Up Arrow 27"/>
          <p:cNvSpPr/>
          <p:nvPr/>
        </p:nvSpPr>
        <p:spPr>
          <a:xfrm>
            <a:off x="6660232" y="5085184"/>
            <a:ext cx="999073" cy="864096"/>
          </a:xfrm>
          <a:prstGeom prst="bentUpArrow">
            <a:avLst/>
          </a:prstGeom>
          <a:solidFill>
            <a:schemeClr val="bg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Down Arrow 29"/>
          <p:cNvSpPr/>
          <p:nvPr/>
        </p:nvSpPr>
        <p:spPr>
          <a:xfrm>
            <a:off x="2627784" y="2852936"/>
            <a:ext cx="432048" cy="576064"/>
          </a:xfrm>
          <a:prstGeom prst="downArrow">
            <a:avLst/>
          </a:prstGeom>
          <a:solidFill>
            <a:schemeClr val="bg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Down Arrow 32"/>
          <p:cNvSpPr/>
          <p:nvPr/>
        </p:nvSpPr>
        <p:spPr>
          <a:xfrm rot="10800000">
            <a:off x="7308304" y="2852936"/>
            <a:ext cx="432048" cy="576064"/>
          </a:xfrm>
          <a:prstGeom prst="downArrow">
            <a:avLst/>
          </a:prstGeom>
          <a:solidFill>
            <a:schemeClr val="bg1">
              <a:lumMod val="9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lide Number Placeholder 2"/>
          <p:cNvSpPr>
            <a:spLocks noGrp="1"/>
          </p:cNvSpPr>
          <p:nvPr>
            <p:ph type="sldNum" sz="quarter" idx="12"/>
          </p:nvPr>
        </p:nvSpPr>
        <p:spPr/>
        <p:txBody>
          <a:bodyPr/>
          <a:lstStyle/>
          <a:p>
            <a:fld id="{4F32FBD8-019B-4320-946D-BDD7783C0249}" type="slidenum">
              <a:rPr lang="en-IN" smtClean="0"/>
              <a:pPr/>
              <a:t>4</a:t>
            </a:fld>
            <a:endParaRPr lang="en-IN" dirty="0"/>
          </a:p>
        </p:txBody>
      </p:sp>
      <p:sp>
        <p:nvSpPr>
          <p:cNvPr id="7" name="Date Placeholder 6"/>
          <p:cNvSpPr>
            <a:spLocks noGrp="1"/>
          </p:cNvSpPr>
          <p:nvPr>
            <p:ph type="dt" sz="half" idx="10"/>
          </p:nvPr>
        </p:nvSpPr>
        <p:spPr/>
        <p:txBody>
          <a:bodyPr/>
          <a:lstStyle/>
          <a:p>
            <a:fld id="{5D9E2C0F-9CEF-4AEB-9B31-31D6DCE69DE6}" type="datetime1">
              <a:rPr lang="en-IN" smtClean="0"/>
              <a:t>13-05-2014</a:t>
            </a:fld>
            <a:endParaRPr lang="en-IN"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176208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down)">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9" grpId="0" animBg="1"/>
      <p:bldP spid="20" grpId="0" animBg="1"/>
      <p:bldP spid="21" grpId="0" animBg="1"/>
      <p:bldP spid="27" grpId="0" animBg="1"/>
      <p:bldP spid="28" grpId="0" animBg="1"/>
      <p:bldP spid="30"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HARDWARE REQUIREMENTS</a:t>
            </a:r>
            <a:endParaRPr lang="en-IN" sz="3200" u="sng" dirty="0">
              <a:solidFill>
                <a:schemeClr val="bg2">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38416" y="1772816"/>
            <a:ext cx="7498080" cy="4800600"/>
          </a:xfrm>
        </p:spPr>
        <p:txBody>
          <a:bodyPr/>
          <a:lstStyle/>
          <a:p>
            <a:pPr lvl="0" algn="just"/>
            <a:r>
              <a:rPr lang="en-IN" sz="2800" dirty="0" smtClean="0">
                <a:solidFill>
                  <a:schemeClr val="bg2">
                    <a:lumMod val="50000"/>
                  </a:schemeClr>
                </a:solidFill>
                <a:latin typeface="Times New Roman" pitchFamily="18" charset="0"/>
                <a:cs typeface="Times New Roman" pitchFamily="18" charset="0"/>
              </a:rPr>
              <a:t>Any x64 or x86_64 based Architecture such as Intel Duo Core or Later</a:t>
            </a:r>
          </a:p>
          <a:p>
            <a:pPr lvl="0" algn="just"/>
            <a:r>
              <a:rPr lang="en-IN" sz="2800" dirty="0" smtClean="0">
                <a:solidFill>
                  <a:schemeClr val="bg2">
                    <a:lumMod val="50000"/>
                  </a:schemeClr>
                </a:solidFill>
                <a:latin typeface="Times New Roman" pitchFamily="18" charset="0"/>
                <a:cs typeface="Times New Roman" pitchFamily="18" charset="0"/>
              </a:rPr>
              <a:t>2 GB or more RAM</a:t>
            </a:r>
          </a:p>
          <a:p>
            <a:pPr lvl="0" algn="just"/>
            <a:r>
              <a:rPr lang="en-IN" sz="2800" dirty="0" smtClean="0">
                <a:solidFill>
                  <a:schemeClr val="bg2">
                    <a:lumMod val="50000"/>
                  </a:schemeClr>
                </a:solidFill>
                <a:latin typeface="Times New Roman" pitchFamily="18" charset="0"/>
                <a:cs typeface="Times New Roman" pitchFamily="18" charset="0"/>
              </a:rPr>
              <a:t>40 GB or more Hard Disk space</a:t>
            </a:r>
          </a:p>
          <a:p>
            <a:pPr lvl="0" algn="just"/>
            <a:r>
              <a:rPr lang="en-IN" sz="2800" dirty="0" smtClean="0">
                <a:solidFill>
                  <a:schemeClr val="bg2">
                    <a:lumMod val="50000"/>
                  </a:schemeClr>
                </a:solidFill>
                <a:latin typeface="Times New Roman" pitchFamily="18" charset="0"/>
                <a:cs typeface="Times New Roman" pitchFamily="18" charset="0"/>
              </a:rPr>
              <a:t>Graphics Card for faster Graphic processing (optional)</a:t>
            </a:r>
          </a:p>
          <a:p>
            <a:endParaRPr lang="en-IN" dirty="0">
              <a:solidFill>
                <a:schemeClr val="bg2">
                  <a:lumMod val="50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B120D0-58DB-470B-BAFA-43F138A7F374}" type="datetime1">
              <a:rPr lang="en-US" smtClean="0"/>
              <a:t>5/13/2014</a:t>
            </a:fld>
            <a:endParaRPr lang="en-US"/>
          </a:p>
        </p:txBody>
      </p:sp>
      <p:sp>
        <p:nvSpPr>
          <p:cNvPr id="5" name="Footer Placeholder 4"/>
          <p:cNvSpPr>
            <a:spLocks noGrp="1"/>
          </p:cNvSpPr>
          <p:nvPr>
            <p:ph type="ftr" sz="quarter" idx="11"/>
          </p:nvPr>
        </p:nvSpPr>
        <p:spPr/>
        <p:txBody>
          <a:bodyPr/>
          <a:lstStyle/>
          <a:p>
            <a:r>
              <a:rPr lang="en-IN" smtClean="0"/>
              <a:t>Web Portal for Diabetic Retinopathy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9477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1" end="1"/>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2" end="2"/>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3" end="3"/>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B120D0-58DB-470B-BAFA-43F138A7F374}" type="datetime1">
              <a:rPr lang="en-US" smtClean="0"/>
              <a:t>5/13/2014</a:t>
            </a:fld>
            <a:endParaRPr lang="en-US"/>
          </a:p>
        </p:txBody>
      </p:sp>
      <p:sp>
        <p:nvSpPr>
          <p:cNvPr id="5" name="Footer Placeholder 4"/>
          <p:cNvSpPr>
            <a:spLocks noGrp="1"/>
          </p:cNvSpPr>
          <p:nvPr>
            <p:ph type="ftr" sz="quarter" idx="11"/>
          </p:nvPr>
        </p:nvSpPr>
        <p:spPr/>
        <p:txBody>
          <a:bodyPr/>
          <a:lstStyle/>
          <a:p>
            <a:r>
              <a:rPr lang="en-IN" smtClean="0"/>
              <a:t>Web Portal for Diabetic Retinopathy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81522" y="1286235"/>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endParaRPr lang="en-IN" sz="3200" u="sng" dirty="0">
              <a:solidFill>
                <a:schemeClr val="bg2">
                  <a:lumMod val="75000"/>
                </a:schemeClr>
              </a:solidFill>
              <a:effectLst/>
              <a:latin typeface="Times New Roman" pitchFamily="18" charset="0"/>
              <a:cs typeface="Times New Roman" pitchFamily="18" charset="0"/>
            </a:endParaRPr>
          </a:p>
        </p:txBody>
      </p:sp>
      <p:sp>
        <p:nvSpPr>
          <p:cNvPr id="8" name="Content Placeholder 2"/>
          <p:cNvSpPr txBox="1">
            <a:spLocks/>
          </p:cNvSpPr>
          <p:nvPr/>
        </p:nvSpPr>
        <p:spPr>
          <a:xfrm>
            <a:off x="1403648" y="1978063"/>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endParaRPr lang="en-IN" sz="2800" dirty="0">
              <a:solidFill>
                <a:schemeClr val="bg2">
                  <a:lumMod val="50000"/>
                </a:schemeClr>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
        <p:nvSpPr>
          <p:cNvPr id="10" name="Title 1"/>
          <p:cNvSpPr txBox="1">
            <a:spLocks noGrp="1"/>
          </p:cNvSpPr>
          <p:nvPr>
            <p:ph type="title"/>
          </p:nvPr>
        </p:nvSpPr>
        <p:spPr>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u="sng" dirty="0" smtClean="0">
                <a:solidFill>
                  <a:schemeClr val="bg2">
                    <a:lumMod val="50000"/>
                  </a:schemeClr>
                </a:solidFill>
                <a:effectLst/>
                <a:latin typeface="Times New Roman" pitchFamily="18" charset="0"/>
                <a:cs typeface="Times New Roman" pitchFamily="18" charset="0"/>
              </a:rPr>
              <a:t>SOFTWARE REQUIREMENTS</a:t>
            </a:r>
            <a:endParaRPr lang="en-IN" sz="3200" u="sng" dirty="0">
              <a:solidFill>
                <a:schemeClr val="bg2">
                  <a:lumMod val="50000"/>
                </a:schemeClr>
              </a:solidFill>
              <a:effectLst/>
              <a:latin typeface="Times New Roman" pitchFamily="18" charset="0"/>
              <a:cs typeface="Times New Roman" pitchFamily="18" charset="0"/>
            </a:endParaRPr>
          </a:p>
        </p:txBody>
      </p:sp>
      <p:sp>
        <p:nvSpPr>
          <p:cNvPr id="11" name="Content Placeholder 2"/>
          <p:cNvSpPr txBox="1">
            <a:spLocks noGrp="1"/>
          </p:cNvSpPr>
          <p:nvPr>
            <p:ph idx="1"/>
          </p:nvPr>
        </p:nvSpPr>
        <p:spPr>
          <a:xfrm>
            <a:off x="1435608" y="1796752"/>
            <a:ext cx="7498080"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IN" sz="2800" dirty="0" smtClean="0">
                <a:solidFill>
                  <a:schemeClr val="bg2">
                    <a:lumMod val="50000"/>
                  </a:schemeClr>
                </a:solidFill>
                <a:latin typeface="Times New Roman" pitchFamily="18" charset="0"/>
                <a:cs typeface="Times New Roman" pitchFamily="18" charset="0"/>
              </a:rPr>
              <a:t>Operating System: Windows XP or New, Linux (at least Kernel ver. 2.6)</a:t>
            </a:r>
          </a:p>
          <a:p>
            <a:pPr algn="just"/>
            <a:r>
              <a:rPr lang="en-IN" sz="2800" dirty="0" smtClean="0">
                <a:solidFill>
                  <a:schemeClr val="bg2">
                    <a:lumMod val="50000"/>
                  </a:schemeClr>
                </a:solidFill>
                <a:latin typeface="Times New Roman" pitchFamily="18" charset="0"/>
                <a:cs typeface="Times New Roman" pitchFamily="18" charset="0"/>
              </a:rPr>
              <a:t>Matlab (Image Processing Tool)</a:t>
            </a:r>
          </a:p>
          <a:p>
            <a:pPr algn="just"/>
            <a:r>
              <a:rPr lang="en-IN" sz="2800" dirty="0" smtClean="0">
                <a:solidFill>
                  <a:schemeClr val="bg2">
                    <a:lumMod val="50000"/>
                  </a:schemeClr>
                </a:solidFill>
                <a:latin typeface="Times New Roman" pitchFamily="18" charset="0"/>
                <a:cs typeface="Times New Roman" pitchFamily="18" charset="0"/>
              </a:rPr>
              <a:t>Web server: Apache</a:t>
            </a:r>
          </a:p>
          <a:p>
            <a:pPr algn="just"/>
            <a:r>
              <a:rPr lang="en-IN" sz="2800" dirty="0" smtClean="0">
                <a:solidFill>
                  <a:schemeClr val="bg2">
                    <a:lumMod val="50000"/>
                  </a:schemeClr>
                </a:solidFill>
                <a:latin typeface="Times New Roman" pitchFamily="18" charset="0"/>
                <a:cs typeface="Times New Roman" pitchFamily="18" charset="0"/>
              </a:rPr>
              <a:t>Database: MySQL</a:t>
            </a:r>
          </a:p>
          <a:p>
            <a:pPr algn="just"/>
            <a:r>
              <a:rPr lang="en-IN" sz="2800" dirty="0" smtClean="0">
                <a:solidFill>
                  <a:schemeClr val="bg2">
                    <a:lumMod val="50000"/>
                  </a:schemeClr>
                </a:solidFill>
                <a:latin typeface="Times New Roman" pitchFamily="18" charset="0"/>
                <a:cs typeface="Times New Roman" pitchFamily="18" charset="0"/>
              </a:rPr>
              <a:t>Web browser: Google Chrome, Firefox (for testing)</a:t>
            </a:r>
            <a:endParaRPr lang="en-IN" sz="2800"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6275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80">
                                          <p:stCondLst>
                                            <p:cond delay="0"/>
                                          </p:stCondLst>
                                        </p:cTn>
                                        <p:tgtEl>
                                          <p:spTgt spid="11"/>
                                        </p:tgtEl>
                                      </p:cBhvr>
                                    </p:animEffect>
                                    <p:anim calcmode="lin" valueType="num">
                                      <p:cBhvr>
                                        <p:cTn id="3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3" dur="26">
                                          <p:stCondLst>
                                            <p:cond delay="650"/>
                                          </p:stCondLst>
                                        </p:cTn>
                                        <p:tgtEl>
                                          <p:spTgt spid="11"/>
                                        </p:tgtEl>
                                      </p:cBhvr>
                                      <p:to x="100000" y="60000"/>
                                    </p:animScale>
                                    <p:animScale>
                                      <p:cBhvr>
                                        <p:cTn id="44" dur="166" decel="50000">
                                          <p:stCondLst>
                                            <p:cond delay="676"/>
                                          </p:stCondLst>
                                        </p:cTn>
                                        <p:tgtEl>
                                          <p:spTgt spid="11"/>
                                        </p:tgtEl>
                                      </p:cBhvr>
                                      <p:to x="100000" y="100000"/>
                                    </p:animScale>
                                    <p:animScale>
                                      <p:cBhvr>
                                        <p:cTn id="45" dur="26">
                                          <p:stCondLst>
                                            <p:cond delay="1312"/>
                                          </p:stCondLst>
                                        </p:cTn>
                                        <p:tgtEl>
                                          <p:spTgt spid="11"/>
                                        </p:tgtEl>
                                      </p:cBhvr>
                                      <p:to x="100000" y="80000"/>
                                    </p:animScale>
                                    <p:animScale>
                                      <p:cBhvr>
                                        <p:cTn id="46" dur="166" decel="50000">
                                          <p:stCondLst>
                                            <p:cond delay="1338"/>
                                          </p:stCondLst>
                                        </p:cTn>
                                        <p:tgtEl>
                                          <p:spTgt spid="11"/>
                                        </p:tgtEl>
                                      </p:cBhvr>
                                      <p:to x="100000" y="100000"/>
                                    </p:animScale>
                                    <p:animScale>
                                      <p:cBhvr>
                                        <p:cTn id="47" dur="26">
                                          <p:stCondLst>
                                            <p:cond delay="1642"/>
                                          </p:stCondLst>
                                        </p:cTn>
                                        <p:tgtEl>
                                          <p:spTgt spid="11"/>
                                        </p:tgtEl>
                                      </p:cBhvr>
                                      <p:to x="100000" y="90000"/>
                                    </p:animScale>
                                    <p:animScale>
                                      <p:cBhvr>
                                        <p:cTn id="48" dur="166" decel="50000">
                                          <p:stCondLst>
                                            <p:cond delay="1668"/>
                                          </p:stCondLst>
                                        </p:cTn>
                                        <p:tgtEl>
                                          <p:spTgt spid="11"/>
                                        </p:tgtEl>
                                      </p:cBhvr>
                                      <p:to x="100000" y="100000"/>
                                    </p:animScale>
                                    <p:animScale>
                                      <p:cBhvr>
                                        <p:cTn id="49" dur="26">
                                          <p:stCondLst>
                                            <p:cond delay="1808"/>
                                          </p:stCondLst>
                                        </p:cTn>
                                        <p:tgtEl>
                                          <p:spTgt spid="11"/>
                                        </p:tgtEl>
                                      </p:cBhvr>
                                      <p:to x="100000" y="95000"/>
                                    </p:animScale>
                                    <p:animScale>
                                      <p:cBhvr>
                                        <p:cTn id="5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36912"/>
            <a:ext cx="7498080" cy="1143000"/>
          </a:xfrm>
        </p:spPr>
        <p:txBody>
          <a:bodyPr>
            <a:normAutofit/>
          </a:bodyPr>
          <a:lstStyle/>
          <a:p>
            <a:pPr algn="ctr"/>
            <a:r>
              <a:rPr lang="en-US" sz="4000" u="sng" dirty="0" smtClean="0">
                <a:solidFill>
                  <a:schemeClr val="bg2">
                    <a:lumMod val="50000"/>
                  </a:schemeClr>
                </a:solidFill>
                <a:effectLst/>
                <a:latin typeface="Times New Roman" pitchFamily="18" charset="0"/>
                <a:cs typeface="Times New Roman" pitchFamily="18" charset="0"/>
              </a:rPr>
              <a:t>WORKING ARCHITECTURE</a:t>
            </a:r>
            <a:endParaRPr lang="en-IN" sz="4000" u="sng" dirty="0">
              <a:solidFill>
                <a:schemeClr val="bg2">
                  <a:lumMod val="50000"/>
                </a:schemeClr>
              </a:solidFill>
              <a:effectLst/>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3" name="Slide Number Placeholder 2"/>
          <p:cNvSpPr>
            <a:spLocks noGrp="1"/>
          </p:cNvSpPr>
          <p:nvPr>
            <p:ph type="sldNum" sz="quarter" idx="12"/>
          </p:nvPr>
        </p:nvSpPr>
        <p:spPr/>
        <p:txBody>
          <a:bodyPr/>
          <a:lstStyle/>
          <a:p>
            <a:fld id="{4F32FBD8-019B-4320-946D-BDD7783C0249}" type="slidenum">
              <a:rPr lang="en-IN" smtClean="0"/>
              <a:pPr/>
              <a:t>7</a:t>
            </a:fld>
            <a:endParaRPr lang="en-IN" dirty="0"/>
          </a:p>
        </p:txBody>
      </p:sp>
      <p:sp>
        <p:nvSpPr>
          <p:cNvPr id="8" name="Date Placeholder 7"/>
          <p:cNvSpPr>
            <a:spLocks noGrp="1"/>
          </p:cNvSpPr>
          <p:nvPr>
            <p:ph type="dt" sz="half" idx="10"/>
          </p:nvPr>
        </p:nvSpPr>
        <p:spPr/>
        <p:txBody>
          <a:bodyPr/>
          <a:lstStyle/>
          <a:p>
            <a:fld id="{4382A59F-24B7-4DCA-B98F-ED4851DB3892}" type="datetime1">
              <a:rPr lang="en-IN" smtClean="0"/>
              <a:t>13-05-2014</a:t>
            </a:fld>
            <a:endParaRPr lang="en-IN" dirty="0"/>
          </a:p>
        </p:txBody>
      </p:sp>
      <p:pic>
        <p:nvPicPr>
          <p:cNvPr id="99" name="Picture 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120564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 name="Group 281"/>
          <p:cNvGrpSpPr/>
          <p:nvPr/>
        </p:nvGrpSpPr>
        <p:grpSpPr>
          <a:xfrm>
            <a:off x="2415262" y="408403"/>
            <a:ext cx="5407686" cy="1641803"/>
            <a:chOff x="2415262" y="408403"/>
            <a:chExt cx="5407686" cy="1641803"/>
          </a:xfrm>
        </p:grpSpPr>
        <p:sp>
          <p:nvSpPr>
            <p:cNvPr id="241" name="Rectangle 240"/>
            <p:cNvSpPr/>
            <p:nvPr/>
          </p:nvSpPr>
          <p:spPr>
            <a:xfrm>
              <a:off x="2415262" y="1594488"/>
              <a:ext cx="5407686" cy="455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Curved Right Arrow 245"/>
            <p:cNvSpPr/>
            <p:nvPr/>
          </p:nvSpPr>
          <p:spPr>
            <a:xfrm rot="1614336">
              <a:off x="3048183" y="408403"/>
              <a:ext cx="801324" cy="1147932"/>
            </a:xfrm>
            <a:prstGeom prst="curvedRightArrow">
              <a:avLst>
                <a:gd name="adj1" fmla="val 23756"/>
                <a:gd name="adj2" fmla="val 50000"/>
                <a:gd name="adj3" fmla="val 2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8" name="TextBox 247"/>
            <p:cNvSpPr txBox="1"/>
            <p:nvPr/>
          </p:nvSpPr>
          <p:spPr>
            <a:xfrm>
              <a:off x="2506917" y="1731203"/>
              <a:ext cx="1856027" cy="30777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INPUT MODULE</a:t>
              </a:r>
              <a:endParaRPr lang="en-US" sz="1400" b="1" dirty="0">
                <a:solidFill>
                  <a:schemeClr val="bg2">
                    <a:lumMod val="50000"/>
                  </a:schemeClr>
                </a:solidFill>
                <a:latin typeface="Times New Roman" pitchFamily="18" charset="0"/>
                <a:cs typeface="Times New Roman" pitchFamily="18" charset="0"/>
              </a:endParaRPr>
            </a:p>
          </p:txBody>
        </p:sp>
      </p:grpSp>
      <p:grpSp>
        <p:nvGrpSpPr>
          <p:cNvPr id="292" name="Group 291"/>
          <p:cNvGrpSpPr/>
          <p:nvPr/>
        </p:nvGrpSpPr>
        <p:grpSpPr>
          <a:xfrm>
            <a:off x="5027449" y="362974"/>
            <a:ext cx="2939514" cy="1650280"/>
            <a:chOff x="5027449" y="362974"/>
            <a:chExt cx="2939514" cy="1650280"/>
          </a:xfrm>
        </p:grpSpPr>
        <p:sp>
          <p:nvSpPr>
            <p:cNvPr id="249" name="Curved Right Arrow 248"/>
            <p:cNvSpPr/>
            <p:nvPr/>
          </p:nvSpPr>
          <p:spPr>
            <a:xfrm rot="10048615">
              <a:off x="6599407" y="362974"/>
              <a:ext cx="801324" cy="1147932"/>
            </a:xfrm>
            <a:prstGeom prst="curvedRightArrow">
              <a:avLst>
                <a:gd name="adj1" fmla="val 23756"/>
                <a:gd name="adj2" fmla="val 50000"/>
                <a:gd name="adj3" fmla="val 2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0" name="TextBox 249"/>
            <p:cNvSpPr txBox="1"/>
            <p:nvPr/>
          </p:nvSpPr>
          <p:spPr>
            <a:xfrm>
              <a:off x="5027449" y="1705477"/>
              <a:ext cx="2939514" cy="307777"/>
            </a:xfrm>
            <a:prstGeom prst="rect">
              <a:avLst/>
            </a:prstGeom>
            <a:noFill/>
          </p:spPr>
          <p:txBody>
            <a:bodyPr wrap="square" rtlCol="0">
              <a:spAutoFit/>
            </a:bodyPr>
            <a:lstStyle/>
            <a:p>
              <a:r>
                <a:rPr lang="en-US" sz="1400" b="1" dirty="0" smtClean="0">
                  <a:solidFill>
                    <a:schemeClr val="bg2">
                      <a:lumMod val="50000"/>
                    </a:schemeClr>
                  </a:solidFill>
                  <a:latin typeface="Times New Roman" pitchFamily="18" charset="0"/>
                  <a:cs typeface="Times New Roman" pitchFamily="18" charset="0"/>
                </a:rPr>
                <a:t>OUTPUT/DISPLAY MODULE</a:t>
              </a:r>
              <a:endParaRPr lang="en-US" sz="1400" b="1" dirty="0">
                <a:solidFill>
                  <a:schemeClr val="bg2">
                    <a:lumMod val="50000"/>
                  </a:schemeClr>
                </a:solidFill>
                <a:latin typeface="Times New Roman" pitchFamily="18" charset="0"/>
                <a:cs typeface="Times New Roman" pitchFamily="18" charset="0"/>
              </a:endParaRPr>
            </a:p>
          </p:txBody>
        </p:sp>
      </p:grpSp>
      <p:sp>
        <p:nvSpPr>
          <p:cNvPr id="251" name="Down Arrow 250"/>
          <p:cNvSpPr/>
          <p:nvPr/>
        </p:nvSpPr>
        <p:spPr>
          <a:xfrm>
            <a:off x="3285991" y="2050206"/>
            <a:ext cx="320795" cy="70761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Down Arrow 252"/>
          <p:cNvSpPr/>
          <p:nvPr/>
        </p:nvSpPr>
        <p:spPr>
          <a:xfrm>
            <a:off x="3276518" y="3943537"/>
            <a:ext cx="320795" cy="7325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Down Arrow 253"/>
          <p:cNvSpPr/>
          <p:nvPr/>
        </p:nvSpPr>
        <p:spPr>
          <a:xfrm>
            <a:off x="3276518" y="3172169"/>
            <a:ext cx="320795" cy="3570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ight Arrow 254"/>
          <p:cNvSpPr/>
          <p:nvPr/>
        </p:nvSpPr>
        <p:spPr>
          <a:xfrm>
            <a:off x="5575119" y="5314042"/>
            <a:ext cx="908666" cy="36457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Up Arrow 255"/>
          <p:cNvSpPr/>
          <p:nvPr/>
        </p:nvSpPr>
        <p:spPr>
          <a:xfrm>
            <a:off x="7000069" y="4129176"/>
            <a:ext cx="235899" cy="546861"/>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Up Arrow 256"/>
          <p:cNvSpPr/>
          <p:nvPr/>
        </p:nvSpPr>
        <p:spPr>
          <a:xfrm>
            <a:off x="6483784" y="2050206"/>
            <a:ext cx="380044" cy="592433"/>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p:cNvSpPr/>
          <p:nvPr/>
        </p:nvSpPr>
        <p:spPr>
          <a:xfrm>
            <a:off x="2453980" y="4767181"/>
            <a:ext cx="2989824" cy="329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7" name="Group 286"/>
          <p:cNvGrpSpPr/>
          <p:nvPr/>
        </p:nvGrpSpPr>
        <p:grpSpPr>
          <a:xfrm>
            <a:off x="2282803" y="4676037"/>
            <a:ext cx="3292315" cy="1777299"/>
            <a:chOff x="2282803" y="4676037"/>
            <a:chExt cx="3292315" cy="1777299"/>
          </a:xfrm>
        </p:grpSpPr>
        <p:sp>
          <p:nvSpPr>
            <p:cNvPr id="243" name="Rectangle 242"/>
            <p:cNvSpPr/>
            <p:nvPr/>
          </p:nvSpPr>
          <p:spPr>
            <a:xfrm>
              <a:off x="2282803" y="4676037"/>
              <a:ext cx="3292315" cy="1777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TextBox 261"/>
            <p:cNvSpPr txBox="1"/>
            <p:nvPr/>
          </p:nvSpPr>
          <p:spPr>
            <a:xfrm>
              <a:off x="2453980" y="4767181"/>
              <a:ext cx="2989824" cy="30777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FEATURE EXTRACTION</a:t>
              </a:r>
              <a:endParaRPr lang="en-US" sz="1400" b="1" dirty="0">
                <a:solidFill>
                  <a:schemeClr val="bg2">
                    <a:lumMod val="50000"/>
                  </a:schemeClr>
                </a:solidFill>
                <a:latin typeface="Times New Roman" pitchFamily="18" charset="0"/>
                <a:cs typeface="Times New Roman" pitchFamily="18" charset="0"/>
              </a:endParaRPr>
            </a:p>
          </p:txBody>
        </p:sp>
      </p:grpSp>
      <p:grpSp>
        <p:nvGrpSpPr>
          <p:cNvPr id="283" name="Group 282"/>
          <p:cNvGrpSpPr/>
          <p:nvPr/>
        </p:nvGrpSpPr>
        <p:grpSpPr>
          <a:xfrm>
            <a:off x="2323606" y="2757815"/>
            <a:ext cx="2703843" cy="414354"/>
            <a:chOff x="2323606" y="2757815"/>
            <a:chExt cx="2703843" cy="414354"/>
          </a:xfrm>
        </p:grpSpPr>
        <p:sp>
          <p:nvSpPr>
            <p:cNvPr id="242" name="Rectangle 241"/>
            <p:cNvSpPr/>
            <p:nvPr/>
          </p:nvSpPr>
          <p:spPr>
            <a:xfrm>
              <a:off x="2323606" y="2757815"/>
              <a:ext cx="2703843" cy="414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TextBox 262"/>
            <p:cNvSpPr txBox="1"/>
            <p:nvPr/>
          </p:nvSpPr>
          <p:spPr>
            <a:xfrm>
              <a:off x="2446964" y="2799427"/>
              <a:ext cx="2518267" cy="30777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IMAGE VALIDATION</a:t>
              </a:r>
              <a:endParaRPr lang="en-US" sz="1400" b="1" dirty="0">
                <a:solidFill>
                  <a:schemeClr val="bg2">
                    <a:lumMod val="50000"/>
                  </a:schemeClr>
                </a:solidFill>
                <a:latin typeface="Times New Roman" pitchFamily="18" charset="0"/>
                <a:cs typeface="Times New Roman" pitchFamily="18" charset="0"/>
              </a:endParaRPr>
            </a:p>
          </p:txBody>
        </p:sp>
      </p:grpSp>
      <p:grpSp>
        <p:nvGrpSpPr>
          <p:cNvPr id="285" name="Group 284"/>
          <p:cNvGrpSpPr/>
          <p:nvPr/>
        </p:nvGrpSpPr>
        <p:grpSpPr>
          <a:xfrm>
            <a:off x="2323606" y="3529184"/>
            <a:ext cx="2703843" cy="414354"/>
            <a:chOff x="2323606" y="3529184"/>
            <a:chExt cx="2703843" cy="414354"/>
          </a:xfrm>
        </p:grpSpPr>
        <p:sp>
          <p:nvSpPr>
            <p:cNvPr id="252" name="Rectangle 251"/>
            <p:cNvSpPr/>
            <p:nvPr/>
          </p:nvSpPr>
          <p:spPr>
            <a:xfrm>
              <a:off x="2323606" y="3529184"/>
              <a:ext cx="2703843" cy="414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TextBox 263"/>
            <p:cNvSpPr txBox="1"/>
            <p:nvPr/>
          </p:nvSpPr>
          <p:spPr>
            <a:xfrm>
              <a:off x="2323606" y="3590273"/>
              <a:ext cx="2641626" cy="30777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IMAGE ENHANCEMENT</a:t>
              </a:r>
              <a:endParaRPr lang="en-US" sz="1400" b="1" dirty="0">
                <a:solidFill>
                  <a:schemeClr val="bg2">
                    <a:lumMod val="50000"/>
                  </a:schemeClr>
                </a:solidFill>
                <a:latin typeface="Times New Roman" pitchFamily="18" charset="0"/>
                <a:cs typeface="Times New Roman" pitchFamily="18" charset="0"/>
              </a:endParaRPr>
            </a:p>
          </p:txBody>
        </p:sp>
      </p:grpSp>
      <p:grpSp>
        <p:nvGrpSpPr>
          <p:cNvPr id="289" name="Group 288"/>
          <p:cNvGrpSpPr/>
          <p:nvPr/>
        </p:nvGrpSpPr>
        <p:grpSpPr>
          <a:xfrm>
            <a:off x="6334036" y="4676037"/>
            <a:ext cx="1765760" cy="1777299"/>
            <a:chOff x="6334036" y="4676037"/>
            <a:chExt cx="1765760" cy="1777299"/>
          </a:xfrm>
        </p:grpSpPr>
        <p:sp>
          <p:nvSpPr>
            <p:cNvPr id="245" name="Rectangle 244"/>
            <p:cNvSpPr/>
            <p:nvPr/>
          </p:nvSpPr>
          <p:spPr>
            <a:xfrm>
              <a:off x="6483784" y="4676037"/>
              <a:ext cx="1504366" cy="1777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TextBox 264"/>
            <p:cNvSpPr txBox="1"/>
            <p:nvPr/>
          </p:nvSpPr>
          <p:spPr>
            <a:xfrm>
              <a:off x="6334036" y="5314042"/>
              <a:ext cx="1765760" cy="523220"/>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DATA </a:t>
              </a:r>
            </a:p>
            <a:p>
              <a:pPr algn="ctr"/>
              <a:r>
                <a:rPr lang="en-US" sz="1400" b="1" dirty="0" smtClean="0">
                  <a:solidFill>
                    <a:schemeClr val="bg2">
                      <a:lumMod val="50000"/>
                    </a:schemeClr>
                  </a:solidFill>
                  <a:latin typeface="Times New Roman" pitchFamily="18" charset="0"/>
                  <a:cs typeface="Times New Roman" pitchFamily="18" charset="0"/>
                </a:rPr>
                <a:t>EXTRACTION</a:t>
              </a:r>
            </a:p>
          </p:txBody>
        </p:sp>
      </p:grpSp>
      <p:grpSp>
        <p:nvGrpSpPr>
          <p:cNvPr id="290" name="Group 289"/>
          <p:cNvGrpSpPr/>
          <p:nvPr/>
        </p:nvGrpSpPr>
        <p:grpSpPr>
          <a:xfrm>
            <a:off x="5760694" y="2642639"/>
            <a:ext cx="2206269" cy="1486538"/>
            <a:chOff x="5760694" y="2642639"/>
            <a:chExt cx="2206269" cy="1486538"/>
          </a:xfrm>
        </p:grpSpPr>
        <p:sp>
          <p:nvSpPr>
            <p:cNvPr id="244" name="Rectangle 243"/>
            <p:cNvSpPr/>
            <p:nvPr/>
          </p:nvSpPr>
          <p:spPr>
            <a:xfrm>
              <a:off x="5760694" y="2642639"/>
              <a:ext cx="2206269" cy="148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TextBox 265"/>
            <p:cNvSpPr txBox="1"/>
            <p:nvPr/>
          </p:nvSpPr>
          <p:spPr>
            <a:xfrm>
              <a:off x="5836054" y="3017369"/>
              <a:ext cx="1878942" cy="707886"/>
            </a:xfrm>
            <a:prstGeom prst="rect">
              <a:avLst/>
            </a:prstGeom>
            <a:noFill/>
          </p:spPr>
          <p:txBody>
            <a:bodyPr wrap="square" rtlCol="0">
              <a:spAutoFit/>
            </a:bodyPr>
            <a:lstStyle/>
            <a:p>
              <a:pPr algn="ctr"/>
              <a:r>
                <a:rPr lang="en-US" sz="2000" b="1" dirty="0" smtClean="0">
                  <a:solidFill>
                    <a:schemeClr val="bg2">
                      <a:lumMod val="50000"/>
                    </a:schemeClr>
                  </a:solidFill>
                  <a:latin typeface="Times New Roman" pitchFamily="18" charset="0"/>
                  <a:cs typeface="Times New Roman" pitchFamily="18" charset="0"/>
                </a:rPr>
                <a:t> DATA ANALYSIS</a:t>
              </a:r>
              <a:endParaRPr lang="en-US" sz="2000" b="1" dirty="0">
                <a:solidFill>
                  <a:schemeClr val="bg2">
                    <a:lumMod val="50000"/>
                  </a:schemeClr>
                </a:solidFill>
                <a:latin typeface="Times New Roman" pitchFamily="18" charset="0"/>
                <a:cs typeface="Times New Roman" pitchFamily="18" charset="0"/>
              </a:endParaRPr>
            </a:p>
          </p:txBody>
        </p:sp>
      </p:grpSp>
      <p:grpSp>
        <p:nvGrpSpPr>
          <p:cNvPr id="293" name="Group 292"/>
          <p:cNvGrpSpPr/>
          <p:nvPr/>
        </p:nvGrpSpPr>
        <p:grpSpPr>
          <a:xfrm>
            <a:off x="2369080" y="5177327"/>
            <a:ext cx="977067" cy="1162080"/>
            <a:chOff x="2369080" y="5177327"/>
            <a:chExt cx="977067" cy="1162080"/>
          </a:xfrm>
        </p:grpSpPr>
        <p:sp>
          <p:nvSpPr>
            <p:cNvPr id="259" name="Rectangle 258"/>
            <p:cNvSpPr/>
            <p:nvPr/>
          </p:nvSpPr>
          <p:spPr>
            <a:xfrm>
              <a:off x="2453980" y="5177327"/>
              <a:ext cx="832713" cy="1162080"/>
            </a:xfrm>
            <a:prstGeom prst="rect">
              <a:avLst/>
            </a:prstGeom>
            <a:noFill/>
            <a:ln w="3492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extBox 266"/>
            <p:cNvSpPr txBox="1"/>
            <p:nvPr/>
          </p:nvSpPr>
          <p:spPr>
            <a:xfrm>
              <a:off x="2369080" y="5314042"/>
              <a:ext cx="977067" cy="95410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EXU-DATES</a:t>
              </a:r>
            </a:p>
            <a:p>
              <a:pPr algn="ctr"/>
              <a:r>
                <a:rPr lang="en-US" sz="1400" b="1" dirty="0" smtClean="0">
                  <a:solidFill>
                    <a:schemeClr val="bg2">
                      <a:lumMod val="50000"/>
                    </a:schemeClr>
                  </a:solidFill>
                  <a:latin typeface="Times New Roman" pitchFamily="18" charset="0"/>
                  <a:cs typeface="Times New Roman" pitchFamily="18" charset="0"/>
                </a:rPr>
                <a:t>DETEC-TION</a:t>
              </a:r>
              <a:endParaRPr lang="en-US" sz="1400" b="1" dirty="0">
                <a:solidFill>
                  <a:schemeClr val="bg2">
                    <a:lumMod val="50000"/>
                  </a:schemeClr>
                </a:solidFill>
                <a:latin typeface="Times New Roman" pitchFamily="18" charset="0"/>
                <a:cs typeface="Times New Roman" pitchFamily="18" charset="0"/>
              </a:endParaRPr>
            </a:p>
          </p:txBody>
        </p:sp>
      </p:grpSp>
      <p:grpSp>
        <p:nvGrpSpPr>
          <p:cNvPr id="294" name="Group 293"/>
          <p:cNvGrpSpPr/>
          <p:nvPr/>
        </p:nvGrpSpPr>
        <p:grpSpPr>
          <a:xfrm>
            <a:off x="3436916" y="5177327"/>
            <a:ext cx="926029" cy="1162080"/>
            <a:chOff x="3436916" y="5177327"/>
            <a:chExt cx="926029" cy="1162080"/>
          </a:xfrm>
        </p:grpSpPr>
        <p:sp>
          <p:nvSpPr>
            <p:cNvPr id="258" name="Rectangle 257"/>
            <p:cNvSpPr/>
            <p:nvPr/>
          </p:nvSpPr>
          <p:spPr>
            <a:xfrm>
              <a:off x="3530232" y="5177327"/>
              <a:ext cx="832713" cy="1162080"/>
            </a:xfrm>
            <a:prstGeom prst="rect">
              <a:avLst/>
            </a:prstGeom>
            <a:noFill/>
            <a:ln w="3492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TextBox 267"/>
            <p:cNvSpPr txBox="1"/>
            <p:nvPr/>
          </p:nvSpPr>
          <p:spPr>
            <a:xfrm>
              <a:off x="3436916" y="5231614"/>
              <a:ext cx="926029" cy="95410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BLOOD VESSEL DETEC-TION</a:t>
              </a:r>
              <a:endParaRPr lang="en-US" sz="1400" b="1" dirty="0">
                <a:solidFill>
                  <a:schemeClr val="bg2">
                    <a:lumMod val="50000"/>
                  </a:schemeClr>
                </a:solidFill>
                <a:latin typeface="Times New Roman" pitchFamily="18" charset="0"/>
                <a:cs typeface="Times New Roman" pitchFamily="18" charset="0"/>
              </a:endParaRPr>
            </a:p>
          </p:txBody>
        </p:sp>
      </p:grpSp>
      <p:grpSp>
        <p:nvGrpSpPr>
          <p:cNvPr id="295" name="Group 294"/>
          <p:cNvGrpSpPr/>
          <p:nvPr/>
        </p:nvGrpSpPr>
        <p:grpSpPr>
          <a:xfrm>
            <a:off x="4611092" y="5177327"/>
            <a:ext cx="832713" cy="1162080"/>
            <a:chOff x="4611092" y="5177327"/>
            <a:chExt cx="832713" cy="1162080"/>
          </a:xfrm>
        </p:grpSpPr>
        <p:sp>
          <p:nvSpPr>
            <p:cNvPr id="260" name="Rectangle 259"/>
            <p:cNvSpPr/>
            <p:nvPr/>
          </p:nvSpPr>
          <p:spPr>
            <a:xfrm>
              <a:off x="4611092" y="5177327"/>
              <a:ext cx="832713" cy="1162080"/>
            </a:xfrm>
            <a:prstGeom prst="rect">
              <a:avLst/>
            </a:prstGeom>
            <a:noFill/>
            <a:ln w="34925" cap="rnd">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TextBox 268"/>
            <p:cNvSpPr txBox="1"/>
            <p:nvPr/>
          </p:nvSpPr>
          <p:spPr>
            <a:xfrm>
              <a:off x="4611092" y="5314042"/>
              <a:ext cx="832713" cy="954107"/>
            </a:xfrm>
            <a:prstGeom prst="rect">
              <a:avLst/>
            </a:prstGeom>
            <a:noFill/>
          </p:spPr>
          <p:txBody>
            <a:bodyPr wrap="square" rtlCol="0">
              <a:spAutoFit/>
            </a:bodyPr>
            <a:lstStyle/>
            <a:p>
              <a:pPr algn="ctr"/>
              <a:r>
                <a:rPr lang="en-US" sz="1400" b="1" dirty="0" smtClean="0">
                  <a:solidFill>
                    <a:schemeClr val="bg2">
                      <a:lumMod val="50000"/>
                    </a:schemeClr>
                  </a:solidFill>
                  <a:latin typeface="Times New Roman" pitchFamily="18" charset="0"/>
                  <a:cs typeface="Times New Roman" pitchFamily="18" charset="0"/>
                </a:rPr>
                <a:t>OPTIC DISC DETEC-TION</a:t>
              </a:r>
              <a:endParaRPr lang="en-US" sz="1400" b="1" dirty="0">
                <a:solidFill>
                  <a:schemeClr val="bg2">
                    <a:lumMod val="50000"/>
                  </a:schemeClr>
                </a:solidFill>
                <a:latin typeface="Times New Roman" pitchFamily="18" charset="0"/>
                <a:cs typeface="Times New Roman" pitchFamily="18" charset="0"/>
              </a:endParaRPr>
            </a:p>
          </p:txBody>
        </p:sp>
      </p:grpSp>
      <p:grpSp>
        <p:nvGrpSpPr>
          <p:cNvPr id="284" name="Group 283"/>
          <p:cNvGrpSpPr/>
          <p:nvPr/>
        </p:nvGrpSpPr>
        <p:grpSpPr>
          <a:xfrm>
            <a:off x="1206519" y="2674147"/>
            <a:ext cx="1120292" cy="590753"/>
            <a:chOff x="1206519" y="2674147"/>
            <a:chExt cx="1120292" cy="590753"/>
          </a:xfrm>
        </p:grpSpPr>
        <p:pic>
          <p:nvPicPr>
            <p:cNvPr id="2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19" y="2674147"/>
              <a:ext cx="733195" cy="590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4" name="Straight Arrow Connector 273"/>
            <p:cNvCxnSpPr/>
            <p:nvPr/>
          </p:nvCxnSpPr>
          <p:spPr>
            <a:xfrm>
              <a:off x="1939713" y="2969524"/>
              <a:ext cx="387098" cy="1"/>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a:off x="1237411" y="3479876"/>
            <a:ext cx="1117456" cy="531157"/>
            <a:chOff x="1237411" y="3479876"/>
            <a:chExt cx="1117456" cy="531157"/>
          </a:xfrm>
        </p:grpSpPr>
        <p:pic>
          <p:nvPicPr>
            <p:cNvPr id="2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411" y="3479876"/>
              <a:ext cx="755371" cy="531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5" name="Straight Arrow Connector 274"/>
            <p:cNvCxnSpPr/>
            <p:nvPr/>
          </p:nvCxnSpPr>
          <p:spPr>
            <a:xfrm>
              <a:off x="1961988" y="3736361"/>
              <a:ext cx="392879"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p:nvGrpSpPr>
        <p:grpSpPr>
          <a:xfrm>
            <a:off x="1141395" y="5394603"/>
            <a:ext cx="1168232" cy="535819"/>
            <a:chOff x="1141395" y="5394603"/>
            <a:chExt cx="1168232" cy="535819"/>
          </a:xfrm>
        </p:grpSpPr>
        <p:pic>
          <p:nvPicPr>
            <p:cNvPr id="2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395" y="5394603"/>
              <a:ext cx="688766" cy="5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6" name="Straight Arrow Connector 275"/>
            <p:cNvCxnSpPr/>
            <p:nvPr/>
          </p:nvCxnSpPr>
          <p:spPr>
            <a:xfrm>
              <a:off x="1828494" y="5662513"/>
              <a:ext cx="481133"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8036815" y="5229149"/>
            <a:ext cx="1071689" cy="503675"/>
            <a:chOff x="8036815" y="5229149"/>
            <a:chExt cx="1071689" cy="503675"/>
          </a:xfrm>
        </p:grpSpPr>
        <p:pic>
          <p:nvPicPr>
            <p:cNvPr id="2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2273" y="5229149"/>
              <a:ext cx="646231" cy="5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7" name="Straight Arrow Connector 276"/>
            <p:cNvCxnSpPr/>
            <p:nvPr/>
          </p:nvCxnSpPr>
          <p:spPr>
            <a:xfrm>
              <a:off x="8036815" y="5477245"/>
              <a:ext cx="425458" cy="0"/>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4545669" y="164433"/>
            <a:ext cx="1466491" cy="1071727"/>
            <a:chOff x="4549522" y="164433"/>
            <a:chExt cx="1466491" cy="1071727"/>
          </a:xfrm>
        </p:grpSpPr>
        <p:sp>
          <p:nvSpPr>
            <p:cNvPr id="247" name="TextBox 246"/>
            <p:cNvSpPr txBox="1"/>
            <p:nvPr/>
          </p:nvSpPr>
          <p:spPr>
            <a:xfrm>
              <a:off x="4549522" y="712940"/>
              <a:ext cx="1466491" cy="523220"/>
            </a:xfrm>
            <a:prstGeom prst="rect">
              <a:avLst/>
            </a:prstGeom>
            <a:noFill/>
          </p:spPr>
          <p:txBody>
            <a:bodyPr wrap="square" rtlCol="0">
              <a:spAutoFit/>
            </a:bodyPr>
            <a:lstStyle/>
            <a:p>
              <a:pPr algn="ctr"/>
              <a:r>
                <a:rPr lang="en-US" sz="2800" b="1" dirty="0" smtClean="0">
                  <a:solidFill>
                    <a:schemeClr val="bg2">
                      <a:lumMod val="50000"/>
                    </a:schemeClr>
                  </a:solidFill>
                  <a:latin typeface="Times New Roman" pitchFamily="18" charset="0"/>
                  <a:cs typeface="Times New Roman" pitchFamily="18" charset="0"/>
                </a:rPr>
                <a:t>USER</a:t>
              </a:r>
              <a:endParaRPr lang="en-US" sz="2800" b="1" dirty="0">
                <a:solidFill>
                  <a:schemeClr val="bg2">
                    <a:lumMod val="50000"/>
                  </a:schemeClr>
                </a:solidFill>
                <a:latin typeface="Times New Roman" pitchFamily="18" charset="0"/>
                <a:cs typeface="Times New Roman" pitchFamily="18" charset="0"/>
              </a:endParaRPr>
            </a:p>
          </p:txBody>
        </p:sp>
        <p:sp>
          <p:nvSpPr>
            <p:cNvPr id="278" name="Smiley Face 277"/>
            <p:cNvSpPr/>
            <p:nvPr/>
          </p:nvSpPr>
          <p:spPr>
            <a:xfrm>
              <a:off x="4965231" y="164433"/>
              <a:ext cx="609887" cy="501289"/>
            </a:xfrm>
            <a:prstGeom prst="smileyFac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5" name="Group 304"/>
          <p:cNvGrpSpPr/>
          <p:nvPr/>
        </p:nvGrpSpPr>
        <p:grpSpPr>
          <a:xfrm>
            <a:off x="7956376" y="3003488"/>
            <a:ext cx="1187624" cy="785552"/>
            <a:chOff x="7956376" y="3003488"/>
            <a:chExt cx="1187624" cy="785552"/>
          </a:xfrm>
        </p:grpSpPr>
        <p:cxnSp>
          <p:nvCxnSpPr>
            <p:cNvPr id="298" name="Straight Arrow Connector 297"/>
            <p:cNvCxnSpPr/>
            <p:nvPr/>
          </p:nvCxnSpPr>
          <p:spPr>
            <a:xfrm flipH="1" flipV="1">
              <a:off x="7956376" y="3356992"/>
              <a:ext cx="505897" cy="14458"/>
            </a:xfrm>
            <a:prstGeom prst="straightConnector1">
              <a:avLst/>
            </a:prstGeom>
            <a:ln w="317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02" name="Picture 3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72" y="3003488"/>
              <a:ext cx="668628" cy="785552"/>
            </a:xfrm>
            <a:prstGeom prst="rect">
              <a:avLst/>
            </a:prstGeom>
          </p:spPr>
        </p:pic>
      </p:grpSp>
      <p:pic>
        <p:nvPicPr>
          <p:cNvPr id="304" name="Picture 3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43062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anim calcmode="lin" valueType="num">
                                      <p:cBhvr>
                                        <p:cTn id="8" dur="1000" fill="hold"/>
                                        <p:tgtEl>
                                          <p:spTgt spid="279"/>
                                        </p:tgtEl>
                                        <p:attrNameLst>
                                          <p:attrName>ppt_x</p:attrName>
                                        </p:attrNameLst>
                                      </p:cBhvr>
                                      <p:tavLst>
                                        <p:tav tm="0">
                                          <p:val>
                                            <p:strVal val="#ppt_x"/>
                                          </p:val>
                                        </p:tav>
                                        <p:tav tm="100000">
                                          <p:val>
                                            <p:strVal val="#ppt_x"/>
                                          </p:val>
                                        </p:tav>
                                      </p:tavLst>
                                    </p:anim>
                                    <p:anim calcmode="lin" valueType="num">
                                      <p:cBhvr>
                                        <p:cTn id="9" dur="1000" fill="hold"/>
                                        <p:tgtEl>
                                          <p:spTgt spid="2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2"/>
                                        </p:tgtEl>
                                        <p:attrNameLst>
                                          <p:attrName>style.visibility</p:attrName>
                                        </p:attrNameLst>
                                      </p:cBhvr>
                                      <p:to>
                                        <p:strVal val="visible"/>
                                      </p:to>
                                    </p:set>
                                    <p:animEffect transition="in" filter="fade">
                                      <p:cBhvr>
                                        <p:cTn id="14" dur="1000"/>
                                        <p:tgtEl>
                                          <p:spTgt spid="282"/>
                                        </p:tgtEl>
                                      </p:cBhvr>
                                    </p:animEffect>
                                    <p:anim calcmode="lin" valueType="num">
                                      <p:cBhvr>
                                        <p:cTn id="15" dur="1000" fill="hold"/>
                                        <p:tgtEl>
                                          <p:spTgt spid="282"/>
                                        </p:tgtEl>
                                        <p:attrNameLst>
                                          <p:attrName>ppt_x</p:attrName>
                                        </p:attrNameLst>
                                      </p:cBhvr>
                                      <p:tavLst>
                                        <p:tav tm="0">
                                          <p:val>
                                            <p:strVal val="#ppt_x"/>
                                          </p:val>
                                        </p:tav>
                                        <p:tav tm="100000">
                                          <p:val>
                                            <p:strVal val="#ppt_x"/>
                                          </p:val>
                                        </p:tav>
                                      </p:tavLst>
                                    </p:anim>
                                    <p:anim calcmode="lin" valueType="num">
                                      <p:cBhvr>
                                        <p:cTn id="16" dur="1000" fill="hold"/>
                                        <p:tgtEl>
                                          <p:spTgt spid="2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1"/>
                                        </p:tgtEl>
                                        <p:attrNameLst>
                                          <p:attrName>style.visibility</p:attrName>
                                        </p:attrNameLst>
                                      </p:cBhvr>
                                      <p:to>
                                        <p:strVal val="visible"/>
                                      </p:to>
                                    </p:set>
                                    <p:animEffect transition="in" filter="fade">
                                      <p:cBhvr>
                                        <p:cTn id="21" dur="1000"/>
                                        <p:tgtEl>
                                          <p:spTgt spid="251"/>
                                        </p:tgtEl>
                                      </p:cBhvr>
                                    </p:animEffect>
                                    <p:anim calcmode="lin" valueType="num">
                                      <p:cBhvr>
                                        <p:cTn id="22" dur="1000" fill="hold"/>
                                        <p:tgtEl>
                                          <p:spTgt spid="251"/>
                                        </p:tgtEl>
                                        <p:attrNameLst>
                                          <p:attrName>ppt_x</p:attrName>
                                        </p:attrNameLst>
                                      </p:cBhvr>
                                      <p:tavLst>
                                        <p:tav tm="0">
                                          <p:val>
                                            <p:strVal val="#ppt_x"/>
                                          </p:val>
                                        </p:tav>
                                        <p:tav tm="100000">
                                          <p:val>
                                            <p:strVal val="#ppt_x"/>
                                          </p:val>
                                        </p:tav>
                                      </p:tavLst>
                                    </p:anim>
                                    <p:anim calcmode="lin" valueType="num">
                                      <p:cBhvr>
                                        <p:cTn id="23" dur="1000" fill="hold"/>
                                        <p:tgtEl>
                                          <p:spTgt spid="2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3"/>
                                        </p:tgtEl>
                                        <p:attrNameLst>
                                          <p:attrName>style.visibility</p:attrName>
                                        </p:attrNameLst>
                                      </p:cBhvr>
                                      <p:to>
                                        <p:strVal val="visible"/>
                                      </p:to>
                                    </p:set>
                                    <p:animEffect transition="in" filter="fade">
                                      <p:cBhvr>
                                        <p:cTn id="28" dur="1000"/>
                                        <p:tgtEl>
                                          <p:spTgt spid="283"/>
                                        </p:tgtEl>
                                      </p:cBhvr>
                                    </p:animEffect>
                                    <p:anim calcmode="lin" valueType="num">
                                      <p:cBhvr>
                                        <p:cTn id="29" dur="1000" fill="hold"/>
                                        <p:tgtEl>
                                          <p:spTgt spid="283"/>
                                        </p:tgtEl>
                                        <p:attrNameLst>
                                          <p:attrName>ppt_x</p:attrName>
                                        </p:attrNameLst>
                                      </p:cBhvr>
                                      <p:tavLst>
                                        <p:tav tm="0">
                                          <p:val>
                                            <p:strVal val="#ppt_x"/>
                                          </p:val>
                                        </p:tav>
                                        <p:tav tm="100000">
                                          <p:val>
                                            <p:strVal val="#ppt_x"/>
                                          </p:val>
                                        </p:tav>
                                      </p:tavLst>
                                    </p:anim>
                                    <p:anim calcmode="lin" valueType="num">
                                      <p:cBhvr>
                                        <p:cTn id="30" dur="1000" fill="hold"/>
                                        <p:tgtEl>
                                          <p:spTgt spid="28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84"/>
                                        </p:tgtEl>
                                        <p:attrNameLst>
                                          <p:attrName>style.visibility</p:attrName>
                                        </p:attrNameLst>
                                      </p:cBhvr>
                                      <p:to>
                                        <p:strVal val="visible"/>
                                      </p:to>
                                    </p:set>
                                    <p:animEffect transition="in" filter="wipe(down)">
                                      <p:cBhvr>
                                        <p:cTn id="35" dur="580">
                                          <p:stCondLst>
                                            <p:cond delay="0"/>
                                          </p:stCondLst>
                                        </p:cTn>
                                        <p:tgtEl>
                                          <p:spTgt spid="284"/>
                                        </p:tgtEl>
                                      </p:cBhvr>
                                    </p:animEffect>
                                    <p:anim calcmode="lin" valueType="num">
                                      <p:cBhvr>
                                        <p:cTn id="36" dur="1822" tmFilter="0,0; 0.14,0.36; 0.43,0.73; 0.71,0.91; 1.0,1.0">
                                          <p:stCondLst>
                                            <p:cond delay="0"/>
                                          </p:stCondLst>
                                        </p:cTn>
                                        <p:tgtEl>
                                          <p:spTgt spid="284"/>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84"/>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84"/>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84"/>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84"/>
                                        </p:tgtEl>
                                        <p:attrNameLst>
                                          <p:attrName>ppt_y</p:attrName>
                                        </p:attrNameLst>
                                      </p:cBhvr>
                                      <p:tavLst>
                                        <p:tav tm="0" fmla="#ppt_y-sin(pi*$)/81">
                                          <p:val>
                                            <p:fltVal val="0"/>
                                          </p:val>
                                        </p:tav>
                                        <p:tav tm="100000">
                                          <p:val>
                                            <p:fltVal val="1"/>
                                          </p:val>
                                        </p:tav>
                                      </p:tavLst>
                                    </p:anim>
                                    <p:animScale>
                                      <p:cBhvr>
                                        <p:cTn id="41" dur="26">
                                          <p:stCondLst>
                                            <p:cond delay="650"/>
                                          </p:stCondLst>
                                        </p:cTn>
                                        <p:tgtEl>
                                          <p:spTgt spid="284"/>
                                        </p:tgtEl>
                                      </p:cBhvr>
                                      <p:to x="100000" y="60000"/>
                                    </p:animScale>
                                    <p:animScale>
                                      <p:cBhvr>
                                        <p:cTn id="42" dur="166" decel="50000">
                                          <p:stCondLst>
                                            <p:cond delay="676"/>
                                          </p:stCondLst>
                                        </p:cTn>
                                        <p:tgtEl>
                                          <p:spTgt spid="284"/>
                                        </p:tgtEl>
                                      </p:cBhvr>
                                      <p:to x="100000" y="100000"/>
                                    </p:animScale>
                                    <p:animScale>
                                      <p:cBhvr>
                                        <p:cTn id="43" dur="26">
                                          <p:stCondLst>
                                            <p:cond delay="1312"/>
                                          </p:stCondLst>
                                        </p:cTn>
                                        <p:tgtEl>
                                          <p:spTgt spid="284"/>
                                        </p:tgtEl>
                                      </p:cBhvr>
                                      <p:to x="100000" y="80000"/>
                                    </p:animScale>
                                    <p:animScale>
                                      <p:cBhvr>
                                        <p:cTn id="44" dur="166" decel="50000">
                                          <p:stCondLst>
                                            <p:cond delay="1338"/>
                                          </p:stCondLst>
                                        </p:cTn>
                                        <p:tgtEl>
                                          <p:spTgt spid="284"/>
                                        </p:tgtEl>
                                      </p:cBhvr>
                                      <p:to x="100000" y="100000"/>
                                    </p:animScale>
                                    <p:animScale>
                                      <p:cBhvr>
                                        <p:cTn id="45" dur="26">
                                          <p:stCondLst>
                                            <p:cond delay="1642"/>
                                          </p:stCondLst>
                                        </p:cTn>
                                        <p:tgtEl>
                                          <p:spTgt spid="284"/>
                                        </p:tgtEl>
                                      </p:cBhvr>
                                      <p:to x="100000" y="90000"/>
                                    </p:animScale>
                                    <p:animScale>
                                      <p:cBhvr>
                                        <p:cTn id="46" dur="166" decel="50000">
                                          <p:stCondLst>
                                            <p:cond delay="1668"/>
                                          </p:stCondLst>
                                        </p:cTn>
                                        <p:tgtEl>
                                          <p:spTgt spid="284"/>
                                        </p:tgtEl>
                                      </p:cBhvr>
                                      <p:to x="100000" y="100000"/>
                                    </p:animScale>
                                    <p:animScale>
                                      <p:cBhvr>
                                        <p:cTn id="47" dur="26">
                                          <p:stCondLst>
                                            <p:cond delay="1808"/>
                                          </p:stCondLst>
                                        </p:cTn>
                                        <p:tgtEl>
                                          <p:spTgt spid="284"/>
                                        </p:tgtEl>
                                      </p:cBhvr>
                                      <p:to x="100000" y="95000"/>
                                    </p:animScale>
                                    <p:animScale>
                                      <p:cBhvr>
                                        <p:cTn id="48" dur="166" decel="50000">
                                          <p:stCondLst>
                                            <p:cond delay="1834"/>
                                          </p:stCondLst>
                                        </p:cTn>
                                        <p:tgtEl>
                                          <p:spTgt spid="284"/>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4"/>
                                        </p:tgtEl>
                                        <p:attrNameLst>
                                          <p:attrName>style.visibility</p:attrName>
                                        </p:attrNameLst>
                                      </p:cBhvr>
                                      <p:to>
                                        <p:strVal val="visible"/>
                                      </p:to>
                                    </p:set>
                                    <p:animEffect transition="in" filter="fade">
                                      <p:cBhvr>
                                        <p:cTn id="53" dur="1000"/>
                                        <p:tgtEl>
                                          <p:spTgt spid="254"/>
                                        </p:tgtEl>
                                      </p:cBhvr>
                                    </p:animEffect>
                                    <p:anim calcmode="lin" valueType="num">
                                      <p:cBhvr>
                                        <p:cTn id="54" dur="1000" fill="hold"/>
                                        <p:tgtEl>
                                          <p:spTgt spid="254"/>
                                        </p:tgtEl>
                                        <p:attrNameLst>
                                          <p:attrName>ppt_x</p:attrName>
                                        </p:attrNameLst>
                                      </p:cBhvr>
                                      <p:tavLst>
                                        <p:tav tm="0">
                                          <p:val>
                                            <p:strVal val="#ppt_x"/>
                                          </p:val>
                                        </p:tav>
                                        <p:tav tm="100000">
                                          <p:val>
                                            <p:strVal val="#ppt_x"/>
                                          </p:val>
                                        </p:tav>
                                      </p:tavLst>
                                    </p:anim>
                                    <p:anim calcmode="lin" valueType="num">
                                      <p:cBhvr>
                                        <p:cTn id="55" dur="1000" fill="hold"/>
                                        <p:tgtEl>
                                          <p:spTgt spid="25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85"/>
                                        </p:tgtEl>
                                        <p:attrNameLst>
                                          <p:attrName>style.visibility</p:attrName>
                                        </p:attrNameLst>
                                      </p:cBhvr>
                                      <p:to>
                                        <p:strVal val="visible"/>
                                      </p:to>
                                    </p:set>
                                    <p:animEffect transition="in" filter="fade">
                                      <p:cBhvr>
                                        <p:cTn id="60" dur="1000"/>
                                        <p:tgtEl>
                                          <p:spTgt spid="285"/>
                                        </p:tgtEl>
                                      </p:cBhvr>
                                    </p:animEffect>
                                    <p:anim calcmode="lin" valueType="num">
                                      <p:cBhvr>
                                        <p:cTn id="61" dur="1000" fill="hold"/>
                                        <p:tgtEl>
                                          <p:spTgt spid="285"/>
                                        </p:tgtEl>
                                        <p:attrNameLst>
                                          <p:attrName>ppt_x</p:attrName>
                                        </p:attrNameLst>
                                      </p:cBhvr>
                                      <p:tavLst>
                                        <p:tav tm="0">
                                          <p:val>
                                            <p:strVal val="#ppt_x"/>
                                          </p:val>
                                        </p:tav>
                                        <p:tav tm="100000">
                                          <p:val>
                                            <p:strVal val="#ppt_x"/>
                                          </p:val>
                                        </p:tav>
                                      </p:tavLst>
                                    </p:anim>
                                    <p:anim calcmode="lin" valueType="num">
                                      <p:cBhvr>
                                        <p:cTn id="62" dur="1000" fill="hold"/>
                                        <p:tgtEl>
                                          <p:spTgt spid="28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286"/>
                                        </p:tgtEl>
                                        <p:attrNameLst>
                                          <p:attrName>style.visibility</p:attrName>
                                        </p:attrNameLst>
                                      </p:cBhvr>
                                      <p:to>
                                        <p:strVal val="visible"/>
                                      </p:to>
                                    </p:set>
                                    <p:animEffect transition="in" filter="wipe(down)">
                                      <p:cBhvr>
                                        <p:cTn id="67" dur="580">
                                          <p:stCondLst>
                                            <p:cond delay="0"/>
                                          </p:stCondLst>
                                        </p:cTn>
                                        <p:tgtEl>
                                          <p:spTgt spid="286"/>
                                        </p:tgtEl>
                                      </p:cBhvr>
                                    </p:animEffect>
                                    <p:anim calcmode="lin" valueType="num">
                                      <p:cBhvr>
                                        <p:cTn id="68" dur="1822" tmFilter="0,0; 0.14,0.36; 0.43,0.73; 0.71,0.91; 1.0,1.0">
                                          <p:stCondLst>
                                            <p:cond delay="0"/>
                                          </p:stCondLst>
                                        </p:cTn>
                                        <p:tgtEl>
                                          <p:spTgt spid="286"/>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86"/>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86"/>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86"/>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86"/>
                                        </p:tgtEl>
                                        <p:attrNameLst>
                                          <p:attrName>ppt_y</p:attrName>
                                        </p:attrNameLst>
                                      </p:cBhvr>
                                      <p:tavLst>
                                        <p:tav tm="0" fmla="#ppt_y-sin(pi*$)/81">
                                          <p:val>
                                            <p:fltVal val="0"/>
                                          </p:val>
                                        </p:tav>
                                        <p:tav tm="100000">
                                          <p:val>
                                            <p:fltVal val="1"/>
                                          </p:val>
                                        </p:tav>
                                      </p:tavLst>
                                    </p:anim>
                                    <p:animScale>
                                      <p:cBhvr>
                                        <p:cTn id="73" dur="26">
                                          <p:stCondLst>
                                            <p:cond delay="650"/>
                                          </p:stCondLst>
                                        </p:cTn>
                                        <p:tgtEl>
                                          <p:spTgt spid="286"/>
                                        </p:tgtEl>
                                      </p:cBhvr>
                                      <p:to x="100000" y="60000"/>
                                    </p:animScale>
                                    <p:animScale>
                                      <p:cBhvr>
                                        <p:cTn id="74" dur="166" decel="50000">
                                          <p:stCondLst>
                                            <p:cond delay="676"/>
                                          </p:stCondLst>
                                        </p:cTn>
                                        <p:tgtEl>
                                          <p:spTgt spid="286"/>
                                        </p:tgtEl>
                                      </p:cBhvr>
                                      <p:to x="100000" y="100000"/>
                                    </p:animScale>
                                    <p:animScale>
                                      <p:cBhvr>
                                        <p:cTn id="75" dur="26">
                                          <p:stCondLst>
                                            <p:cond delay="1312"/>
                                          </p:stCondLst>
                                        </p:cTn>
                                        <p:tgtEl>
                                          <p:spTgt spid="286"/>
                                        </p:tgtEl>
                                      </p:cBhvr>
                                      <p:to x="100000" y="80000"/>
                                    </p:animScale>
                                    <p:animScale>
                                      <p:cBhvr>
                                        <p:cTn id="76" dur="166" decel="50000">
                                          <p:stCondLst>
                                            <p:cond delay="1338"/>
                                          </p:stCondLst>
                                        </p:cTn>
                                        <p:tgtEl>
                                          <p:spTgt spid="286"/>
                                        </p:tgtEl>
                                      </p:cBhvr>
                                      <p:to x="100000" y="100000"/>
                                    </p:animScale>
                                    <p:animScale>
                                      <p:cBhvr>
                                        <p:cTn id="77" dur="26">
                                          <p:stCondLst>
                                            <p:cond delay="1642"/>
                                          </p:stCondLst>
                                        </p:cTn>
                                        <p:tgtEl>
                                          <p:spTgt spid="286"/>
                                        </p:tgtEl>
                                      </p:cBhvr>
                                      <p:to x="100000" y="90000"/>
                                    </p:animScale>
                                    <p:animScale>
                                      <p:cBhvr>
                                        <p:cTn id="78" dur="166" decel="50000">
                                          <p:stCondLst>
                                            <p:cond delay="1668"/>
                                          </p:stCondLst>
                                        </p:cTn>
                                        <p:tgtEl>
                                          <p:spTgt spid="286"/>
                                        </p:tgtEl>
                                      </p:cBhvr>
                                      <p:to x="100000" y="100000"/>
                                    </p:animScale>
                                    <p:animScale>
                                      <p:cBhvr>
                                        <p:cTn id="79" dur="26">
                                          <p:stCondLst>
                                            <p:cond delay="1808"/>
                                          </p:stCondLst>
                                        </p:cTn>
                                        <p:tgtEl>
                                          <p:spTgt spid="286"/>
                                        </p:tgtEl>
                                      </p:cBhvr>
                                      <p:to x="100000" y="95000"/>
                                    </p:animScale>
                                    <p:animScale>
                                      <p:cBhvr>
                                        <p:cTn id="80" dur="166" decel="50000">
                                          <p:stCondLst>
                                            <p:cond delay="1834"/>
                                          </p:stCondLst>
                                        </p:cTn>
                                        <p:tgtEl>
                                          <p:spTgt spid="286"/>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53"/>
                                        </p:tgtEl>
                                        <p:attrNameLst>
                                          <p:attrName>style.visibility</p:attrName>
                                        </p:attrNameLst>
                                      </p:cBhvr>
                                      <p:to>
                                        <p:strVal val="visible"/>
                                      </p:to>
                                    </p:set>
                                    <p:animEffect transition="in" filter="fade">
                                      <p:cBhvr>
                                        <p:cTn id="85" dur="1000"/>
                                        <p:tgtEl>
                                          <p:spTgt spid="253"/>
                                        </p:tgtEl>
                                      </p:cBhvr>
                                    </p:animEffect>
                                    <p:anim calcmode="lin" valueType="num">
                                      <p:cBhvr>
                                        <p:cTn id="86" dur="1000" fill="hold"/>
                                        <p:tgtEl>
                                          <p:spTgt spid="253"/>
                                        </p:tgtEl>
                                        <p:attrNameLst>
                                          <p:attrName>ppt_x</p:attrName>
                                        </p:attrNameLst>
                                      </p:cBhvr>
                                      <p:tavLst>
                                        <p:tav tm="0">
                                          <p:val>
                                            <p:strVal val="#ppt_x"/>
                                          </p:val>
                                        </p:tav>
                                        <p:tav tm="100000">
                                          <p:val>
                                            <p:strVal val="#ppt_x"/>
                                          </p:val>
                                        </p:tav>
                                      </p:tavLst>
                                    </p:anim>
                                    <p:anim calcmode="lin" valueType="num">
                                      <p:cBhvr>
                                        <p:cTn id="87" dur="1000" fill="hold"/>
                                        <p:tgtEl>
                                          <p:spTgt spid="253"/>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287"/>
                                        </p:tgtEl>
                                        <p:attrNameLst>
                                          <p:attrName>style.visibility</p:attrName>
                                        </p:attrNameLst>
                                      </p:cBhvr>
                                      <p:to>
                                        <p:strVal val="visible"/>
                                      </p:to>
                                    </p:set>
                                    <p:animEffect transition="in" filter="fade">
                                      <p:cBhvr>
                                        <p:cTn id="92" dur="1000"/>
                                        <p:tgtEl>
                                          <p:spTgt spid="287"/>
                                        </p:tgtEl>
                                      </p:cBhvr>
                                    </p:animEffect>
                                    <p:anim calcmode="lin" valueType="num">
                                      <p:cBhvr>
                                        <p:cTn id="93" dur="1000" fill="hold"/>
                                        <p:tgtEl>
                                          <p:spTgt spid="287"/>
                                        </p:tgtEl>
                                        <p:attrNameLst>
                                          <p:attrName>ppt_x</p:attrName>
                                        </p:attrNameLst>
                                      </p:cBhvr>
                                      <p:tavLst>
                                        <p:tav tm="0">
                                          <p:val>
                                            <p:strVal val="#ppt_x"/>
                                          </p:val>
                                        </p:tav>
                                        <p:tav tm="100000">
                                          <p:val>
                                            <p:strVal val="#ppt_x"/>
                                          </p:val>
                                        </p:tav>
                                      </p:tavLst>
                                    </p:anim>
                                    <p:anim calcmode="lin" valueType="num">
                                      <p:cBhvr>
                                        <p:cTn id="94"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293"/>
                                        </p:tgtEl>
                                        <p:attrNameLst>
                                          <p:attrName>style.visibility</p:attrName>
                                        </p:attrNameLst>
                                      </p:cBhvr>
                                      <p:to>
                                        <p:strVal val="visible"/>
                                      </p:to>
                                    </p:set>
                                    <p:animEffect transition="in" filter="fade">
                                      <p:cBhvr>
                                        <p:cTn id="99" dur="1000"/>
                                        <p:tgtEl>
                                          <p:spTgt spid="293"/>
                                        </p:tgtEl>
                                      </p:cBhvr>
                                    </p:animEffect>
                                    <p:anim calcmode="lin" valueType="num">
                                      <p:cBhvr>
                                        <p:cTn id="100" dur="1000" fill="hold"/>
                                        <p:tgtEl>
                                          <p:spTgt spid="293"/>
                                        </p:tgtEl>
                                        <p:attrNameLst>
                                          <p:attrName>ppt_x</p:attrName>
                                        </p:attrNameLst>
                                      </p:cBhvr>
                                      <p:tavLst>
                                        <p:tav tm="0">
                                          <p:val>
                                            <p:strVal val="#ppt_x"/>
                                          </p:val>
                                        </p:tav>
                                        <p:tav tm="100000">
                                          <p:val>
                                            <p:strVal val="#ppt_x"/>
                                          </p:val>
                                        </p:tav>
                                      </p:tavLst>
                                    </p:anim>
                                    <p:anim calcmode="lin" valueType="num">
                                      <p:cBhvr>
                                        <p:cTn id="101" dur="1000" fill="hold"/>
                                        <p:tgtEl>
                                          <p:spTgt spid="293"/>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94"/>
                                        </p:tgtEl>
                                        <p:attrNameLst>
                                          <p:attrName>style.visibility</p:attrName>
                                        </p:attrNameLst>
                                      </p:cBhvr>
                                      <p:to>
                                        <p:strVal val="visible"/>
                                      </p:to>
                                    </p:set>
                                    <p:animEffect transition="in" filter="fade">
                                      <p:cBhvr>
                                        <p:cTn id="106" dur="1000"/>
                                        <p:tgtEl>
                                          <p:spTgt spid="294"/>
                                        </p:tgtEl>
                                      </p:cBhvr>
                                    </p:animEffect>
                                    <p:anim calcmode="lin" valueType="num">
                                      <p:cBhvr>
                                        <p:cTn id="107" dur="1000" fill="hold"/>
                                        <p:tgtEl>
                                          <p:spTgt spid="294"/>
                                        </p:tgtEl>
                                        <p:attrNameLst>
                                          <p:attrName>ppt_x</p:attrName>
                                        </p:attrNameLst>
                                      </p:cBhvr>
                                      <p:tavLst>
                                        <p:tav tm="0">
                                          <p:val>
                                            <p:strVal val="#ppt_x"/>
                                          </p:val>
                                        </p:tav>
                                        <p:tav tm="100000">
                                          <p:val>
                                            <p:strVal val="#ppt_x"/>
                                          </p:val>
                                        </p:tav>
                                      </p:tavLst>
                                    </p:anim>
                                    <p:anim calcmode="lin" valueType="num">
                                      <p:cBhvr>
                                        <p:cTn id="108" dur="1000" fill="hold"/>
                                        <p:tgtEl>
                                          <p:spTgt spid="29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95"/>
                                        </p:tgtEl>
                                        <p:attrNameLst>
                                          <p:attrName>style.visibility</p:attrName>
                                        </p:attrNameLst>
                                      </p:cBhvr>
                                      <p:to>
                                        <p:strVal val="visible"/>
                                      </p:to>
                                    </p:set>
                                    <p:animEffect transition="in" filter="fade">
                                      <p:cBhvr>
                                        <p:cTn id="113" dur="1000"/>
                                        <p:tgtEl>
                                          <p:spTgt spid="295"/>
                                        </p:tgtEl>
                                      </p:cBhvr>
                                    </p:animEffect>
                                    <p:anim calcmode="lin" valueType="num">
                                      <p:cBhvr>
                                        <p:cTn id="114" dur="1000" fill="hold"/>
                                        <p:tgtEl>
                                          <p:spTgt spid="295"/>
                                        </p:tgtEl>
                                        <p:attrNameLst>
                                          <p:attrName>ppt_x</p:attrName>
                                        </p:attrNameLst>
                                      </p:cBhvr>
                                      <p:tavLst>
                                        <p:tav tm="0">
                                          <p:val>
                                            <p:strVal val="#ppt_x"/>
                                          </p:val>
                                        </p:tav>
                                        <p:tav tm="100000">
                                          <p:val>
                                            <p:strVal val="#ppt_x"/>
                                          </p:val>
                                        </p:tav>
                                      </p:tavLst>
                                    </p:anim>
                                    <p:anim calcmode="lin" valueType="num">
                                      <p:cBhvr>
                                        <p:cTn id="115" dur="1000" fill="hold"/>
                                        <p:tgtEl>
                                          <p:spTgt spid="29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nodeType="clickEffect">
                                  <p:stCondLst>
                                    <p:cond delay="0"/>
                                  </p:stCondLst>
                                  <p:childTnLst>
                                    <p:set>
                                      <p:cBhvr>
                                        <p:cTn id="119" dur="1" fill="hold">
                                          <p:stCondLst>
                                            <p:cond delay="0"/>
                                          </p:stCondLst>
                                        </p:cTn>
                                        <p:tgtEl>
                                          <p:spTgt spid="288"/>
                                        </p:tgtEl>
                                        <p:attrNameLst>
                                          <p:attrName>style.visibility</p:attrName>
                                        </p:attrNameLst>
                                      </p:cBhvr>
                                      <p:to>
                                        <p:strVal val="visible"/>
                                      </p:to>
                                    </p:set>
                                    <p:animEffect transition="in" filter="wipe(down)">
                                      <p:cBhvr>
                                        <p:cTn id="120" dur="580">
                                          <p:stCondLst>
                                            <p:cond delay="0"/>
                                          </p:stCondLst>
                                        </p:cTn>
                                        <p:tgtEl>
                                          <p:spTgt spid="288"/>
                                        </p:tgtEl>
                                      </p:cBhvr>
                                    </p:animEffect>
                                    <p:anim calcmode="lin" valueType="num">
                                      <p:cBhvr>
                                        <p:cTn id="121" dur="1822" tmFilter="0,0; 0.14,0.36; 0.43,0.73; 0.71,0.91; 1.0,1.0">
                                          <p:stCondLst>
                                            <p:cond delay="0"/>
                                          </p:stCondLst>
                                        </p:cTn>
                                        <p:tgtEl>
                                          <p:spTgt spid="288"/>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288"/>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288"/>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288"/>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288"/>
                                        </p:tgtEl>
                                        <p:attrNameLst>
                                          <p:attrName>ppt_y</p:attrName>
                                        </p:attrNameLst>
                                      </p:cBhvr>
                                      <p:tavLst>
                                        <p:tav tm="0" fmla="#ppt_y-sin(pi*$)/81">
                                          <p:val>
                                            <p:fltVal val="0"/>
                                          </p:val>
                                        </p:tav>
                                        <p:tav tm="100000">
                                          <p:val>
                                            <p:fltVal val="1"/>
                                          </p:val>
                                        </p:tav>
                                      </p:tavLst>
                                    </p:anim>
                                    <p:animScale>
                                      <p:cBhvr>
                                        <p:cTn id="126" dur="26">
                                          <p:stCondLst>
                                            <p:cond delay="650"/>
                                          </p:stCondLst>
                                        </p:cTn>
                                        <p:tgtEl>
                                          <p:spTgt spid="288"/>
                                        </p:tgtEl>
                                      </p:cBhvr>
                                      <p:to x="100000" y="60000"/>
                                    </p:animScale>
                                    <p:animScale>
                                      <p:cBhvr>
                                        <p:cTn id="127" dur="166" decel="50000">
                                          <p:stCondLst>
                                            <p:cond delay="676"/>
                                          </p:stCondLst>
                                        </p:cTn>
                                        <p:tgtEl>
                                          <p:spTgt spid="288"/>
                                        </p:tgtEl>
                                      </p:cBhvr>
                                      <p:to x="100000" y="100000"/>
                                    </p:animScale>
                                    <p:animScale>
                                      <p:cBhvr>
                                        <p:cTn id="128" dur="26">
                                          <p:stCondLst>
                                            <p:cond delay="1312"/>
                                          </p:stCondLst>
                                        </p:cTn>
                                        <p:tgtEl>
                                          <p:spTgt spid="288"/>
                                        </p:tgtEl>
                                      </p:cBhvr>
                                      <p:to x="100000" y="80000"/>
                                    </p:animScale>
                                    <p:animScale>
                                      <p:cBhvr>
                                        <p:cTn id="129" dur="166" decel="50000">
                                          <p:stCondLst>
                                            <p:cond delay="1338"/>
                                          </p:stCondLst>
                                        </p:cTn>
                                        <p:tgtEl>
                                          <p:spTgt spid="288"/>
                                        </p:tgtEl>
                                      </p:cBhvr>
                                      <p:to x="100000" y="100000"/>
                                    </p:animScale>
                                    <p:animScale>
                                      <p:cBhvr>
                                        <p:cTn id="130" dur="26">
                                          <p:stCondLst>
                                            <p:cond delay="1642"/>
                                          </p:stCondLst>
                                        </p:cTn>
                                        <p:tgtEl>
                                          <p:spTgt spid="288"/>
                                        </p:tgtEl>
                                      </p:cBhvr>
                                      <p:to x="100000" y="90000"/>
                                    </p:animScale>
                                    <p:animScale>
                                      <p:cBhvr>
                                        <p:cTn id="131" dur="166" decel="50000">
                                          <p:stCondLst>
                                            <p:cond delay="1668"/>
                                          </p:stCondLst>
                                        </p:cTn>
                                        <p:tgtEl>
                                          <p:spTgt spid="288"/>
                                        </p:tgtEl>
                                      </p:cBhvr>
                                      <p:to x="100000" y="100000"/>
                                    </p:animScale>
                                    <p:animScale>
                                      <p:cBhvr>
                                        <p:cTn id="132" dur="26">
                                          <p:stCondLst>
                                            <p:cond delay="1808"/>
                                          </p:stCondLst>
                                        </p:cTn>
                                        <p:tgtEl>
                                          <p:spTgt spid="288"/>
                                        </p:tgtEl>
                                      </p:cBhvr>
                                      <p:to x="100000" y="95000"/>
                                    </p:animScale>
                                    <p:animScale>
                                      <p:cBhvr>
                                        <p:cTn id="133" dur="166" decel="50000">
                                          <p:stCondLst>
                                            <p:cond delay="1834"/>
                                          </p:stCondLst>
                                        </p:cTn>
                                        <p:tgtEl>
                                          <p:spTgt spid="288"/>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255"/>
                                        </p:tgtEl>
                                        <p:attrNameLst>
                                          <p:attrName>style.visibility</p:attrName>
                                        </p:attrNameLst>
                                      </p:cBhvr>
                                      <p:to>
                                        <p:strVal val="visible"/>
                                      </p:to>
                                    </p:set>
                                    <p:animEffect transition="in" filter="fade">
                                      <p:cBhvr>
                                        <p:cTn id="138" dur="1000"/>
                                        <p:tgtEl>
                                          <p:spTgt spid="255"/>
                                        </p:tgtEl>
                                      </p:cBhvr>
                                    </p:animEffect>
                                    <p:anim calcmode="lin" valueType="num">
                                      <p:cBhvr>
                                        <p:cTn id="139" dur="1000" fill="hold"/>
                                        <p:tgtEl>
                                          <p:spTgt spid="255"/>
                                        </p:tgtEl>
                                        <p:attrNameLst>
                                          <p:attrName>ppt_x</p:attrName>
                                        </p:attrNameLst>
                                      </p:cBhvr>
                                      <p:tavLst>
                                        <p:tav tm="0">
                                          <p:val>
                                            <p:strVal val="#ppt_x"/>
                                          </p:val>
                                        </p:tav>
                                        <p:tav tm="100000">
                                          <p:val>
                                            <p:strVal val="#ppt_x"/>
                                          </p:val>
                                        </p:tav>
                                      </p:tavLst>
                                    </p:anim>
                                    <p:anim calcmode="lin" valueType="num">
                                      <p:cBhvr>
                                        <p:cTn id="140"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89"/>
                                        </p:tgtEl>
                                        <p:attrNameLst>
                                          <p:attrName>style.visibility</p:attrName>
                                        </p:attrNameLst>
                                      </p:cBhvr>
                                      <p:to>
                                        <p:strVal val="visible"/>
                                      </p:to>
                                    </p:set>
                                    <p:anim calcmode="lin" valueType="num">
                                      <p:cBhvr additive="base">
                                        <p:cTn id="145" dur="500" fill="hold"/>
                                        <p:tgtEl>
                                          <p:spTgt spid="289"/>
                                        </p:tgtEl>
                                        <p:attrNameLst>
                                          <p:attrName>ppt_x</p:attrName>
                                        </p:attrNameLst>
                                      </p:cBhvr>
                                      <p:tavLst>
                                        <p:tav tm="0">
                                          <p:val>
                                            <p:strVal val="#ppt_x"/>
                                          </p:val>
                                        </p:tav>
                                        <p:tav tm="100000">
                                          <p:val>
                                            <p:strVal val="#ppt_x"/>
                                          </p:val>
                                        </p:tav>
                                      </p:tavLst>
                                    </p:anim>
                                    <p:anim calcmode="lin" valueType="num">
                                      <p:cBhvr additive="base">
                                        <p:cTn id="146"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nodeType="clickEffect">
                                  <p:stCondLst>
                                    <p:cond delay="0"/>
                                  </p:stCondLst>
                                  <p:childTnLst>
                                    <p:set>
                                      <p:cBhvr>
                                        <p:cTn id="150" dur="1" fill="hold">
                                          <p:stCondLst>
                                            <p:cond delay="0"/>
                                          </p:stCondLst>
                                        </p:cTn>
                                        <p:tgtEl>
                                          <p:spTgt spid="291"/>
                                        </p:tgtEl>
                                        <p:attrNameLst>
                                          <p:attrName>style.visibility</p:attrName>
                                        </p:attrNameLst>
                                      </p:cBhvr>
                                      <p:to>
                                        <p:strVal val="visible"/>
                                      </p:to>
                                    </p:set>
                                    <p:animEffect transition="in" filter="wipe(down)">
                                      <p:cBhvr>
                                        <p:cTn id="151" dur="580">
                                          <p:stCondLst>
                                            <p:cond delay="0"/>
                                          </p:stCondLst>
                                        </p:cTn>
                                        <p:tgtEl>
                                          <p:spTgt spid="291"/>
                                        </p:tgtEl>
                                      </p:cBhvr>
                                    </p:animEffect>
                                    <p:anim calcmode="lin" valueType="num">
                                      <p:cBhvr>
                                        <p:cTn id="152" dur="1822" tmFilter="0,0; 0.14,0.36; 0.43,0.73; 0.71,0.91; 1.0,1.0">
                                          <p:stCondLst>
                                            <p:cond delay="0"/>
                                          </p:stCondLst>
                                        </p:cTn>
                                        <p:tgtEl>
                                          <p:spTgt spid="29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9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9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9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91"/>
                                        </p:tgtEl>
                                        <p:attrNameLst>
                                          <p:attrName>ppt_y</p:attrName>
                                        </p:attrNameLst>
                                      </p:cBhvr>
                                      <p:tavLst>
                                        <p:tav tm="0" fmla="#ppt_y-sin(pi*$)/81">
                                          <p:val>
                                            <p:fltVal val="0"/>
                                          </p:val>
                                        </p:tav>
                                        <p:tav tm="100000">
                                          <p:val>
                                            <p:fltVal val="1"/>
                                          </p:val>
                                        </p:tav>
                                      </p:tavLst>
                                    </p:anim>
                                    <p:animScale>
                                      <p:cBhvr>
                                        <p:cTn id="157" dur="26">
                                          <p:stCondLst>
                                            <p:cond delay="650"/>
                                          </p:stCondLst>
                                        </p:cTn>
                                        <p:tgtEl>
                                          <p:spTgt spid="291"/>
                                        </p:tgtEl>
                                      </p:cBhvr>
                                      <p:to x="100000" y="60000"/>
                                    </p:animScale>
                                    <p:animScale>
                                      <p:cBhvr>
                                        <p:cTn id="158" dur="166" decel="50000">
                                          <p:stCondLst>
                                            <p:cond delay="676"/>
                                          </p:stCondLst>
                                        </p:cTn>
                                        <p:tgtEl>
                                          <p:spTgt spid="291"/>
                                        </p:tgtEl>
                                      </p:cBhvr>
                                      <p:to x="100000" y="100000"/>
                                    </p:animScale>
                                    <p:animScale>
                                      <p:cBhvr>
                                        <p:cTn id="159" dur="26">
                                          <p:stCondLst>
                                            <p:cond delay="1312"/>
                                          </p:stCondLst>
                                        </p:cTn>
                                        <p:tgtEl>
                                          <p:spTgt spid="291"/>
                                        </p:tgtEl>
                                      </p:cBhvr>
                                      <p:to x="100000" y="80000"/>
                                    </p:animScale>
                                    <p:animScale>
                                      <p:cBhvr>
                                        <p:cTn id="160" dur="166" decel="50000">
                                          <p:stCondLst>
                                            <p:cond delay="1338"/>
                                          </p:stCondLst>
                                        </p:cTn>
                                        <p:tgtEl>
                                          <p:spTgt spid="291"/>
                                        </p:tgtEl>
                                      </p:cBhvr>
                                      <p:to x="100000" y="100000"/>
                                    </p:animScale>
                                    <p:animScale>
                                      <p:cBhvr>
                                        <p:cTn id="161" dur="26">
                                          <p:stCondLst>
                                            <p:cond delay="1642"/>
                                          </p:stCondLst>
                                        </p:cTn>
                                        <p:tgtEl>
                                          <p:spTgt spid="291"/>
                                        </p:tgtEl>
                                      </p:cBhvr>
                                      <p:to x="100000" y="90000"/>
                                    </p:animScale>
                                    <p:animScale>
                                      <p:cBhvr>
                                        <p:cTn id="162" dur="166" decel="50000">
                                          <p:stCondLst>
                                            <p:cond delay="1668"/>
                                          </p:stCondLst>
                                        </p:cTn>
                                        <p:tgtEl>
                                          <p:spTgt spid="291"/>
                                        </p:tgtEl>
                                      </p:cBhvr>
                                      <p:to x="100000" y="100000"/>
                                    </p:animScale>
                                    <p:animScale>
                                      <p:cBhvr>
                                        <p:cTn id="163" dur="26">
                                          <p:stCondLst>
                                            <p:cond delay="1808"/>
                                          </p:stCondLst>
                                        </p:cTn>
                                        <p:tgtEl>
                                          <p:spTgt spid="291"/>
                                        </p:tgtEl>
                                      </p:cBhvr>
                                      <p:to x="100000" y="95000"/>
                                    </p:animScale>
                                    <p:animScale>
                                      <p:cBhvr>
                                        <p:cTn id="164" dur="166" decel="50000">
                                          <p:stCondLst>
                                            <p:cond delay="1834"/>
                                          </p:stCondLst>
                                        </p:cTn>
                                        <p:tgtEl>
                                          <p:spTgt spid="291"/>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256"/>
                                        </p:tgtEl>
                                        <p:attrNameLst>
                                          <p:attrName>style.visibility</p:attrName>
                                        </p:attrNameLst>
                                      </p:cBhvr>
                                      <p:to>
                                        <p:strVal val="visible"/>
                                      </p:to>
                                    </p:set>
                                    <p:animEffect transition="in" filter="fade">
                                      <p:cBhvr>
                                        <p:cTn id="169" dur="1000"/>
                                        <p:tgtEl>
                                          <p:spTgt spid="256"/>
                                        </p:tgtEl>
                                      </p:cBhvr>
                                    </p:animEffect>
                                    <p:anim calcmode="lin" valueType="num">
                                      <p:cBhvr>
                                        <p:cTn id="170" dur="1000" fill="hold"/>
                                        <p:tgtEl>
                                          <p:spTgt spid="256"/>
                                        </p:tgtEl>
                                        <p:attrNameLst>
                                          <p:attrName>ppt_x</p:attrName>
                                        </p:attrNameLst>
                                      </p:cBhvr>
                                      <p:tavLst>
                                        <p:tav tm="0">
                                          <p:val>
                                            <p:strVal val="#ppt_x"/>
                                          </p:val>
                                        </p:tav>
                                        <p:tav tm="100000">
                                          <p:val>
                                            <p:strVal val="#ppt_x"/>
                                          </p:val>
                                        </p:tav>
                                      </p:tavLst>
                                    </p:anim>
                                    <p:anim calcmode="lin" valueType="num">
                                      <p:cBhvr>
                                        <p:cTn id="171" dur="1000" fill="hold"/>
                                        <p:tgtEl>
                                          <p:spTgt spid="256"/>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nodeType="clickEffect">
                                  <p:stCondLst>
                                    <p:cond delay="0"/>
                                  </p:stCondLst>
                                  <p:childTnLst>
                                    <p:set>
                                      <p:cBhvr>
                                        <p:cTn id="175" dur="1" fill="hold">
                                          <p:stCondLst>
                                            <p:cond delay="0"/>
                                          </p:stCondLst>
                                        </p:cTn>
                                        <p:tgtEl>
                                          <p:spTgt spid="290"/>
                                        </p:tgtEl>
                                        <p:attrNameLst>
                                          <p:attrName>style.visibility</p:attrName>
                                        </p:attrNameLst>
                                      </p:cBhvr>
                                      <p:to>
                                        <p:strVal val="visible"/>
                                      </p:to>
                                    </p:set>
                                    <p:animEffect transition="in" filter="fade">
                                      <p:cBhvr>
                                        <p:cTn id="176" dur="1000"/>
                                        <p:tgtEl>
                                          <p:spTgt spid="290"/>
                                        </p:tgtEl>
                                      </p:cBhvr>
                                    </p:animEffect>
                                    <p:anim calcmode="lin" valueType="num">
                                      <p:cBhvr>
                                        <p:cTn id="177" dur="1000" fill="hold"/>
                                        <p:tgtEl>
                                          <p:spTgt spid="290"/>
                                        </p:tgtEl>
                                        <p:attrNameLst>
                                          <p:attrName>ppt_x</p:attrName>
                                        </p:attrNameLst>
                                      </p:cBhvr>
                                      <p:tavLst>
                                        <p:tav tm="0">
                                          <p:val>
                                            <p:strVal val="#ppt_x"/>
                                          </p:val>
                                        </p:tav>
                                        <p:tav tm="100000">
                                          <p:val>
                                            <p:strVal val="#ppt_x"/>
                                          </p:val>
                                        </p:tav>
                                      </p:tavLst>
                                    </p:anim>
                                    <p:anim calcmode="lin" valueType="num">
                                      <p:cBhvr>
                                        <p:cTn id="178" dur="1000" fill="hold"/>
                                        <p:tgtEl>
                                          <p:spTgt spid="290"/>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nodeType="clickEffect">
                                  <p:stCondLst>
                                    <p:cond delay="0"/>
                                  </p:stCondLst>
                                  <p:childTnLst>
                                    <p:set>
                                      <p:cBhvr>
                                        <p:cTn id="182" dur="1" fill="hold">
                                          <p:stCondLst>
                                            <p:cond delay="0"/>
                                          </p:stCondLst>
                                        </p:cTn>
                                        <p:tgtEl>
                                          <p:spTgt spid="305"/>
                                        </p:tgtEl>
                                        <p:attrNameLst>
                                          <p:attrName>style.visibility</p:attrName>
                                        </p:attrNameLst>
                                      </p:cBhvr>
                                      <p:to>
                                        <p:strVal val="visible"/>
                                      </p:to>
                                    </p:set>
                                    <p:animEffect transition="in" filter="fade">
                                      <p:cBhvr>
                                        <p:cTn id="183" dur="1000"/>
                                        <p:tgtEl>
                                          <p:spTgt spid="305"/>
                                        </p:tgtEl>
                                      </p:cBhvr>
                                    </p:animEffect>
                                    <p:anim calcmode="lin" valueType="num">
                                      <p:cBhvr>
                                        <p:cTn id="184" dur="1000" fill="hold"/>
                                        <p:tgtEl>
                                          <p:spTgt spid="305"/>
                                        </p:tgtEl>
                                        <p:attrNameLst>
                                          <p:attrName>ppt_x</p:attrName>
                                        </p:attrNameLst>
                                      </p:cBhvr>
                                      <p:tavLst>
                                        <p:tav tm="0">
                                          <p:val>
                                            <p:strVal val="#ppt_x"/>
                                          </p:val>
                                        </p:tav>
                                        <p:tav tm="100000">
                                          <p:val>
                                            <p:strVal val="#ppt_x"/>
                                          </p:val>
                                        </p:tav>
                                      </p:tavLst>
                                    </p:anim>
                                    <p:anim calcmode="lin" valueType="num">
                                      <p:cBhvr>
                                        <p:cTn id="185" dur="1000" fill="hold"/>
                                        <p:tgtEl>
                                          <p:spTgt spid="305"/>
                                        </p:tgtEl>
                                        <p:attrNameLst>
                                          <p:attrName>ppt_y</p:attrName>
                                        </p:attrNameLst>
                                      </p:cBhvr>
                                      <p:tavLst>
                                        <p:tav tm="0">
                                          <p:val>
                                            <p:strVal val="#ppt_y+.1"/>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42" presetClass="entr" presetSubtype="0" fill="hold" grpId="0" nodeType="clickEffect">
                                  <p:stCondLst>
                                    <p:cond delay="0"/>
                                  </p:stCondLst>
                                  <p:childTnLst>
                                    <p:set>
                                      <p:cBhvr>
                                        <p:cTn id="189" dur="1" fill="hold">
                                          <p:stCondLst>
                                            <p:cond delay="0"/>
                                          </p:stCondLst>
                                        </p:cTn>
                                        <p:tgtEl>
                                          <p:spTgt spid="257"/>
                                        </p:tgtEl>
                                        <p:attrNameLst>
                                          <p:attrName>style.visibility</p:attrName>
                                        </p:attrNameLst>
                                      </p:cBhvr>
                                      <p:to>
                                        <p:strVal val="visible"/>
                                      </p:to>
                                    </p:set>
                                    <p:animEffect transition="in" filter="fade">
                                      <p:cBhvr>
                                        <p:cTn id="190" dur="1000"/>
                                        <p:tgtEl>
                                          <p:spTgt spid="257"/>
                                        </p:tgtEl>
                                      </p:cBhvr>
                                    </p:animEffect>
                                    <p:anim calcmode="lin" valueType="num">
                                      <p:cBhvr>
                                        <p:cTn id="191" dur="1000" fill="hold"/>
                                        <p:tgtEl>
                                          <p:spTgt spid="257"/>
                                        </p:tgtEl>
                                        <p:attrNameLst>
                                          <p:attrName>ppt_x</p:attrName>
                                        </p:attrNameLst>
                                      </p:cBhvr>
                                      <p:tavLst>
                                        <p:tav tm="0">
                                          <p:val>
                                            <p:strVal val="#ppt_x"/>
                                          </p:val>
                                        </p:tav>
                                        <p:tav tm="100000">
                                          <p:val>
                                            <p:strVal val="#ppt_x"/>
                                          </p:val>
                                        </p:tav>
                                      </p:tavLst>
                                    </p:anim>
                                    <p:anim calcmode="lin" valueType="num">
                                      <p:cBhvr>
                                        <p:cTn id="192" dur="1000" fill="hold"/>
                                        <p:tgtEl>
                                          <p:spTgt spid="257"/>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nodeType="clickEffect">
                                  <p:stCondLst>
                                    <p:cond delay="0"/>
                                  </p:stCondLst>
                                  <p:childTnLst>
                                    <p:set>
                                      <p:cBhvr>
                                        <p:cTn id="196" dur="1" fill="hold">
                                          <p:stCondLst>
                                            <p:cond delay="0"/>
                                          </p:stCondLst>
                                        </p:cTn>
                                        <p:tgtEl>
                                          <p:spTgt spid="292"/>
                                        </p:tgtEl>
                                        <p:attrNameLst>
                                          <p:attrName>style.visibility</p:attrName>
                                        </p:attrNameLst>
                                      </p:cBhvr>
                                      <p:to>
                                        <p:strVal val="visible"/>
                                      </p:to>
                                    </p:set>
                                    <p:animEffect transition="in" filter="fade">
                                      <p:cBhvr>
                                        <p:cTn id="197" dur="1000"/>
                                        <p:tgtEl>
                                          <p:spTgt spid="292"/>
                                        </p:tgtEl>
                                      </p:cBhvr>
                                    </p:animEffect>
                                    <p:anim calcmode="lin" valueType="num">
                                      <p:cBhvr>
                                        <p:cTn id="198" dur="1000" fill="hold"/>
                                        <p:tgtEl>
                                          <p:spTgt spid="292"/>
                                        </p:tgtEl>
                                        <p:attrNameLst>
                                          <p:attrName>ppt_x</p:attrName>
                                        </p:attrNameLst>
                                      </p:cBhvr>
                                      <p:tavLst>
                                        <p:tav tm="0">
                                          <p:val>
                                            <p:strVal val="#ppt_x"/>
                                          </p:val>
                                        </p:tav>
                                        <p:tav tm="100000">
                                          <p:val>
                                            <p:strVal val="#ppt_x"/>
                                          </p:val>
                                        </p:tav>
                                      </p:tavLst>
                                    </p:anim>
                                    <p:anim calcmode="lin" valueType="num">
                                      <p:cBhvr>
                                        <p:cTn id="199" dur="1000" fill="hold"/>
                                        <p:tgtEl>
                                          <p:spTgt spid="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3" grpId="0" animBg="1"/>
      <p:bldP spid="254" grpId="0" animBg="1"/>
      <p:bldP spid="255" grpId="0" animBg="1"/>
      <p:bldP spid="256" grpId="0" animBg="1"/>
      <p:bldP spid="2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bg2">
                    <a:lumMod val="50000"/>
                  </a:schemeClr>
                </a:solidFill>
                <a:effectLst/>
                <a:latin typeface="Times New Roman" pitchFamily="18" charset="0"/>
                <a:cs typeface="Times New Roman" pitchFamily="18" charset="0"/>
              </a:rPr>
              <a:t>FEATURE DETECTION</a:t>
            </a:r>
            <a:endParaRPr lang="en-IN" sz="3200" u="sng" dirty="0">
              <a:solidFill>
                <a:schemeClr val="bg2">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435608" y="1700808"/>
            <a:ext cx="7498080" cy="4547592"/>
          </a:xfrm>
        </p:spPr>
        <p:txBody>
          <a:bodyPr>
            <a:normAutofit lnSpcReduction="10000"/>
          </a:bodyPr>
          <a:lstStyle/>
          <a:p>
            <a:pPr algn="just"/>
            <a:r>
              <a:rPr lang="en-US" u="sng" dirty="0" smtClean="0">
                <a:solidFill>
                  <a:schemeClr val="bg2">
                    <a:lumMod val="50000"/>
                  </a:schemeClr>
                </a:solidFill>
                <a:latin typeface="Times New Roman" pitchFamily="18" charset="0"/>
                <a:cs typeface="Times New Roman" pitchFamily="18" charset="0"/>
              </a:rPr>
              <a:t>BLOOD VESSELS</a:t>
            </a:r>
          </a:p>
          <a:p>
            <a:pPr marL="82296" indent="0" algn="just">
              <a:buNone/>
            </a:pPr>
            <a:endParaRPr lang="en-US" u="sng" dirty="0" smtClean="0">
              <a:solidFill>
                <a:schemeClr val="bg2">
                  <a:lumMod val="50000"/>
                </a:schemeClr>
              </a:solidFill>
              <a:latin typeface="Calibri" pitchFamily="34" charset="0"/>
              <a:cs typeface="Calibri" pitchFamily="34" charset="0"/>
            </a:endParaRPr>
          </a:p>
          <a:p>
            <a:pPr marL="596646" indent="-514350" algn="just">
              <a:buFont typeface="+mj-lt"/>
              <a:buAutoNum type="arabicPeriod"/>
            </a:pPr>
            <a:r>
              <a:rPr lang="en-US" sz="2800" dirty="0" smtClean="0">
                <a:solidFill>
                  <a:schemeClr val="bg2">
                    <a:lumMod val="50000"/>
                  </a:schemeClr>
                </a:solidFill>
                <a:latin typeface="Times New Roman" pitchFamily="18" charset="0"/>
                <a:cs typeface="Times New Roman" pitchFamily="18" charset="0"/>
              </a:rPr>
              <a:t>Apply image contrasting through histogram equalization. </a:t>
            </a:r>
          </a:p>
          <a:p>
            <a:pPr marL="596646" indent="-514350" algn="just">
              <a:buFont typeface="+mj-lt"/>
              <a:buAutoNum type="arabicPeriod"/>
            </a:pPr>
            <a:r>
              <a:rPr lang="en-US" sz="2800" dirty="0" smtClean="0">
                <a:solidFill>
                  <a:schemeClr val="bg2">
                    <a:lumMod val="50000"/>
                  </a:schemeClr>
                </a:solidFill>
                <a:latin typeface="Times New Roman" pitchFamily="18" charset="0"/>
                <a:cs typeface="Times New Roman" pitchFamily="18" charset="0"/>
              </a:rPr>
              <a:t>Then, green channel of RGB is considered for processing as it appears most contrasting. </a:t>
            </a:r>
          </a:p>
          <a:p>
            <a:pPr marL="596646" indent="-514350" algn="just">
              <a:buFont typeface="+mj-lt"/>
              <a:buAutoNum type="arabicPeriod"/>
            </a:pPr>
            <a:r>
              <a:rPr lang="en-US" sz="2800" dirty="0" smtClean="0">
                <a:solidFill>
                  <a:schemeClr val="bg2">
                    <a:lumMod val="50000"/>
                  </a:schemeClr>
                </a:solidFill>
                <a:latin typeface="Times New Roman" pitchFamily="18" charset="0"/>
                <a:cs typeface="Times New Roman" pitchFamily="18" charset="0"/>
              </a:rPr>
              <a:t>Apply Gabor filter to detect the blood vessels  and to remove noise.</a:t>
            </a:r>
          </a:p>
          <a:p>
            <a:pPr marL="596646" indent="-514350" algn="just">
              <a:buFont typeface="+mj-lt"/>
              <a:buAutoNum type="arabicPeriod"/>
            </a:pPr>
            <a:r>
              <a:rPr lang="en-US" sz="2800" dirty="0" smtClean="0">
                <a:solidFill>
                  <a:schemeClr val="bg2">
                    <a:lumMod val="50000"/>
                  </a:schemeClr>
                </a:solidFill>
                <a:latin typeface="Times New Roman" pitchFamily="18" charset="0"/>
                <a:cs typeface="Times New Roman" pitchFamily="18" charset="0"/>
              </a:rPr>
              <a:t>Now, apply thresholding operation to segment the detected blood vessels from background.</a:t>
            </a:r>
            <a:endParaRPr lang="en-IN" sz="2800" dirty="0" smtClean="0">
              <a:solidFill>
                <a:schemeClr val="bg2">
                  <a:lumMod val="50000"/>
                </a:schemeClr>
              </a:solidFill>
              <a:latin typeface="Times New Roman" pitchFamily="18" charset="0"/>
              <a:cs typeface="Times New Roman" pitchFamily="18" charset="0"/>
            </a:endParaRPr>
          </a:p>
          <a:p>
            <a:pPr marL="596646" indent="-514350" algn="just">
              <a:buFont typeface="+mj-lt"/>
              <a:buAutoNum type="arabicPeriod"/>
            </a:pPr>
            <a:endParaRPr lang="en-IN" sz="2800" u="sng" dirty="0">
              <a:solidFill>
                <a:schemeClr val="bg2">
                  <a:lumMod val="50000"/>
                </a:scheme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dirty="0" smtClean="0"/>
              <a:t>Detection of Diabetic Retinopathy</a:t>
            </a:r>
            <a:endParaRPr lang="en-IN" dirty="0"/>
          </a:p>
        </p:txBody>
      </p:sp>
      <p:sp>
        <p:nvSpPr>
          <p:cNvPr id="7" name="Slide Number Placeholder 6"/>
          <p:cNvSpPr>
            <a:spLocks noGrp="1"/>
          </p:cNvSpPr>
          <p:nvPr>
            <p:ph type="sldNum" sz="quarter" idx="12"/>
          </p:nvPr>
        </p:nvSpPr>
        <p:spPr/>
        <p:txBody>
          <a:bodyPr/>
          <a:lstStyle/>
          <a:p>
            <a:fld id="{4F32FBD8-019B-4320-946D-BDD7783C0249}" type="slidenum">
              <a:rPr lang="en-IN" smtClean="0"/>
              <a:pPr/>
              <a:t>9</a:t>
            </a:fld>
            <a:endParaRPr lang="en-IN" dirty="0"/>
          </a:p>
        </p:txBody>
      </p:sp>
      <p:sp>
        <p:nvSpPr>
          <p:cNvPr id="8" name="Date Placeholder 7"/>
          <p:cNvSpPr>
            <a:spLocks noGrp="1"/>
          </p:cNvSpPr>
          <p:nvPr>
            <p:ph type="dt" sz="half" idx="10"/>
          </p:nvPr>
        </p:nvSpPr>
        <p:spPr/>
        <p:txBody>
          <a:bodyPr/>
          <a:lstStyle/>
          <a:p>
            <a:fld id="{4018C490-B1FD-4A94-8963-D9B2443E561D}" type="datetime1">
              <a:rPr lang="en-IN" smtClean="0"/>
              <a:t>13-05-2014</a:t>
            </a:fld>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94408"/>
            <a:ext cx="1982640" cy="1383655"/>
          </a:xfrm>
          <a:prstGeom prst="rect">
            <a:avLst/>
          </a:prstGeom>
        </p:spPr>
      </p:pic>
    </p:spTree>
    <p:extLst>
      <p:ext uri="{BB962C8B-B14F-4D97-AF65-F5344CB8AC3E}">
        <p14:creationId xmlns:p14="http://schemas.microsoft.com/office/powerpoint/2010/main" val="26881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1043</TotalTime>
  <Words>1056</Words>
  <Application>Microsoft Office PowerPoint</Application>
  <PresentationFormat>On-screen Show (4:3)</PresentationFormat>
  <Paragraphs>200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REPORT OF MAJOR PROJECT : DETECTION OF DIABETIC RETINOPATHY </vt:lpstr>
      <vt:lpstr>FEEDBACK IN PREVIOUS REVIEW </vt:lpstr>
      <vt:lpstr>OBJECTIVE </vt:lpstr>
      <vt:lpstr>PROJECT FLOW DIAGRAM </vt:lpstr>
      <vt:lpstr>HARDWARE REQUIREMENTS</vt:lpstr>
      <vt:lpstr>SOFTWARE REQUIREMENTS</vt:lpstr>
      <vt:lpstr>WORKING ARCHITECTURE</vt:lpstr>
      <vt:lpstr>PowerPoint Presentation</vt:lpstr>
      <vt:lpstr>FEATURE DETECTION</vt:lpstr>
      <vt:lpstr>FEATURE DETECTION</vt:lpstr>
      <vt:lpstr>FEATURE DETECTION</vt:lpstr>
      <vt:lpstr>FEATURE DETECTION</vt:lpstr>
      <vt:lpstr>FEATURE DETECTION</vt:lpstr>
      <vt:lpstr>FEATURE DETECTION</vt:lpstr>
      <vt:lpstr>DATA ANALYSIS</vt:lpstr>
      <vt:lpstr>APPLYING k-NN IN MATLAB</vt:lpstr>
      <vt:lpstr>INPUT/OUTPUT FILES</vt:lpstr>
      <vt:lpstr>GRAPH OF DATA</vt:lpstr>
      <vt:lpstr>GRAPH OF DATA</vt:lpstr>
      <vt:lpstr>CONCLUSION</vt:lpstr>
      <vt:lpstr>FUTURE  WORK</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OF MAJOR PROJECT:DETECTION OF DIABETIC RETINOPATHY</dc:title>
  <dc:creator>Abhijit</dc:creator>
  <cp:lastModifiedBy>Laffy</cp:lastModifiedBy>
  <cp:revision>127</cp:revision>
  <dcterms:created xsi:type="dcterms:W3CDTF">2014-03-23T10:56:26Z</dcterms:created>
  <dcterms:modified xsi:type="dcterms:W3CDTF">2014-05-13T05:27:09Z</dcterms:modified>
</cp:coreProperties>
</file>