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5"/>
  </p:handoutMasterIdLst>
  <p:sldIdLst>
    <p:sldId id="256" r:id="rId3"/>
    <p:sldId id="259" r:id="rId5"/>
    <p:sldId id="436" r:id="rId6"/>
    <p:sldId id="437" r:id="rId7"/>
    <p:sldId id="439" r:id="rId8"/>
    <p:sldId id="443" r:id="rId9"/>
    <p:sldId id="445" r:id="rId10"/>
    <p:sldId id="438" r:id="rId11"/>
    <p:sldId id="440" r:id="rId12"/>
    <p:sldId id="444" r:id="rId13"/>
    <p:sldId id="4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fld>
            <a:endParaRPr lang="en-US"/>
          </a:p>
        </p:txBody>
      </p:sp>
    </p:spTree>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4"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endParaRPr lang="en-US"/>
          </a:p>
        </p:txBody>
      </p:sp>
      <p:sp>
        <p:nvSpPr>
          <p:cNvPr id="7" name="Text Placeholder 3"/>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88536"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4"/>
          <p:cNvSpPr>
            <a:spLocks noGrp="1"/>
          </p:cNvSpPr>
          <p:nvPr>
            <p:ph sz="quarter" idx="13"/>
          </p:nvPr>
        </p:nvSpPr>
        <p:spPr>
          <a:xfrm>
            <a:off x="8211312" y="1828800"/>
            <a:ext cx="3611880" cy="42519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4"/>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5"/>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7534656"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11312"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361188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288536" y="1828800"/>
            <a:ext cx="7534656"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5425440" cy="1371600"/>
          </a:xfrm>
        </p:spPr>
        <p:txBody>
          <a:bodyPr/>
          <a:lstStyle/>
          <a:p>
            <a:r>
              <a:rPr lang="en-US"/>
              <a:t>[Slide title]</a:t>
            </a:r>
            <a:endParaRPr lang="en-US"/>
          </a:p>
        </p:txBody>
      </p:sp>
      <p:sp>
        <p:nvSpPr>
          <p:cNvPr id="3" name="Content Placeholder 2"/>
          <p:cNvSpPr>
            <a:spLocks noGrp="1"/>
          </p:cNvSpPr>
          <p:nvPr>
            <p:ph sz="half" idx="1"/>
          </p:nvPr>
        </p:nvSpPr>
        <p:spPr>
          <a:xfrm>
            <a:off x="365760" y="2286000"/>
            <a:ext cx="5425440" cy="37947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10"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panose="020B0603020202020204"/>
              </a:rPr>
              <a:t> </a:t>
            </a:r>
            <a:fld id="{110FD68B-4EE4-9D43-89F2-B87D6C9CEE3A}" type="slidenum">
              <a:rPr lang="en-US" sz="800" smtClean="0">
                <a:solidFill>
                  <a:schemeClr val="bg1"/>
                </a:solidFill>
                <a:latin typeface="+mn-lt"/>
                <a:cs typeface="Trebuchet MS" panose="020B0603020202020204"/>
              </a:rPr>
            </a:fld>
            <a:endParaRPr lang="en-US" sz="800">
              <a:solidFill>
                <a:schemeClr val="bg1"/>
              </a:solidFill>
              <a:latin typeface="+mn-lt"/>
              <a:cs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8" name="Picture Placeholder 2"/>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p:cNvGrpSpPr/>
          <p:nvPr userDrawn="1"/>
        </p:nvGrpSpPr>
        <p:grpSpPr>
          <a:xfrm>
            <a:off x="4276115" y="2272177"/>
            <a:ext cx="3634508" cy="3229764"/>
            <a:chOff x="4523760" y="2165131"/>
            <a:chExt cx="3139218" cy="3300132"/>
          </a:xfrm>
        </p:grpSpPr>
        <p:grpSp>
          <p:nvGrpSpPr>
            <p:cNvPr id="16" name="Group 15"/>
            <p:cNvGrpSpPr/>
            <p:nvPr/>
          </p:nvGrpSpPr>
          <p:grpSpPr>
            <a:xfrm rot="10800000">
              <a:off x="6616255" y="2165131"/>
              <a:ext cx="1046723" cy="3300132"/>
              <a:chOff x="5319301" y="2165131"/>
              <a:chExt cx="1046723" cy="3300132"/>
            </a:xfrm>
          </p:grpSpPr>
          <p:sp>
            <p:nvSpPr>
              <p:cNvPr id="23" name="Freeform 22"/>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24" name="Freeform 23"/>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7" name="Group 16"/>
            <p:cNvGrpSpPr/>
            <p:nvPr/>
          </p:nvGrpSpPr>
          <p:grpSpPr>
            <a:xfrm>
              <a:off x="4523760" y="2165131"/>
              <a:ext cx="3139218" cy="3300132"/>
              <a:chOff x="4523760" y="2165131"/>
              <a:chExt cx="3139218" cy="3300132"/>
            </a:xfrm>
          </p:grpSpPr>
          <p:sp>
            <p:nvSpPr>
              <p:cNvPr id="18" name="Freeform 17"/>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9" name="Freeform 18"/>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20" name="Group 19"/>
              <p:cNvGrpSpPr/>
              <p:nvPr/>
            </p:nvGrpSpPr>
            <p:grpSpPr>
              <a:xfrm>
                <a:off x="4523760" y="3772576"/>
                <a:ext cx="3139218" cy="0"/>
                <a:chOff x="4523760" y="3772576"/>
                <a:chExt cx="3139218" cy="0"/>
              </a:xfrm>
            </p:grpSpPr>
            <p:cxnSp>
              <p:nvCxnSpPr>
                <p:cNvPr id="21" name="Straight Connector 20"/>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28"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9"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0"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1"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2"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3"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4"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p:txBody>
      </p:sp>
      <p:sp>
        <p:nvSpPr>
          <p:cNvPr id="35"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6" name="Shape 254"/>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p:cNvGrpSpPr/>
          <p:nvPr userDrawn="1"/>
        </p:nvGrpSpPr>
        <p:grpSpPr>
          <a:xfrm>
            <a:off x="4276115" y="2272177"/>
            <a:ext cx="3634508" cy="3229764"/>
            <a:chOff x="4523760" y="2165131"/>
            <a:chExt cx="3139218" cy="3300132"/>
          </a:xfrm>
        </p:grpSpPr>
        <p:grpSp>
          <p:nvGrpSpPr>
            <p:cNvPr id="10" name="Group 9"/>
            <p:cNvGrpSpPr/>
            <p:nvPr/>
          </p:nvGrpSpPr>
          <p:grpSpPr>
            <a:xfrm rot="10800000">
              <a:off x="6616255" y="2165131"/>
              <a:ext cx="1046723" cy="3300132"/>
              <a:chOff x="5319301" y="2165131"/>
              <a:chExt cx="1046723" cy="3300132"/>
            </a:xfrm>
          </p:grpSpPr>
          <p:sp>
            <p:nvSpPr>
              <p:cNvPr id="17" name="Freeform 16"/>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8" name="Freeform 17"/>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grpSp>
          <p:nvGrpSpPr>
            <p:cNvPr id="11" name="Group 10"/>
            <p:cNvGrpSpPr/>
            <p:nvPr/>
          </p:nvGrpSpPr>
          <p:grpSpPr>
            <a:xfrm>
              <a:off x="4523760" y="2165131"/>
              <a:ext cx="3139218" cy="3300132"/>
              <a:chOff x="4523760" y="2165131"/>
              <a:chExt cx="3139218" cy="3300132"/>
            </a:xfrm>
          </p:grpSpPr>
          <p:sp>
            <p:nvSpPr>
              <p:cNvPr id="12" name="Freeform 11"/>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sp>
            <p:nvSpPr>
              <p:cNvPr id="13" name="Freeform 12"/>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S"/>
              </a:p>
            </p:txBody>
          </p:sp>
          <p:grpSp>
            <p:nvGrpSpPr>
              <p:cNvPr id="14" name="Group 13"/>
              <p:cNvGrpSpPr/>
              <p:nvPr/>
            </p:nvGrpSpPr>
            <p:grpSpPr>
              <a:xfrm>
                <a:off x="4523760" y="3772576"/>
                <a:ext cx="3139218" cy="0"/>
                <a:chOff x="4523760" y="3772576"/>
                <a:chExt cx="3139218" cy="0"/>
              </a:xfrm>
            </p:grpSpPr>
            <p:cxnSp>
              <p:nvCxnSpPr>
                <p:cNvPr id="15" name="Straight Connector 14"/>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0" name="Text Placeholder 3"/>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1" name="Text Placeholder 3"/>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2" name="Text Placeholder 3"/>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3" name="Text Placeholder 3"/>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4" name="Text Placeholder 3"/>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5" name="Text Placeholder 3"/>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p:txBody>
      </p:sp>
      <p:sp>
        <p:nvSpPr>
          <p:cNvPr id="26" name="Text Placeholder 3"/>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Picture Placeholder 2"/>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 Photo 01">
    <p:bg>
      <p:bgRef idx="1001">
        <a:schemeClr val="bg1"/>
      </p:bgRef>
    </p:bg>
    <p:spTree>
      <p:nvGrpSpPr>
        <p:cNvPr id="1" name=""/>
        <p:cNvGrpSpPr/>
        <p:nvPr/>
      </p:nvGrpSpPr>
      <p:grpSpPr>
        <a:xfrm>
          <a:off x="0" y="0"/>
          <a:ext cx="0" cy="0"/>
          <a:chOff x="0" y="0"/>
          <a:chExt cx="0" cy="0"/>
        </a:xfrm>
      </p:grpSpPr>
      <p:sp>
        <p:nvSpPr>
          <p:cNvPr id="4" name="Background"/>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endParaRPr lang="en-US"/>
          </a:p>
        </p:txBody>
      </p:sp>
      <p:sp>
        <p:nvSpPr>
          <p:cNvPr id="12" name="Text Placeholder 3"/>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endParaRPr lang="en-US"/>
          </a:p>
        </p:txBody>
      </p:sp>
      <p:sp>
        <p:nvSpPr>
          <p:cNvPr id="10" name="Picture Placeholder 4"/>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4527516" cy="914400"/>
          </a:xfrm>
        </p:spPr>
        <p:txBody>
          <a:bodyPr/>
          <a:lstStyle/>
          <a:p>
            <a:r>
              <a:rPr lang="en-US"/>
              <a:t>[Slide title]</a:t>
            </a:r>
            <a:endParaRPr lang="en-US"/>
          </a:p>
        </p:txBody>
      </p:sp>
      <p:sp>
        <p:nvSpPr>
          <p:cNvPr id="10" name="Picture Placeholder 2"/>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
        <p:nvSpPr>
          <p:cNvPr id="15" name="Content Placeholder 3"/>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519160" cy="914400"/>
          </a:xfrm>
        </p:spPr>
        <p:txBody>
          <a:bodyPr/>
          <a:lstStyle/>
          <a:p>
            <a:r>
              <a:rPr lang="en-US"/>
              <a:t>[Slide title]</a:t>
            </a:r>
            <a:endParaRPr lang="en-US"/>
          </a:p>
        </p:txBody>
      </p:sp>
      <p:sp>
        <p:nvSpPr>
          <p:cNvPr id="4" name="Text Placeholder 2"/>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Placeholder 3"/>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4"/>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5"/>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endParaRPr lang="en-US"/>
          </a:p>
        </p:txBody>
      </p:sp>
      <p:sp>
        <p:nvSpPr>
          <p:cNvPr id="4" name="Text Placeholder 2"/>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ext Placeholder 3"/>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4"/>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5"/>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7205471" cy="914400"/>
          </a:xfrm>
        </p:spPr>
        <p:txBody>
          <a:bodyPr/>
          <a:lstStyle/>
          <a:p>
            <a:r>
              <a:rPr lang="en-US"/>
              <a:t>[Slide title]</a:t>
            </a:r>
            <a:endParaRPr lang="en-US"/>
          </a:p>
        </p:txBody>
      </p:sp>
      <p:sp>
        <p:nvSpPr>
          <p:cNvPr id="7" name="Text Placeholder 2"/>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Text Placeholder 3"/>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Text Placeholder 4"/>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5"/>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59" y="365760"/>
            <a:ext cx="8202168"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
        <p:nvSpPr>
          <p:cNvPr id="8" name="Title 1"/>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endParaRPr lang="en-US"/>
          </a:p>
        </p:txBody>
      </p:sp>
      <p:sp>
        <p:nvSpPr>
          <p:cNvPr id="3" name="Content Placeholder 2"/>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6" name="Picture Placeholder 2"/>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3" name="Content Placeholder 3"/>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
        <p:nvSpPr>
          <p:cNvPr id="10" name="Picture Placeholder 4"/>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4" name="Content Placeholder 5"/>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
        <p:nvSpPr>
          <p:cNvPr id="11" name="Picture Placeholder 6"/>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endParaRPr lang="en-US"/>
          </a:p>
        </p:txBody>
      </p:sp>
      <p:sp>
        <p:nvSpPr>
          <p:cNvPr id="14" name="Content Placeholder 7"/>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endParaRPr lang="en-US"/>
          </a:p>
          <a:p>
            <a:pPr lvl="1"/>
            <a:r>
              <a:rPr lang="en-US"/>
              <a:t>[Title]</a:t>
            </a:r>
            <a:endParaRPr lang="en-US"/>
          </a:p>
          <a:p>
            <a:pPr lvl="2"/>
            <a:r>
              <a:rPr lang="en-US"/>
              <a:t>[Summary]</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2" name="Title 1"/>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endParaRPr lang="en-US"/>
          </a:p>
        </p:txBody>
      </p:sp>
      <p:sp>
        <p:nvSpPr>
          <p:cNvPr id="3" name="Subtitle 2"/>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endParaRPr lang="en-US"/>
          </a:p>
        </p:txBody>
      </p:sp>
      <p:sp>
        <p:nvSpPr>
          <p:cNvPr id="12" name="Text Placeholder 3"/>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endParaRPr lang="en-US"/>
          </a:p>
        </p:txBody>
      </p:sp>
      <p:sp>
        <p:nvSpPr>
          <p:cNvPr id="10" name="Picture Placeholder 4"/>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8203565" cy="914400"/>
          </a:xfrm>
        </p:spPr>
        <p:txBody>
          <a:bodyPr/>
          <a:lstStyle/>
          <a:p>
            <a:r>
              <a:rPr lang="en-US"/>
              <a:t>[Slide title]</a:t>
            </a:r>
            <a:endParaRPr lang="en-US"/>
          </a:p>
        </p:txBody>
      </p:sp>
      <p:sp>
        <p:nvSpPr>
          <p:cNvPr id="11" name="Text Placeholder 2"/>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endParaRPr lang="en-US"/>
          </a:p>
          <a:p>
            <a:pPr lvl="1"/>
            <a:r>
              <a:rPr lang="en-US"/>
              <a:t>[Title, Region]</a:t>
            </a:r>
            <a:endParaRPr lang="en-US"/>
          </a:p>
          <a:p>
            <a:pPr lvl="2"/>
            <a:r>
              <a:rPr lang="en-US"/>
              <a:t>[Summary]</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5" name="Text Placeholder 3"/>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endParaRPr lang="en-US"/>
          </a:p>
          <a:p>
            <a:pPr lvl="1"/>
            <a:r>
              <a:rPr lang="en-US"/>
              <a:t>[00 years of experience]</a:t>
            </a:r>
            <a:endParaRPr lang="en-US"/>
          </a:p>
          <a:p>
            <a:pPr lvl="2"/>
            <a:r>
              <a:rPr lang="en-US"/>
              <a:t>[Biography]</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
        <p:nvSpPr>
          <p:cNvPr id="7" name="Picture Placeholder 4"/>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endParaRPr lang="en-US"/>
          </a:p>
        </p:txBody>
      </p:sp>
      <p:sp>
        <p:nvSpPr>
          <p:cNvPr id="9" name="Text Placeholder 2"/>
          <p:cNvSpPr>
            <a:spLocks noGrp="1"/>
          </p:cNvSpPr>
          <p:nvPr>
            <p:ph type="body" sz="quarter" idx="13" hasCustomPrompt="1"/>
          </p:nvPr>
        </p:nvSpPr>
        <p:spPr>
          <a:xfrm>
            <a:off x="1124712" y="2971798"/>
            <a:ext cx="8505190" cy="3111501"/>
          </a:xfrm>
        </p:spPr>
        <p:txBody>
          <a:bodyPr/>
          <a:lstStyle/>
          <a:p>
            <a:pPr lvl="0"/>
            <a:r>
              <a:rPr lang="en-US"/>
              <a:t>[Additional content, if needed]</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endParaRPr lang="en-US"/>
          </a:p>
        </p:txBody>
      </p:sp>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endParaRPr lang="en-US"/>
          </a:p>
        </p:txBody>
      </p:sp>
      <p:sp>
        <p:nvSpPr>
          <p:cNvPr id="2" name="Title 2"/>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endParaRPr lang="en-US"/>
          </a:p>
        </p:txBody>
      </p:sp>
      <p:sp>
        <p:nvSpPr>
          <p:cNvPr id="2" name="Title 2"/>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endParaRPr lang="en-US"/>
          </a:p>
        </p:txBody>
      </p:sp>
      <p:sp>
        <p:nvSpPr>
          <p:cNvPr id="9" name="Text Placeholder 3"/>
          <p:cNvSpPr>
            <a:spLocks noGrp="1"/>
          </p:cNvSpPr>
          <p:nvPr>
            <p:ph type="body" sz="quarter" idx="13" hasCustomPrompt="1"/>
          </p:nvPr>
        </p:nvSpPr>
        <p:spPr>
          <a:xfrm>
            <a:off x="1828799" y="4114800"/>
            <a:ext cx="9994392" cy="1968500"/>
          </a:xfrm>
        </p:spPr>
        <p:txBody>
          <a:bodyPr/>
          <a:lstStyle/>
          <a:p>
            <a:pPr lvl="0"/>
            <a:r>
              <a:rPr lang="en-US"/>
              <a:t>[Additional content, if needed]</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p:cNvSpPr>
            <a:spLocks noGrp="1"/>
          </p:cNvSpPr>
          <p:nvPr>
            <p:ph type="title" hasCustomPrompt="1"/>
          </p:nvPr>
        </p:nvSpPr>
        <p:spPr>
          <a:xfrm>
            <a:off x="365760" y="365760"/>
            <a:ext cx="11457432" cy="914400"/>
          </a:xfrm>
        </p:spPr>
        <p:txBody>
          <a:bodyPr/>
          <a:lstStyle/>
          <a:p>
            <a:r>
              <a:rPr lang="en-US"/>
              <a:t>[Slide title]</a:t>
            </a: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endParaRPr lang="en-US" sz="3200" b="1"/>
          </a:p>
        </p:txBody>
      </p:sp>
      <p:graphicFrame>
        <p:nvGraphicFramePr>
          <p:cNvPr id="5" name="Table"/>
          <p:cNvGraphicFramePr>
            <a:graphicFrameLocks noGrp="1"/>
          </p:cNvGraphicFramePr>
          <p:nvPr userDrawn="1"/>
        </p:nvGraphicFramePr>
        <p:xfrm>
          <a:off x="365758" y="1554480"/>
          <a:ext cx="4724638" cy="2340864"/>
        </p:xfrm>
        <a:graphic>
          <a:graphicData uri="http://schemas.openxmlformats.org/drawingml/2006/table">
            <a:tbl>
              <a:tblPr>
                <a:tableStyleId>{2D5ABB26-0587-4C30-8999-92F81FD0307C}</a:tableStyleId>
              </a:tblPr>
              <a:tblGrid>
                <a:gridCol w="4724638"/>
              </a:tblGrid>
              <a:tr h="879476">
                <a:tc>
                  <a:txBody>
                    <a:bodyPr/>
                    <a:lstStyle/>
                    <a:p>
                      <a:pPr>
                        <a:lnSpc>
                          <a:spcPct val="80000"/>
                        </a:lnSpc>
                      </a:pPr>
                      <a:r>
                        <a:rPr lang="en-US" sz="9600" spc="-100" baseline="0"/>
                        <a:t>Impact</a:t>
                      </a:r>
                      <a:endParaRPr lang="en-US" sz="9600" spc="-100" baseline="0"/>
                    </a:p>
                    <a:p>
                      <a:pPr>
                        <a:lnSpc>
                          <a:spcPct val="80000"/>
                        </a:lnSpc>
                      </a:pPr>
                      <a:r>
                        <a:rPr lang="en-US" sz="9600" spc="-100" baseline="0"/>
                        <a:t>unbound</a:t>
                      </a:r>
                      <a:endParaRPr lang="en-US" sz="9600" spc="-100" baseline="0"/>
                    </a:p>
                  </a:txBody>
                  <a:tcPr marL="0" marR="0" marT="0" marB="0"/>
                </a:tc>
              </a:tr>
            </a:tbl>
          </a:graphicData>
        </a:graphic>
      </p:graphicFrame>
      <p:sp>
        <p:nvSpPr>
          <p:cNvPr id="6" name="Rectangle"/>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endParaRPr lang="en-US"/>
          </a:p>
        </p:txBody>
      </p:sp>
      <p:grpSp>
        <p:nvGrpSpPr>
          <p:cNvPr id="7" name="Group"/>
          <p:cNvGrpSpPr/>
          <p:nvPr userDrawn="1"/>
        </p:nvGrpSpPr>
        <p:grpSpPr>
          <a:xfrm>
            <a:off x="5611672" y="-1"/>
            <a:ext cx="5489145" cy="6858001"/>
            <a:chOff x="5611672" y="-1"/>
            <a:chExt cx="5489145" cy="6858001"/>
          </a:xfrm>
        </p:grpSpPr>
        <p:cxnSp>
          <p:nvCxnSpPr>
            <p:cNvPr id="8" name="Line"/>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endParaRPr lang="en-US" sz="1000" b="1" dirty="0"/>
            </a:p>
            <a:p>
              <a:pPr>
                <a:spcBef>
                  <a:spcPts val="300"/>
                </a:spcBef>
                <a:buSzPct val="100000"/>
              </a:pPr>
              <a:r>
                <a:rPr lang="en-US" sz="1000" dirty="0"/>
                <a:t>Born digital in 1999</a:t>
              </a:r>
              <a:endParaRPr lang="en-US" sz="1000" dirty="0"/>
            </a:p>
            <a:p>
              <a:pPr>
                <a:spcBef>
                  <a:spcPts val="300"/>
                </a:spcBef>
                <a:buSzPct val="100000"/>
              </a:pPr>
              <a:r>
                <a:rPr lang="en-US" sz="1000" dirty="0"/>
                <a:t>HQ. Orange County, CA</a:t>
              </a:r>
              <a:endParaRPr lang="en-US" sz="1000" dirty="0"/>
            </a:p>
            <a:p>
              <a:pPr>
                <a:spcBef>
                  <a:spcPts val="300"/>
                </a:spcBef>
                <a:buSzPct val="100000"/>
              </a:pPr>
              <a:r>
                <a:rPr lang="en-US" sz="1000" dirty="0"/>
                <a:t>29,000⁺ employees</a:t>
              </a:r>
              <a:endParaRPr lang="en-US" sz="1000" dirty="0"/>
            </a:p>
            <a:p>
              <a:pPr>
                <a:spcBef>
                  <a:spcPts val="300"/>
                </a:spcBef>
                <a:buSzPct val="100000"/>
              </a:pPr>
              <a:r>
                <a:rPr lang="en-US" sz="1000" dirty="0"/>
                <a:t>140⁺ global 1000 clients</a:t>
              </a:r>
              <a:endParaRPr lang="en-US" sz="1000" dirty="0"/>
            </a:p>
          </p:txBody>
        </p:sp>
        <p:cxnSp>
          <p:nvCxnSpPr>
            <p:cNvPr id="10" name="Line"/>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endParaRPr lang="en-US" sz="1000" b="1"/>
            </a:p>
            <a:p>
              <a:pPr algn="r">
                <a:spcBef>
                  <a:spcPts val="300"/>
                </a:spcBef>
                <a:buSzPct val="100000"/>
              </a:pPr>
              <a:r>
                <a:rPr lang="en-US" sz="1000"/>
                <a:t>Financial Services</a:t>
              </a:r>
              <a:endParaRPr lang="en-US" sz="1000"/>
            </a:p>
            <a:p>
              <a:pPr algn="r">
                <a:spcBef>
                  <a:spcPts val="300"/>
                </a:spcBef>
                <a:buSzPct val="100000"/>
              </a:pPr>
              <a:r>
                <a:rPr lang="en-US" sz="1000"/>
                <a:t>Healthcare</a:t>
              </a:r>
              <a:endParaRPr lang="en-US" sz="1000"/>
            </a:p>
            <a:p>
              <a:pPr algn="r">
                <a:spcBef>
                  <a:spcPts val="300"/>
                </a:spcBef>
                <a:buSzPct val="100000"/>
              </a:pPr>
              <a:r>
                <a:rPr lang="en-US" sz="1000"/>
                <a:t>Retail &amp; CPG</a:t>
              </a:r>
              <a:endParaRPr lang="en-US" sz="1000"/>
            </a:p>
            <a:p>
              <a:pPr algn="r">
                <a:spcBef>
                  <a:spcPts val="300"/>
                </a:spcBef>
                <a:buSzPct val="100000"/>
              </a:pPr>
              <a:r>
                <a:rPr lang="en-US" sz="1000"/>
                <a:t>Manufacturing</a:t>
              </a:r>
              <a:endParaRPr lang="en-US" sz="1000"/>
            </a:p>
            <a:p>
              <a:pPr algn="r">
                <a:spcBef>
                  <a:spcPts val="300"/>
                </a:spcBef>
                <a:buSzPct val="100000"/>
              </a:pPr>
              <a:r>
                <a:rPr lang="en-US" sz="1000"/>
                <a:t>Technology, Media &amp; Telecom</a:t>
              </a:r>
              <a:endParaRPr lang="en-US" sz="1000"/>
            </a:p>
            <a:p>
              <a:pPr algn="r">
                <a:spcBef>
                  <a:spcPts val="300"/>
                </a:spcBef>
                <a:buSzPct val="100000"/>
              </a:pPr>
              <a:r>
                <a:rPr lang="en-US" sz="1000"/>
                <a:t>Semiconductor</a:t>
              </a:r>
              <a:endParaRPr lang="en-US" sz="1000"/>
            </a:p>
            <a:p>
              <a:pPr algn="r">
                <a:spcBef>
                  <a:spcPts val="300"/>
                </a:spcBef>
                <a:buSzPct val="100000"/>
              </a:pPr>
              <a:r>
                <a:rPr lang="en-US" sz="1000"/>
                <a:t>Public Sector</a:t>
              </a:r>
              <a:endParaRPr lang="en-US" sz="1000"/>
            </a:p>
          </p:txBody>
        </p:sp>
        <p:cxnSp>
          <p:nvCxnSpPr>
            <p:cNvPr id="12" name="Line"/>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endParaRPr lang="en-US" sz="1000" b="1" dirty="0"/>
            </a:p>
            <a:p>
              <a:pPr>
                <a:spcBef>
                  <a:spcPts val="300"/>
                </a:spcBef>
                <a:buSzPct val="100000"/>
              </a:pPr>
              <a:r>
                <a:rPr lang="en-US" sz="1000" dirty="0"/>
                <a:t>30 countries</a:t>
              </a:r>
              <a:endParaRPr lang="en-US" sz="1000" dirty="0"/>
            </a:p>
            <a:p>
              <a:pPr>
                <a:spcBef>
                  <a:spcPts val="300"/>
                </a:spcBef>
                <a:buSzPct val="100000"/>
              </a:pPr>
              <a:r>
                <a:rPr lang="en-US" sz="1000" dirty="0"/>
                <a:t>79 offices worldwide</a:t>
              </a:r>
              <a:endParaRPr lang="en-US" sz="1000" dirty="0"/>
            </a:p>
            <a:p>
              <a:pPr>
                <a:spcBef>
                  <a:spcPts val="300"/>
                </a:spcBef>
                <a:buSzPct val="100000"/>
              </a:pPr>
              <a:r>
                <a:rPr lang="en-US" sz="1000" dirty="0"/>
                <a:t>USA, Canada, India, Malaysia, Singapore, Philippines, China, Taiwan, Australia, Israel, England, Bulgaria, France, Germany, Portugal, Poland, Spain, Mexico</a:t>
              </a:r>
              <a:endParaRPr lang="en-US" sz="1000" dirty="0"/>
            </a:p>
          </p:txBody>
        </p:sp>
        <p:cxnSp>
          <p:nvCxnSpPr>
            <p:cNvPr id="14" name="Line"/>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panose="020B0604020202020204"/>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End Slide">
    <p:bg>
      <p:bgRef idx="1001">
        <a:schemeClr val="bg1"/>
      </p:bgRef>
    </p:bg>
    <p:spTree>
      <p:nvGrpSpPr>
        <p:cNvPr id="1" name=""/>
        <p:cNvGrpSpPr/>
        <p:nvPr/>
      </p:nvGrpSpPr>
      <p:grpSpPr>
        <a:xfrm>
          <a:off x="0" y="0"/>
          <a:ext cx="0" cy="0"/>
          <a:chOff x="0" y="0"/>
          <a:chExt cx="0" cy="0"/>
        </a:xfrm>
      </p:grpSpPr>
      <p:sp>
        <p:nvSpPr>
          <p:cNvPr id="6" name="Shape"/>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ln>
        </p:spPr>
        <p:txBody>
          <a:bodyPr vert="horz" wrap="square" lIns="91440" tIns="45720" rIns="91440" bIns="45720" numCol="1" anchor="t" anchorCtr="0" compatLnSpc="1"/>
          <a:lstStyle/>
          <a:p>
            <a:endParaRPr lang="en-US"/>
          </a:p>
        </p:txBody>
      </p:sp>
      <p:sp>
        <p:nvSpPr>
          <p:cNvPr id="9" name="Thank You"/>
          <p:cNvSpPr txBox="1"/>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endParaRPr lang="en-US"/>
          </a:p>
        </p:txBody>
      </p:sp>
      <p:sp>
        <p:nvSpPr>
          <p:cNvPr id="12" name="Text Placeholder 1"/>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endParaRPr lang="en-US"/>
          </a:p>
        </p:txBody>
      </p:sp>
      <p:sp>
        <p:nvSpPr>
          <p:cNvPr id="18" name="URL"/>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p:cNvSpPr txBox="1"/>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endParaRPr lang="en-US"/>
          </a:p>
        </p:txBody>
      </p:sp>
      <p:sp>
        <p:nvSpPr>
          <p:cNvPr id="8" name="TextBox"/>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endParaRPr lang="en-US" dirty="0"/>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endParaRPr lang="en-US" dirty="0"/>
          </a:p>
          <a:p>
            <a:pPr>
              <a:lnSpc>
                <a:spcPct val="100000"/>
              </a:lnSpc>
              <a:spcBef>
                <a:spcPts val="1200"/>
              </a:spcBef>
              <a:buSzPct val="100000"/>
            </a:pPr>
            <a:r>
              <a:rPr lang="en-US" dirty="0"/>
              <a:t>UST</a:t>
            </a:r>
            <a:r>
              <a:rPr lang="en-US" baseline="30000" dirty="0"/>
              <a:t>®</a:t>
            </a:r>
            <a:r>
              <a:rPr lang="en-US" dirty="0"/>
              <a:t> is a registered service mark of UST Global Inc.</a:t>
            </a:r>
            <a:endParaRPr lang="en-US" dirty="0"/>
          </a:p>
        </p:txBody>
      </p:sp>
      <p:sp>
        <p:nvSpPr>
          <p:cNvPr id="30" name="TextBox"/>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endParaRPr lang="en-US" b="1">
              <a:solidFill>
                <a:schemeClr val="tx1"/>
              </a:solidFill>
            </a:endParaRPr>
          </a:p>
          <a:p>
            <a:pPr>
              <a:lnSpc>
                <a:spcPct val="100000"/>
              </a:lnSpc>
              <a:spcBef>
                <a:spcPts val="0"/>
              </a:spcBef>
              <a:buSzPct val="100000"/>
            </a:pPr>
            <a:r>
              <a:rPr lang="en-US" b="0">
                <a:solidFill>
                  <a:schemeClr val="tx1"/>
                </a:solidFill>
              </a:rPr>
              <a:t>5 Polaris Way</a:t>
            </a:r>
            <a:endParaRPr lang="en-US" b="0">
              <a:solidFill>
                <a:schemeClr val="tx1"/>
              </a:solidFill>
            </a:endParaRPr>
          </a:p>
          <a:p>
            <a:pPr>
              <a:lnSpc>
                <a:spcPct val="100000"/>
              </a:lnSpc>
              <a:spcBef>
                <a:spcPts val="0"/>
              </a:spcBef>
              <a:buSzPct val="100000"/>
            </a:pPr>
            <a:r>
              <a:rPr lang="en-US" b="0">
                <a:solidFill>
                  <a:schemeClr val="tx1"/>
                </a:solidFill>
              </a:rPr>
              <a:t>Aliso Viejo, CA 92656</a:t>
            </a:r>
            <a:endParaRPr lang="en-US" b="0">
              <a:solidFill>
                <a:schemeClr val="tx1"/>
              </a:solidFill>
            </a:endParaRPr>
          </a:p>
          <a:p>
            <a:pPr>
              <a:lnSpc>
                <a:spcPct val="100000"/>
              </a:lnSpc>
              <a:spcBef>
                <a:spcPts val="1200"/>
              </a:spcBef>
              <a:buSzPct val="100000"/>
            </a:pPr>
            <a:r>
              <a:rPr lang="en-US" b="0">
                <a:solidFill>
                  <a:schemeClr val="tx1"/>
                </a:solidFill>
              </a:rPr>
              <a:t>T +1 949 716 8757</a:t>
            </a:r>
            <a:endParaRPr lang="en-US" b="0">
              <a:solidFill>
                <a:schemeClr val="tx1"/>
              </a:solidFill>
            </a:endParaRPr>
          </a:p>
          <a:p>
            <a:pPr>
              <a:lnSpc>
                <a:spcPct val="100000"/>
              </a:lnSpc>
              <a:spcBef>
                <a:spcPts val="0"/>
              </a:spcBef>
              <a:buSzPct val="100000"/>
            </a:pPr>
            <a:r>
              <a:rPr lang="en-US" b="0">
                <a:solidFill>
                  <a:schemeClr val="tx1"/>
                </a:solidFill>
              </a:rPr>
              <a:t>F +1 949 716 8396</a:t>
            </a:r>
            <a:endParaRPr lang="en-US" b="0">
              <a:solidFill>
                <a:schemeClr val="tx1"/>
              </a:solidFill>
            </a:endParaRPr>
          </a:p>
          <a:p>
            <a:pPr>
              <a:lnSpc>
                <a:spcPct val="100000"/>
              </a:lnSpc>
              <a:spcBef>
                <a:spcPts val="1200"/>
              </a:spcBef>
              <a:buSzPct val="100000"/>
            </a:pPr>
            <a:r>
              <a:rPr lang="en-US" b="1">
                <a:solidFill>
                  <a:schemeClr val="tx1"/>
                </a:solidFill>
              </a:rPr>
              <a:t>ust.com</a:t>
            </a:r>
            <a:endParaRPr lang="en-US" b="1">
              <a:solidFill>
                <a:schemeClr val="tx1"/>
              </a:solidFill>
            </a:endParaRPr>
          </a:p>
        </p:txBody>
      </p:sp>
      <p:sp>
        <p:nvSpPr>
          <p:cNvPr id="11" name="LinkedIn">
            <a:hlinkClick r:id="rId2"/>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3" name="Facebook">
            <a:hlinkClick r:id="rId3"/>
          </p:cNvPr>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16" name="Twitter">
            <a:hlinkClick r:id="rId4"/>
          </p:cNvPr>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7" name="YouTube">
            <a:hlinkClick r:id="rId5"/>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pic>
        <p:nvPicPr>
          <p:cNvPr id="10" name="Picture 22" descr="A close up of a sign&#10;&#10;Description automatically generated"/>
          <p:cNvPicPr>
            <a:picLocks noChangeAspect="1"/>
          </p:cNvPicPr>
          <p:nvPr userDrawn="1"/>
        </p:nvPicPr>
        <p:blipFill>
          <a:blip r:embed="rId6"/>
          <a:stretch>
            <a:fillRect/>
          </a:stretch>
        </p:blipFill>
        <p:spPr>
          <a:xfrm>
            <a:off x="10475771" y="5555833"/>
            <a:ext cx="265741" cy="2628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p:cNvSpPr>
            <a:spLocks noGrp="1"/>
          </p:cNvSpPr>
          <p:nvPr>
            <p:ph type="body" sz="quarter" idx="13" hasCustomPrompt="1"/>
          </p:nvPr>
        </p:nvSpPr>
        <p:spPr>
          <a:xfrm>
            <a:off x="365760" y="4114800"/>
            <a:ext cx="8505190" cy="1968500"/>
          </a:xfrm>
        </p:spPr>
        <p:txBody>
          <a:bodyPr/>
          <a:lstStyle/>
          <a:p>
            <a:pPr lvl="0"/>
            <a:r>
              <a:rPr lang="en-US"/>
              <a:t>[Additional content, if needed]</a:t>
            </a:r>
            <a:endParaRPr lang="en-US"/>
          </a:p>
        </p:txBody>
      </p:sp>
      <p:sp>
        <p:nvSpPr>
          <p:cNvPr id="3" name="TextBox 2"/>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panose="020B0604020202020204"/>
              <a:buNone/>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p:cNvSpPr txBox="1"/>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endParaRPr lang="en-US"/>
          </a:p>
        </p:txBody>
      </p:sp>
      <p:sp>
        <p:nvSpPr>
          <p:cNvPr id="35" name="World"/>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ln>
        </p:spPr>
        <p:txBody>
          <a:bodyPr vert="horz" wrap="square" lIns="91440" tIns="45720" rIns="91440" bIns="45720" numCol="1" anchor="t" anchorCtr="0" compatLnSpc="1"/>
          <a:lstStyle/>
          <a:p>
            <a:endParaRPr lang="en-US"/>
          </a:p>
        </p:txBody>
      </p:sp>
      <p:sp>
        <p:nvSpPr>
          <p:cNvPr id="36" name="Square"/>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37" name="Square"/>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8" name="Square"/>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39" name="Square"/>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40" name="Square"/>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1" name="Square"/>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2" name="TextBox 41"/>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endParaRPr lang="en-US" sz="1200" b="1" dirty="0"/>
          </a:p>
          <a:p>
            <a:pPr>
              <a:lnSpc>
                <a:spcPct val="110000"/>
              </a:lnSpc>
              <a:buSzPct val="100000"/>
            </a:pPr>
            <a:r>
              <a:rPr lang="en-US" sz="1200" dirty="0"/>
              <a:t>Global HQ – Orange County, CA</a:t>
            </a:r>
            <a:endParaRPr lang="en-US" sz="1200" dirty="0"/>
          </a:p>
          <a:p>
            <a:pPr>
              <a:lnSpc>
                <a:spcPct val="110000"/>
              </a:lnSpc>
              <a:buSzPct val="100000"/>
            </a:pPr>
            <a:r>
              <a:rPr lang="en-US" sz="1200" dirty="0"/>
              <a:t>Bentonville, AR</a:t>
            </a:r>
            <a:endParaRPr lang="en-US" sz="1200" dirty="0"/>
          </a:p>
          <a:p>
            <a:pPr>
              <a:lnSpc>
                <a:spcPct val="110000"/>
              </a:lnSpc>
              <a:buSzPct val="100000"/>
            </a:pPr>
            <a:r>
              <a:rPr lang="en-US" sz="1200" dirty="0"/>
              <a:t>Chicago, IL</a:t>
            </a:r>
            <a:endParaRPr lang="en-US" sz="1200" dirty="0"/>
          </a:p>
          <a:p>
            <a:pPr>
              <a:lnSpc>
                <a:spcPct val="110000"/>
              </a:lnSpc>
              <a:buSzPct val="100000"/>
            </a:pPr>
            <a:r>
              <a:rPr lang="en-US" sz="1200" dirty="0"/>
              <a:t>Toronto</a:t>
            </a:r>
            <a:endParaRPr lang="en-US" sz="1200" dirty="0"/>
          </a:p>
          <a:p>
            <a:pPr>
              <a:lnSpc>
                <a:spcPct val="110000"/>
              </a:lnSpc>
              <a:buSzPct val="100000"/>
            </a:pPr>
            <a:r>
              <a:rPr lang="en-US" sz="1200" dirty="0"/>
              <a:t>Guadalajara</a:t>
            </a:r>
            <a:endParaRPr lang="en-US" sz="1200" dirty="0"/>
          </a:p>
          <a:p>
            <a:pPr>
              <a:lnSpc>
                <a:spcPct val="110000"/>
              </a:lnSpc>
              <a:buSzPct val="100000"/>
            </a:pPr>
            <a:r>
              <a:rPr lang="en-US" sz="1200" dirty="0"/>
              <a:t>Leon</a:t>
            </a:r>
            <a:endParaRPr lang="en-US" sz="1200" dirty="0"/>
          </a:p>
        </p:txBody>
      </p:sp>
      <p:sp>
        <p:nvSpPr>
          <p:cNvPr id="43" name="TextBox 42"/>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endParaRPr lang="en-US" sz="1200" b="1"/>
          </a:p>
          <a:p>
            <a:pPr>
              <a:lnSpc>
                <a:spcPct val="110000"/>
              </a:lnSpc>
              <a:buSzPct val="100000"/>
            </a:pPr>
            <a:r>
              <a:rPr lang="en-US" sz="1200"/>
              <a:t>Trivandrum</a:t>
            </a:r>
            <a:endParaRPr lang="en-US" sz="1200"/>
          </a:p>
          <a:p>
            <a:pPr>
              <a:lnSpc>
                <a:spcPct val="110000"/>
              </a:lnSpc>
              <a:buSzPct val="100000"/>
            </a:pPr>
            <a:r>
              <a:rPr lang="en-US" sz="1200"/>
              <a:t>Bangalore</a:t>
            </a:r>
            <a:endParaRPr lang="en-US" sz="1200"/>
          </a:p>
          <a:p>
            <a:pPr>
              <a:lnSpc>
                <a:spcPct val="110000"/>
              </a:lnSpc>
              <a:buSzPct val="100000"/>
            </a:pPr>
            <a:r>
              <a:rPr lang="en-US" sz="1200"/>
              <a:t>Chennai</a:t>
            </a:r>
            <a:endParaRPr lang="en-US" sz="1200"/>
          </a:p>
          <a:p>
            <a:pPr>
              <a:lnSpc>
                <a:spcPct val="110000"/>
              </a:lnSpc>
              <a:buSzPct val="100000"/>
            </a:pPr>
            <a:r>
              <a:rPr lang="en-US" sz="1200"/>
              <a:t>Hyderabad</a:t>
            </a:r>
            <a:endParaRPr lang="en-US" sz="1200"/>
          </a:p>
          <a:p>
            <a:pPr>
              <a:lnSpc>
                <a:spcPct val="110000"/>
              </a:lnSpc>
              <a:buSzPct val="100000"/>
            </a:pPr>
            <a:r>
              <a:rPr lang="en-US" sz="1200"/>
              <a:t>Kochi</a:t>
            </a:r>
            <a:endParaRPr lang="en-US" sz="1200"/>
          </a:p>
        </p:txBody>
      </p:sp>
      <p:sp>
        <p:nvSpPr>
          <p:cNvPr id="44" name="TextBox 43"/>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endParaRPr lang="en-US" sz="1200" b="1"/>
          </a:p>
          <a:p>
            <a:pPr>
              <a:lnSpc>
                <a:spcPct val="110000"/>
              </a:lnSpc>
              <a:buSzPct val="100000"/>
            </a:pPr>
            <a:r>
              <a:rPr lang="en-US" sz="1200"/>
              <a:t>Singapore</a:t>
            </a:r>
            <a:endParaRPr lang="en-US" sz="1200"/>
          </a:p>
          <a:p>
            <a:pPr>
              <a:lnSpc>
                <a:spcPct val="110000"/>
              </a:lnSpc>
              <a:buSzPct val="100000"/>
            </a:pPr>
            <a:r>
              <a:rPr lang="en-US" sz="1200"/>
              <a:t>Manila </a:t>
            </a:r>
            <a:endParaRPr lang="en-US" sz="1200"/>
          </a:p>
          <a:p>
            <a:pPr>
              <a:lnSpc>
                <a:spcPct val="110000"/>
              </a:lnSpc>
              <a:buSzPct val="100000"/>
            </a:pPr>
            <a:r>
              <a:rPr lang="en-US" sz="1200"/>
              <a:t>Penang</a:t>
            </a:r>
            <a:endParaRPr lang="en-US" sz="1200"/>
          </a:p>
          <a:p>
            <a:pPr>
              <a:lnSpc>
                <a:spcPct val="110000"/>
              </a:lnSpc>
              <a:buSzPct val="100000"/>
            </a:pPr>
            <a:r>
              <a:rPr lang="en-US" sz="1200"/>
              <a:t>Shanghai</a:t>
            </a:r>
            <a:endParaRPr lang="en-US" sz="1200"/>
          </a:p>
          <a:p>
            <a:pPr>
              <a:lnSpc>
                <a:spcPct val="110000"/>
              </a:lnSpc>
              <a:buSzPct val="100000"/>
            </a:pPr>
            <a:r>
              <a:rPr lang="en-US" sz="1200"/>
              <a:t>Taiwan</a:t>
            </a:r>
            <a:endParaRPr lang="en-US" sz="1200" b="1"/>
          </a:p>
          <a:p>
            <a:pPr>
              <a:lnSpc>
                <a:spcPct val="110000"/>
              </a:lnSpc>
              <a:buSzPct val="100000"/>
            </a:pPr>
            <a:r>
              <a:rPr lang="en-US" sz="1200"/>
              <a:t>Sydney</a:t>
            </a:r>
            <a:endParaRPr lang="en-US" sz="1200"/>
          </a:p>
        </p:txBody>
      </p:sp>
      <p:sp>
        <p:nvSpPr>
          <p:cNvPr id="45" name="Square"/>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6" name="Square"/>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7" name="Square"/>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48" name="Square"/>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49" name="Square"/>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50" name="Square"/>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grpSp>
        <p:nvGrpSpPr>
          <p:cNvPr id="51" name="Group 50"/>
          <p:cNvGrpSpPr/>
          <p:nvPr userDrawn="1"/>
        </p:nvGrpSpPr>
        <p:grpSpPr>
          <a:xfrm>
            <a:off x="505022" y="1248216"/>
            <a:ext cx="2393683" cy="493424"/>
            <a:chOff x="505022" y="1102421"/>
            <a:chExt cx="2393683" cy="493424"/>
          </a:xfrm>
        </p:grpSpPr>
        <p:sp>
          <p:nvSpPr>
            <p:cNvPr id="52" name="TextBox 51"/>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endParaRPr lang="en-GB" sz="1200"/>
            </a:p>
          </p:txBody>
        </p:sp>
        <p:sp>
          <p:nvSpPr>
            <p:cNvPr id="53" name="Square"/>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a:p>
          </p:txBody>
        </p:sp>
        <p:sp>
          <p:nvSpPr>
            <p:cNvPr id="54" name="Square"/>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ln>
          </p:spPr>
          <p:txBody>
            <a:bodyPr vert="horz" wrap="square" lIns="91440" tIns="45720" rIns="91440" bIns="45720" numCol="1" anchor="t" anchorCtr="0" compatLnSpc="1"/>
            <a:lstStyle/>
            <a:p>
              <a:endParaRPr lang="en-US"/>
            </a:p>
          </p:txBody>
        </p:sp>
        <p:sp>
          <p:nvSpPr>
            <p:cNvPr id="55" name="TextBox 54"/>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endParaRPr lang="en-GB" sz="1200"/>
            </a:p>
          </p:txBody>
        </p:sp>
      </p:grpSp>
      <p:sp>
        <p:nvSpPr>
          <p:cNvPr id="56" name="TextBox 55"/>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endParaRPr lang="en-US" sz="1200" b="1"/>
          </a:p>
          <a:p>
            <a:pPr>
              <a:lnSpc>
                <a:spcPct val="110000"/>
              </a:lnSpc>
              <a:buSzPct val="100000"/>
            </a:pPr>
            <a:r>
              <a:rPr lang="en-US" sz="1200"/>
              <a:t>London</a:t>
            </a:r>
            <a:endParaRPr lang="en-US" sz="1200"/>
          </a:p>
          <a:p>
            <a:pPr>
              <a:lnSpc>
                <a:spcPct val="110000"/>
              </a:lnSpc>
              <a:buSzPct val="100000"/>
            </a:pPr>
            <a:r>
              <a:rPr lang="en-US" sz="1200"/>
              <a:t>Madrid</a:t>
            </a:r>
            <a:endParaRPr lang="en-US" sz="1200"/>
          </a:p>
          <a:p>
            <a:pPr>
              <a:lnSpc>
                <a:spcPct val="110000"/>
              </a:lnSpc>
              <a:buSzPct val="100000"/>
            </a:pPr>
            <a:r>
              <a:rPr lang="en-US" sz="1200"/>
              <a:t>Tel Aviv </a:t>
            </a:r>
            <a:endParaRPr lang="en-US" sz="1200"/>
          </a:p>
          <a:p>
            <a:pPr>
              <a:lnSpc>
                <a:spcPct val="110000"/>
              </a:lnSpc>
              <a:buSzPct val="100000"/>
            </a:pPr>
            <a:r>
              <a:rPr lang="en-US" sz="1200"/>
              <a:t>Berlin</a:t>
            </a:r>
            <a:endParaRPr lang="en-US" sz="1200"/>
          </a:p>
          <a:p>
            <a:pPr>
              <a:lnSpc>
                <a:spcPct val="110000"/>
              </a:lnSpc>
              <a:buSzPct val="100000"/>
            </a:pPr>
            <a:r>
              <a:rPr lang="en-US" sz="1200"/>
              <a:t>Lisbon</a:t>
            </a:r>
            <a:endParaRPr lang="en-US" sz="1200"/>
          </a:p>
          <a:p>
            <a:pPr>
              <a:lnSpc>
                <a:spcPct val="110000"/>
              </a:lnSpc>
              <a:buSzPct val="100000"/>
            </a:pPr>
            <a:r>
              <a:rPr lang="en-US" sz="1200"/>
              <a:t>Paris</a:t>
            </a:r>
            <a:endParaRPr lang="en-US" sz="1200"/>
          </a:p>
          <a:p>
            <a:pPr>
              <a:lnSpc>
                <a:spcPct val="110000"/>
              </a:lnSpc>
              <a:buSzPct val="100000"/>
            </a:pPr>
            <a:endParaRPr lang="en-US" sz="1200"/>
          </a:p>
        </p:txBody>
      </p:sp>
      <p:sp>
        <p:nvSpPr>
          <p:cNvPr id="57" name="TextBox 56"/>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panose="020B0604020202020204"/>
              <a:buChar char="•"/>
            </a:pPr>
            <a:endParaRPr lang="en-US" sz="1800"/>
          </a:p>
        </p:txBody>
      </p:sp>
      <p:sp>
        <p:nvSpPr>
          <p:cNvPr id="58" name="TextBox 57">
            <a:hlinkClick r:id="rId2"/>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endParaRPr lang="en-US" sz="1050" b="1" i="0" u="sng"/>
          </a:p>
        </p:txBody>
      </p:sp>
      <p:sp>
        <p:nvSpPr>
          <p:cNvPr id="59" name="Square"/>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0" name="Square"/>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ln>
        </p:spPr>
        <p:txBody>
          <a:bodyPr vert="horz" wrap="square" lIns="91440" tIns="45720" rIns="91440" bIns="45720" numCol="1" anchor="t" anchorCtr="0" compatLnSpc="1"/>
          <a:lstStyle/>
          <a:p>
            <a:endParaRPr lang="en-US"/>
          </a:p>
        </p:txBody>
      </p:sp>
      <p:sp>
        <p:nvSpPr>
          <p:cNvPr id="61" name="Square"/>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2" name="Square"/>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3" name="Square"/>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4" name="Square"/>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5" name="Square"/>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ln>
        </p:spPr>
        <p:txBody>
          <a:bodyPr vert="horz" wrap="square" lIns="91440" tIns="45720" rIns="91440" bIns="45720" numCol="1" anchor="t" anchorCtr="0" compatLnSpc="1"/>
          <a:lstStyle/>
          <a:p>
            <a:endParaRPr lang="en-US"/>
          </a:p>
        </p:txBody>
      </p:sp>
      <p:sp>
        <p:nvSpPr>
          <p:cNvPr id="69" name="Rectangle 68"/>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rPr>
              <a:t>40% of our global footprint is LEEDS Gold Certified</a:t>
            </a:r>
            <a:endPar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endParaRPr>
          </a:p>
          <a:p>
            <a:pPr marL="0" marR="0" lvl="2" indent="0" algn="l" defTabSz="914400" rtl="0" eaLnBrk="1" fontAlgn="auto" latinLnBrk="0" hangingPunct="1">
              <a:lnSpc>
                <a:spcPct val="110000"/>
              </a:lnSpc>
              <a:spcBef>
                <a:spcPts val="0"/>
              </a:spcBef>
              <a:spcAft>
                <a:spcPts val="600"/>
              </a:spcAft>
              <a:buClrTx/>
              <a:buSzTx/>
              <a:buFontTx/>
              <a:buNone/>
              <a:defRPr/>
            </a:pPr>
            <a:r>
              <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rPr>
              <a:t>50% of our global footprint is ISO 14001 (Environmental Management System) certified</a:t>
            </a:r>
            <a:endParaRPr kumimoji="0" lang="en-IN" sz="1000" b="0" i="0" u="none" strike="noStrike" kern="1200" cap="none" spc="0" normalizeH="0" baseline="0" noProof="0" dirty="0">
              <a:ln>
                <a:noFill/>
              </a:ln>
              <a:solidFill>
                <a:srgbClr val="FFFFFF"/>
              </a:solidFill>
              <a:effectLst/>
              <a:uLnTx/>
              <a:uFillTx/>
              <a:latin typeface="Arial" panose="020B0604020202020204"/>
              <a:ea typeface="Calibri" panose="020F0502020204030204" pitchFamily="34" charset="0"/>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a:p>
        </p:txBody>
      </p:sp>
      <p:sp>
        <p:nvSpPr>
          <p:cNvPr id="3" name="Content Placeholder 2"/>
          <p:cNvSpPr>
            <a:spLocks noGrp="1"/>
          </p:cNvSpPr>
          <p:nvPr>
            <p:ph idx="1" hasCustomPrompt="1"/>
          </p:nvPr>
        </p:nvSpPr>
        <p:spPr/>
        <p:txBody>
          <a:bodyPr numCol="2" spcCol="941832"/>
          <a:lstStyle>
            <a:lvl1pPr marL="0" indent="0">
              <a:buFontTx/>
              <a:buNone/>
              <a:tabLst>
                <a:tab pos="5254625" algn="r"/>
              </a:tabLst>
              <a:defRPr/>
            </a:lvl1pPr>
            <a:lvl2pPr marL="182880" indent="-182880">
              <a:tabLst>
                <a:tab pos="5254625" algn="r"/>
              </a:tabLst>
              <a:defRPr/>
            </a:lvl2pPr>
            <a:lvl3pPr marL="365760" indent="-182880">
              <a:tabLst>
                <a:tab pos="5254625" algn="r"/>
              </a:tabLst>
              <a:defRPr/>
            </a:lvl3pPr>
            <a:lvl4pPr marL="548640" indent="-182880">
              <a:tabLst>
                <a:tab pos="5254625" algn="r"/>
              </a:tabLst>
              <a:defRPr/>
            </a:lvl4pPr>
            <a:lvl5pPr marL="731520" indent="-182880">
              <a:tabLst>
                <a:tab pos="5254625" algn="r"/>
              </a:tabLst>
              <a:defRPr/>
            </a:lvl5pPr>
            <a:lvl6pPr marL="914400" indent="-182880">
              <a:tabLst>
                <a:tab pos="5254625" algn="r"/>
              </a:tabLst>
              <a:defRPr/>
            </a:lvl6pPr>
            <a:lvl7pPr marL="1097280" indent="-182880">
              <a:tabLst>
                <a:tab pos="5254625" algn="r"/>
              </a:tabLst>
              <a:defRPr/>
            </a:lvl7pPr>
            <a:lvl8pPr marL="1280160" indent="-182880">
              <a:tabLst>
                <a:tab pos="5254625" algn="r"/>
              </a:tabLst>
              <a:defRPr/>
            </a:lvl8pPr>
            <a:lvl9pPr marL="1463040" indent="-182880">
              <a:tabLst>
                <a:tab pos="5254625" algn="r"/>
              </a:tabLst>
              <a:defRPr/>
            </a:lvl9pPr>
          </a:lstStyle>
          <a:p>
            <a:pPr lvl="0"/>
            <a:r>
              <a:rPr lang="en-US"/>
              <a:t>[Agenda item]</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a:p>
            <a:pPr lvl="6"/>
            <a:r>
              <a:rPr lang="en-US"/>
              <a:t>Seventh level</a:t>
            </a:r>
            <a:endParaRPr lang="en-US"/>
          </a:p>
          <a:p>
            <a:pPr lvl="7"/>
            <a:r>
              <a:rPr lang="en-US"/>
              <a:t>Eighth level</a:t>
            </a:r>
            <a:endParaRPr lang="en-US"/>
          </a:p>
          <a:p>
            <a:pPr lvl="8"/>
            <a:r>
              <a:rPr lang="en-US"/>
              <a:t>Ninth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endParaRPr lang="en-US"/>
          </a:p>
        </p:txBody>
      </p:sp>
      <p:sp>
        <p:nvSpPr>
          <p:cNvPr id="5" name="Text Placeholder 2"/>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8" name="Text Placeholder 3"/>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19" name="Text Placeholder 4"/>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0" name="Text Placeholder 5"/>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1" name="Text Placeholder 6"/>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2" name="Text Placeholder 7"/>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3" name="Text Placeholder 8"/>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4" name="Text Placeholder 9"/>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6" name="Text Placeholder 10"/>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7" name="Text Placeholder 11"/>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28" name="Text Placeholder 12"/>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29" name="Text Placeholder 13"/>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0" name="Text Placeholder 14"/>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1" name="Text Placeholder 15"/>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2" name="Text Placeholder 16"/>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3" name="Text Placeholder 17"/>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
        <p:nvSpPr>
          <p:cNvPr id="34" name="Text Placeholder 18"/>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endParaRPr lang="en-US"/>
          </a:p>
        </p:txBody>
      </p:sp>
      <p:sp>
        <p:nvSpPr>
          <p:cNvPr id="35" name="Text Placeholder 19"/>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endParaRPr lang="en-US"/>
          </a:p>
          <a:p>
            <a:pPr lvl="1"/>
            <a:r>
              <a:rPr lang="en-US"/>
              <a:t>Second level</a:t>
            </a:r>
            <a:endParaRPr lang="en-US"/>
          </a:p>
          <a:p>
            <a:pPr lvl="2"/>
            <a:r>
              <a:rPr lang="en-US"/>
              <a:t>Third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365760"/>
            <a:ext cx="11457432" cy="914400"/>
          </a:xfrm>
        </p:spPr>
        <p:txBody>
          <a:bodyPr/>
          <a:lstStyle>
            <a:lvl1pPr>
              <a:defRPr/>
            </a:lvl1pPr>
          </a:lstStyle>
          <a:p>
            <a:r>
              <a:rPr lang="en-US"/>
              <a:t>[Slide title]</a:t>
            </a:r>
            <a:endParaRPr lang="en-US"/>
          </a:p>
        </p:txBody>
      </p:sp>
      <p:sp>
        <p:nvSpPr>
          <p:cNvPr id="3" name="Content Placeholder 2"/>
          <p:cNvSpPr>
            <a:spLocks noGrp="1"/>
          </p:cNvSpPr>
          <p:nvPr>
            <p:ph idx="1"/>
          </p:nvPr>
        </p:nvSpPr>
        <p:spPr>
          <a:xfrm>
            <a:off x="365760" y="1828800"/>
            <a:ext cx="850392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5760" y="365760"/>
            <a:ext cx="11457432" cy="914400"/>
          </a:xfrm>
        </p:spPr>
        <p:txBody>
          <a:bodyPr/>
          <a:lstStyle/>
          <a:p>
            <a:r>
              <a:rPr lang="en-US"/>
              <a:t>[Slide title]</a:t>
            </a:r>
            <a:endParaRPr lang="en-US"/>
          </a:p>
        </p:txBody>
      </p:sp>
      <p:sp>
        <p:nvSpPr>
          <p:cNvPr id="3" name="Content Placeholder 2"/>
          <p:cNvSpPr>
            <a:spLocks noGrp="1"/>
          </p:cNvSpPr>
          <p:nvPr>
            <p:ph sz="half" idx="1"/>
          </p:nvPr>
        </p:nvSpPr>
        <p:spPr>
          <a:xfrm>
            <a:off x="365760" y="1828800"/>
            <a:ext cx="557784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45352" y="1828800"/>
            <a:ext cx="5577840" cy="4251960"/>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endParaRPr lang="en-US"/>
          </a:p>
        </p:txBody>
      </p:sp>
      <p:sp>
        <p:nvSpPr>
          <p:cNvPr id="3" name="Text Placeholder 2"/>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UST" descr="UST"/>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ln>
        </p:spPr>
        <p:txBody>
          <a:bodyPr vert="horz" wrap="square" lIns="91440" tIns="45720" rIns="91440" bIns="45720" numCol="1" anchor="t" anchorCtr="0" compatLnSpc="1"/>
          <a:lstStyle/>
          <a:p>
            <a:endParaRPr lang="en-US"/>
          </a:p>
        </p:txBody>
      </p:sp>
      <p:sp>
        <p:nvSpPr>
          <p:cNvPr id="8" name="Legal"/>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endParaRPr lang="en-US" sz="800" b="0" dirty="0"/>
          </a:p>
        </p:txBody>
      </p:sp>
      <p:sp>
        <p:nvSpPr>
          <p:cNvPr id="7" name="Slide Number Placeholder 10"/>
          <p:cNvSpPr txBox="1"/>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10" rtl="0" eaLnBrk="1" latinLnBrk="0" hangingPunct="1">
              <a:defRPr sz="1000" kern="1200">
                <a:solidFill>
                  <a:schemeClr val="accent3"/>
                </a:solidFill>
                <a:latin typeface="Helvetica"/>
                <a:ea typeface="+mn-ea"/>
                <a:cs typeface="Helvetica"/>
              </a:defRPr>
            </a:lvl1pPr>
            <a:lvl2pPr marL="446405" algn="l" defTabSz="892810" rtl="0" eaLnBrk="1" latinLnBrk="0" hangingPunct="1">
              <a:defRPr sz="1700" kern="1200">
                <a:solidFill>
                  <a:schemeClr val="tx1"/>
                </a:solidFill>
                <a:latin typeface="+mn-lt"/>
                <a:ea typeface="+mn-ea"/>
                <a:cs typeface="+mn-cs"/>
              </a:defRPr>
            </a:lvl2pPr>
            <a:lvl3pPr marL="892810" algn="l" defTabSz="892810" rtl="0" eaLnBrk="1" latinLnBrk="0" hangingPunct="1">
              <a:defRPr sz="1700" kern="1200">
                <a:solidFill>
                  <a:schemeClr val="tx1"/>
                </a:solidFill>
                <a:latin typeface="+mn-lt"/>
                <a:ea typeface="+mn-ea"/>
                <a:cs typeface="+mn-cs"/>
              </a:defRPr>
            </a:lvl3pPr>
            <a:lvl4pPr marL="1339215" algn="l" defTabSz="892810" rtl="0" eaLnBrk="1" latinLnBrk="0" hangingPunct="1">
              <a:defRPr sz="1700" kern="1200">
                <a:solidFill>
                  <a:schemeClr val="tx1"/>
                </a:solidFill>
                <a:latin typeface="+mn-lt"/>
                <a:ea typeface="+mn-ea"/>
                <a:cs typeface="+mn-cs"/>
              </a:defRPr>
            </a:lvl4pPr>
            <a:lvl5pPr marL="1785620" algn="l" defTabSz="892810" rtl="0" eaLnBrk="1" latinLnBrk="0" hangingPunct="1">
              <a:defRPr sz="1700" kern="1200">
                <a:solidFill>
                  <a:schemeClr val="tx1"/>
                </a:solidFill>
                <a:latin typeface="+mn-lt"/>
                <a:ea typeface="+mn-ea"/>
                <a:cs typeface="+mn-cs"/>
              </a:defRPr>
            </a:lvl5pPr>
            <a:lvl6pPr marL="2232025" algn="l" defTabSz="892810" rtl="0" eaLnBrk="1" latinLnBrk="0" hangingPunct="1">
              <a:defRPr sz="1700" kern="1200">
                <a:solidFill>
                  <a:schemeClr val="tx1"/>
                </a:solidFill>
                <a:latin typeface="+mn-lt"/>
                <a:ea typeface="+mn-ea"/>
                <a:cs typeface="+mn-cs"/>
              </a:defRPr>
            </a:lvl6pPr>
            <a:lvl7pPr marL="2678430" algn="l" defTabSz="892810" rtl="0" eaLnBrk="1" latinLnBrk="0" hangingPunct="1">
              <a:defRPr sz="1700" kern="1200">
                <a:solidFill>
                  <a:schemeClr val="tx1"/>
                </a:solidFill>
                <a:latin typeface="+mn-lt"/>
                <a:ea typeface="+mn-ea"/>
                <a:cs typeface="+mn-cs"/>
              </a:defRPr>
            </a:lvl7pPr>
            <a:lvl8pPr marL="3124835" algn="l" defTabSz="892810" rtl="0" eaLnBrk="1" latinLnBrk="0" hangingPunct="1">
              <a:defRPr sz="1700" kern="1200">
                <a:solidFill>
                  <a:schemeClr val="tx1"/>
                </a:solidFill>
                <a:latin typeface="+mn-lt"/>
                <a:ea typeface="+mn-ea"/>
                <a:cs typeface="+mn-cs"/>
              </a:defRPr>
            </a:lvl8pPr>
            <a:lvl9pPr marL="3571875" algn="l" defTabSz="892810"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panose="020B0603020202020204"/>
              </a:rPr>
              <a:t> </a:t>
            </a:r>
            <a:fld id="{110FD68B-4EE4-9D43-89F2-B87D6C9CEE3A}" type="slidenum">
              <a:rPr lang="en-US" sz="800" smtClean="0">
                <a:solidFill>
                  <a:schemeClr val="tx1"/>
                </a:solidFill>
                <a:latin typeface="+mn-lt"/>
                <a:cs typeface="Trebuchet MS" panose="020B0603020202020204"/>
              </a:rPr>
            </a:fld>
            <a:endParaRPr lang="en-US" sz="800">
              <a:solidFill>
                <a:schemeClr val="tx1"/>
              </a:solidFill>
              <a:latin typeface="+mn-lt"/>
              <a:cs typeface="Trebuchet MS" panose="020B0603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 with Jenkins</a:t>
            </a:r>
            <a:endParaRPr lang="en-US" dirty="0"/>
          </a:p>
        </p:txBody>
      </p:sp>
      <p:sp>
        <p:nvSpPr>
          <p:cNvPr id="11" name="Text Placeholder 3"/>
          <p:cNvSpPr>
            <a:spLocks noGrp="1"/>
          </p:cNvSpPr>
          <p:nvPr>
            <p:ph type="body" sz="quarter" idx="10"/>
          </p:nvPr>
        </p:nvSpPr>
        <p:spPr>
          <a:xfrm>
            <a:off x="1701800" y="5059045"/>
            <a:ext cx="2607945" cy="1677670"/>
          </a:xfrm>
        </p:spPr>
        <p:txBody>
          <a:bodyPr/>
          <a:lstStyle/>
          <a:p>
            <a:endParaRPr lang="en-US" dirty="0"/>
          </a:p>
          <a:p>
            <a:endParaRPr lang="en-US" dirty="0"/>
          </a:p>
          <a:p>
            <a:endParaRPr lang="en-US" dirty="0"/>
          </a:p>
          <a:p>
            <a:r>
              <a:rPr lang="en-US" dirty="0"/>
              <a:t>JUNE 14 2023</a:t>
            </a:r>
            <a:endParaRPr lang="en-US" dirty="0"/>
          </a:p>
          <a:p>
            <a:endParaRPr lang="en-US" dirty="0"/>
          </a:p>
          <a:p>
            <a:r>
              <a:rPr lang="en-US" dirty="0"/>
              <a:t>AISWARYA K - 245182</a:t>
            </a:r>
            <a:endParaRPr lang="en-US" dirty="0"/>
          </a:p>
          <a:p>
            <a:r>
              <a:rPr lang="en-US" dirty="0">
                <a:sym typeface="+mn-ea"/>
              </a:rPr>
              <a:t>SAGAR SAJI - 245195</a:t>
            </a:r>
            <a:endParaRPr lang="en-US" dirty="0"/>
          </a:p>
          <a:p>
            <a:endParaRPr lang="en-US" dirty="0"/>
          </a:p>
          <a:p>
            <a:endParaRPr lang="en-US" dirty="0"/>
          </a:p>
        </p:txBody>
      </p:sp>
      <p:sp>
        <p:nvSpPr>
          <p:cNvPr id="4" name="Text Box 3"/>
          <p:cNvSpPr txBox="1"/>
          <p:nvPr/>
        </p:nvSpPr>
        <p:spPr>
          <a:xfrm>
            <a:off x="9850755" y="5663565"/>
            <a:ext cx="914400" cy="914400"/>
          </a:xfrm>
          <a:prstGeom prst="rect">
            <a:avLst/>
          </a:prstGeom>
          <a:noFill/>
        </p:spPr>
        <p:txBody>
          <a:bodyPr wrap="none" lIns="0" tIns="0" rIns="0" bIns="0" rtlCol="0">
            <a:noAutofit/>
          </a:bodyPr>
          <a:p>
            <a:pPr marL="182880" indent="-182880">
              <a:lnSpc>
                <a:spcPct val="100000"/>
              </a:lnSpc>
              <a:spcBef>
                <a:spcPts val="1200"/>
              </a:spcBef>
              <a:buSzPct val="100000"/>
              <a:buFont typeface="Arial" panose="020B0604020202020204"/>
              <a:buChar char="•"/>
            </a:pP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t>References</a:t>
            </a:r>
            <a:endParaRPr lang="en-US" sz="4000" b="0" dirty="0"/>
          </a:p>
        </p:txBody>
      </p:sp>
      <p:sp>
        <p:nvSpPr>
          <p:cNvPr id="2" name="Content Placeholder 1"/>
          <p:cNvSpPr/>
          <p:nvPr>
            <p:ph sz="half" idx="1"/>
          </p:nvPr>
        </p:nvSpPr>
        <p:spPr>
          <a:xfrm>
            <a:off x="365760" y="1828800"/>
            <a:ext cx="11457940" cy="4251960"/>
          </a:xfrm>
        </p:spPr>
        <p:txBody>
          <a:bodyPr/>
          <a:p>
            <a:r>
              <a:rPr lang="en-US" sz="2400"/>
              <a:t>https://github.com/sagarsaji/Grade_Calculator_Angular</a:t>
            </a:r>
            <a:endParaRPr lang="en-US" sz="2400"/>
          </a:p>
          <a:p>
            <a:r>
              <a:rPr lang="en-US" sz="2400"/>
              <a:t>https://www.youtube.com/watch?v=LxetFijn_D8&amp;t=458s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t>Jenkins: What is Jenkins ?</a:t>
            </a:r>
            <a:endParaRPr lang="en-US" sz="4000" b="0" dirty="0"/>
          </a:p>
        </p:txBody>
      </p:sp>
      <p:sp>
        <p:nvSpPr>
          <p:cNvPr id="8" name="Content Placeholder 2"/>
          <p:cNvSpPr>
            <a:spLocks noGrp="1"/>
          </p:cNvSpPr>
          <p:nvPr>
            <p:ph sz="half" idx="1"/>
          </p:nvPr>
        </p:nvSpPr>
        <p:spPr>
          <a:xfrm>
            <a:off x="365759" y="1828800"/>
            <a:ext cx="11457431" cy="4251960"/>
          </a:xfrm>
        </p:spPr>
        <p:txBody>
          <a:bodyPr/>
          <a:lstStyle/>
          <a:p>
            <a:r>
              <a:rPr lang="en-US" dirty="0">
                <a:solidFill>
                  <a:srgbClr val="374151"/>
                </a:solidFill>
                <a:latin typeface="+mj-lt"/>
              </a:rPr>
              <a:t>Jenkins is an O</a:t>
            </a:r>
            <a:r>
              <a:rPr lang="en-US" b="0" i="0" dirty="0">
                <a:solidFill>
                  <a:srgbClr val="374151"/>
                </a:solidFill>
                <a:effectLst/>
                <a:latin typeface="+mj-lt"/>
              </a:rPr>
              <a:t>pen-source automation server that facilitates the continuous integration and continuous deployment (CI/CD) of software projects.</a:t>
            </a:r>
            <a:endParaRPr lang="en-US" b="0" i="0" dirty="0">
              <a:solidFill>
                <a:srgbClr val="374151"/>
              </a:solidFill>
              <a:effectLst/>
              <a:latin typeface="+mj-lt"/>
            </a:endParaRPr>
          </a:p>
          <a:p>
            <a:r>
              <a:rPr lang="en-US" b="0" i="0" dirty="0">
                <a:solidFill>
                  <a:srgbClr val="374151"/>
                </a:solidFill>
                <a:effectLst/>
                <a:latin typeface="+mj-lt"/>
              </a:rPr>
              <a:t>It automate various stages of the software development lifecycle, including building, testing, and deploying applications.</a:t>
            </a:r>
            <a:endParaRPr lang="en-US" b="0" i="0" dirty="0">
              <a:solidFill>
                <a:srgbClr val="374151"/>
              </a:solidFill>
              <a:effectLst/>
              <a:latin typeface="+mj-lt"/>
            </a:endParaRPr>
          </a:p>
          <a:p>
            <a:r>
              <a:rPr lang="en-US" dirty="0">
                <a:solidFill>
                  <a:srgbClr val="374151"/>
                </a:solidFill>
                <a:latin typeface="+mj-lt"/>
              </a:rPr>
              <a:t>P</a:t>
            </a:r>
            <a:r>
              <a:rPr lang="en-US" b="0" i="0" dirty="0">
                <a:solidFill>
                  <a:srgbClr val="374151"/>
                </a:solidFill>
                <a:effectLst/>
                <a:latin typeface="+mj-lt"/>
              </a:rPr>
              <a:t>ipelines define the steps and actions necessary to build, test, and deploy software applications.</a:t>
            </a:r>
            <a:endParaRPr lang="en-US" b="0" i="0" dirty="0">
              <a:solidFill>
                <a:srgbClr val="374151"/>
              </a:solidFill>
              <a:effectLst/>
              <a:latin typeface="+mj-lt"/>
            </a:endParaRPr>
          </a:p>
          <a:p>
            <a:r>
              <a:rPr lang="en-US" dirty="0">
                <a:solidFill>
                  <a:srgbClr val="374151"/>
                </a:solidFill>
                <a:latin typeface="+mj-lt"/>
              </a:rPr>
              <a:t>One of the pipeline is Scripted Pipeline</a:t>
            </a:r>
            <a:endParaRPr lang="en-US" dirty="0">
              <a:solidFill>
                <a:srgbClr val="374151"/>
              </a:solidFill>
              <a:latin typeface="+mj-lt"/>
            </a:endParaRPr>
          </a:p>
          <a:p>
            <a:r>
              <a:rPr lang="en-US" b="0" i="0" dirty="0">
                <a:solidFill>
                  <a:srgbClr val="374151"/>
                </a:solidFill>
                <a:effectLst/>
                <a:latin typeface="+mj-lt"/>
              </a:rPr>
              <a:t>Use</a:t>
            </a:r>
            <a:r>
              <a:rPr lang="en-US" dirty="0">
                <a:solidFill>
                  <a:srgbClr val="374151"/>
                </a:solidFill>
                <a:latin typeface="+mj-lt"/>
              </a:rPr>
              <a:t>s Groovy Language to build processes.</a:t>
            </a:r>
            <a:endParaRPr lang="en-US" dirty="0">
              <a:solidFill>
                <a:srgbClr val="374151"/>
              </a:solidFill>
              <a:latin typeface="+mj-lt"/>
            </a:endParaRPr>
          </a:p>
          <a:p>
            <a:r>
              <a:rPr lang="en-US" b="0" i="0" dirty="0">
                <a:solidFill>
                  <a:srgbClr val="374151"/>
                </a:solidFill>
                <a:effectLst/>
                <a:latin typeface="+mj-lt"/>
              </a:rPr>
              <a:t>More flexible and advanced customization</a:t>
            </a:r>
            <a:r>
              <a:rPr lang="en-US" dirty="0">
                <a:solidFill>
                  <a:srgbClr val="374151"/>
                </a:solidFill>
                <a:latin typeface="+mj-lt"/>
              </a:rPr>
              <a:t>.</a:t>
            </a:r>
            <a:endParaRPr lang="en-US" dirty="0">
              <a:solidFill>
                <a:srgbClr val="374151"/>
              </a:solidFill>
              <a:latin typeface="+mj-lt"/>
            </a:endParaRPr>
          </a:p>
          <a:p>
            <a:r>
              <a:rPr lang="en-US" b="0" i="0" dirty="0">
                <a:solidFill>
                  <a:srgbClr val="374151"/>
                </a:solidFill>
                <a:effectLst/>
                <a:latin typeface="+mj-lt"/>
              </a:rPr>
              <a:t>Can use conditional statements like if-else or loops to define the workflow.</a:t>
            </a:r>
            <a:endParaRPr lang="en-US" b="0" i="0" dirty="0">
              <a:solidFill>
                <a:srgbClr val="374151"/>
              </a:solidFill>
              <a:effectLst/>
              <a:latin typeface="+mj-lt"/>
            </a:endParaRPr>
          </a:p>
          <a:p>
            <a:endParaRPr lang="en-US" b="0" i="0" dirty="0">
              <a:solidFill>
                <a:srgbClr val="374151"/>
              </a:solidFill>
              <a:effectLst/>
              <a:latin typeface="+mj-lt"/>
            </a:endParaRPr>
          </a:p>
          <a:p>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t>Jenkins: </a:t>
            </a:r>
            <a:r>
              <a:rPr lang="en-US" sz="4000" b="0" dirty="0" err="1"/>
              <a:t>Jenkinsfile</a:t>
            </a:r>
            <a:endParaRPr lang="en-US" sz="4000" b="0" dirty="0"/>
          </a:p>
        </p:txBody>
      </p:sp>
      <p:sp>
        <p:nvSpPr>
          <p:cNvPr id="8" name="Content Placeholder 2"/>
          <p:cNvSpPr>
            <a:spLocks noGrp="1"/>
          </p:cNvSpPr>
          <p:nvPr>
            <p:ph sz="half" idx="1"/>
          </p:nvPr>
        </p:nvSpPr>
        <p:spPr>
          <a:xfrm>
            <a:off x="365759" y="1828800"/>
            <a:ext cx="11457431" cy="4251960"/>
          </a:xfrm>
        </p:spPr>
        <p:txBody>
          <a:bodyPr/>
          <a:lstStyle/>
          <a:p>
            <a:r>
              <a:rPr lang="en-US" dirty="0">
                <a:latin typeface="+mj-lt"/>
              </a:rPr>
              <a:t>Before using Scripted Pipeline in Jenkins for a spring boot application, we need to first add a </a:t>
            </a:r>
            <a:r>
              <a:rPr lang="en-US" dirty="0" err="1">
                <a:latin typeface="+mj-lt"/>
              </a:rPr>
              <a:t>Jenkinsfile</a:t>
            </a:r>
            <a:r>
              <a:rPr lang="en-US" dirty="0">
                <a:latin typeface="+mj-lt"/>
              </a:rPr>
              <a:t> into the spring boot application.</a:t>
            </a:r>
            <a:endParaRPr lang="en-US" dirty="0">
              <a:latin typeface="+mj-lt"/>
            </a:endParaRPr>
          </a:p>
          <a:p>
            <a:r>
              <a:rPr lang="en-US" dirty="0" err="1">
                <a:latin typeface="+mj-lt"/>
              </a:rPr>
              <a:t>Jenkinsfile</a:t>
            </a:r>
            <a:r>
              <a:rPr lang="en-US" dirty="0">
                <a:latin typeface="+mj-lt"/>
              </a:rPr>
              <a:t> is a text file that</a:t>
            </a:r>
            <a:r>
              <a:rPr lang="en-US" b="0" i="0" dirty="0">
                <a:solidFill>
                  <a:srgbClr val="374151"/>
                </a:solidFill>
                <a:effectLst/>
                <a:latin typeface="+mj-lt"/>
              </a:rPr>
              <a:t> serves as the configuration and definition file for Jenkins pipelines.</a:t>
            </a:r>
            <a:endParaRPr lang="en-US" b="0" i="0" dirty="0">
              <a:solidFill>
                <a:srgbClr val="374151"/>
              </a:solidFill>
              <a:effectLst/>
              <a:latin typeface="+mj-lt"/>
            </a:endParaRPr>
          </a:p>
          <a:p>
            <a:r>
              <a:rPr lang="en-US" dirty="0">
                <a:solidFill>
                  <a:srgbClr val="374151"/>
                </a:solidFill>
                <a:latin typeface="+mj-lt"/>
              </a:rPr>
              <a:t>It </a:t>
            </a:r>
            <a:r>
              <a:rPr lang="en-US" b="0" i="0" dirty="0">
                <a:solidFill>
                  <a:srgbClr val="374151"/>
                </a:solidFill>
                <a:effectLst/>
                <a:latin typeface="+mj-lt"/>
              </a:rPr>
              <a:t>reads and executes the instructions to automate the build, test, and deployment processes.</a:t>
            </a:r>
            <a:endParaRPr lang="en-US" b="0" i="0" dirty="0">
              <a:solidFill>
                <a:srgbClr val="374151"/>
              </a:solidFill>
              <a:effectLst/>
              <a:latin typeface="+mj-lt"/>
            </a:endParaRPr>
          </a:p>
          <a:p>
            <a:r>
              <a:rPr lang="en-US" b="0" i="0" dirty="0">
                <a:solidFill>
                  <a:srgbClr val="374151"/>
                </a:solidFill>
                <a:effectLst/>
                <a:latin typeface="+mj-lt"/>
              </a:rPr>
              <a:t>It specifies the steps, stages, and actions to be executed during the CI/CD process.</a:t>
            </a:r>
            <a:endParaRPr lang="en-US" b="0" i="0" dirty="0">
              <a:solidFill>
                <a:srgbClr val="374151"/>
              </a:solidFill>
              <a:effectLst/>
              <a:latin typeface="+mj-lt"/>
            </a:endParaRPr>
          </a:p>
          <a:p>
            <a:r>
              <a:rPr lang="en-US" dirty="0">
                <a:solidFill>
                  <a:srgbClr val="374151"/>
                </a:solidFill>
                <a:latin typeface="+mj-lt"/>
              </a:rPr>
              <a:t>E</a:t>
            </a:r>
            <a:r>
              <a:rPr lang="en-US" b="0" i="0" dirty="0">
                <a:solidFill>
                  <a:srgbClr val="374151"/>
                </a:solidFill>
                <a:effectLst/>
                <a:latin typeface="+mj-lt"/>
              </a:rPr>
              <a:t>nables version control, collaboration, and automation of their CI/CD processes. </a:t>
            </a:r>
            <a:endParaRPr lang="en-US" dirty="0">
              <a:solidFill>
                <a:srgbClr val="374151"/>
              </a:solidFill>
              <a:latin typeface="+mj-lt"/>
            </a:endParaRPr>
          </a:p>
          <a:p>
            <a:r>
              <a:rPr lang="en-US" dirty="0">
                <a:solidFill>
                  <a:srgbClr val="374151"/>
                </a:solidFill>
                <a:latin typeface="+mj-lt"/>
              </a:rPr>
              <a:t>P</a:t>
            </a:r>
            <a:r>
              <a:rPr lang="en-US" b="0" i="0" dirty="0">
                <a:solidFill>
                  <a:srgbClr val="374151"/>
                </a:solidFill>
                <a:effectLst/>
                <a:latin typeface="+mj-lt"/>
              </a:rPr>
              <a:t>rovides a structured and maintainable approach to defining and executing Jenkins pipelines.</a:t>
            </a:r>
            <a:endParaRPr lang="en-US" b="0" i="0" dirty="0">
              <a:solidFill>
                <a:srgbClr val="374151"/>
              </a:solidFill>
              <a:effectLst/>
              <a:latin typeface="+mj-lt"/>
            </a:endParaRPr>
          </a:p>
          <a:p>
            <a:endParaRPr lang="en-US" b="0" i="0" dirty="0">
              <a:solidFill>
                <a:srgbClr val="374151"/>
              </a:solidFill>
              <a:effectLst/>
              <a:latin typeface="+mj-lt"/>
            </a:endParaRPr>
          </a:p>
          <a:p>
            <a:endParaRPr lang="en-US"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t>Jenkins: Script Syntax</a:t>
            </a:r>
            <a:endParaRPr lang="en-US" sz="4000" b="0" dirty="0"/>
          </a:p>
        </p:txBody>
      </p:sp>
      <p:sp>
        <p:nvSpPr>
          <p:cNvPr id="8" name="Content Placeholder 2"/>
          <p:cNvSpPr>
            <a:spLocks noGrp="1"/>
          </p:cNvSpPr>
          <p:nvPr>
            <p:ph sz="half" idx="1"/>
          </p:nvPr>
        </p:nvSpPr>
        <p:spPr>
          <a:xfrm>
            <a:off x="1613535" y="1809750"/>
            <a:ext cx="3415666" cy="2962275"/>
          </a:xfrm>
        </p:spPr>
        <p:txBody>
          <a:bodyPr>
            <a:noAutofit/>
          </a:bodyPr>
          <a:lstStyle/>
          <a:p>
            <a:pPr marL="0" indent="0">
              <a:buNone/>
            </a:pPr>
            <a:r>
              <a:rPr lang="en-US" b="0" i="0" dirty="0">
                <a:solidFill>
                  <a:srgbClr val="374151"/>
                </a:solidFill>
                <a:effectLst/>
                <a:latin typeface="+mj-lt"/>
              </a:rPr>
              <a:t>node {    </a:t>
            </a:r>
            <a:endParaRPr lang="en-US" b="0" i="0" dirty="0">
              <a:solidFill>
                <a:srgbClr val="374151"/>
              </a:solidFill>
              <a:effectLst/>
              <a:latin typeface="+mj-lt"/>
            </a:endParaRPr>
          </a:p>
          <a:p>
            <a:pPr marL="0" indent="0">
              <a:buNone/>
            </a:pPr>
            <a:r>
              <a:rPr lang="en-US" b="0" i="0" dirty="0">
                <a:solidFill>
                  <a:srgbClr val="374151"/>
                </a:solidFill>
                <a:effectLst/>
                <a:latin typeface="+mj-lt"/>
              </a:rPr>
              <a:t>    stage('Build') {</a:t>
            </a:r>
            <a:endParaRPr lang="en-US" b="0" i="0" dirty="0">
              <a:solidFill>
                <a:srgbClr val="374151"/>
              </a:solidFill>
              <a:effectLst/>
              <a:latin typeface="+mj-lt"/>
            </a:endParaRPr>
          </a:p>
          <a:p>
            <a:pPr marL="0" indent="0">
              <a:buNone/>
            </a:pPr>
            <a:r>
              <a:rPr lang="en-US" b="0" i="0" dirty="0">
                <a:solidFill>
                  <a:srgbClr val="374151"/>
                </a:solidFill>
                <a:effectLst/>
                <a:latin typeface="+mj-lt"/>
              </a:rPr>
              <a:t>        // Build the application</a:t>
            </a:r>
            <a:endParaRPr lang="en-US" b="0" i="0" dirty="0">
              <a:solidFill>
                <a:srgbClr val="374151"/>
              </a:solidFill>
              <a:effectLst/>
              <a:latin typeface="+mj-lt"/>
            </a:endParaRPr>
          </a:p>
          <a:p>
            <a:pPr marL="0" indent="0">
              <a:buNone/>
            </a:pPr>
            <a:r>
              <a:rPr lang="en-US" b="0" i="0" dirty="0">
                <a:solidFill>
                  <a:srgbClr val="374151"/>
                </a:solidFill>
                <a:effectLst/>
                <a:latin typeface="+mj-lt"/>
              </a:rPr>
              <a:t>        bat '</a:t>
            </a:r>
            <a:r>
              <a:rPr lang="en-US" b="0" i="0" dirty="0" err="1">
                <a:solidFill>
                  <a:srgbClr val="374151"/>
                </a:solidFill>
                <a:effectLst/>
                <a:latin typeface="+mj-lt"/>
              </a:rPr>
              <a:t>mvn</a:t>
            </a:r>
            <a:r>
              <a:rPr lang="en-US" b="0" i="0" dirty="0">
                <a:solidFill>
                  <a:srgbClr val="374151"/>
                </a:solidFill>
                <a:effectLst/>
                <a:latin typeface="+mj-lt"/>
              </a:rPr>
              <a:t> clean install'</a:t>
            </a:r>
            <a:endParaRPr lang="en-US" b="0" i="0" dirty="0">
              <a:solidFill>
                <a:srgbClr val="374151"/>
              </a:solidFill>
              <a:effectLst/>
              <a:latin typeface="+mj-lt"/>
            </a:endParaRPr>
          </a:p>
          <a:p>
            <a:pPr marL="0" indent="0">
              <a:buNone/>
            </a:pPr>
            <a:r>
              <a:rPr lang="en-US" b="0" i="0" dirty="0">
                <a:solidFill>
                  <a:srgbClr val="374151"/>
                </a:solidFill>
                <a:effectLst/>
                <a:latin typeface="+mj-lt"/>
              </a:rPr>
              <a:t>        </a:t>
            </a:r>
            <a:endParaRPr lang="en-US" b="0" i="0" dirty="0">
              <a:solidFill>
                <a:srgbClr val="374151"/>
              </a:solidFill>
              <a:effectLst/>
              <a:latin typeface="+mj-lt"/>
            </a:endParaRPr>
          </a:p>
          <a:p>
            <a:pPr marL="0" indent="0">
              <a:buNone/>
            </a:pPr>
            <a:r>
              <a:rPr lang="en-US" b="0" i="0" dirty="0">
                <a:solidFill>
                  <a:srgbClr val="374151"/>
                </a:solidFill>
                <a:effectLst/>
                <a:latin typeface="+mj-lt"/>
              </a:rPr>
              <a:t>        // Perform additional actions within the build stage</a:t>
            </a:r>
            <a:endParaRPr lang="en-US" b="0" i="0" dirty="0">
              <a:solidFill>
                <a:srgbClr val="374151"/>
              </a:solidFill>
              <a:effectLst/>
              <a:latin typeface="+mj-lt"/>
            </a:endParaRPr>
          </a:p>
          <a:p>
            <a:pPr marL="0" indent="0">
              <a:buNone/>
            </a:pPr>
            <a:r>
              <a:rPr lang="en-US" b="0" i="0" dirty="0">
                <a:solidFill>
                  <a:srgbClr val="374151"/>
                </a:solidFill>
                <a:effectLst/>
                <a:latin typeface="+mj-lt"/>
              </a:rPr>
              <a:t>        bat 'echo "Build completed"'</a:t>
            </a:r>
            <a:endParaRPr lang="en-US" b="0" i="0" dirty="0">
              <a:solidFill>
                <a:srgbClr val="374151"/>
              </a:solidFill>
              <a:effectLst/>
              <a:latin typeface="+mj-lt"/>
            </a:endParaRPr>
          </a:p>
          <a:p>
            <a:pPr marL="0" indent="0">
              <a:buNone/>
            </a:pPr>
            <a:r>
              <a:rPr lang="en-US" b="0" i="0" dirty="0">
                <a:solidFill>
                  <a:srgbClr val="374151"/>
                </a:solidFill>
                <a:effectLst/>
                <a:latin typeface="+mj-lt"/>
              </a:rPr>
              <a:t>        bat './custom-script.sh'</a:t>
            </a:r>
            <a:endParaRPr lang="en-US" b="0" i="0" dirty="0">
              <a:solidFill>
                <a:srgbClr val="374151"/>
              </a:solidFill>
              <a:effectLst/>
              <a:latin typeface="+mj-lt"/>
            </a:endParaRPr>
          </a:p>
          <a:p>
            <a:pPr marL="0" indent="0">
              <a:buNone/>
            </a:pPr>
            <a:r>
              <a:rPr lang="en-US" b="0" i="0" dirty="0">
                <a:solidFill>
                  <a:srgbClr val="374151"/>
                </a:solidFill>
                <a:effectLst/>
                <a:latin typeface="+mj-lt"/>
              </a:rPr>
              <a:t>    }</a:t>
            </a:r>
            <a:endParaRPr lang="en-US" b="0" i="0" dirty="0">
              <a:solidFill>
                <a:srgbClr val="374151"/>
              </a:solidFill>
              <a:effectLst/>
              <a:latin typeface="+mj-lt"/>
            </a:endParaRPr>
          </a:p>
          <a:p>
            <a:pPr marL="0" indent="0">
              <a:buNone/>
            </a:pPr>
            <a:endParaRPr lang="en-US" sz="1100" b="0" i="0" dirty="0">
              <a:solidFill>
                <a:srgbClr val="374151"/>
              </a:solidFill>
              <a:effectLst/>
              <a:latin typeface="+mj-lt"/>
            </a:endParaRPr>
          </a:p>
          <a:p>
            <a:r>
              <a:rPr lang="en-US" sz="1100" b="0" i="0" dirty="0">
                <a:solidFill>
                  <a:srgbClr val="374151"/>
                </a:solidFill>
                <a:effectLst/>
                <a:latin typeface="+mj-lt"/>
              </a:rPr>
              <a:t>    </a:t>
            </a:r>
            <a:endParaRPr lang="en-US" sz="1100" b="0" i="0" dirty="0">
              <a:solidFill>
                <a:srgbClr val="374151"/>
              </a:solidFill>
              <a:effectLst/>
              <a:latin typeface="+mj-lt"/>
            </a:endParaRPr>
          </a:p>
          <a:p>
            <a:endParaRPr lang="en-US" sz="1100" dirty="0">
              <a:latin typeface="+mj-lt"/>
            </a:endParaRPr>
          </a:p>
        </p:txBody>
      </p:sp>
      <p:sp>
        <p:nvSpPr>
          <p:cNvPr id="2" name="TextBox 1"/>
          <p:cNvSpPr txBox="1"/>
          <p:nvPr/>
        </p:nvSpPr>
        <p:spPr>
          <a:xfrm>
            <a:off x="6094476" y="1809750"/>
            <a:ext cx="3705225" cy="4124325"/>
          </a:xfrm>
          <a:prstGeom prst="rect">
            <a:avLst/>
          </a:prstGeom>
          <a:noFill/>
        </p:spPr>
        <p:txBody>
          <a:bodyPr wrap="square" lIns="0" tIns="0" rIns="0" bIns="0" rtlCol="0">
            <a:noAutofit/>
          </a:bodyPr>
          <a:lstStyle/>
          <a:p>
            <a:r>
              <a:rPr lang="en-US" sz="1400" b="0" i="0" dirty="0">
                <a:solidFill>
                  <a:srgbClr val="374151"/>
                </a:solidFill>
                <a:effectLst/>
                <a:latin typeface="+mj-lt"/>
              </a:rPr>
              <a:t> stage('Test') {</a:t>
            </a:r>
            <a:endParaRPr lang="en-US" sz="1400" b="0" i="0" dirty="0">
              <a:solidFill>
                <a:srgbClr val="374151"/>
              </a:solidFill>
              <a:effectLst/>
              <a:latin typeface="+mj-lt"/>
            </a:endParaRPr>
          </a:p>
          <a:p>
            <a:r>
              <a:rPr lang="en-US" sz="1400" b="0" i="0" dirty="0">
                <a:solidFill>
                  <a:srgbClr val="374151"/>
                </a:solidFill>
                <a:effectLst/>
                <a:latin typeface="+mj-lt"/>
              </a:rPr>
              <a:t>        // Run unit tests</a:t>
            </a:r>
            <a:endParaRPr lang="en-US" sz="1400" b="0" i="0" dirty="0">
              <a:solidFill>
                <a:srgbClr val="374151"/>
              </a:solidFill>
              <a:effectLst/>
              <a:latin typeface="+mj-lt"/>
            </a:endParaRPr>
          </a:p>
          <a:p>
            <a:r>
              <a:rPr lang="en-US" sz="1400" b="0" i="0" dirty="0">
                <a:solidFill>
                  <a:srgbClr val="374151"/>
                </a:solidFill>
                <a:effectLst/>
                <a:latin typeface="+mj-lt"/>
              </a:rPr>
              <a:t>        bat '</a:t>
            </a:r>
            <a:r>
              <a:rPr lang="en-US" sz="1400" b="0" i="0" dirty="0" err="1">
                <a:solidFill>
                  <a:srgbClr val="374151"/>
                </a:solidFill>
                <a:effectLst/>
                <a:latin typeface="+mj-lt"/>
              </a:rPr>
              <a:t>mvn</a:t>
            </a:r>
            <a:r>
              <a:rPr lang="en-US" sz="1400" b="0" i="0" dirty="0">
                <a:solidFill>
                  <a:srgbClr val="374151"/>
                </a:solidFill>
                <a:effectLst/>
                <a:latin typeface="+mj-lt"/>
              </a:rPr>
              <a:t> test'</a:t>
            </a:r>
            <a:endParaRPr lang="en-US" sz="1400" b="0" i="0" dirty="0">
              <a:solidFill>
                <a:srgbClr val="374151"/>
              </a:solidFill>
              <a:effectLst/>
              <a:latin typeface="+mj-lt"/>
            </a:endParaRPr>
          </a:p>
          <a:p>
            <a:r>
              <a:rPr lang="en-US" sz="1400" b="0" i="0" dirty="0">
                <a:solidFill>
                  <a:srgbClr val="374151"/>
                </a:solidFill>
                <a:effectLst/>
                <a:latin typeface="+mj-lt"/>
              </a:rPr>
              <a:t>        </a:t>
            </a:r>
            <a:endParaRPr lang="en-US" sz="1400" b="0" i="0" dirty="0">
              <a:solidFill>
                <a:srgbClr val="374151"/>
              </a:solidFill>
              <a:effectLst/>
              <a:latin typeface="+mj-lt"/>
            </a:endParaRPr>
          </a:p>
          <a:p>
            <a:r>
              <a:rPr lang="en-US" sz="1400" b="0" i="0" dirty="0">
                <a:solidFill>
                  <a:srgbClr val="374151"/>
                </a:solidFill>
                <a:effectLst/>
                <a:latin typeface="+mj-lt"/>
              </a:rPr>
              <a:t>        // Perform additional actions within the test stage</a:t>
            </a:r>
            <a:endParaRPr lang="en-US" sz="1400" b="0" i="0" dirty="0">
              <a:solidFill>
                <a:srgbClr val="374151"/>
              </a:solidFill>
              <a:effectLst/>
              <a:latin typeface="+mj-lt"/>
            </a:endParaRPr>
          </a:p>
          <a:p>
            <a:r>
              <a:rPr lang="en-US" sz="1400" b="0" i="0" dirty="0">
                <a:solidFill>
                  <a:srgbClr val="374151"/>
                </a:solidFill>
                <a:effectLst/>
                <a:latin typeface="+mj-lt"/>
              </a:rPr>
              <a:t>        bat 'echo "Tests completed"'</a:t>
            </a:r>
            <a:endParaRPr lang="en-US" sz="1400" b="0" i="0" dirty="0">
              <a:solidFill>
                <a:srgbClr val="374151"/>
              </a:solidFill>
              <a:effectLst/>
              <a:latin typeface="+mj-lt"/>
            </a:endParaRPr>
          </a:p>
          <a:p>
            <a:r>
              <a:rPr lang="en-US" sz="1400" b="0" i="0" dirty="0">
                <a:solidFill>
                  <a:srgbClr val="374151"/>
                </a:solidFill>
                <a:effectLst/>
                <a:latin typeface="+mj-lt"/>
              </a:rPr>
              <a:t>    }</a:t>
            </a:r>
            <a:endParaRPr lang="en-US" sz="1400" b="0" i="0" dirty="0">
              <a:solidFill>
                <a:srgbClr val="374151"/>
              </a:solidFill>
              <a:effectLst/>
              <a:latin typeface="+mj-lt"/>
            </a:endParaRPr>
          </a:p>
          <a:p>
            <a:r>
              <a:rPr lang="en-US" sz="1400" b="0" i="0" dirty="0">
                <a:solidFill>
                  <a:srgbClr val="374151"/>
                </a:solidFill>
                <a:effectLst/>
                <a:latin typeface="+mj-lt"/>
              </a:rPr>
              <a:t>    </a:t>
            </a:r>
            <a:endParaRPr lang="en-US" sz="1400" b="0" i="0" dirty="0">
              <a:solidFill>
                <a:srgbClr val="374151"/>
              </a:solidFill>
              <a:effectLst/>
              <a:latin typeface="+mj-lt"/>
            </a:endParaRPr>
          </a:p>
          <a:p>
            <a:r>
              <a:rPr lang="en-US" sz="1400" b="0" i="0" dirty="0">
                <a:solidFill>
                  <a:srgbClr val="374151"/>
                </a:solidFill>
                <a:effectLst/>
                <a:latin typeface="+mj-lt"/>
              </a:rPr>
              <a:t>    stage('Deploy') {</a:t>
            </a:r>
            <a:endParaRPr lang="en-US" sz="1400" b="0" i="0" dirty="0">
              <a:solidFill>
                <a:srgbClr val="374151"/>
              </a:solidFill>
              <a:effectLst/>
              <a:latin typeface="+mj-lt"/>
            </a:endParaRPr>
          </a:p>
          <a:p>
            <a:r>
              <a:rPr lang="en-US" sz="1400" b="0" i="0" dirty="0">
                <a:solidFill>
                  <a:srgbClr val="374151"/>
                </a:solidFill>
                <a:effectLst/>
                <a:latin typeface="+mj-lt"/>
              </a:rPr>
              <a:t>        // Deploy the application to a server</a:t>
            </a:r>
            <a:endParaRPr lang="en-US" sz="1400" b="0" i="0" dirty="0">
              <a:solidFill>
                <a:srgbClr val="374151"/>
              </a:solidFill>
              <a:effectLst/>
              <a:latin typeface="+mj-lt"/>
            </a:endParaRPr>
          </a:p>
          <a:p>
            <a:r>
              <a:rPr lang="en-US" sz="1400" b="0" i="0" dirty="0">
                <a:solidFill>
                  <a:srgbClr val="374151"/>
                </a:solidFill>
                <a:effectLst/>
                <a:latin typeface="+mj-lt"/>
              </a:rPr>
              <a:t>        bat '</a:t>
            </a:r>
            <a:r>
              <a:rPr lang="en-US" sz="1400" b="0" i="0" dirty="0" err="1">
                <a:solidFill>
                  <a:srgbClr val="374151"/>
                </a:solidFill>
                <a:effectLst/>
                <a:latin typeface="+mj-lt"/>
              </a:rPr>
              <a:t>scp</a:t>
            </a:r>
            <a:r>
              <a:rPr lang="en-US" sz="1400" b="0" i="0" dirty="0">
                <a:solidFill>
                  <a:srgbClr val="374151"/>
                </a:solidFill>
                <a:effectLst/>
                <a:latin typeface="+mj-lt"/>
              </a:rPr>
              <a:t> target/</a:t>
            </a:r>
            <a:r>
              <a:rPr lang="en-US" sz="1400" b="0" i="0" dirty="0" err="1">
                <a:solidFill>
                  <a:srgbClr val="374151"/>
                </a:solidFill>
                <a:effectLst/>
                <a:latin typeface="+mj-lt"/>
              </a:rPr>
              <a:t>app.war</a:t>
            </a:r>
            <a:r>
              <a:rPr lang="en-US" sz="1400" b="0" i="0" dirty="0">
                <a:solidFill>
                  <a:srgbClr val="374151"/>
                </a:solidFill>
                <a:effectLst/>
                <a:latin typeface="+mj-lt"/>
              </a:rPr>
              <a:t> </a:t>
            </a:r>
            <a:r>
              <a:rPr lang="en-US" sz="1400" b="0" i="0" dirty="0" err="1">
                <a:solidFill>
                  <a:srgbClr val="374151"/>
                </a:solidFill>
                <a:effectLst/>
                <a:latin typeface="+mj-lt"/>
              </a:rPr>
              <a:t>user@server</a:t>
            </a:r>
            <a:r>
              <a:rPr lang="en-US" sz="1400" b="0" i="0" dirty="0">
                <a:solidFill>
                  <a:srgbClr val="374151"/>
                </a:solidFill>
                <a:effectLst/>
                <a:latin typeface="+mj-lt"/>
              </a:rPr>
              <a:t>:/path/to/deploy'</a:t>
            </a:r>
            <a:endParaRPr lang="en-US" sz="1400" b="0" i="0" dirty="0">
              <a:solidFill>
                <a:srgbClr val="374151"/>
              </a:solidFill>
              <a:effectLst/>
              <a:latin typeface="+mj-lt"/>
            </a:endParaRPr>
          </a:p>
          <a:p>
            <a:r>
              <a:rPr lang="en-US" sz="1400" b="0" i="0" dirty="0">
                <a:solidFill>
                  <a:srgbClr val="374151"/>
                </a:solidFill>
                <a:effectLst/>
                <a:latin typeface="+mj-lt"/>
              </a:rPr>
              <a:t>        </a:t>
            </a:r>
            <a:endParaRPr lang="en-US" sz="1400" b="0" i="0" dirty="0">
              <a:solidFill>
                <a:srgbClr val="374151"/>
              </a:solidFill>
              <a:effectLst/>
              <a:latin typeface="+mj-lt"/>
            </a:endParaRPr>
          </a:p>
          <a:p>
            <a:r>
              <a:rPr lang="en-US" sz="1400" b="0" i="0" dirty="0">
                <a:solidFill>
                  <a:srgbClr val="374151"/>
                </a:solidFill>
                <a:effectLst/>
                <a:latin typeface="+mj-lt"/>
              </a:rPr>
              <a:t>        // Perform additional actions within the deploy stage</a:t>
            </a:r>
            <a:endParaRPr lang="en-US" sz="1400" b="0" i="0" dirty="0">
              <a:solidFill>
                <a:srgbClr val="374151"/>
              </a:solidFill>
              <a:effectLst/>
              <a:latin typeface="+mj-lt"/>
            </a:endParaRPr>
          </a:p>
          <a:p>
            <a:r>
              <a:rPr lang="en-US" sz="1400" b="0" i="0" dirty="0">
                <a:solidFill>
                  <a:srgbClr val="374151"/>
                </a:solidFill>
                <a:effectLst/>
                <a:latin typeface="+mj-lt"/>
              </a:rPr>
              <a:t>        bat 'echo "Deployment completed"'</a:t>
            </a:r>
            <a:endParaRPr lang="en-US" sz="1400" b="0" i="0" dirty="0">
              <a:solidFill>
                <a:srgbClr val="374151"/>
              </a:solidFill>
              <a:effectLst/>
              <a:latin typeface="+mj-lt"/>
            </a:endParaRPr>
          </a:p>
          <a:p>
            <a:r>
              <a:rPr lang="en-US" sz="1400" b="0" i="0" dirty="0">
                <a:solidFill>
                  <a:srgbClr val="374151"/>
                </a:solidFill>
                <a:effectLst/>
                <a:latin typeface="+mj-lt"/>
              </a:rPr>
              <a:t>    }</a:t>
            </a:r>
            <a:endParaRPr lang="en-US" sz="1400" b="0" i="0" dirty="0">
              <a:solidFill>
                <a:srgbClr val="374151"/>
              </a:solidFill>
              <a:effectLst/>
              <a:latin typeface="+mj-lt"/>
            </a:endParaRPr>
          </a:p>
          <a:p>
            <a:r>
              <a:rPr lang="en-US" sz="1400" dirty="0">
                <a:solidFill>
                  <a:srgbClr val="374151"/>
                </a:solidFill>
                <a:latin typeface="+mj-lt"/>
              </a:rPr>
              <a:t>}</a:t>
            </a:r>
            <a:endParaRPr lang="en-US" sz="1400" b="0" i="0" dirty="0">
              <a:solidFill>
                <a:srgbClr val="374151"/>
              </a:solidFill>
              <a:effectLst/>
              <a:latin typeface="+mj-lt"/>
            </a:endParaRPr>
          </a:p>
          <a:p>
            <a:endParaRPr lang="en-US" sz="1100" b="0" i="0" dirty="0">
              <a:solidFill>
                <a:srgbClr val="374151"/>
              </a:solidFill>
              <a:effectLst/>
              <a:latin typeface="+mj-lt"/>
            </a:endParaRPr>
          </a:p>
          <a:p>
            <a:r>
              <a:rPr lang="en-US" sz="1100" b="0" i="0" dirty="0">
                <a:solidFill>
                  <a:srgbClr val="374151"/>
                </a:solidFill>
                <a:effectLst/>
                <a:latin typeface="+mj-lt"/>
              </a:rPr>
              <a:t>    </a:t>
            </a:r>
            <a:endParaRPr lang="en-US" sz="1100" b="0" i="0" dirty="0">
              <a:solidFill>
                <a:srgbClr val="374151"/>
              </a:solidFill>
              <a:effectLst/>
              <a:latin typeface="+mj-lt"/>
            </a:endParaRPr>
          </a:p>
          <a:p>
            <a:pPr marL="182880" indent="-182880">
              <a:lnSpc>
                <a:spcPct val="100000"/>
              </a:lnSpc>
              <a:spcBef>
                <a:spcPts val="1200"/>
              </a:spcBef>
              <a:buSzPct val="100000"/>
              <a:buFont typeface="Arial" panose="020B0604020202020204"/>
              <a:buChar char="•"/>
            </a:pPr>
            <a:endParaRPr lang="en-IN" sz="11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65759" y="320040"/>
            <a:ext cx="11457432" cy="914400"/>
          </a:xfrm>
        </p:spPr>
        <p:txBody>
          <a:bodyPr/>
          <a:lstStyle/>
          <a:p>
            <a:r>
              <a:rPr lang="en-US" sz="4000" b="0" dirty="0"/>
              <a:t>Why Angular in Jenkins?</a:t>
            </a:r>
            <a:endParaRPr lang="en-US" sz="4000" b="0" dirty="0"/>
          </a:p>
        </p:txBody>
      </p:sp>
      <p:sp>
        <p:nvSpPr>
          <p:cNvPr id="8" name="Content Placeholder 2"/>
          <p:cNvSpPr>
            <a:spLocks noGrp="1"/>
          </p:cNvSpPr>
          <p:nvPr>
            <p:ph sz="half" idx="1"/>
          </p:nvPr>
        </p:nvSpPr>
        <p:spPr>
          <a:xfrm>
            <a:off x="-715010" y="1537335"/>
            <a:ext cx="12538075" cy="4543425"/>
          </a:xfrm>
        </p:spPr>
        <p:txBody>
          <a:bodyPr>
            <a:noAutofit/>
          </a:bodyPr>
          <a:lstStyle/>
          <a:p>
            <a:endParaRPr lang="en-US" sz="1200" dirty="0">
              <a:latin typeface="+mj-lt"/>
            </a:endParaRPr>
          </a:p>
          <a:p>
            <a:pPr lvl="5">
              <a:lnSpc>
                <a:spcPct val="150000"/>
              </a:lnSpc>
              <a:buFont typeface="Arial" panose="020B0604020202020204" pitchFamily="34" charset="0"/>
              <a:buChar char="•"/>
            </a:pPr>
            <a:r>
              <a:rPr lang="en-IN" sz="1600" b="1" dirty="0"/>
              <a:t>Automated Build and Deployment</a:t>
            </a:r>
            <a:r>
              <a:rPr lang="en-US" altLang="en-IN" sz="1600" dirty="0"/>
              <a:t>:Jenkins provides automation capabilities, allowing you to set up a pipeline for building, testing, and deploying your Angular application.</a:t>
            </a:r>
            <a:endParaRPr lang="en-US" altLang="en-IN" sz="1600" dirty="0"/>
          </a:p>
          <a:p>
            <a:pPr lvl="5">
              <a:lnSpc>
                <a:spcPct val="150000"/>
              </a:lnSpc>
              <a:buFont typeface="Arial" panose="020B0604020202020204" pitchFamily="34" charset="0"/>
              <a:buChar char="•"/>
            </a:pPr>
            <a:r>
              <a:rPr lang="en-US" altLang="en-IN" sz="1600" b="1" dirty="0"/>
              <a:t>Continuous Integration</a:t>
            </a:r>
            <a:r>
              <a:rPr lang="en-US" altLang="en-IN" sz="1600" dirty="0"/>
              <a:t>: With Jenkins, you can integrate your Angular application with version control systems like Git. Jenkins can automatically trigger builds whenever changes are pushed to the repository.</a:t>
            </a:r>
            <a:endParaRPr lang="en-US" altLang="en-IN" sz="1600" dirty="0"/>
          </a:p>
          <a:p>
            <a:pPr lvl="5">
              <a:lnSpc>
                <a:spcPct val="150000"/>
              </a:lnSpc>
              <a:buFont typeface="Arial" panose="020B0604020202020204" pitchFamily="34" charset="0"/>
              <a:buChar char="•"/>
            </a:pPr>
            <a:r>
              <a:rPr lang="en-US" altLang="en-IN" sz="1600" b="1" dirty="0"/>
              <a:t>Build and Test Automation</a:t>
            </a:r>
            <a:r>
              <a:rPr lang="en-US" altLang="en-IN" sz="1600" dirty="0"/>
              <a:t>:Jenkins can execute commands like installing dependencies, building the Angular application, and running tests as part of the build process.</a:t>
            </a:r>
            <a:endParaRPr lang="en-US" altLang="en-IN" sz="1600" dirty="0"/>
          </a:p>
          <a:p>
            <a:pPr lvl="5">
              <a:lnSpc>
                <a:spcPct val="150000"/>
              </a:lnSpc>
              <a:buFont typeface="Arial" panose="020B0604020202020204" pitchFamily="34" charset="0"/>
              <a:buChar char="•"/>
            </a:pPr>
            <a:r>
              <a:rPr lang="en-US" altLang="en-IN" sz="1600" b="1" dirty="0"/>
              <a:t>Integration with Other Tools</a:t>
            </a:r>
            <a:r>
              <a:rPr lang="en-US" altLang="en-IN" sz="1600" dirty="0"/>
              <a:t>: Jenkins integrates well with various tools commonly used in the Angular ecosystem, such as npm, Node.js, Git, and artifact repositories.</a:t>
            </a:r>
            <a:endParaRPr lang="en-US" altLang="en-IN" sz="1600" dirty="0"/>
          </a:p>
          <a:p>
            <a:pPr lvl="5">
              <a:lnSpc>
                <a:spcPct val="150000"/>
              </a:lnSpc>
              <a:buFont typeface="Arial" panose="020B0604020202020204" pitchFamily="34" charset="0"/>
              <a:buChar char="•"/>
            </a:pPr>
            <a:r>
              <a:rPr lang="en-US" altLang="en-IN" sz="1600" b="1" dirty="0"/>
              <a:t>Extensibility</a:t>
            </a:r>
            <a:r>
              <a:rPr lang="en-US" altLang="en-IN" sz="1600" dirty="0"/>
              <a:t>: Jenkins offers a vast array of plugins and extensions that allow you to extend its functionality and customize your build and deployment pipeline</a:t>
            </a:r>
            <a:endParaRPr lang="en-US" altLang="en-IN"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65759" y="320040"/>
            <a:ext cx="11457432" cy="914400"/>
          </a:xfrm>
        </p:spPr>
        <p:txBody>
          <a:bodyPr/>
          <a:lstStyle/>
          <a:p>
            <a:r>
              <a:rPr lang="en-US" sz="4000" b="0" dirty="0"/>
              <a:t>Angular in Jenkins: Steps</a:t>
            </a:r>
            <a:endParaRPr lang="en-US" sz="4000" b="0" dirty="0"/>
          </a:p>
        </p:txBody>
      </p:sp>
      <p:sp>
        <p:nvSpPr>
          <p:cNvPr id="8" name="Content Placeholder 2"/>
          <p:cNvSpPr>
            <a:spLocks noGrp="1"/>
          </p:cNvSpPr>
          <p:nvPr>
            <p:ph sz="half" idx="1"/>
          </p:nvPr>
        </p:nvSpPr>
        <p:spPr>
          <a:xfrm>
            <a:off x="-715010" y="1234440"/>
            <a:ext cx="12538075" cy="4846320"/>
          </a:xfrm>
        </p:spPr>
        <p:txBody>
          <a:bodyPr>
            <a:normAutofit/>
          </a:bodyPr>
          <a:lstStyle/>
          <a:p>
            <a:endParaRPr lang="en-US" dirty="0">
              <a:latin typeface="+mj-lt"/>
            </a:endParaRPr>
          </a:p>
          <a:p>
            <a:pPr lvl="5">
              <a:lnSpc>
                <a:spcPct val="150000"/>
              </a:lnSpc>
              <a:buFont typeface="Arial" panose="020B0604020202020204" pitchFamily="34" charset="0"/>
              <a:buChar char="•"/>
            </a:pPr>
            <a:r>
              <a:rPr lang="en-US" altLang="en-IN" b="1" dirty="0"/>
              <a:t>Checkout SCM: </a:t>
            </a:r>
            <a:r>
              <a:rPr lang="en-US" altLang="en-IN" dirty="0"/>
              <a:t>Source code of a software project is retrieved or "checked out" from a source code management (SCM) system like Git.</a:t>
            </a:r>
            <a:endParaRPr lang="en-US" altLang="en-IN" dirty="0"/>
          </a:p>
          <a:p>
            <a:pPr marL="914400" lvl="5" indent="0">
              <a:lnSpc>
                <a:spcPct val="150000"/>
              </a:lnSpc>
              <a:buFont typeface="Arial" panose="020B0604020202020204" pitchFamily="34" charset="0"/>
              <a:buNone/>
            </a:pPr>
            <a:endParaRPr lang="en-US" altLang="en-IN" dirty="0"/>
          </a:p>
          <a:p>
            <a:pPr lvl="5">
              <a:lnSpc>
                <a:spcPct val="150000"/>
              </a:lnSpc>
              <a:buFont typeface="Arial" panose="020B0604020202020204" pitchFamily="34" charset="0"/>
              <a:buChar char="•"/>
            </a:pPr>
            <a:r>
              <a:rPr lang="en-US" altLang="en-IN" b="1" dirty="0"/>
              <a:t>Install Node Modules: </a:t>
            </a:r>
            <a:r>
              <a:rPr lang="en-US" altLang="en-IN" dirty="0"/>
              <a:t>Here “npm install” is being executed inorder to install the node modules.</a:t>
            </a:r>
            <a:endParaRPr lang="en-US" altLang="en-IN" dirty="0"/>
          </a:p>
          <a:p>
            <a:pPr marL="914400" lvl="5" indent="0">
              <a:lnSpc>
                <a:spcPct val="150000"/>
              </a:lnSpc>
              <a:buFont typeface="Arial" panose="020B0604020202020204" pitchFamily="34" charset="0"/>
              <a:buNone/>
            </a:pPr>
            <a:endParaRPr lang="en-US" altLang="en-IN" dirty="0"/>
          </a:p>
          <a:p>
            <a:pPr lvl="5">
              <a:lnSpc>
                <a:spcPct val="150000"/>
              </a:lnSpc>
              <a:buFont typeface="Arial" panose="020B0604020202020204" pitchFamily="34" charset="0"/>
              <a:buChar char="•"/>
            </a:pPr>
            <a:r>
              <a:rPr lang="en-US" altLang="en-IN" b="1" dirty="0"/>
              <a:t>Build: </a:t>
            </a:r>
            <a:r>
              <a:rPr lang="en-US" altLang="en-IN" dirty="0"/>
              <a:t>Here “ng build” is being done to build the application at production environment.</a:t>
            </a:r>
            <a:endParaRPr lang="en-US" altLang="en-IN"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r>
              <a:rPr lang="en-US" altLang="en-IN" b="1" dirty="0"/>
              <a:t>Copy:  </a:t>
            </a:r>
            <a:r>
              <a:rPr lang="en-US" altLang="en-IN" dirty="0"/>
              <a:t>To copy files and directories from one location to another. The built files of the Angular application are copied from the Jenkins workspace to the specified location, allowing the application to be deployed and accessed through a web server or hosting service.</a:t>
            </a:r>
            <a:endParaRPr lang="en-US" altLang="en-IN"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endParaRPr lang="en-US" altLang="en-IN" dirty="0"/>
          </a:p>
        </p:txBody>
      </p:sp>
      <p:sp>
        <p:nvSpPr>
          <p:cNvPr id="2" name="Text Box 1"/>
          <p:cNvSpPr txBox="1"/>
          <p:nvPr/>
        </p:nvSpPr>
        <p:spPr>
          <a:xfrm>
            <a:off x="6979285" y="6952615"/>
            <a:ext cx="914400" cy="914400"/>
          </a:xfrm>
          <a:prstGeom prst="rect">
            <a:avLst/>
          </a:prstGeom>
          <a:noFill/>
        </p:spPr>
        <p:txBody>
          <a:bodyPr wrap="none" lIns="0" tIns="0" rIns="0" bIns="0" rtlCol="0">
            <a:noAutofit/>
          </a:bodyPr>
          <a:p>
            <a:pPr marL="182880" indent="-182880">
              <a:lnSpc>
                <a:spcPct val="100000"/>
              </a:lnSpc>
              <a:spcBef>
                <a:spcPts val="1200"/>
              </a:spcBef>
              <a:buSzPct val="100000"/>
              <a:buFont typeface="Arial" panose="020B0604020202020204"/>
              <a:buChar char="•"/>
            </a:pP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65759" y="320040"/>
            <a:ext cx="11457432" cy="914400"/>
          </a:xfrm>
        </p:spPr>
        <p:txBody>
          <a:bodyPr/>
          <a:lstStyle/>
          <a:p>
            <a:r>
              <a:rPr lang="en-US" sz="4000" b="0" dirty="0"/>
              <a:t>Angular in Jenkins: Steps</a:t>
            </a:r>
            <a:endParaRPr lang="en-US" sz="4000" b="0" dirty="0"/>
          </a:p>
        </p:txBody>
      </p:sp>
      <p:sp>
        <p:nvSpPr>
          <p:cNvPr id="8" name="Content Placeholder 2"/>
          <p:cNvSpPr>
            <a:spLocks noGrp="1"/>
          </p:cNvSpPr>
          <p:nvPr>
            <p:ph sz="half" idx="1"/>
          </p:nvPr>
        </p:nvSpPr>
        <p:spPr>
          <a:xfrm>
            <a:off x="365125" y="1234440"/>
            <a:ext cx="11457940" cy="4846320"/>
          </a:xfrm>
        </p:spPr>
        <p:txBody>
          <a:bodyPr>
            <a:normAutofit/>
          </a:bodyPr>
          <a:lstStyle/>
          <a:p>
            <a:endParaRPr lang="en-US" dirty="0">
              <a:latin typeface="+mj-lt"/>
            </a:endParaRPr>
          </a:p>
          <a:p>
            <a:pPr marL="0" lvl="5">
              <a:lnSpc>
                <a:spcPct val="150000"/>
              </a:lnSpc>
              <a:buFont typeface="Arial" panose="020B0604020202020204" pitchFamily="34" charset="0"/>
              <a:buChar char="•"/>
            </a:pPr>
            <a:r>
              <a:rPr lang="en-US" altLang="en-IN" b="1" dirty="0">
                <a:sym typeface="+mn-ea"/>
              </a:rPr>
              <a:t>Docker Build: </a:t>
            </a:r>
            <a:r>
              <a:rPr lang="en-US" altLang="en-IN" dirty="0">
                <a:sym typeface="+mn-ea"/>
              </a:rPr>
              <a:t>Creating a docker image from a Dockerfile</a:t>
            </a:r>
            <a:endParaRPr lang="en-US" altLang="en-IN" dirty="0">
              <a:sym typeface="+mn-ea"/>
            </a:endParaRPr>
          </a:p>
          <a:p>
            <a:pPr marL="0" lvl="5">
              <a:lnSpc>
                <a:spcPct val="150000"/>
              </a:lnSpc>
              <a:buFont typeface="Arial" panose="020B0604020202020204" pitchFamily="34" charset="0"/>
              <a:buChar char="•"/>
            </a:pPr>
            <a:endParaRPr lang="en-US" altLang="en-IN" dirty="0">
              <a:sym typeface="+mn-ea"/>
            </a:endParaRPr>
          </a:p>
          <a:p>
            <a:pPr marL="0" lvl="5">
              <a:lnSpc>
                <a:spcPct val="150000"/>
              </a:lnSpc>
              <a:buFont typeface="Arial" panose="020B0604020202020204" pitchFamily="34" charset="0"/>
              <a:buChar char="•"/>
            </a:pPr>
            <a:r>
              <a:rPr lang="en-US" altLang="en-IN" b="1" dirty="0"/>
              <a:t>Docker Run: </a:t>
            </a:r>
            <a:r>
              <a:rPr lang="en-US" altLang="en-IN" dirty="0"/>
              <a:t>Create and run a new container from a Docker image</a:t>
            </a:r>
            <a:endParaRPr lang="en-US" altLang="en-IN" dirty="0"/>
          </a:p>
          <a:p>
            <a:pPr marL="0" lvl="5">
              <a:lnSpc>
                <a:spcPct val="150000"/>
              </a:lnSpc>
              <a:buFont typeface="Arial" panose="020B0604020202020204" pitchFamily="34" charset="0"/>
              <a:buChar char="•"/>
            </a:pPr>
            <a:endParaRPr lang="en-US" altLang="en-IN" dirty="0"/>
          </a:p>
          <a:p>
            <a:pPr marL="285750" lvl="5" indent="-285750">
              <a:lnSpc>
                <a:spcPct val="150000"/>
              </a:lnSpc>
              <a:buFont typeface="Arial" panose="020B0604020202020204" pitchFamily="34" charset="0"/>
              <a:buChar char="•"/>
            </a:pPr>
            <a:r>
              <a:rPr lang="en-US" altLang="en-IN" b="1" dirty="0"/>
              <a:t>Docker Image: </a:t>
            </a:r>
            <a:r>
              <a:rPr lang="en-US" altLang="en-IN" dirty="0"/>
              <a:t>To view the images that are created in the Docker</a:t>
            </a:r>
            <a:endParaRPr lang="en-US" altLang="en-IN" dirty="0"/>
          </a:p>
          <a:p>
            <a:pPr marL="285750" lvl="5" indent="-285750">
              <a:lnSpc>
                <a:spcPct val="150000"/>
              </a:lnSpc>
            </a:pPr>
            <a:endParaRPr lang="en-US" altLang="en-IN" dirty="0"/>
          </a:p>
          <a:p>
            <a:pPr marL="285750" lvl="5" indent="-285750">
              <a:lnSpc>
                <a:spcPct val="150000"/>
              </a:lnSpc>
              <a:buFont typeface="Arial" panose="020B0604020202020204" pitchFamily="34" charset="0"/>
              <a:buChar char="•"/>
            </a:pPr>
            <a:r>
              <a:rPr lang="en-US" altLang="en-IN" b="1" dirty="0"/>
              <a:t>Docker Push: </a:t>
            </a:r>
            <a:r>
              <a:rPr lang="en-US" altLang="en-IN" dirty="0"/>
              <a:t>To push the Docker Image into the specified docker repository</a:t>
            </a:r>
            <a:endParaRPr lang="en-US" altLang="en-IN" dirty="0"/>
          </a:p>
          <a:p>
            <a:pPr marL="0" lvl="5">
              <a:lnSpc>
                <a:spcPct val="150000"/>
              </a:lnSpc>
              <a:buFont typeface="Arial" panose="020B0604020202020204" pitchFamily="34" charset="0"/>
              <a:buChar char="•"/>
            </a:pPr>
            <a:endParaRPr lang="en-US" altLang="en-IN" b="1"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endParaRPr lang="en-US" altLang="en-IN" dirty="0"/>
          </a:p>
          <a:p>
            <a:pPr lvl="5">
              <a:lnSpc>
                <a:spcPct val="150000"/>
              </a:lnSpc>
              <a:buFont typeface="Arial" panose="020B0604020202020204" pitchFamily="34" charset="0"/>
              <a:buChar char="•"/>
            </a:pPr>
            <a:endParaRPr lang="en-US" altLang="en-IN" dirty="0"/>
          </a:p>
        </p:txBody>
      </p:sp>
      <p:sp>
        <p:nvSpPr>
          <p:cNvPr id="2" name="Text Box 1"/>
          <p:cNvSpPr txBox="1"/>
          <p:nvPr/>
        </p:nvSpPr>
        <p:spPr>
          <a:xfrm>
            <a:off x="6979285" y="6952615"/>
            <a:ext cx="914400" cy="914400"/>
          </a:xfrm>
          <a:prstGeom prst="rect">
            <a:avLst/>
          </a:prstGeom>
          <a:noFill/>
        </p:spPr>
        <p:txBody>
          <a:bodyPr wrap="none" lIns="0" tIns="0" rIns="0" bIns="0" rtlCol="0">
            <a:noAutofit/>
          </a:bodyPr>
          <a:p>
            <a:pPr marL="182880" indent="-182880">
              <a:lnSpc>
                <a:spcPct val="100000"/>
              </a:lnSpc>
              <a:spcBef>
                <a:spcPts val="1200"/>
              </a:spcBef>
              <a:buSzPct val="100000"/>
              <a:buFont typeface="Arial" panose="020B0604020202020204"/>
              <a:buChar char="•"/>
            </a:pP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t>Jenkins Result</a:t>
            </a:r>
            <a:endParaRPr lang="en-US" sz="4000" b="0" dirty="0"/>
          </a:p>
        </p:txBody>
      </p:sp>
      <p:pic>
        <p:nvPicPr>
          <p:cNvPr id="5" name="Content Placeholder 4" descr="Screenshot (7)"/>
          <p:cNvPicPr>
            <a:picLocks noChangeAspect="1"/>
          </p:cNvPicPr>
          <p:nvPr>
            <p:ph sz="half" idx="1"/>
          </p:nvPr>
        </p:nvPicPr>
        <p:blipFill>
          <a:blip r:embed="rId1"/>
          <a:srcRect l="219" t="28109" b="16392"/>
          <a:stretch>
            <a:fillRect/>
          </a:stretch>
        </p:blipFill>
        <p:spPr>
          <a:xfrm>
            <a:off x="365760" y="2336800"/>
            <a:ext cx="11484610" cy="3592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b="0" dirty="0"/>
              <a:t>Benefits</a:t>
            </a:r>
            <a:endParaRPr lang="en-US" sz="4000" b="0" dirty="0"/>
          </a:p>
        </p:txBody>
      </p:sp>
      <p:sp>
        <p:nvSpPr>
          <p:cNvPr id="2" name="Content Placeholder 1"/>
          <p:cNvSpPr/>
          <p:nvPr>
            <p:ph sz="half" idx="1"/>
          </p:nvPr>
        </p:nvSpPr>
        <p:spPr/>
        <p:txBody>
          <a:bodyPr/>
          <a:p>
            <a:r>
              <a:rPr lang="en-US"/>
              <a:t>Continuous Integration</a:t>
            </a:r>
            <a:endParaRPr lang="en-US"/>
          </a:p>
          <a:p>
            <a:r>
              <a:rPr lang="en-US"/>
              <a:t>Build Automation</a:t>
            </a:r>
            <a:endParaRPr lang="en-US"/>
          </a:p>
          <a:p>
            <a:r>
              <a:rPr lang="en-US"/>
              <a:t>Scalability and Parallel Builds</a:t>
            </a:r>
            <a:endParaRPr lang="en-US" b="1"/>
          </a:p>
          <a:p>
            <a:r>
              <a:rPr lang="en-US"/>
              <a:t>Integration with Source Control</a:t>
            </a:r>
            <a:endParaRPr lang="en-US"/>
          </a:p>
          <a:p>
            <a:r>
              <a:rPr lang="en-US"/>
              <a:t>Testing and Quality Assurance</a:t>
            </a:r>
            <a:endParaRPr lang="en-US"/>
          </a:p>
          <a:p>
            <a:r>
              <a:rPr lang="en-US"/>
              <a:t>Deployment Automation</a:t>
            </a:r>
            <a:endParaRPr lang="en-US"/>
          </a:p>
          <a:p>
            <a:r>
              <a:rPr lang="en-US"/>
              <a:t>Monitoring and Notifications</a:t>
            </a:r>
            <a:endParaRPr lang="en-US"/>
          </a:p>
          <a:p>
            <a:r>
              <a:rPr lang="en-US"/>
              <a:t>Extensibility and Customization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panose="020B0604020202020204"/>
          <a:buChar char="•"/>
          <a:defRPr sz="1800"/>
        </a:defPPr>
      </a:lstStyle>
    </a:txDef>
  </a:objectDefaults>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4074</Words>
  <Application>WPS Presentation</Application>
  <PresentationFormat>Widescreen</PresentationFormat>
  <Paragraphs>124</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Helvetica</vt:lpstr>
      <vt:lpstr>Trebuchet MS</vt:lpstr>
      <vt:lpstr>Calibri</vt:lpstr>
      <vt:lpstr>Microsoft YaHei</vt:lpstr>
      <vt:lpstr>Arial Unicode MS</vt:lpstr>
      <vt:lpstr>Wingdings</vt:lpstr>
      <vt:lpstr>UST</vt:lpstr>
      <vt:lpstr>Jenkins: Scripted Pipeline + SonarQube Analysis</vt:lpstr>
      <vt:lpstr>Jenkins: Scripted Pipeline</vt:lpstr>
      <vt:lpstr>Scripted Pipeline: Jenkinsfile</vt:lpstr>
      <vt:lpstr>Scripted Pipeline: Script Syntax</vt:lpstr>
      <vt:lpstr>Jenkins: SonarQube</vt:lpstr>
      <vt:lpstr>Why Angular in Jenkins?</vt:lpstr>
      <vt:lpstr>Angular in Jenkins: Steps</vt:lpstr>
      <vt:lpstr>Jenkins Result</vt:lpstr>
      <vt:lpstr>SonarQube Result</vt:lpstr>
      <vt:lpstr>Benefits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creator>GTMServices@ust.com</dc:creator>
  <cp:lastModifiedBy>Administrator</cp:lastModifiedBy>
  <cp:revision>32</cp:revision>
  <cp:lastPrinted>2019-10-06T00:46:00Z</cp:lastPrinted>
  <dcterms:created xsi:type="dcterms:W3CDTF">2020-12-03T20:34:00Z</dcterms:created>
  <dcterms:modified xsi:type="dcterms:W3CDTF">2023-06-13T15:02:24Z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y fmtid="{D5CDD505-2E9C-101B-9397-08002B2CF9AE}" pid="3" name="ICV">
    <vt:lpwstr>7CB48DCA48704C5880E6B67B53530EFA</vt:lpwstr>
  </property>
  <property fmtid="{D5CDD505-2E9C-101B-9397-08002B2CF9AE}" pid="4" name="KSOProductBuildVer">
    <vt:lpwstr>1033-11.2.0.11537</vt:lpwstr>
  </property>
</Properties>
</file>