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9" r:id="rId6"/>
    <p:sldId id="436" r:id="rId7"/>
    <p:sldId id="437" r:id="rId8"/>
    <p:sldId id="439" r:id="rId9"/>
    <p:sldId id="438" r:id="rId10"/>
    <p:sldId id="440" r:id="rId11"/>
    <p:sldId id="441" r:id="rId12"/>
    <p:sldId id="4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p:cViewPr varScale="1">
        <p:scale>
          <a:sx n="64" d="100"/>
          <a:sy n="64" d="100"/>
        </p:scale>
        <p:origin x="52" y="10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6/5/2023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wn9wWYAShag" TargetMode="External"/><Relationship Id="rId2" Type="http://schemas.openxmlformats.org/officeDocument/2006/relationships/hyperlink" Target="https://github.com/sagarsaji/Scripted_Pipeline_Sonarqube"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dirty="0"/>
              <a:t>Jenkins: Scripted Pipeline + SonarQube Analysis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1702052" y="5139690"/>
            <a:ext cx="8686800" cy="914400"/>
          </a:xfrm>
        </p:spPr>
        <p:txBody>
          <a:bodyPr/>
          <a:lstStyle/>
          <a:p>
            <a:r>
              <a:rPr lang="en-US" dirty="0"/>
              <a:t>SAGAR SAJI</a:t>
            </a:r>
          </a:p>
          <a:p>
            <a:r>
              <a:rPr lang="en-US" dirty="0"/>
              <a:t>245195</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sz="4000" b="0" dirty="0"/>
              <a:t>Jenkins: Scripted Pipeline</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59" y="1828800"/>
            <a:ext cx="11457431" cy="4251960"/>
          </a:xfrm>
        </p:spPr>
        <p:txBody>
          <a:bodyPr/>
          <a:lstStyle/>
          <a:p>
            <a:r>
              <a:rPr lang="en-US" dirty="0">
                <a:solidFill>
                  <a:srgbClr val="374151"/>
                </a:solidFill>
                <a:latin typeface="+mj-lt"/>
              </a:rPr>
              <a:t>Jenkins is an O</a:t>
            </a:r>
            <a:r>
              <a:rPr lang="en-US" b="0" i="0" dirty="0">
                <a:solidFill>
                  <a:srgbClr val="374151"/>
                </a:solidFill>
                <a:effectLst/>
                <a:latin typeface="+mj-lt"/>
              </a:rPr>
              <a:t>pen-source automation server that facilitates the continuous integration and continuous deployment (CI/CD) of software projects.</a:t>
            </a:r>
          </a:p>
          <a:p>
            <a:r>
              <a:rPr lang="en-US" b="0" i="0" dirty="0">
                <a:solidFill>
                  <a:srgbClr val="374151"/>
                </a:solidFill>
                <a:effectLst/>
                <a:latin typeface="+mj-lt"/>
              </a:rPr>
              <a:t>It automate various stages of the software development lifecycle, including building, testing, and deploying applications.</a:t>
            </a:r>
          </a:p>
          <a:p>
            <a:r>
              <a:rPr lang="en-US" dirty="0">
                <a:solidFill>
                  <a:srgbClr val="374151"/>
                </a:solidFill>
                <a:latin typeface="+mj-lt"/>
              </a:rPr>
              <a:t>P</a:t>
            </a:r>
            <a:r>
              <a:rPr lang="en-US" b="0" i="0" dirty="0">
                <a:solidFill>
                  <a:srgbClr val="374151"/>
                </a:solidFill>
                <a:effectLst/>
                <a:latin typeface="+mj-lt"/>
              </a:rPr>
              <a:t>ipelines define the steps and actions necessary to build, test, and deploy software applications.</a:t>
            </a:r>
          </a:p>
          <a:p>
            <a:r>
              <a:rPr lang="en-US" dirty="0">
                <a:solidFill>
                  <a:srgbClr val="374151"/>
                </a:solidFill>
                <a:latin typeface="+mj-lt"/>
              </a:rPr>
              <a:t>One of the pipeline is Scripted Pipeline</a:t>
            </a:r>
          </a:p>
          <a:p>
            <a:r>
              <a:rPr lang="en-US" b="0" i="0" dirty="0">
                <a:solidFill>
                  <a:srgbClr val="374151"/>
                </a:solidFill>
                <a:effectLst/>
                <a:latin typeface="+mj-lt"/>
              </a:rPr>
              <a:t>Use</a:t>
            </a:r>
            <a:r>
              <a:rPr lang="en-US" dirty="0">
                <a:solidFill>
                  <a:srgbClr val="374151"/>
                </a:solidFill>
                <a:latin typeface="+mj-lt"/>
              </a:rPr>
              <a:t>s Groovy Language to build processes.</a:t>
            </a:r>
          </a:p>
          <a:p>
            <a:r>
              <a:rPr lang="en-US" b="0" i="0" dirty="0">
                <a:solidFill>
                  <a:srgbClr val="374151"/>
                </a:solidFill>
                <a:effectLst/>
                <a:latin typeface="+mj-lt"/>
              </a:rPr>
              <a:t>More flexible and advanced customization</a:t>
            </a:r>
            <a:r>
              <a:rPr lang="en-US" dirty="0">
                <a:solidFill>
                  <a:srgbClr val="374151"/>
                </a:solidFill>
                <a:latin typeface="+mj-lt"/>
              </a:rPr>
              <a:t>.</a:t>
            </a:r>
          </a:p>
          <a:p>
            <a:r>
              <a:rPr lang="en-US" b="0" i="0" dirty="0">
                <a:solidFill>
                  <a:srgbClr val="374151"/>
                </a:solidFill>
                <a:effectLst/>
                <a:latin typeface="+mj-lt"/>
              </a:rPr>
              <a:t>Can use conditional statements like if-else or loops to define the workflow.</a:t>
            </a:r>
          </a:p>
          <a:p>
            <a:endParaRPr lang="en-US" b="0" i="0" dirty="0">
              <a:solidFill>
                <a:srgbClr val="374151"/>
              </a:solidFill>
              <a:effectLst/>
              <a:latin typeface="+mj-lt"/>
            </a:endParaRPr>
          </a:p>
          <a:p>
            <a:endParaRPr lang="en-US" dirty="0">
              <a:latin typeface="+mj-lt"/>
            </a:endParaRPr>
          </a:p>
        </p:txBody>
      </p:sp>
    </p:spTree>
    <p:extLst>
      <p:ext uri="{BB962C8B-B14F-4D97-AF65-F5344CB8AC3E}">
        <p14:creationId xmlns:p14="http://schemas.microsoft.com/office/powerpoint/2010/main" val="44052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sz="4000" b="0" dirty="0"/>
              <a:t>Scripted Pipeline: </a:t>
            </a:r>
            <a:r>
              <a:rPr lang="en-US" sz="4000" b="0" dirty="0" err="1"/>
              <a:t>Jenkinsfile</a:t>
            </a:r>
            <a:endParaRPr lang="en-US" sz="4000" b="0" dirty="0"/>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59" y="1828800"/>
            <a:ext cx="11457431" cy="4251960"/>
          </a:xfrm>
        </p:spPr>
        <p:txBody>
          <a:bodyPr/>
          <a:lstStyle/>
          <a:p>
            <a:r>
              <a:rPr lang="en-US" dirty="0">
                <a:latin typeface="+mj-lt"/>
              </a:rPr>
              <a:t>Before using Scripted Pipeline in Jenkins for a spring boot application, we need to first add a </a:t>
            </a:r>
            <a:r>
              <a:rPr lang="en-US" dirty="0" err="1">
                <a:latin typeface="+mj-lt"/>
              </a:rPr>
              <a:t>Jenkinsfile</a:t>
            </a:r>
            <a:r>
              <a:rPr lang="en-US" dirty="0">
                <a:latin typeface="+mj-lt"/>
              </a:rPr>
              <a:t> into the spring boot application.</a:t>
            </a:r>
          </a:p>
          <a:p>
            <a:r>
              <a:rPr lang="en-US" dirty="0" err="1">
                <a:latin typeface="+mj-lt"/>
              </a:rPr>
              <a:t>Jenkinsfile</a:t>
            </a:r>
            <a:r>
              <a:rPr lang="en-US" dirty="0">
                <a:latin typeface="+mj-lt"/>
              </a:rPr>
              <a:t> is a text file that</a:t>
            </a:r>
            <a:r>
              <a:rPr lang="en-US" b="0" i="0" dirty="0">
                <a:solidFill>
                  <a:srgbClr val="374151"/>
                </a:solidFill>
                <a:effectLst/>
                <a:latin typeface="+mj-lt"/>
              </a:rPr>
              <a:t> serves as the configuration and definition file for Jenkins pipelines.</a:t>
            </a:r>
          </a:p>
          <a:p>
            <a:r>
              <a:rPr lang="en-US" dirty="0">
                <a:solidFill>
                  <a:srgbClr val="374151"/>
                </a:solidFill>
                <a:latin typeface="+mj-lt"/>
              </a:rPr>
              <a:t>It </a:t>
            </a:r>
            <a:r>
              <a:rPr lang="en-US" b="0" i="0" dirty="0">
                <a:solidFill>
                  <a:srgbClr val="374151"/>
                </a:solidFill>
                <a:effectLst/>
                <a:latin typeface="+mj-lt"/>
              </a:rPr>
              <a:t>reads and executes the instructions to automate the build, test, and deployment processes.</a:t>
            </a:r>
          </a:p>
          <a:p>
            <a:r>
              <a:rPr lang="en-US" b="0" i="0" dirty="0">
                <a:solidFill>
                  <a:srgbClr val="374151"/>
                </a:solidFill>
                <a:effectLst/>
                <a:latin typeface="+mj-lt"/>
              </a:rPr>
              <a:t>It specifies the steps, stages, and actions to be executed during the CI/CD process.</a:t>
            </a:r>
          </a:p>
          <a:p>
            <a:r>
              <a:rPr lang="en-US" dirty="0">
                <a:solidFill>
                  <a:srgbClr val="374151"/>
                </a:solidFill>
                <a:latin typeface="+mj-lt"/>
              </a:rPr>
              <a:t>E</a:t>
            </a:r>
            <a:r>
              <a:rPr lang="en-US" b="0" i="0" dirty="0">
                <a:solidFill>
                  <a:srgbClr val="374151"/>
                </a:solidFill>
                <a:effectLst/>
                <a:latin typeface="+mj-lt"/>
              </a:rPr>
              <a:t>nables version control, collaboration, and automation of their CI/CD processes. </a:t>
            </a:r>
            <a:endParaRPr lang="en-US" dirty="0">
              <a:solidFill>
                <a:srgbClr val="374151"/>
              </a:solidFill>
              <a:latin typeface="+mj-lt"/>
            </a:endParaRPr>
          </a:p>
          <a:p>
            <a:r>
              <a:rPr lang="en-US" dirty="0">
                <a:solidFill>
                  <a:srgbClr val="374151"/>
                </a:solidFill>
                <a:latin typeface="+mj-lt"/>
              </a:rPr>
              <a:t>P</a:t>
            </a:r>
            <a:r>
              <a:rPr lang="en-US" b="0" i="0" dirty="0">
                <a:solidFill>
                  <a:srgbClr val="374151"/>
                </a:solidFill>
                <a:effectLst/>
                <a:latin typeface="+mj-lt"/>
              </a:rPr>
              <a:t>rovides a structured and maintainable approach to defining and executing Jenkins pipelines.</a:t>
            </a:r>
          </a:p>
          <a:p>
            <a:endParaRPr lang="en-US" b="0" i="0" dirty="0">
              <a:solidFill>
                <a:srgbClr val="374151"/>
              </a:solidFill>
              <a:effectLst/>
              <a:latin typeface="+mj-lt"/>
            </a:endParaRPr>
          </a:p>
          <a:p>
            <a:endParaRPr lang="en-US" dirty="0">
              <a:latin typeface="+mj-lt"/>
            </a:endParaRPr>
          </a:p>
        </p:txBody>
      </p:sp>
    </p:spTree>
    <p:extLst>
      <p:ext uri="{BB962C8B-B14F-4D97-AF65-F5344CB8AC3E}">
        <p14:creationId xmlns:p14="http://schemas.microsoft.com/office/powerpoint/2010/main" val="141002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sz="4000" b="0" dirty="0"/>
              <a:t>Scripted Pipeline: Script Syntax</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1613535" y="1809750"/>
            <a:ext cx="3415666" cy="2962275"/>
          </a:xfrm>
        </p:spPr>
        <p:txBody>
          <a:bodyPr>
            <a:noAutofit/>
          </a:bodyPr>
          <a:lstStyle/>
          <a:p>
            <a:pPr marL="0" indent="0">
              <a:buNone/>
            </a:pPr>
            <a:r>
              <a:rPr lang="en-US" b="0" i="0" dirty="0">
                <a:solidFill>
                  <a:srgbClr val="374151"/>
                </a:solidFill>
                <a:effectLst/>
                <a:latin typeface="+mj-lt"/>
              </a:rPr>
              <a:t>node {    </a:t>
            </a:r>
          </a:p>
          <a:p>
            <a:pPr marL="0" indent="0">
              <a:buNone/>
            </a:pPr>
            <a:r>
              <a:rPr lang="en-US" b="0" i="0" dirty="0">
                <a:solidFill>
                  <a:srgbClr val="374151"/>
                </a:solidFill>
                <a:effectLst/>
                <a:latin typeface="+mj-lt"/>
              </a:rPr>
              <a:t>    stage('Build') {</a:t>
            </a:r>
          </a:p>
          <a:p>
            <a:pPr marL="0" indent="0">
              <a:buNone/>
            </a:pPr>
            <a:r>
              <a:rPr lang="en-US" b="0" i="0" dirty="0">
                <a:solidFill>
                  <a:srgbClr val="374151"/>
                </a:solidFill>
                <a:effectLst/>
                <a:latin typeface="+mj-lt"/>
              </a:rPr>
              <a:t>        // Build the application</a:t>
            </a:r>
          </a:p>
          <a:p>
            <a:pPr marL="0" indent="0">
              <a:buNone/>
            </a:pPr>
            <a:r>
              <a:rPr lang="en-US" b="0" i="0" dirty="0">
                <a:solidFill>
                  <a:srgbClr val="374151"/>
                </a:solidFill>
                <a:effectLst/>
                <a:latin typeface="+mj-lt"/>
              </a:rPr>
              <a:t>        bat '</a:t>
            </a:r>
            <a:r>
              <a:rPr lang="en-US" b="0" i="0" dirty="0" err="1">
                <a:solidFill>
                  <a:srgbClr val="374151"/>
                </a:solidFill>
                <a:effectLst/>
                <a:latin typeface="+mj-lt"/>
              </a:rPr>
              <a:t>mvn</a:t>
            </a:r>
            <a:r>
              <a:rPr lang="en-US" b="0" i="0" dirty="0">
                <a:solidFill>
                  <a:srgbClr val="374151"/>
                </a:solidFill>
                <a:effectLst/>
                <a:latin typeface="+mj-lt"/>
              </a:rPr>
              <a:t> clean install'</a:t>
            </a:r>
          </a:p>
          <a:p>
            <a:pPr marL="0" indent="0">
              <a:buNone/>
            </a:pPr>
            <a:r>
              <a:rPr lang="en-US" b="0" i="0" dirty="0">
                <a:solidFill>
                  <a:srgbClr val="374151"/>
                </a:solidFill>
                <a:effectLst/>
                <a:latin typeface="+mj-lt"/>
              </a:rPr>
              <a:t>        </a:t>
            </a:r>
          </a:p>
          <a:p>
            <a:pPr marL="0" indent="0">
              <a:buNone/>
            </a:pPr>
            <a:r>
              <a:rPr lang="en-US" b="0" i="0" dirty="0">
                <a:solidFill>
                  <a:srgbClr val="374151"/>
                </a:solidFill>
                <a:effectLst/>
                <a:latin typeface="+mj-lt"/>
              </a:rPr>
              <a:t>        // Perform additional actions within the build stage</a:t>
            </a:r>
          </a:p>
          <a:p>
            <a:pPr marL="0" indent="0">
              <a:buNone/>
            </a:pPr>
            <a:r>
              <a:rPr lang="en-US" b="0" i="0" dirty="0">
                <a:solidFill>
                  <a:srgbClr val="374151"/>
                </a:solidFill>
                <a:effectLst/>
                <a:latin typeface="+mj-lt"/>
              </a:rPr>
              <a:t>        </a:t>
            </a:r>
            <a:r>
              <a:rPr lang="en-US" b="0" i="0" dirty="0" err="1">
                <a:solidFill>
                  <a:srgbClr val="374151"/>
                </a:solidFill>
                <a:effectLst/>
                <a:latin typeface="+mj-lt"/>
              </a:rPr>
              <a:t>sh</a:t>
            </a:r>
            <a:r>
              <a:rPr lang="en-US" b="0" i="0" dirty="0">
                <a:solidFill>
                  <a:srgbClr val="374151"/>
                </a:solidFill>
                <a:effectLst/>
                <a:latin typeface="+mj-lt"/>
              </a:rPr>
              <a:t> 'echo "Build completed"'</a:t>
            </a:r>
          </a:p>
          <a:p>
            <a:pPr marL="0" indent="0">
              <a:buNone/>
            </a:pPr>
            <a:r>
              <a:rPr lang="en-US" b="0" i="0" dirty="0">
                <a:solidFill>
                  <a:srgbClr val="374151"/>
                </a:solidFill>
                <a:effectLst/>
                <a:latin typeface="+mj-lt"/>
              </a:rPr>
              <a:t>        bat './custom-script.sh'</a:t>
            </a:r>
          </a:p>
          <a:p>
            <a:pPr marL="0" indent="0">
              <a:buNone/>
            </a:pPr>
            <a:r>
              <a:rPr lang="en-US" b="0" i="0" dirty="0">
                <a:solidFill>
                  <a:srgbClr val="374151"/>
                </a:solidFill>
                <a:effectLst/>
                <a:latin typeface="+mj-lt"/>
              </a:rPr>
              <a:t>    }</a:t>
            </a:r>
          </a:p>
          <a:p>
            <a:pPr marL="0" indent="0">
              <a:buNone/>
            </a:pPr>
            <a:endParaRPr lang="en-US" sz="1100" b="0" i="0" dirty="0">
              <a:solidFill>
                <a:srgbClr val="374151"/>
              </a:solidFill>
              <a:effectLst/>
              <a:latin typeface="+mj-lt"/>
            </a:endParaRPr>
          </a:p>
          <a:p>
            <a:r>
              <a:rPr lang="en-US" sz="1100" b="0" i="0" dirty="0">
                <a:solidFill>
                  <a:srgbClr val="374151"/>
                </a:solidFill>
                <a:effectLst/>
                <a:latin typeface="+mj-lt"/>
              </a:rPr>
              <a:t>    </a:t>
            </a:r>
          </a:p>
          <a:p>
            <a:endParaRPr lang="en-US" sz="1100" dirty="0">
              <a:latin typeface="+mj-lt"/>
            </a:endParaRPr>
          </a:p>
        </p:txBody>
      </p:sp>
      <p:sp>
        <p:nvSpPr>
          <p:cNvPr id="2" name="TextBox 1">
            <a:extLst>
              <a:ext uri="{FF2B5EF4-FFF2-40B4-BE49-F238E27FC236}">
                <a16:creationId xmlns:a16="http://schemas.microsoft.com/office/drawing/2014/main" id="{4E2D1411-C389-4C0E-B38D-4ED415C14DAA}"/>
              </a:ext>
            </a:extLst>
          </p:cNvPr>
          <p:cNvSpPr txBox="1"/>
          <p:nvPr/>
        </p:nvSpPr>
        <p:spPr>
          <a:xfrm>
            <a:off x="6094476" y="1809750"/>
            <a:ext cx="3705225" cy="4124325"/>
          </a:xfrm>
          <a:prstGeom prst="rect">
            <a:avLst/>
          </a:prstGeom>
          <a:noFill/>
        </p:spPr>
        <p:txBody>
          <a:bodyPr wrap="square" lIns="0" tIns="0" rIns="0" bIns="0" rtlCol="0">
            <a:noAutofit/>
          </a:bodyPr>
          <a:lstStyle/>
          <a:p>
            <a:r>
              <a:rPr lang="en-US" sz="1400" b="0" i="0" dirty="0">
                <a:solidFill>
                  <a:srgbClr val="374151"/>
                </a:solidFill>
                <a:effectLst/>
                <a:latin typeface="+mj-lt"/>
              </a:rPr>
              <a:t> stage('Test') {</a:t>
            </a:r>
          </a:p>
          <a:p>
            <a:r>
              <a:rPr lang="en-US" sz="1400" b="0" i="0" dirty="0">
                <a:solidFill>
                  <a:srgbClr val="374151"/>
                </a:solidFill>
                <a:effectLst/>
                <a:latin typeface="+mj-lt"/>
              </a:rPr>
              <a:t>        // Run unit tests</a:t>
            </a:r>
          </a:p>
          <a:p>
            <a:r>
              <a:rPr lang="en-US" sz="1400" b="0" i="0" dirty="0">
                <a:solidFill>
                  <a:srgbClr val="374151"/>
                </a:solidFill>
                <a:effectLst/>
                <a:latin typeface="+mj-lt"/>
              </a:rPr>
              <a:t>        bat '</a:t>
            </a:r>
            <a:r>
              <a:rPr lang="en-US" sz="1400" b="0" i="0" dirty="0" err="1">
                <a:solidFill>
                  <a:srgbClr val="374151"/>
                </a:solidFill>
                <a:effectLst/>
                <a:latin typeface="+mj-lt"/>
              </a:rPr>
              <a:t>mvn</a:t>
            </a:r>
            <a:r>
              <a:rPr lang="en-US" sz="1400" b="0" i="0" dirty="0">
                <a:solidFill>
                  <a:srgbClr val="374151"/>
                </a:solidFill>
                <a:effectLst/>
                <a:latin typeface="+mj-lt"/>
              </a:rPr>
              <a:t> test'</a:t>
            </a:r>
          </a:p>
          <a:p>
            <a:r>
              <a:rPr lang="en-US" sz="1400" b="0" i="0" dirty="0">
                <a:solidFill>
                  <a:srgbClr val="374151"/>
                </a:solidFill>
                <a:effectLst/>
                <a:latin typeface="+mj-lt"/>
              </a:rPr>
              <a:t>        </a:t>
            </a:r>
          </a:p>
          <a:p>
            <a:r>
              <a:rPr lang="en-US" sz="1400" b="0" i="0" dirty="0">
                <a:solidFill>
                  <a:srgbClr val="374151"/>
                </a:solidFill>
                <a:effectLst/>
                <a:latin typeface="+mj-lt"/>
              </a:rPr>
              <a:t>        // Perform additional actions within the test stage</a:t>
            </a:r>
          </a:p>
          <a:p>
            <a:r>
              <a:rPr lang="en-US" sz="1400" b="0" i="0" dirty="0">
                <a:solidFill>
                  <a:srgbClr val="374151"/>
                </a:solidFill>
                <a:effectLst/>
                <a:latin typeface="+mj-lt"/>
              </a:rPr>
              <a:t>        bat 'echo "Tests completed"'</a:t>
            </a:r>
          </a:p>
          <a:p>
            <a:r>
              <a:rPr lang="en-US" sz="1400" b="0" i="0" dirty="0">
                <a:solidFill>
                  <a:srgbClr val="374151"/>
                </a:solidFill>
                <a:effectLst/>
                <a:latin typeface="+mj-lt"/>
              </a:rPr>
              <a:t>    }</a:t>
            </a:r>
          </a:p>
          <a:p>
            <a:r>
              <a:rPr lang="en-US" sz="1400" b="0" i="0" dirty="0">
                <a:solidFill>
                  <a:srgbClr val="374151"/>
                </a:solidFill>
                <a:effectLst/>
                <a:latin typeface="+mj-lt"/>
              </a:rPr>
              <a:t>    </a:t>
            </a:r>
          </a:p>
          <a:p>
            <a:r>
              <a:rPr lang="en-US" sz="1400" b="0" i="0" dirty="0">
                <a:solidFill>
                  <a:srgbClr val="374151"/>
                </a:solidFill>
                <a:effectLst/>
                <a:latin typeface="+mj-lt"/>
              </a:rPr>
              <a:t>    stage('Deploy') {</a:t>
            </a:r>
          </a:p>
          <a:p>
            <a:r>
              <a:rPr lang="en-US" sz="1400" b="0" i="0" dirty="0">
                <a:solidFill>
                  <a:srgbClr val="374151"/>
                </a:solidFill>
                <a:effectLst/>
                <a:latin typeface="+mj-lt"/>
              </a:rPr>
              <a:t>        // Deploy the application to a server</a:t>
            </a:r>
          </a:p>
          <a:p>
            <a:r>
              <a:rPr lang="en-US" sz="1400" b="0" i="0" dirty="0">
                <a:solidFill>
                  <a:srgbClr val="374151"/>
                </a:solidFill>
                <a:effectLst/>
                <a:latin typeface="+mj-lt"/>
              </a:rPr>
              <a:t>        bat '</a:t>
            </a:r>
            <a:r>
              <a:rPr lang="en-US" sz="1400" b="0" i="0" dirty="0" err="1">
                <a:solidFill>
                  <a:srgbClr val="374151"/>
                </a:solidFill>
                <a:effectLst/>
                <a:latin typeface="+mj-lt"/>
              </a:rPr>
              <a:t>scp</a:t>
            </a:r>
            <a:r>
              <a:rPr lang="en-US" sz="1400" b="0" i="0" dirty="0">
                <a:solidFill>
                  <a:srgbClr val="374151"/>
                </a:solidFill>
                <a:effectLst/>
                <a:latin typeface="+mj-lt"/>
              </a:rPr>
              <a:t> target/</a:t>
            </a:r>
            <a:r>
              <a:rPr lang="en-US" sz="1400" b="0" i="0" dirty="0" err="1">
                <a:solidFill>
                  <a:srgbClr val="374151"/>
                </a:solidFill>
                <a:effectLst/>
                <a:latin typeface="+mj-lt"/>
              </a:rPr>
              <a:t>app.war</a:t>
            </a:r>
            <a:r>
              <a:rPr lang="en-US" sz="1400" b="0" i="0" dirty="0">
                <a:solidFill>
                  <a:srgbClr val="374151"/>
                </a:solidFill>
                <a:effectLst/>
                <a:latin typeface="+mj-lt"/>
              </a:rPr>
              <a:t> </a:t>
            </a:r>
            <a:r>
              <a:rPr lang="en-US" sz="1400" b="0" i="0" dirty="0" err="1">
                <a:solidFill>
                  <a:srgbClr val="374151"/>
                </a:solidFill>
                <a:effectLst/>
                <a:latin typeface="+mj-lt"/>
              </a:rPr>
              <a:t>user@server</a:t>
            </a:r>
            <a:r>
              <a:rPr lang="en-US" sz="1400" b="0" i="0" dirty="0">
                <a:solidFill>
                  <a:srgbClr val="374151"/>
                </a:solidFill>
                <a:effectLst/>
                <a:latin typeface="+mj-lt"/>
              </a:rPr>
              <a:t>:/path/to/deploy'</a:t>
            </a:r>
          </a:p>
          <a:p>
            <a:r>
              <a:rPr lang="en-US" sz="1400" b="0" i="0" dirty="0">
                <a:solidFill>
                  <a:srgbClr val="374151"/>
                </a:solidFill>
                <a:effectLst/>
                <a:latin typeface="+mj-lt"/>
              </a:rPr>
              <a:t>        </a:t>
            </a:r>
          </a:p>
          <a:p>
            <a:r>
              <a:rPr lang="en-US" sz="1400" b="0" i="0" dirty="0">
                <a:solidFill>
                  <a:srgbClr val="374151"/>
                </a:solidFill>
                <a:effectLst/>
                <a:latin typeface="+mj-lt"/>
              </a:rPr>
              <a:t>        // Perform additional actions within the deploy stage</a:t>
            </a:r>
          </a:p>
          <a:p>
            <a:r>
              <a:rPr lang="en-US" sz="1400" b="0" i="0" dirty="0">
                <a:solidFill>
                  <a:srgbClr val="374151"/>
                </a:solidFill>
                <a:effectLst/>
                <a:latin typeface="+mj-lt"/>
              </a:rPr>
              <a:t>        bat 'echo "Deployment completed"'</a:t>
            </a:r>
          </a:p>
          <a:p>
            <a:r>
              <a:rPr lang="en-US" sz="1400" b="0" i="0" dirty="0">
                <a:solidFill>
                  <a:srgbClr val="374151"/>
                </a:solidFill>
                <a:effectLst/>
                <a:latin typeface="+mj-lt"/>
              </a:rPr>
              <a:t>    }</a:t>
            </a:r>
          </a:p>
          <a:p>
            <a:r>
              <a:rPr lang="en-US" sz="1400" dirty="0">
                <a:solidFill>
                  <a:srgbClr val="374151"/>
                </a:solidFill>
                <a:latin typeface="+mj-lt"/>
              </a:rPr>
              <a:t>}</a:t>
            </a:r>
            <a:endParaRPr lang="en-US" sz="1400" b="0" i="0" dirty="0">
              <a:solidFill>
                <a:srgbClr val="374151"/>
              </a:solidFill>
              <a:effectLst/>
              <a:latin typeface="+mj-lt"/>
            </a:endParaRPr>
          </a:p>
          <a:p>
            <a:endParaRPr lang="en-US" sz="1100" b="0" i="0" dirty="0">
              <a:solidFill>
                <a:srgbClr val="374151"/>
              </a:solidFill>
              <a:effectLst/>
              <a:latin typeface="+mj-lt"/>
            </a:endParaRPr>
          </a:p>
          <a:p>
            <a:r>
              <a:rPr lang="en-US" sz="1100" b="0" i="0" dirty="0">
                <a:solidFill>
                  <a:srgbClr val="374151"/>
                </a:solidFill>
                <a:effectLst/>
                <a:latin typeface="+mj-lt"/>
              </a:rPr>
              <a:t>    </a:t>
            </a:r>
          </a:p>
          <a:p>
            <a:pPr marL="182880" indent="-182880">
              <a:lnSpc>
                <a:spcPct val="100000"/>
              </a:lnSpc>
              <a:spcBef>
                <a:spcPts val="1200"/>
              </a:spcBef>
              <a:buSzPct val="100000"/>
              <a:buFont typeface="Arial"/>
              <a:buChar char="•"/>
            </a:pPr>
            <a:endParaRPr lang="en-IN" sz="1100" dirty="0"/>
          </a:p>
        </p:txBody>
      </p:sp>
    </p:spTree>
    <p:extLst>
      <p:ext uri="{BB962C8B-B14F-4D97-AF65-F5344CB8AC3E}">
        <p14:creationId xmlns:p14="http://schemas.microsoft.com/office/powerpoint/2010/main" val="266923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a:xfrm>
            <a:off x="365759" y="320040"/>
            <a:ext cx="11457432" cy="914400"/>
          </a:xfrm>
        </p:spPr>
        <p:txBody>
          <a:bodyPr/>
          <a:lstStyle/>
          <a:p>
            <a:r>
              <a:rPr lang="en-US" sz="4000" b="0" dirty="0"/>
              <a:t>Jenkins: SonarQube</a:t>
            </a:r>
          </a:p>
        </p:txBody>
      </p:sp>
      <p:sp>
        <p:nvSpPr>
          <p:cNvPr id="8" name="Content Placeholder 2">
            <a:extLst>
              <a:ext uri="{FF2B5EF4-FFF2-40B4-BE49-F238E27FC236}">
                <a16:creationId xmlns:a16="http://schemas.microsoft.com/office/drawing/2014/main" id="{FF62829B-AFDE-7C44-AEBF-3B7F24325CDD}"/>
              </a:ext>
            </a:extLst>
          </p:cNvPr>
          <p:cNvSpPr>
            <a:spLocks noGrp="1"/>
          </p:cNvSpPr>
          <p:nvPr>
            <p:ph sz="half" idx="1"/>
          </p:nvPr>
        </p:nvSpPr>
        <p:spPr>
          <a:xfrm>
            <a:off x="365759" y="1828800"/>
            <a:ext cx="11457431" cy="4251960"/>
          </a:xfrm>
        </p:spPr>
        <p:txBody>
          <a:bodyPr>
            <a:normAutofit lnSpcReduction="10000"/>
          </a:bodyPr>
          <a:lstStyle/>
          <a:p>
            <a:r>
              <a:rPr lang="en-US" b="0" i="0" dirty="0">
                <a:solidFill>
                  <a:srgbClr val="374151"/>
                </a:solidFill>
                <a:effectLst/>
                <a:latin typeface="+mj-lt"/>
              </a:rPr>
              <a:t>Integrating SonarQube with Jenkins allows you to perform static code analysis and generate code quality reports as part of your CI/CD process.</a:t>
            </a:r>
          </a:p>
          <a:p>
            <a:r>
              <a:rPr lang="en-US" b="0" i="0" dirty="0">
                <a:solidFill>
                  <a:srgbClr val="374151"/>
                </a:solidFill>
                <a:effectLst/>
                <a:latin typeface="+mj-lt"/>
              </a:rPr>
              <a:t>To Integrate SonarQube into Jenkins we need to install SonarQube-Scanner plugin from Manage Plugins which is in Manage Jenkins.</a:t>
            </a:r>
          </a:p>
          <a:p>
            <a:r>
              <a:rPr lang="en-US" b="0" i="0" dirty="0">
                <a:solidFill>
                  <a:srgbClr val="374151"/>
                </a:solidFill>
                <a:effectLst/>
                <a:latin typeface="+mj-lt"/>
              </a:rPr>
              <a:t>SonarQube server needs to be run on the system and should be acce</a:t>
            </a:r>
            <a:r>
              <a:rPr lang="en-US" dirty="0">
                <a:solidFill>
                  <a:srgbClr val="374151"/>
                </a:solidFill>
                <a:latin typeface="+mj-lt"/>
              </a:rPr>
              <a:t>ssed from localhost:9000</a:t>
            </a:r>
          </a:p>
          <a:p>
            <a:r>
              <a:rPr lang="en-US" dirty="0">
                <a:latin typeface="+mj-lt"/>
              </a:rPr>
              <a:t>In the Script Pipeline, need to add a stage for ‘SonarQube-Analysis’ which is: </a:t>
            </a:r>
          </a:p>
          <a:p>
            <a:endParaRPr lang="en-US" dirty="0">
              <a:latin typeface="+mj-lt"/>
            </a:endParaRPr>
          </a:p>
          <a:p>
            <a:pPr marL="731520" lvl="4" indent="0">
              <a:buNone/>
            </a:pPr>
            <a:r>
              <a:rPr lang="en-IN" dirty="0"/>
              <a:t>stage('SonarQube Analysis’) { </a:t>
            </a:r>
          </a:p>
          <a:p>
            <a:pPr marL="914400" lvl="5" indent="0">
              <a:buNone/>
            </a:pPr>
            <a:r>
              <a:rPr lang="en-IN" dirty="0"/>
              <a:t>	steps { </a:t>
            </a:r>
            <a:r>
              <a:rPr lang="en-IN" dirty="0" err="1"/>
              <a:t>withSonarQubeEnv</a:t>
            </a:r>
            <a:r>
              <a:rPr lang="en-IN" dirty="0"/>
              <a:t>('</a:t>
            </a:r>
            <a:r>
              <a:rPr lang="en-IN" dirty="0" err="1"/>
              <a:t>sonarserver</a:t>
            </a:r>
            <a:r>
              <a:rPr lang="en-IN" dirty="0"/>
              <a:t>') { </a:t>
            </a:r>
          </a:p>
          <a:p>
            <a:pPr marL="914400" lvl="5" indent="0">
              <a:buNone/>
            </a:pPr>
            <a:r>
              <a:rPr lang="en-IN" dirty="0"/>
              <a:t>		bat '</a:t>
            </a:r>
            <a:r>
              <a:rPr lang="en-IN" dirty="0" err="1"/>
              <a:t>mvn</a:t>
            </a:r>
            <a:r>
              <a:rPr lang="en-IN" dirty="0"/>
              <a:t> clean install </a:t>
            </a:r>
            <a:r>
              <a:rPr lang="en-IN" dirty="0" err="1"/>
              <a:t>sonar:sonar</a:t>
            </a:r>
            <a:r>
              <a:rPr lang="en-IN" dirty="0"/>
              <a:t>’ </a:t>
            </a:r>
          </a:p>
          <a:p>
            <a:pPr marL="914400" lvl="5" indent="0">
              <a:buNone/>
            </a:pPr>
            <a:r>
              <a:rPr lang="en-IN" dirty="0"/>
              <a:t>		}</a:t>
            </a:r>
          </a:p>
          <a:p>
            <a:pPr marL="914400" lvl="5" indent="0">
              <a:buNone/>
            </a:pPr>
            <a:r>
              <a:rPr lang="en-IN" dirty="0"/>
              <a:t>	 }</a:t>
            </a:r>
          </a:p>
          <a:p>
            <a:pPr marL="914400" lvl="5" indent="0">
              <a:buNone/>
            </a:pPr>
            <a:r>
              <a:rPr lang="en-IN" dirty="0"/>
              <a:t> }</a:t>
            </a:r>
            <a:endParaRPr lang="en-US" dirty="0">
              <a:latin typeface="+mj-lt"/>
            </a:endParaRPr>
          </a:p>
          <a:p>
            <a:pPr marL="914400" lvl="5" indent="0">
              <a:buNone/>
            </a:pPr>
            <a:endParaRPr lang="en-US" dirty="0">
              <a:latin typeface="+mj-lt"/>
            </a:endParaRPr>
          </a:p>
          <a:p>
            <a:pPr marL="914400" lvl="5" indent="0">
              <a:buNone/>
            </a:pPr>
            <a:endParaRPr lang="en-IN" dirty="0"/>
          </a:p>
        </p:txBody>
      </p:sp>
    </p:spTree>
    <p:extLst>
      <p:ext uri="{BB962C8B-B14F-4D97-AF65-F5344CB8AC3E}">
        <p14:creationId xmlns:p14="http://schemas.microsoft.com/office/powerpoint/2010/main" val="416507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sz="4000" b="0" dirty="0"/>
              <a:t>Jenkins Result</a:t>
            </a:r>
          </a:p>
        </p:txBody>
      </p:sp>
      <p:pic>
        <p:nvPicPr>
          <p:cNvPr id="13" name="Content Placeholder 12" descr="A screenshot of a computer&#10;&#10;Description automatically generated with low confidence">
            <a:extLst>
              <a:ext uri="{FF2B5EF4-FFF2-40B4-BE49-F238E27FC236}">
                <a16:creationId xmlns:a16="http://schemas.microsoft.com/office/drawing/2014/main" id="{7F3519F5-26FF-4F11-BE92-C3C04B006828}"/>
              </a:ext>
            </a:extLst>
          </p:cNvPr>
          <p:cNvPicPr>
            <a:picLocks noGrp="1" noChangeAspect="1"/>
          </p:cNvPicPr>
          <p:nvPr>
            <p:ph sz="half" idx="1"/>
          </p:nvPr>
        </p:nvPicPr>
        <p:blipFill>
          <a:blip r:embed="rId2"/>
          <a:stretch>
            <a:fillRect/>
          </a:stretch>
        </p:blipFill>
        <p:spPr>
          <a:xfrm>
            <a:off x="565785" y="1642110"/>
            <a:ext cx="10998944" cy="4110990"/>
          </a:xfrm>
        </p:spPr>
      </p:pic>
    </p:spTree>
    <p:extLst>
      <p:ext uri="{BB962C8B-B14F-4D97-AF65-F5344CB8AC3E}">
        <p14:creationId xmlns:p14="http://schemas.microsoft.com/office/powerpoint/2010/main" val="43801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sz="4000" b="0" dirty="0"/>
              <a:t>SonarQube Result</a:t>
            </a:r>
          </a:p>
        </p:txBody>
      </p:sp>
      <p:pic>
        <p:nvPicPr>
          <p:cNvPr id="5" name="Content Placeholder 4" descr="A screenshot of a computer&#10;&#10;Description automatically generated">
            <a:extLst>
              <a:ext uri="{FF2B5EF4-FFF2-40B4-BE49-F238E27FC236}">
                <a16:creationId xmlns:a16="http://schemas.microsoft.com/office/drawing/2014/main" id="{392EF99C-AF52-4D66-B366-2A22B384F2B6}"/>
              </a:ext>
            </a:extLst>
          </p:cNvPr>
          <p:cNvPicPr>
            <a:picLocks noGrp="1" noChangeAspect="1"/>
          </p:cNvPicPr>
          <p:nvPr>
            <p:ph sz="half" idx="1"/>
          </p:nvPr>
        </p:nvPicPr>
        <p:blipFill>
          <a:blip r:embed="rId2"/>
          <a:stretch>
            <a:fillRect/>
          </a:stretch>
        </p:blipFill>
        <p:spPr>
          <a:xfrm>
            <a:off x="965835" y="1170320"/>
            <a:ext cx="10235565" cy="5027392"/>
          </a:xfrm>
        </p:spPr>
      </p:pic>
    </p:spTree>
    <p:extLst>
      <p:ext uri="{BB962C8B-B14F-4D97-AF65-F5344CB8AC3E}">
        <p14:creationId xmlns:p14="http://schemas.microsoft.com/office/powerpoint/2010/main" val="414665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027583-4D6B-C945-933A-65411BAB1656}"/>
              </a:ext>
            </a:extLst>
          </p:cNvPr>
          <p:cNvSpPr>
            <a:spLocks noGrp="1"/>
          </p:cNvSpPr>
          <p:nvPr>
            <p:ph type="title"/>
          </p:nvPr>
        </p:nvSpPr>
        <p:spPr/>
        <p:txBody>
          <a:bodyPr/>
          <a:lstStyle/>
          <a:p>
            <a:r>
              <a:rPr lang="en-US" sz="4000" b="0" dirty="0"/>
              <a:t>References</a:t>
            </a:r>
          </a:p>
        </p:txBody>
      </p:sp>
      <p:sp>
        <p:nvSpPr>
          <p:cNvPr id="3" name="Content Placeholder 2">
            <a:extLst>
              <a:ext uri="{FF2B5EF4-FFF2-40B4-BE49-F238E27FC236}">
                <a16:creationId xmlns:a16="http://schemas.microsoft.com/office/drawing/2014/main" id="{A5FB825F-8831-4FB9-B996-1C20E498D502}"/>
              </a:ext>
            </a:extLst>
          </p:cNvPr>
          <p:cNvSpPr>
            <a:spLocks noGrp="1"/>
          </p:cNvSpPr>
          <p:nvPr>
            <p:ph sz="half" idx="1"/>
          </p:nvPr>
        </p:nvSpPr>
        <p:spPr>
          <a:xfrm>
            <a:off x="365760" y="1828800"/>
            <a:ext cx="10110083" cy="4251960"/>
          </a:xfrm>
        </p:spPr>
        <p:txBody>
          <a:bodyPr>
            <a:normAutofit/>
          </a:bodyPr>
          <a:lstStyle/>
          <a:p>
            <a:r>
              <a:rPr lang="en-IN" sz="2400" dirty="0" err="1">
                <a:latin typeface="+mj-lt"/>
                <a:hlinkClick r:id="rId2">
                  <a:extLst>
                    <a:ext uri="{A12FA001-AC4F-418D-AE19-62706E023703}">
                      <ahyp:hlinkClr xmlns:ahyp="http://schemas.microsoft.com/office/drawing/2018/hyperlinkcolor" val="tx"/>
                    </a:ext>
                  </a:extLst>
                </a:hlinkClick>
              </a:rPr>
              <a:t>sagarsaji</a:t>
            </a:r>
            <a:r>
              <a:rPr lang="en-IN" sz="2400" dirty="0">
                <a:latin typeface="+mj-lt"/>
                <a:hlinkClick r:id="rId2">
                  <a:extLst>
                    <a:ext uri="{A12FA001-AC4F-418D-AE19-62706E023703}">
                      <ahyp:hlinkClr xmlns:ahyp="http://schemas.microsoft.com/office/drawing/2018/hyperlinkcolor" val="tx"/>
                    </a:ext>
                  </a:extLst>
                </a:hlinkClick>
              </a:rPr>
              <a:t>/</a:t>
            </a:r>
            <a:r>
              <a:rPr lang="en-IN" sz="2400" dirty="0" err="1">
                <a:latin typeface="+mj-lt"/>
                <a:hlinkClick r:id="rId2">
                  <a:extLst>
                    <a:ext uri="{A12FA001-AC4F-418D-AE19-62706E023703}">
                      <ahyp:hlinkClr xmlns:ahyp="http://schemas.microsoft.com/office/drawing/2018/hyperlinkcolor" val="tx"/>
                    </a:ext>
                  </a:extLst>
                </a:hlinkClick>
              </a:rPr>
              <a:t>Scripted_Pipeline_Sonarqube</a:t>
            </a:r>
            <a:r>
              <a:rPr lang="en-IN" sz="2400" dirty="0">
                <a:latin typeface="+mj-lt"/>
                <a:hlinkClick r:id="rId2">
                  <a:extLst>
                    <a:ext uri="{A12FA001-AC4F-418D-AE19-62706E023703}">
                      <ahyp:hlinkClr xmlns:ahyp="http://schemas.microsoft.com/office/drawing/2018/hyperlinkcolor" val="tx"/>
                    </a:ext>
                  </a:extLst>
                </a:hlinkClick>
              </a:rPr>
              <a:t> (github.com)</a:t>
            </a:r>
            <a:endParaRPr lang="en-IN" sz="2400" dirty="0">
              <a:latin typeface="+mj-lt"/>
            </a:endParaRPr>
          </a:p>
          <a:p>
            <a:r>
              <a:rPr lang="en-IN" sz="2400" dirty="0">
                <a:hlinkClick r:id="rId3">
                  <a:extLst>
                    <a:ext uri="{A12FA001-AC4F-418D-AE19-62706E023703}">
                      <ahyp:hlinkClr xmlns:ahyp="http://schemas.microsoft.com/office/drawing/2018/hyperlinkcolor" val="tx"/>
                    </a:ext>
                  </a:extLst>
                </a:hlinkClick>
              </a:rPr>
              <a:t>SonarQube Integration with Jenkins | How to integrate SonarQube with Jenkins |Code Quality Analysis - YouTube</a:t>
            </a:r>
            <a:endParaRPr lang="en-IN" sz="2400" dirty="0">
              <a:latin typeface="+mj-lt"/>
            </a:endParaRPr>
          </a:p>
        </p:txBody>
      </p:sp>
    </p:spTree>
    <p:extLst>
      <p:ext uri="{BB962C8B-B14F-4D97-AF65-F5344CB8AC3E}">
        <p14:creationId xmlns:p14="http://schemas.microsoft.com/office/powerpoint/2010/main" val="1315894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2B3BA419E2724DBF583297C091B89C" ma:contentTypeVersion="4" ma:contentTypeDescription="Create a new document." ma:contentTypeScope="" ma:versionID="338a1754f3946350d065aaf79c052bad">
  <xsd:schema xmlns:xsd="http://www.w3.org/2001/XMLSchema" xmlns:xs="http://www.w3.org/2001/XMLSchema" xmlns:p="http://schemas.microsoft.com/office/2006/metadata/properties" xmlns:ns2="84b4aeb6-7a11-4262-9e0d-3b3f3016d34f" xmlns:ns3="c304d5f5-9c09-452a-9b54-bb92774e458d" targetNamespace="http://schemas.microsoft.com/office/2006/metadata/properties" ma:root="true" ma:fieldsID="f527a6054d21b8b00fb9b5d370b63bdd" ns2:_="" ns3:_="">
    <xsd:import namespace="84b4aeb6-7a11-4262-9e0d-3b3f3016d34f"/>
    <xsd:import namespace="c304d5f5-9c09-452a-9b54-bb92774e45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b4aeb6-7a11-4262-9e0d-3b3f3016d3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04d5f5-9c09-452a-9b54-bb92774e45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304d5f5-9c09-452a-9b54-bb92774e458d">
      <UserInfo>
        <DisplayName>Lucas Warren(UST,US)</DisplayName>
        <AccountId>17221</AccountId>
        <AccountType/>
      </UserInfo>
    </SharedWithUsers>
  </documentManagement>
</p:properties>
</file>

<file path=customXml/itemProps1.xml><?xml version="1.0" encoding="utf-8"?>
<ds:datastoreItem xmlns:ds="http://schemas.openxmlformats.org/officeDocument/2006/customXml" ds:itemID="{18104421-52DD-4ED7-8FB4-B53F5E8F6C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b4aeb6-7a11-4262-9e0d-3b3f3016d34f"/>
    <ds:schemaRef ds:uri="c304d5f5-9c09-452a-9b54-bb92774e45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 ds:uri="c304d5f5-9c09-452a-9b54-bb92774e458d"/>
  </ds:schemaRefs>
</ds:datastoreItem>
</file>

<file path=docProps/app.xml><?xml version="1.0" encoding="utf-8"?>
<Properties xmlns="http://schemas.openxmlformats.org/officeDocument/2006/extended-properties" xmlns:vt="http://schemas.openxmlformats.org/officeDocument/2006/docPropsVTypes">
  <Template/>
  <TotalTime>214</TotalTime>
  <Words>505</Words>
  <Application>Microsoft Office PowerPoint</Application>
  <PresentationFormat>Widescreen</PresentationFormat>
  <Paragraphs>66</Paragraphs>
  <Slides>9</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UST</vt:lpstr>
      <vt:lpstr>Jenkins: Scripted Pipeline + SonarQube Analysis</vt:lpstr>
      <vt:lpstr>Jenkins: Scripted Pipeline</vt:lpstr>
      <vt:lpstr>Scripted Pipeline: Jenkinsfile</vt:lpstr>
      <vt:lpstr>Scripted Pipeline: Script Syntax</vt:lpstr>
      <vt:lpstr>Jenkins: SonarQube</vt:lpstr>
      <vt:lpstr>Jenkins Result</vt:lpstr>
      <vt:lpstr>SonarQube Result</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Sagar Saji(UST,IN)</cp:lastModifiedBy>
  <cp:revision>27</cp:revision>
  <cp:lastPrinted>2019-10-06T00:46:52Z</cp:lastPrinted>
  <dcterms:created xsi:type="dcterms:W3CDTF">2020-12-03T20:34:18Z</dcterms:created>
  <dcterms:modified xsi:type="dcterms:W3CDTF">2023-06-05T05:26:19Z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