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2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5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6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7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8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72" r:id="rId11"/>
    <p:sldId id="271" r:id="rId1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84778" autoAdjust="0"/>
  </p:normalViewPr>
  <p:slideViewPr>
    <p:cSldViewPr>
      <p:cViewPr varScale="1">
        <p:scale>
          <a:sx n="48" d="100"/>
          <a:sy n="48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69D1E8-2A6C-4C75-9A05-008838C1DF05}" type="datetimeFigureOut">
              <a:rPr lang="en-US"/>
              <a:pPr>
                <a:defRPr/>
              </a:pPr>
              <a:t>10/22/2011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6CA1D2-E6E5-4BF2-A471-075624CBF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pag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Open_API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mashup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eb page"/>
              </a:rPr>
              <a:t>Web page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application that uses and combines data, presentation or functionality from two or more sources to create new services. The term implies easy, fast integration, frequently using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Open API"/>
              </a:rPr>
              <a:t>open APIs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data sources to produce enriched results that were not necessarily the original reason for producing the raw source data.</a:t>
            </a: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C2D838-AF75-4064-9780-1280F54ECBEC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ACC426-9D30-41D3-881E-5777A87D42FA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03A02D-A22A-45E5-A5EB-F043ACF6F39E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1EE84F-CF91-40D8-AB65-5E68F24B2953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79BC6F-926B-4021-978A-E1602BF0736D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CB4219-AAA2-4BDD-986A-0563C2282E2B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9FBD92-1153-4529-92A8-4058C449D69B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Chat options: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1) Limited group chat-Pusher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2)Hash tags-Tweeter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3)Google Search API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200" dirty="0" smtClean="0">
              <a:solidFill>
                <a:srgbClr val="333333"/>
              </a:solidFill>
              <a:latin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University Search interface: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1)US engineering-scope---&gt;MS+PHD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2)WSO2-webmashups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200" dirty="0" smtClean="0">
              <a:solidFill>
                <a:srgbClr val="333333"/>
              </a:solidFill>
              <a:latin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-&gt;</a:t>
            </a:r>
            <a:r>
              <a:rPr lang="en-US" sz="1200" dirty="0" err="1" smtClean="0">
                <a:solidFill>
                  <a:srgbClr val="333333"/>
                </a:solidFill>
                <a:latin typeface="Arial" pitchFamily="34" charset="0"/>
              </a:rPr>
              <a:t>Youtube</a:t>
            </a: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 Videos-Official videos of universities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-&gt;Reviews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-&gt;VISA interview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-&gt;interactive QA (bot numbering in the background)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200" dirty="0" smtClean="0">
                <a:solidFill>
                  <a:srgbClr val="333333"/>
                </a:solidFill>
                <a:latin typeface="Arial" pitchFamily="34" charset="0"/>
              </a:rPr>
              <a:t>-&gt;</a:t>
            </a:r>
            <a:r>
              <a:rPr lang="en-US" sz="1200" dirty="0" err="1" smtClean="0">
                <a:solidFill>
                  <a:srgbClr val="333333"/>
                </a:solidFill>
                <a:latin typeface="Arial" pitchFamily="34" charset="0"/>
              </a:rPr>
              <a:t>travelling,weather,food,living,safety,maps,finance</a:t>
            </a:r>
            <a:endParaRPr lang="en-US" sz="1200" dirty="0" smtClean="0">
              <a:solidFill>
                <a:srgbClr val="333333"/>
              </a:solidFill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 smtClean="0">
                <a:solidFill>
                  <a:srgbClr val="333333"/>
                </a:solidFill>
                <a:latin typeface="Arial" pitchFamily="34" charset="0"/>
              </a:rPr>
              <a:t>Searching interface: 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Arial" pitchFamily="34" charset="0"/>
              </a:rPr>
              <a:t>youtube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Arial" pitchFamily="34" charset="0"/>
              </a:rPr>
              <a:t>google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 web/news search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Arial" pitchFamily="34" charset="0"/>
              </a:rPr>
              <a:t>google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 maps API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Weather forecast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Arial" pitchFamily="34" charset="0"/>
              </a:rPr>
              <a:t>Gooogle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 places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Call UNIV Helpline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 smtClean="0">
                <a:solidFill>
                  <a:srgbClr val="333333"/>
                </a:solidFill>
                <a:latin typeface="Arial" pitchFamily="34" charset="0"/>
              </a:rPr>
              <a:t/>
            </a:r>
            <a:br>
              <a:rPr lang="en-US" sz="2700" dirty="0" smtClean="0">
                <a:solidFill>
                  <a:srgbClr val="333333"/>
                </a:solidFill>
                <a:latin typeface="Arial" pitchFamily="34" charset="0"/>
              </a:rPr>
            </a:br>
            <a:r>
              <a:rPr lang="en-US" sz="2700" dirty="0" smtClean="0">
                <a:solidFill>
                  <a:srgbClr val="333333"/>
                </a:solidFill>
                <a:latin typeface="Arial" pitchFamily="34" charset="0"/>
              </a:rPr>
              <a:t>Subscription interface: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SMS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Facebook share  ... (based on some user </a:t>
            </a:r>
            <a:r>
              <a:rPr lang="en-US" dirty="0" err="1" smtClean="0">
                <a:solidFill>
                  <a:srgbClr val="333333"/>
                </a:solidFill>
                <a:latin typeface="Arial" pitchFamily="34" charset="0"/>
              </a:rPr>
              <a:t>pref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 (visa dates, </a:t>
            </a:r>
            <a:r>
              <a:rPr lang="en-US" dirty="0" err="1" smtClean="0">
                <a:solidFill>
                  <a:srgbClr val="333333"/>
                </a:solidFill>
                <a:latin typeface="Arial" pitchFamily="34" charset="0"/>
              </a:rPr>
              <a:t>univ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 deadlines))</a:t>
            </a:r>
            <a:endParaRPr lang="en-US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Arial" pitchFamily="34" charset="0"/>
              </a:rPr>
              <a:t>Chat room using Pusher</a:t>
            </a:r>
            <a:endParaRPr lang="en-US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Courier New" pitchFamily="49" charset="0"/>
              <a:buChar char="o"/>
            </a:pPr>
            <a:r>
              <a:rPr lang="en-US" sz="2700" dirty="0" smtClean="0">
                <a:solidFill>
                  <a:srgbClr val="333333"/>
                </a:solidFill>
                <a:latin typeface="Arial" pitchFamily="34" charset="0"/>
              </a:rPr>
              <a:t>Auto refreshing </a:t>
            </a:r>
            <a:r>
              <a:rPr lang="en-US" sz="2700" dirty="0" err="1" smtClean="0">
                <a:solidFill>
                  <a:srgbClr val="333333"/>
                </a:solidFill>
                <a:latin typeface="Arial" pitchFamily="34" charset="0"/>
              </a:rPr>
              <a:t>maps,video,images</a:t>
            </a:r>
            <a:r>
              <a:rPr lang="en-US" sz="2700" dirty="0" smtClean="0">
                <a:solidFill>
                  <a:srgbClr val="333333"/>
                </a:solidFill>
                <a:latin typeface="Arial" pitchFamily="34" charset="0"/>
              </a:rPr>
              <a:t> like housing/dining 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 smtClean="0">
              <a:solidFill>
                <a:srgbClr val="333333"/>
              </a:solidFill>
              <a:latin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 smtClean="0">
                <a:solidFill>
                  <a:srgbClr val="333333"/>
                </a:solidFill>
                <a:latin typeface="Arial" pitchFamily="34" charset="0"/>
              </a:rPr>
              <a:t>Preset database with University details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978323-FFAB-484B-8399-02D86ECB5CA4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>
            <p:custDataLst>
              <p:tags r:id="rId2"/>
            </p:custDataLst>
          </p:nvPr>
        </p:nvSpPr>
        <p:spPr>
          <a:xfrm>
            <a:off x="73025" y="77788"/>
            <a:ext cx="10013950" cy="743585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69850" y="1609725"/>
            <a:ext cx="10023475" cy="169703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69850" y="1552575"/>
            <a:ext cx="10023475" cy="1333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69850" y="3306763"/>
            <a:ext cx="10023475" cy="1238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439333" y="3556000"/>
            <a:ext cx="7112000" cy="17780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508000" y="1673256"/>
            <a:ext cx="9144000" cy="163336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6B4CF0-827A-4E58-AC10-9FAB402D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00F45-3265-4604-959F-33E4B03B6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366000" y="305157"/>
            <a:ext cx="2235200" cy="65016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016000" y="305156"/>
            <a:ext cx="6180667" cy="65016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61138-D855-4C4C-8507-97E740088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016000" y="1608667"/>
            <a:ext cx="86360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C58E-4DCF-45B2-9AD4-5C773BFB1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>
            <p:custDataLst>
              <p:tags r:id="rId2"/>
            </p:custDataLst>
          </p:nvPr>
        </p:nvSpPr>
        <p:spPr>
          <a:xfrm>
            <a:off x="72570" y="77506"/>
            <a:ext cx="10014858" cy="7435779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 flipV="1">
            <a:off x="77788" y="2641600"/>
            <a:ext cx="10013950" cy="10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6200" y="2601913"/>
            <a:ext cx="10015538" cy="508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76200" y="2743200"/>
            <a:ext cx="10015538" cy="508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02570" y="1058334"/>
            <a:ext cx="8636000" cy="1513417"/>
          </a:xfrm>
        </p:spPr>
        <p:txBody>
          <a:bodyPr/>
          <a:lstStyle>
            <a:lvl1pPr algn="l">
              <a:buNone/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02570" y="2831042"/>
            <a:ext cx="8636000" cy="1486958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889000" y="6858000"/>
            <a:ext cx="4445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61925" y="6899275"/>
            <a:ext cx="508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A2F9B-C9D2-4707-BE68-1298361FC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016000" y="1608667"/>
            <a:ext cx="41656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5482167" y="1608667"/>
            <a:ext cx="41656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B73E4-8551-45D4-A5F8-7B4E3D771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16000" y="303389"/>
            <a:ext cx="8636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16000" y="1608667"/>
            <a:ext cx="4148667" cy="846667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5503333" y="1608667"/>
            <a:ext cx="4148667" cy="846667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16000" y="2497667"/>
            <a:ext cx="4148667" cy="431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  <p:custDataLst>
              <p:tags r:id="rId5"/>
            </p:custDataLst>
          </p:nvPr>
        </p:nvSpPr>
        <p:spPr>
          <a:xfrm>
            <a:off x="5503333" y="2497667"/>
            <a:ext cx="4148667" cy="431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41CF-B285-4332-83C5-3EF91A87F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7A1E-046E-4F9C-908C-5DCC43B35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2B88-B127-41F7-AF16-F00E13EE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>
            <p:custDataLst>
              <p:tags r:id="rId2"/>
            </p:custDataLst>
          </p:nvPr>
        </p:nvSpPr>
        <p:spPr>
          <a:xfrm>
            <a:off x="71438" y="77788"/>
            <a:ext cx="10013950" cy="743743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16000" y="303389"/>
            <a:ext cx="8636000" cy="127000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4"/>
            </p:custDataLst>
          </p:nvPr>
        </p:nvSpPr>
        <p:spPr>
          <a:xfrm>
            <a:off x="1016000" y="1778000"/>
            <a:ext cx="2116667" cy="4995333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3302000" y="1778000"/>
            <a:ext cx="6350000" cy="49953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70D1F-5E01-4696-BF8E-30ED588D7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 flipV="1">
            <a:off x="76200" y="5203825"/>
            <a:ext cx="10007600" cy="10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76200" y="5167313"/>
            <a:ext cx="10007600" cy="508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76200" y="5303838"/>
            <a:ext cx="10007600" cy="5397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016000" y="5445056"/>
            <a:ext cx="8128000" cy="580320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1016000" y="6050917"/>
            <a:ext cx="8128000" cy="7620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75898" y="74084"/>
            <a:ext cx="10002081" cy="5090583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016000" y="6858000"/>
            <a:ext cx="4318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61925" y="6899275"/>
            <a:ext cx="508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B7FB5-4A85-4DA1-A455-E12725A4C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>
            <p:custDataLst>
              <p:tags r:id="rId13"/>
            </p:custDataLst>
          </p:nvPr>
        </p:nvSpPr>
        <p:spPr>
          <a:xfrm>
            <a:off x="0" y="0"/>
            <a:ext cx="10160000" cy="762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>
            <p:custDataLst>
              <p:tags r:id="rId14"/>
            </p:custDataLst>
          </p:nvPr>
        </p:nvSpPr>
        <p:spPr>
          <a:xfrm>
            <a:off x="71438" y="77788"/>
            <a:ext cx="10013950" cy="743743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1016000" y="304800"/>
            <a:ext cx="8636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99" tIns="50799" rIns="101599" bIns="1015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1016000" y="1608138"/>
            <a:ext cx="8636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858000" y="6878638"/>
            <a:ext cx="2751138" cy="530225"/>
          </a:xfrm>
          <a:prstGeom prst="rect">
            <a:avLst/>
          </a:prstGeom>
        </p:spPr>
        <p:txBody>
          <a:bodyPr lIns="101599" tIns="50799" rIns="101599" bIns="50799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1016000" y="6858000"/>
            <a:ext cx="4402138" cy="508000"/>
          </a:xfrm>
          <a:prstGeom prst="rect">
            <a:avLst/>
          </a:prstGeom>
        </p:spPr>
        <p:txBody>
          <a:bodyPr lIns="101599" tIns="50799" rIns="101599" bIns="50799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61925" y="6900863"/>
            <a:ext cx="508000" cy="508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157AF8F-59DC-421D-A19C-D7908BFD7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9pPr>
    </p:titleStyle>
    <p:bodyStyle>
      <a:lvl1pPr marL="303213" indent="-303213" algn="l" rtl="0" eaLnBrk="0" fontAlgn="base" hangingPunct="0">
        <a:spcBef>
          <a:spcPts val="65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08013" indent="-252413" algn="l" rtl="0" eaLnBrk="0" fontAlgn="base" hangingPunct="0">
        <a:spcBef>
          <a:spcPts val="413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252413" algn="l" rtl="0" eaLnBrk="0" fontAlgn="base" hangingPunct="0">
        <a:spcBef>
          <a:spcPts val="413"/>
        </a:spcBef>
        <a:spcAft>
          <a:spcPct val="0"/>
        </a:spcAft>
        <a:buClr>
          <a:srgbClr val="ADCEDC"/>
        </a:buClr>
        <a:buSzPct val="8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613" indent="-252413" algn="l" rtl="0" eaLnBrk="0" fontAlgn="base" hangingPunct="0">
        <a:spcBef>
          <a:spcPts val="413"/>
        </a:spcBef>
        <a:spcAft>
          <a:spcPct val="0"/>
        </a:spcAft>
        <a:buClr>
          <a:srgbClr val="EB641B"/>
        </a:buClr>
        <a:buSzPct val="8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252413" algn="l" rtl="0" eaLnBrk="0" fontAlgn="base" hangingPunct="0">
        <a:spcBef>
          <a:spcPts val="413"/>
        </a:spcBef>
        <a:spcAft>
          <a:spcPct val="0"/>
        </a:spcAft>
        <a:buClr>
          <a:srgbClr val="EB641B"/>
        </a:buClr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782" indent="-253997" algn="l" rtl="0" eaLnBrk="1" latinLnBrk="0" hangingPunct="1">
        <a:spcBef>
          <a:spcPts val="411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53997" algn="l" rtl="0" eaLnBrk="1" latinLnBrk="0" hangingPunct="1">
        <a:spcBef>
          <a:spcPts val="411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76" indent="-253997" algn="l" rtl="0" eaLnBrk="1" latinLnBrk="0" hangingPunct="1">
        <a:spcBef>
          <a:spcPts val="411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indent="-253997" algn="l" rtl="0" eaLnBrk="1" latinLnBrk="0" hangingPunct="1">
        <a:spcBef>
          <a:spcPts val="411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2.jpe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9" Type="http://schemas.openxmlformats.org/officeDocument/2006/relationships/image" Target="../media/image5.jpeg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34" Type="http://schemas.openxmlformats.org/officeDocument/2006/relationships/tags" Target="../tags/tag129.xml"/><Relationship Id="rId42" Type="http://schemas.openxmlformats.org/officeDocument/2006/relationships/image" Target="../media/image8.jpe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image" Target="../media/image4.jpeg"/><Relationship Id="rId46" Type="http://schemas.openxmlformats.org/officeDocument/2006/relationships/image" Target="../media/image12.jp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tags" Target="../tags/tag124.xml"/><Relationship Id="rId41" Type="http://schemas.openxmlformats.org/officeDocument/2006/relationships/image" Target="../media/image7.jpe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tags" Target="../tags/tag127.xml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45" Type="http://schemas.openxmlformats.org/officeDocument/2006/relationships/image" Target="../media/image11.jpe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notesSlide" Target="../notesSlides/notesSlide6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tags" Target="../tags/tag126.xml"/><Relationship Id="rId44" Type="http://schemas.openxmlformats.org/officeDocument/2006/relationships/image" Target="../media/image10.jpe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slideLayout" Target="../slideLayouts/slideLayout2.xml"/><Relationship Id="rId4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26" Type="http://schemas.openxmlformats.org/officeDocument/2006/relationships/tags" Target="../tags/tag155.xml"/><Relationship Id="rId3" Type="http://schemas.openxmlformats.org/officeDocument/2006/relationships/tags" Target="../tags/tag132.xml"/><Relationship Id="rId21" Type="http://schemas.openxmlformats.org/officeDocument/2006/relationships/tags" Target="../tags/tag150.xml"/><Relationship Id="rId34" Type="http://schemas.openxmlformats.org/officeDocument/2006/relationships/tags" Target="../tags/tag163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5" Type="http://schemas.openxmlformats.org/officeDocument/2006/relationships/tags" Target="../tags/tag154.xml"/><Relationship Id="rId33" Type="http://schemas.openxmlformats.org/officeDocument/2006/relationships/tags" Target="../tags/tag162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20" Type="http://schemas.openxmlformats.org/officeDocument/2006/relationships/tags" Target="../tags/tag149.xml"/><Relationship Id="rId29" Type="http://schemas.openxmlformats.org/officeDocument/2006/relationships/tags" Target="../tags/tag158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24" Type="http://schemas.openxmlformats.org/officeDocument/2006/relationships/tags" Target="../tags/tag153.xml"/><Relationship Id="rId32" Type="http://schemas.openxmlformats.org/officeDocument/2006/relationships/tags" Target="../tags/tag161.xml"/><Relationship Id="rId37" Type="http://schemas.openxmlformats.org/officeDocument/2006/relationships/tags" Target="../tags/tag166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23" Type="http://schemas.openxmlformats.org/officeDocument/2006/relationships/tags" Target="../tags/tag152.xml"/><Relationship Id="rId28" Type="http://schemas.openxmlformats.org/officeDocument/2006/relationships/tags" Target="../tags/tag157.xml"/><Relationship Id="rId36" Type="http://schemas.openxmlformats.org/officeDocument/2006/relationships/tags" Target="../tags/tag165.xml"/><Relationship Id="rId10" Type="http://schemas.openxmlformats.org/officeDocument/2006/relationships/tags" Target="../tags/tag139.xml"/><Relationship Id="rId19" Type="http://schemas.openxmlformats.org/officeDocument/2006/relationships/tags" Target="../tags/tag148.xml"/><Relationship Id="rId31" Type="http://schemas.openxmlformats.org/officeDocument/2006/relationships/tags" Target="../tags/tag160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Relationship Id="rId22" Type="http://schemas.openxmlformats.org/officeDocument/2006/relationships/tags" Target="../tags/tag151.xml"/><Relationship Id="rId27" Type="http://schemas.openxmlformats.org/officeDocument/2006/relationships/tags" Target="../tags/tag156.xml"/><Relationship Id="rId30" Type="http://schemas.openxmlformats.org/officeDocument/2006/relationships/tags" Target="../tags/tag159.xml"/><Relationship Id="rId35" Type="http://schemas.openxmlformats.org/officeDocument/2006/relationships/tags" Target="../tags/tag1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76413" y="4568825"/>
            <a:ext cx="6621462" cy="2525713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b="1" u="sng" dirty="0" smtClean="0">
                <a:solidFill>
                  <a:srgbClr val="365F91"/>
                </a:solidFill>
              </a:rPr>
              <a:t>GROUP 7:</a:t>
            </a:r>
            <a:endParaRPr lang="en-US" sz="4000" b="1" dirty="0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365F91"/>
                </a:solidFill>
              </a:rPr>
              <a:t>Ankita Pawar (apawar2)</a:t>
            </a:r>
            <a:endParaRPr lang="en-US" sz="4000" dirty="0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365F91"/>
                </a:solidFill>
              </a:rPr>
              <a:t>Chinmay Sane (cvsane)</a:t>
            </a:r>
            <a:endParaRPr lang="en-US" sz="4000" dirty="0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365F91"/>
                </a:solidFill>
              </a:rPr>
              <a:t>Sagar Sane (sssane)</a:t>
            </a:r>
          </a:p>
        </p:txBody>
      </p:sp>
      <p:sp>
        <p:nvSpPr>
          <p:cNvPr id="2050" name="Rectangle 1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889000" y="2057400"/>
            <a:ext cx="8440738" cy="1828800"/>
          </a:xfrm>
        </p:spPr>
        <p:txBody>
          <a:bodyPr lIns="0" tIns="0" rIns="0" bIns="0" anchor="t"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sz="4800" b="1" i="1" dirty="0" smtClean="0">
                <a:solidFill>
                  <a:schemeClr val="bg1"/>
                </a:solidFill>
              </a:rPr>
              <a:t>Mash-up for</a:t>
            </a:r>
            <a:r>
              <a:rPr sz="4800" b="1" dirty="0">
                <a:solidFill>
                  <a:schemeClr val="bg1"/>
                </a:solidFill>
              </a:rPr>
              <a:t> U</a:t>
            </a:r>
            <a:r>
              <a:rPr sz="4800" b="1" dirty="0" smtClean="0">
                <a:solidFill>
                  <a:schemeClr val="bg1"/>
                </a:solidFill>
              </a:rPr>
              <a:t>niversity search</a:t>
            </a:r>
            <a:endParaRPr sz="3200" i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6000" y="76200"/>
            <a:ext cx="8636000" cy="1270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Web server (WAMP Server)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API specific libraries (Tropo PHP Library, web scraping Library)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Online documentations for APIs (Pusher, Google, Facebook)</a:t>
            </a:r>
          </a:p>
          <a:p>
            <a:pPr>
              <a:buClrTx/>
              <a:buFont typeface="Wingdings" pitchFamily="2" charset="2"/>
              <a:buChar char="§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6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3201922" y="3348335"/>
            <a:ext cx="375615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</a:t>
            </a:r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b="1" dirty="0" smtClean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47650" y="990600"/>
            <a:ext cx="9664700" cy="5486400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333333"/>
              </a:solidFill>
              <a:cs typeface="Arial" pitchFamily="34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  <a:cs typeface="Arial" pitchFamily="34" charset="0"/>
              </a:rPr>
              <a:t>Lot </a:t>
            </a:r>
            <a:r>
              <a:rPr lang="en-US" sz="2800" dirty="0">
                <a:solidFill>
                  <a:srgbClr val="333333"/>
                </a:solidFill>
                <a:cs typeface="Arial" pitchFamily="34" charset="0"/>
              </a:rPr>
              <a:t>of information available on the web, lot of people discuss about it on the </a:t>
            </a:r>
            <a:r>
              <a:rPr lang="en-US" sz="2800" dirty="0" smtClean="0">
                <a:solidFill>
                  <a:srgbClr val="333333"/>
                </a:solidFill>
                <a:cs typeface="Arial" pitchFamily="34" charset="0"/>
              </a:rPr>
              <a:t>web</a:t>
            </a:r>
            <a:endParaRPr lang="en-US" sz="2800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Tx/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/>
              <a:t>USNews.com , CampusExplorer.com</a:t>
            </a:r>
            <a:endParaRPr lang="en-US" sz="2800" dirty="0">
              <a:solidFill>
                <a:srgbClr val="333333"/>
              </a:solidFill>
            </a:endParaRP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Tx/>
              <a:buSzPct val="8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333333"/>
                </a:solidFill>
              </a:rPr>
              <a:t>V</a:t>
            </a:r>
            <a:r>
              <a:rPr lang="en-US" sz="2800" dirty="0" smtClean="0">
                <a:solidFill>
                  <a:srgbClr val="333333"/>
                </a:solidFill>
              </a:rPr>
              <a:t>arious discussion forums (Facebook Groups, Edulix, etc.)</a:t>
            </a:r>
          </a:p>
          <a:p>
            <a:pPr marL="571500" lvl="2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None/>
              <a:defRPr/>
            </a:pPr>
            <a:endParaRPr lang="en-US" sz="2800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  <a:cs typeface="Arial" pitchFamily="34" charset="0"/>
              </a:rPr>
              <a:t>Searching online can be confusing, time consuming</a:t>
            </a:r>
            <a:endParaRPr lang="en-US" sz="28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2800" dirty="0" smtClean="0">
              <a:solidFill>
                <a:srgbClr val="333333"/>
              </a:solidFill>
              <a:cs typeface="Arial" pitchFamily="34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  <a:cs typeface="Arial" pitchFamily="34" charset="0"/>
              </a:rPr>
              <a:t>Old school methods of choosing university</a:t>
            </a:r>
            <a:endParaRPr lang="en-US" sz="2800" dirty="0" smtClean="0">
              <a:cs typeface="Arial" pitchFamily="34" charset="0"/>
            </a:endParaRP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  <a:cs typeface="Arial" pitchFamily="34" charset="0"/>
              </a:rPr>
              <a:t>Study abroad fairs</a:t>
            </a:r>
            <a:endParaRPr lang="en-US" sz="2800" dirty="0" smtClean="0">
              <a:cs typeface="Arial" pitchFamily="34" charset="0"/>
            </a:endParaRP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  <a:cs typeface="Arial" pitchFamily="34" charset="0"/>
              </a:rPr>
              <a:t>Exhaustive search</a:t>
            </a:r>
            <a:endParaRPr lang="en-US" sz="2800" dirty="0" smtClean="0">
              <a:cs typeface="Arial" pitchFamily="34" charset="0"/>
            </a:endParaRP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  <a:cs typeface="Arial" pitchFamily="34" charset="0"/>
              </a:rPr>
              <a:t>Input from seniors</a:t>
            </a:r>
          </a:p>
          <a:p>
            <a:pPr marL="571500" lvl="2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None/>
            </a:pPr>
            <a:endParaRPr lang="en-US" sz="2800" dirty="0" smtClean="0">
              <a:cs typeface="Arial" pitchFamily="34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333333"/>
                </a:solidFill>
              </a:rPr>
              <a:t>Many mash-up services available today</a:t>
            </a:r>
            <a:endParaRPr lang="en-US" sz="2800" dirty="0"/>
          </a:p>
          <a:p>
            <a:pPr marL="762000" lvl="2" indent="-342900" eaLnBrk="1" hangingPunct="1">
              <a:lnSpc>
                <a:spcPct val="95000"/>
              </a:lnSpc>
              <a:spcBef>
                <a:spcPct val="0"/>
              </a:spcBef>
              <a:buClrTx/>
              <a:buFont typeface="Wingdings" pitchFamily="2" charset="2"/>
              <a:buChar char="§"/>
              <a:defRPr/>
            </a:pPr>
            <a:r>
              <a:rPr lang="en-US" sz="2800" dirty="0"/>
              <a:t>iGoogle</a:t>
            </a: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endParaRPr lang="en-US" sz="2800" dirty="0">
              <a:cs typeface="Arial" pitchFamily="34" charset="0"/>
            </a:endParaRPr>
          </a:p>
          <a:p>
            <a:pPr marL="114300" lvl="1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  <a:defRPr/>
            </a:pPr>
            <a:endParaRPr lang="en-US" sz="2800" dirty="0" smtClean="0">
              <a:solidFill>
                <a:srgbClr val="333333"/>
              </a:solidFill>
            </a:endParaRPr>
          </a:p>
          <a:p>
            <a:pPr marL="762000" lvl="2" indent="-342900" eaLnBrk="1" hangingPunct="1">
              <a:lnSpc>
                <a:spcPct val="95000"/>
              </a:lnSpc>
              <a:spcBef>
                <a:spcPct val="0"/>
              </a:spcBef>
              <a:buClrTx/>
              <a:buFont typeface="Wingdings" pitchFamily="2" charset="2"/>
              <a:buChar char="§"/>
              <a:defRPr/>
            </a:pPr>
            <a:endParaRPr lang="en-US" sz="2800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999999"/>
              </a:buClr>
              <a:buFontTx/>
              <a:buNone/>
              <a:defRPr/>
            </a:pPr>
            <a:endParaRPr lang="en-US" sz="2800" dirty="0" smtClean="0">
              <a:solidFill>
                <a:srgbClr val="333333"/>
              </a:solidFill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b="1" dirty="0" smtClean="0">
                <a:solidFill>
                  <a:schemeClr val="accent1"/>
                </a:solidFill>
              </a:rPr>
              <a:t>Problem Definition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47650" y="1335087"/>
            <a:ext cx="9661525" cy="5522913"/>
          </a:xfrm>
        </p:spPr>
        <p:txBody>
          <a:bodyPr lIns="0" tIns="0" rIns="0" bIns="0"/>
          <a:lstStyle/>
          <a:p>
            <a:pPr marL="114300" lvl="1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</a:pPr>
            <a:endParaRPr lang="en-US" sz="3600" dirty="0" smtClean="0">
              <a:solidFill>
                <a:srgbClr val="333333"/>
              </a:solidFill>
              <a:cs typeface="Arial" pitchFamily="34" charset="0"/>
            </a:endParaRPr>
          </a:p>
          <a:p>
            <a:pPr marL="114300" lvl="1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</a:pPr>
            <a:endParaRPr lang="en-US" sz="3600" dirty="0">
              <a:solidFill>
                <a:srgbClr val="333333"/>
              </a:solidFill>
              <a:cs typeface="Arial" pitchFamily="34" charset="0"/>
            </a:endParaRPr>
          </a:p>
          <a:p>
            <a:pPr marL="685800" lvl="1" indent="-5715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333333"/>
                </a:solidFill>
                <a:cs typeface="Arial" pitchFamily="34" charset="0"/>
              </a:rPr>
              <a:t>A web mash-up service, integrating the available information on the web for University search</a:t>
            </a:r>
          </a:p>
          <a:p>
            <a:pPr marL="685800" lvl="1" indent="-5715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333333"/>
                </a:solidFill>
                <a:cs typeface="Arial" pitchFamily="34" charset="0"/>
              </a:rPr>
              <a:t>Provide essential services and features to help users take decisions</a:t>
            </a:r>
          </a:p>
          <a:p>
            <a:pPr marL="685800" lvl="1" indent="-5715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endParaRPr lang="en-US" sz="3600" dirty="0" smtClean="0">
              <a:solidFill>
                <a:srgbClr val="333333"/>
              </a:solidFill>
              <a:cs typeface="Arial" pitchFamily="34" charset="0"/>
            </a:endParaRPr>
          </a:p>
          <a:p>
            <a:pPr marL="114300" lvl="1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</a:pPr>
            <a:endParaRPr lang="en-US" sz="3600" dirty="0" smtClean="0">
              <a:solidFill>
                <a:srgbClr val="333333"/>
              </a:solidFill>
              <a:cs typeface="Arial" pitchFamily="34" charset="0"/>
            </a:endParaRPr>
          </a:p>
          <a:p>
            <a:pPr marL="114300" lvl="1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</a:pPr>
            <a:endParaRPr lang="en-US" sz="3600" dirty="0" smtClean="0">
              <a:solidFill>
                <a:srgbClr val="333333"/>
              </a:solidFill>
              <a:cs typeface="Arial" pitchFamily="34" charset="0"/>
            </a:endParaRPr>
          </a:p>
          <a:p>
            <a:pPr marL="114300" lvl="1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2800" dirty="0" smtClean="0">
              <a:solidFill>
                <a:srgbClr val="333333"/>
              </a:solidFill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2800" dirty="0" smtClean="0">
              <a:solidFill>
                <a:srgbClr val="333333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54000"/>
            <a:ext cx="190976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b="1" dirty="0" smtClean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47650" y="1600200"/>
            <a:ext cx="9664700" cy="5486400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r>
              <a:rPr lang="en-US" sz="2800" dirty="0" smtClean="0"/>
              <a:t>Integrated information from different sources using APIs and web scraping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</a:rPr>
              <a:t>Web/Video/News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</a:rPr>
              <a:t>Maps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333333"/>
              </a:solidFill>
            </a:endParaRPr>
          </a:p>
          <a:p>
            <a:pPr marL="334963" lvl="2" indent="-2222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</a:rPr>
              <a:t>  Subscription facility to get notified about a particular 'topic'</a:t>
            </a:r>
            <a:endParaRPr lang="en-US" sz="2800" dirty="0" smtClean="0"/>
          </a:p>
          <a:p>
            <a:pPr marL="854075" lvl="3" indent="-277813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</a:rPr>
              <a:t>SMS, Facebook update</a:t>
            </a:r>
          </a:p>
          <a:p>
            <a:pPr marL="1004887" lvl="3" indent="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 2" pitchFamily="18" charset="2"/>
              <a:buNone/>
              <a:defRPr/>
            </a:pPr>
            <a:endParaRPr lang="en-US" sz="2800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</a:rPr>
              <a:t>Open chat room with presence</a:t>
            </a: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endParaRPr lang="en-US" sz="2800" dirty="0" smtClean="0">
              <a:solidFill>
                <a:srgbClr val="333333"/>
              </a:solidFill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</a:rPr>
              <a:t>Call university helpline directly from the browser</a:t>
            </a: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endParaRPr lang="en-US" sz="2800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  <a:defRPr/>
            </a:pPr>
            <a:r>
              <a:rPr lang="en-US" sz="2800" dirty="0" smtClean="0">
                <a:solidFill>
                  <a:srgbClr val="333333"/>
                </a:solidFill>
              </a:rPr>
              <a:t>University specific statistics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5200" y="2895600"/>
            <a:ext cx="8636000" cy="1270000"/>
          </a:xfrm>
        </p:spPr>
        <p:txBody>
          <a:bodyPr/>
          <a:lstStyle/>
          <a:p>
            <a:pPr algn="ctr" eaLnBrk="1" hangingPunct="1"/>
            <a:r>
              <a:rPr lang="en-US" sz="6000" b="1" dirty="0" smtClean="0">
                <a:solidFill>
                  <a:schemeClr val="accent1"/>
                </a:solidFill>
                <a:cs typeface="Arial" pitchFamily="34" charset="0"/>
              </a:rPr>
              <a:t>Design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>
            <p:custDataLst>
              <p:tags r:id="rId2"/>
            </p:custDataLst>
          </p:nvPr>
        </p:nvSpPr>
        <p:spPr>
          <a:xfrm>
            <a:off x="4546600" y="6553200"/>
            <a:ext cx="1371600" cy="838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Scripts</a:t>
            </a:r>
          </a:p>
        </p:txBody>
      </p:sp>
      <p:sp>
        <p:nvSpPr>
          <p:cNvPr id="5" name="Flowchart: Magnetic Disk 4"/>
          <p:cNvSpPr/>
          <p:nvPr>
            <p:custDataLst>
              <p:tags r:id="rId3"/>
            </p:custDataLst>
          </p:nvPr>
        </p:nvSpPr>
        <p:spPr>
          <a:xfrm>
            <a:off x="431800" y="5943600"/>
            <a:ext cx="1371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DB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4089400" y="22860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8432800" y="2667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Poll</a:t>
            </a:r>
          </a:p>
        </p:txBody>
      </p:sp>
      <p:sp>
        <p:nvSpPr>
          <p:cNvPr id="8" name="Flowchart: Process 7"/>
          <p:cNvSpPr/>
          <p:nvPr>
            <p:custDataLst>
              <p:tags r:id="rId6"/>
            </p:custDataLst>
          </p:nvPr>
        </p:nvSpPr>
        <p:spPr>
          <a:xfrm>
            <a:off x="3098800" y="228600"/>
            <a:ext cx="4162425" cy="1562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271" name="Picture 9" descr="google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4572000"/>
            <a:ext cx="1463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0" descr="places.jp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495800"/>
            <a:ext cx="1333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1" descr="yt.jp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495800"/>
            <a:ext cx="11715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2" descr="maps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810000"/>
            <a:ext cx="16494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3" descr="pusher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810000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4" descr="news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3810000"/>
            <a:ext cx="1581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loud 15"/>
          <p:cNvSpPr/>
          <p:nvPr>
            <p:custDataLst>
              <p:tags r:id="rId13"/>
            </p:custDataLst>
          </p:nvPr>
        </p:nvSpPr>
        <p:spPr>
          <a:xfrm>
            <a:off x="2108200" y="3505200"/>
            <a:ext cx="6248400" cy="2286000"/>
          </a:xfrm>
          <a:prstGeom prst="cloud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>
            <p:custDataLst>
              <p:tags r:id="rId14"/>
            </p:custDataLst>
          </p:nvPr>
        </p:nvCxnSpPr>
        <p:spPr>
          <a:xfrm>
            <a:off x="1727200" y="2743200"/>
            <a:ext cx="228600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15"/>
            </p:custDataLst>
          </p:nvPr>
        </p:nvCxnSpPr>
        <p:spPr>
          <a:xfrm flipH="1">
            <a:off x="1727200" y="2744788"/>
            <a:ext cx="1589" cy="319881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>
            <p:custDataLst>
              <p:tags r:id="rId16"/>
            </p:custDataLst>
          </p:nvPr>
        </p:nvCxnSpPr>
        <p:spPr>
          <a:xfrm flipH="1">
            <a:off x="5230814" y="1790702"/>
            <a:ext cx="3175" cy="495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>
            <p:custDataLst>
              <p:tags r:id="rId17"/>
            </p:custDataLst>
          </p:nvPr>
        </p:nvCxnSpPr>
        <p:spPr>
          <a:xfrm rot="5400000">
            <a:off x="5002212" y="3352800"/>
            <a:ext cx="457200" cy="317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>
            <p:custDataLst>
              <p:tags r:id="rId18"/>
            </p:custDataLst>
          </p:nvPr>
        </p:nvCxnSpPr>
        <p:spPr>
          <a:xfrm rot="5400000">
            <a:off x="5003801" y="6172200"/>
            <a:ext cx="609600" cy="317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>
            <p:custDataLst>
              <p:tags r:id="rId19"/>
            </p:custDataLst>
          </p:nvPr>
        </p:nvCxnSpPr>
        <p:spPr>
          <a:xfrm>
            <a:off x="7556500" y="685800"/>
            <a:ext cx="87630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84" name="Picture 37" descr="fb.jp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1447800"/>
            <a:ext cx="5159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38" descr="tropo.jp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1524000"/>
            <a:ext cx="88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/>
          <p:nvPr>
            <p:custDataLst>
              <p:tags r:id="rId22"/>
            </p:custDataLst>
          </p:nvPr>
        </p:nvCxnSpPr>
        <p:spPr>
          <a:xfrm rot="16200000" flipV="1">
            <a:off x="8776494" y="2323306"/>
            <a:ext cx="53340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>
            <p:custDataLst>
              <p:tags r:id="rId23"/>
            </p:custDataLst>
          </p:nvPr>
        </p:nvCxnSpPr>
        <p:spPr>
          <a:xfrm rot="16200000" flipV="1">
            <a:off x="8852694" y="1256506"/>
            <a:ext cx="38100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88" name="Picture 44" descr="user.jp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28600"/>
            <a:ext cx="84296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51"/>
          <p:cNvCxnSpPr/>
          <p:nvPr>
            <p:custDataLst>
              <p:tags r:id="rId25"/>
            </p:custDataLst>
          </p:nvPr>
        </p:nvCxnSpPr>
        <p:spPr>
          <a:xfrm rot="10800000">
            <a:off x="6832600" y="3276600"/>
            <a:ext cx="1447800" cy="15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26"/>
            </p:custDataLst>
          </p:nvPr>
        </p:nvCxnSpPr>
        <p:spPr>
          <a:xfrm rot="5400000">
            <a:off x="6566694" y="3009106"/>
            <a:ext cx="533400" cy="15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>
            <p:custDataLst>
              <p:tags r:id="rId27"/>
            </p:custDataLst>
          </p:nvPr>
        </p:nvCxnSpPr>
        <p:spPr>
          <a:xfrm>
            <a:off x="6832600" y="2741612"/>
            <a:ext cx="152400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>
            <p:custDataLst>
              <p:tags r:id="rId28"/>
            </p:custDataLst>
          </p:nvPr>
        </p:nvSpPr>
        <p:spPr>
          <a:xfrm>
            <a:off x="5356225" y="1066800"/>
            <a:ext cx="1752600" cy="609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Chat Room</a:t>
            </a:r>
          </a:p>
        </p:txBody>
      </p:sp>
      <p:sp>
        <p:nvSpPr>
          <p:cNvPr id="60" name="Rectangle 59"/>
          <p:cNvSpPr/>
          <p:nvPr>
            <p:custDataLst>
              <p:tags r:id="rId29"/>
            </p:custDataLst>
          </p:nvPr>
        </p:nvSpPr>
        <p:spPr>
          <a:xfrm>
            <a:off x="3298825" y="304800"/>
            <a:ext cx="1752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Search Page</a:t>
            </a:r>
          </a:p>
        </p:txBody>
      </p:sp>
      <p:sp>
        <p:nvSpPr>
          <p:cNvPr id="61" name="Rectangle 60"/>
          <p:cNvSpPr/>
          <p:nvPr>
            <p:custDataLst>
              <p:tags r:id="rId30"/>
            </p:custDataLst>
          </p:nvPr>
        </p:nvSpPr>
        <p:spPr>
          <a:xfrm>
            <a:off x="5356225" y="304800"/>
            <a:ext cx="1752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Subscription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>
            <p:custDataLst>
              <p:tags r:id="rId31"/>
            </p:custDataLst>
          </p:nvPr>
        </p:nvSpPr>
        <p:spPr>
          <a:xfrm>
            <a:off x="279400" y="2362200"/>
            <a:ext cx="1295400" cy="91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Web scraper</a:t>
            </a:r>
          </a:p>
        </p:txBody>
      </p:sp>
      <p:cxnSp>
        <p:nvCxnSpPr>
          <p:cNvPr id="34" name="Straight Arrow Connector 33"/>
          <p:cNvCxnSpPr>
            <a:stCxn id="32" idx="2"/>
          </p:cNvCxnSpPr>
          <p:nvPr>
            <p:custDataLst>
              <p:tags r:id="rId32"/>
            </p:custDataLst>
          </p:nvPr>
        </p:nvCxnSpPr>
        <p:spPr>
          <a:xfrm>
            <a:off x="927100" y="3278188"/>
            <a:ext cx="0" cy="251301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>
            <p:custDataLst>
              <p:tags r:id="rId33"/>
            </p:custDataLst>
          </p:nvPr>
        </p:nvCxnSpPr>
        <p:spPr>
          <a:xfrm>
            <a:off x="1879600" y="6972300"/>
            <a:ext cx="259080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1066800"/>
            <a:ext cx="762000" cy="5835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4200" y="-228600"/>
            <a:ext cx="8636000" cy="1270000"/>
          </a:xfrm>
        </p:spPr>
        <p:txBody>
          <a:bodyPr/>
          <a:lstStyle/>
          <a:p>
            <a:r>
              <a:rPr lang="en-US" sz="4300" b="1" dirty="0" smtClean="0">
                <a:solidFill>
                  <a:schemeClr val="accent1"/>
                </a:solidFill>
              </a:rPr>
              <a:t>Subscription flow diagrams</a:t>
            </a:r>
            <a:endParaRPr lang="en-US" sz="4300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>
            <p:custDataLst>
              <p:tags r:id="rId3"/>
            </p:custDataLst>
          </p:nvPr>
        </p:nvCxnSpPr>
        <p:spPr>
          <a:xfrm>
            <a:off x="736600" y="2438400"/>
            <a:ext cx="0" cy="441960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4"/>
            </p:custDataLst>
          </p:nvPr>
        </p:nvCxnSpPr>
        <p:spPr>
          <a:xfrm>
            <a:off x="2870200" y="2438400"/>
            <a:ext cx="0" cy="441960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5"/>
            </p:custDataLst>
          </p:nvPr>
        </p:nvCxnSpPr>
        <p:spPr>
          <a:xfrm flipH="1">
            <a:off x="5003321" y="2438400"/>
            <a:ext cx="479" cy="4376468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6"/>
            </p:custDataLst>
          </p:nvPr>
        </p:nvCxnSpPr>
        <p:spPr>
          <a:xfrm>
            <a:off x="7137400" y="2442865"/>
            <a:ext cx="0" cy="4415135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7"/>
            </p:custDataLst>
          </p:nvPr>
        </p:nvCxnSpPr>
        <p:spPr>
          <a:xfrm>
            <a:off x="9271000" y="2362200"/>
            <a:ext cx="0" cy="449580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>
            <p:custDataLst>
              <p:tags r:id="rId8"/>
            </p:custDataLst>
          </p:nvPr>
        </p:nvSpPr>
        <p:spPr>
          <a:xfrm>
            <a:off x="508000" y="1905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User</a:t>
            </a:r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13000" y="16002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Subscribe Front End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>
            <p:custDataLst>
              <p:tags r:id="rId10"/>
            </p:custDataLst>
          </p:nvPr>
        </p:nvSpPr>
        <p:spPr>
          <a:xfrm>
            <a:off x="4318000" y="16074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Subscribe process</a:t>
            </a:r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>
            <p:custDataLst>
              <p:tags r:id="rId11"/>
            </p:custDataLst>
          </p:nvPr>
        </p:nvSpPr>
        <p:spPr>
          <a:xfrm>
            <a:off x="6680200" y="1905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Logger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8661400" y="1905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Back End</a:t>
            </a:r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>
            <p:custDataLst>
              <p:tags r:id="rId13"/>
            </p:custDataLst>
          </p:nvPr>
        </p:nvCxnSpPr>
        <p:spPr>
          <a:xfrm flipH="1">
            <a:off x="736600" y="3124200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>
            <p:custDataLst>
              <p:tags r:id="rId14"/>
            </p:custDataLst>
          </p:nvPr>
        </p:nvCxnSpPr>
        <p:spPr>
          <a:xfrm>
            <a:off x="2870200" y="5562600"/>
            <a:ext cx="6400800" cy="446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>
            <p:custDataLst>
              <p:tags r:id="rId15"/>
            </p:custDataLst>
          </p:nvPr>
        </p:nvCxnSpPr>
        <p:spPr>
          <a:xfrm flipH="1">
            <a:off x="736600" y="4343400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16"/>
            </p:custDataLst>
          </p:nvPr>
        </p:nvCxnSpPr>
        <p:spPr>
          <a:xfrm>
            <a:off x="736600" y="3733800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>
            <p:custDataLst>
              <p:tags r:id="rId17"/>
            </p:custDataLst>
          </p:nvPr>
        </p:nvCxnSpPr>
        <p:spPr>
          <a:xfrm flipH="1" flipV="1">
            <a:off x="2870200" y="4876800"/>
            <a:ext cx="6400800" cy="446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>
            <p:custDataLst>
              <p:tags r:id="rId18"/>
            </p:custDataLst>
          </p:nvPr>
        </p:nvCxnSpPr>
        <p:spPr>
          <a:xfrm>
            <a:off x="736600" y="6096000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>
            <p:custDataLst>
              <p:tags r:id="rId19"/>
            </p:custDataLst>
          </p:nvPr>
        </p:nvSpPr>
        <p:spPr>
          <a:xfrm>
            <a:off x="1193800" y="2662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Subscribe</a:t>
            </a:r>
            <a:endParaRPr lang="en-US" dirty="0">
              <a:latin typeface="+mn-lt"/>
            </a:endParaRPr>
          </a:p>
        </p:txBody>
      </p:sp>
      <p:sp>
        <p:nvSpPr>
          <p:cNvPr id="44" name="TextBox 43"/>
          <p:cNvSpPr txBox="1"/>
          <p:nvPr>
            <p:custDataLst>
              <p:tags r:id="rId20"/>
            </p:custDataLst>
          </p:nvPr>
        </p:nvSpPr>
        <p:spPr>
          <a:xfrm>
            <a:off x="1270000" y="3276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Options</a:t>
            </a:r>
            <a:endParaRPr lang="en-US" dirty="0">
              <a:latin typeface="+mn-lt"/>
            </a:endParaRPr>
          </a:p>
        </p:txBody>
      </p:sp>
      <p:sp>
        <p:nvSpPr>
          <p:cNvPr id="45" name="TextBox 44"/>
          <p:cNvSpPr txBox="1"/>
          <p:nvPr>
            <p:custDataLst>
              <p:tags r:id="rId21"/>
            </p:custDataLst>
          </p:nvPr>
        </p:nvSpPr>
        <p:spPr>
          <a:xfrm>
            <a:off x="1270000" y="3957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Submit</a:t>
            </a:r>
            <a:endParaRPr lang="en-US" dirty="0">
              <a:latin typeface="+mn-lt"/>
            </a:endParaRPr>
          </a:p>
        </p:txBody>
      </p:sp>
      <p:sp>
        <p:nvSpPr>
          <p:cNvPr id="46" name="TextBox 45"/>
          <p:cNvSpPr txBox="1"/>
          <p:nvPr>
            <p:custDataLst>
              <p:tags r:id="rId22"/>
            </p:custDataLst>
          </p:nvPr>
        </p:nvSpPr>
        <p:spPr>
          <a:xfrm>
            <a:off x="4699000" y="44151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Request subscription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>
            <p:custDataLst>
              <p:tags r:id="rId23"/>
            </p:custDataLst>
          </p:nvPr>
        </p:nvSpPr>
        <p:spPr>
          <a:xfrm>
            <a:off x="55372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OK</a:t>
            </a:r>
            <a:endParaRPr lang="en-US" dirty="0">
              <a:latin typeface="+mn-lt"/>
            </a:endParaRPr>
          </a:p>
        </p:txBody>
      </p:sp>
      <p:sp>
        <p:nvSpPr>
          <p:cNvPr id="48" name="TextBox 47"/>
          <p:cNvSpPr txBox="1"/>
          <p:nvPr>
            <p:custDataLst>
              <p:tags r:id="rId24"/>
            </p:custDataLst>
          </p:nvPr>
        </p:nvSpPr>
        <p:spPr>
          <a:xfrm>
            <a:off x="1270000" y="563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OK</a:t>
            </a:r>
            <a:endParaRPr lang="en-US" dirty="0">
              <a:latin typeface="+mn-lt"/>
            </a:endParaRPr>
          </a:p>
        </p:txBody>
      </p:sp>
      <p:cxnSp>
        <p:nvCxnSpPr>
          <p:cNvPr id="49" name="Straight Arrow Connector 48"/>
          <p:cNvCxnSpPr/>
          <p:nvPr>
            <p:custDataLst>
              <p:tags r:id="rId25"/>
            </p:custDataLst>
          </p:nvPr>
        </p:nvCxnSpPr>
        <p:spPr>
          <a:xfrm flipH="1">
            <a:off x="5003800" y="3195935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>
            <p:custDataLst>
              <p:tags r:id="rId26"/>
            </p:custDataLst>
          </p:nvPr>
        </p:nvSpPr>
        <p:spPr>
          <a:xfrm>
            <a:off x="5384800" y="2738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Poll</a:t>
            </a:r>
            <a:endParaRPr lang="en-US" dirty="0">
              <a:latin typeface="+mn-lt"/>
            </a:endParaRPr>
          </a:p>
        </p:txBody>
      </p:sp>
      <p:cxnSp>
        <p:nvCxnSpPr>
          <p:cNvPr id="52" name="Straight Arrow Connector 51"/>
          <p:cNvCxnSpPr/>
          <p:nvPr>
            <p:custDataLst>
              <p:tags r:id="rId27"/>
            </p:custDataLst>
          </p:nvPr>
        </p:nvCxnSpPr>
        <p:spPr>
          <a:xfrm>
            <a:off x="5003800" y="3729335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>
            <p:custDataLst>
              <p:tags r:id="rId28"/>
            </p:custDataLst>
          </p:nvPr>
        </p:nvSpPr>
        <p:spPr>
          <a:xfrm>
            <a:off x="5537200" y="32721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 Data</a:t>
            </a:r>
            <a:endParaRPr lang="en-US" dirty="0">
              <a:latin typeface="+mn-lt"/>
            </a:endParaRPr>
          </a:p>
        </p:txBody>
      </p:sp>
      <p:cxnSp>
        <p:nvCxnSpPr>
          <p:cNvPr id="55" name="Straight Connector 54"/>
          <p:cNvCxnSpPr/>
          <p:nvPr>
            <p:custDataLst>
              <p:tags r:id="rId29"/>
            </p:custDataLst>
          </p:nvPr>
        </p:nvCxnSpPr>
        <p:spPr>
          <a:xfrm>
            <a:off x="5384800" y="4034135"/>
            <a:ext cx="0" cy="385465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>
            <p:custDataLst>
              <p:tags r:id="rId30"/>
            </p:custDataLst>
          </p:nvPr>
        </p:nvCxnSpPr>
        <p:spPr>
          <a:xfrm flipH="1">
            <a:off x="5003800" y="4876800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>
            <p:custDataLst>
              <p:tags r:id="rId31"/>
            </p:custDataLst>
          </p:nvPr>
        </p:nvSpPr>
        <p:spPr>
          <a:xfrm>
            <a:off x="5384800" y="4419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Poll</a:t>
            </a:r>
            <a:endParaRPr lang="en-US" dirty="0">
              <a:latin typeface="+mn-lt"/>
            </a:endParaRPr>
          </a:p>
        </p:txBody>
      </p:sp>
      <p:cxnSp>
        <p:nvCxnSpPr>
          <p:cNvPr id="61" name="Straight Arrow Connector 60"/>
          <p:cNvCxnSpPr/>
          <p:nvPr>
            <p:custDataLst>
              <p:tags r:id="rId32"/>
            </p:custDataLst>
          </p:nvPr>
        </p:nvCxnSpPr>
        <p:spPr>
          <a:xfrm>
            <a:off x="5003800" y="5410200"/>
            <a:ext cx="2133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>
            <p:custDataLst>
              <p:tags r:id="rId33"/>
            </p:custDataLst>
          </p:nvPr>
        </p:nvSpPr>
        <p:spPr>
          <a:xfrm>
            <a:off x="5537200" y="4953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Data</a:t>
            </a:r>
            <a:endParaRPr lang="en-US" dirty="0">
              <a:latin typeface="+mn-lt"/>
            </a:endParaRPr>
          </a:p>
        </p:txBody>
      </p:sp>
      <p:cxnSp>
        <p:nvCxnSpPr>
          <p:cNvPr id="66" name="Straight Arrow Connector 65"/>
          <p:cNvCxnSpPr/>
          <p:nvPr>
            <p:custDataLst>
              <p:tags r:id="rId34"/>
            </p:custDataLst>
          </p:nvPr>
        </p:nvCxnSpPr>
        <p:spPr>
          <a:xfrm>
            <a:off x="736600" y="5943600"/>
            <a:ext cx="42672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>
            <p:custDataLst>
              <p:tags r:id="rId35"/>
            </p:custDataLst>
          </p:nvPr>
        </p:nvSpPr>
        <p:spPr>
          <a:xfrm>
            <a:off x="2489200" y="5562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SMS</a:t>
            </a:r>
            <a:endParaRPr lang="en-US" dirty="0">
              <a:latin typeface="+mn-lt"/>
            </a:endParaRPr>
          </a:p>
        </p:txBody>
      </p:sp>
      <p:cxnSp>
        <p:nvCxnSpPr>
          <p:cNvPr id="70" name="Straight Arrow Connector 69"/>
          <p:cNvCxnSpPr/>
          <p:nvPr>
            <p:custDataLst>
              <p:tags r:id="rId36"/>
            </p:custDataLst>
          </p:nvPr>
        </p:nvCxnSpPr>
        <p:spPr>
          <a:xfrm>
            <a:off x="736600" y="6472535"/>
            <a:ext cx="42672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>
            <p:custDataLst>
              <p:tags r:id="rId37"/>
            </p:custDataLst>
          </p:nvPr>
        </p:nvSpPr>
        <p:spPr>
          <a:xfrm>
            <a:off x="2336800" y="6091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FB Share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0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8" grpId="1"/>
      <p:bldP spid="19" grpId="0"/>
      <p:bldP spid="43" grpId="0"/>
      <p:bldP spid="44" grpId="0"/>
      <p:bldP spid="45" grpId="0"/>
      <p:bldP spid="46" grpId="0"/>
      <p:bldP spid="47" grpId="0"/>
      <p:bldP spid="48" grpId="0"/>
      <p:bldP spid="51" grpId="0"/>
      <p:bldP spid="51" grpId="1"/>
      <p:bldP spid="53" grpId="0"/>
      <p:bldP spid="53" grpId="1"/>
      <p:bldP spid="60" grpId="0"/>
      <p:bldP spid="60" grpId="1"/>
      <p:bldP spid="62" grpId="0"/>
      <p:bldP spid="62" grpId="1"/>
      <p:bldP spid="69" grpId="0"/>
      <p:bldP spid="69" grpId="1"/>
      <p:bldP spid="71" grpId="0"/>
      <p:bldP spid="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96900" y="304800"/>
            <a:ext cx="9664700" cy="914400"/>
          </a:xfrm>
          <a:ln>
            <a:solidFill>
              <a:schemeClr val="bg1"/>
            </a:solidFill>
          </a:ln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b="1" dirty="0" smtClean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146050" y="1219200"/>
            <a:ext cx="9661525" cy="6303963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333333"/>
                </a:solidFill>
              </a:rPr>
              <a:t>Strengths :</a:t>
            </a:r>
            <a:endParaRPr lang="en-US" sz="2800" b="1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One stop solution for vast information available</a:t>
            </a:r>
            <a:endParaRPr lang="en-US" sz="2400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Functionality we provide against available solutions</a:t>
            </a:r>
            <a:endParaRPr lang="en-US" sz="2400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Subscribing to 'relevant' data on our web service </a:t>
            </a:r>
            <a:endParaRPr lang="en-US" sz="2400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333333"/>
                </a:solidFill>
              </a:rPr>
              <a:t>Weaknesses :</a:t>
            </a:r>
            <a:endParaRPr lang="en-US" sz="2800" b="1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Lack of free reliable sources for information</a:t>
            </a:r>
            <a:endParaRPr lang="en-US" sz="2400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Reliability of information on discussion board</a:t>
            </a:r>
            <a:endParaRPr lang="en-US" sz="2400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333333"/>
                </a:solidFill>
              </a:rPr>
              <a:t>Opportunities :</a:t>
            </a:r>
            <a:endParaRPr lang="en-US" sz="2800" b="1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Growing trend for finding universities</a:t>
            </a:r>
            <a:endParaRPr lang="en-US" sz="2400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Their static data (database) against our dynamic data (social, web)</a:t>
            </a:r>
            <a:endParaRPr lang="en-US" sz="2400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Shopping for universities interactive and easy to use</a:t>
            </a:r>
            <a:endParaRPr lang="en-US" sz="2400" dirty="0" smtClean="0"/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333333"/>
                </a:solidFill>
              </a:rPr>
              <a:t>Threats : </a:t>
            </a:r>
            <a:endParaRPr lang="en-US" sz="2800" b="1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Copyright issues in web scraping</a:t>
            </a:r>
            <a:endParaRPr lang="en-US" sz="2400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333333"/>
                </a:solidFill>
              </a:rPr>
              <a:t>Different source has different policies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b="1" dirty="0" smtClean="0">
                <a:solidFill>
                  <a:schemeClr val="accent1"/>
                </a:solidFill>
              </a:rPr>
              <a:t>Plan of 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71390338"/>
              </p:ext>
            </p:extLst>
          </p:nvPr>
        </p:nvGraphicFramePr>
        <p:xfrm>
          <a:off x="508000" y="1143000"/>
          <a:ext cx="9144000" cy="59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30"/>
                <a:gridCol w="4712970"/>
                <a:gridCol w="3048000"/>
              </a:tblGrid>
              <a:tr h="9087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Manager</a:t>
                      </a:r>
                      <a:endParaRPr lang="en-US" sz="2400" dirty="0"/>
                    </a:p>
                  </a:txBody>
                  <a:tcPr/>
                </a:tc>
              </a:tr>
              <a:tr h="9087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lvl="1" indent="0" ea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333333"/>
                        </a:buClr>
                        <a:buFontTx/>
                        <a:buNone/>
                      </a:pPr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Learning</a:t>
                      </a:r>
                      <a:r>
                        <a:rPr lang="en-US" sz="2400" baseline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 and testing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 of API's - online documentation, languages used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Chinmay</a:t>
                      </a:r>
                      <a:endParaRPr lang="en-US" sz="2400" dirty="0"/>
                    </a:p>
                  </a:txBody>
                  <a:tcPr/>
                </a:tc>
              </a:tr>
              <a:tr h="9087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Developing</a:t>
                      </a:r>
                      <a:r>
                        <a:rPr lang="en-US" sz="2400" baseline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 university database using web scraper library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Ankita</a:t>
                      </a:r>
                      <a:endParaRPr lang="en-US" sz="2400" dirty="0"/>
                    </a:p>
                  </a:txBody>
                  <a:tcPr/>
                </a:tc>
              </a:tr>
              <a:tr h="9087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and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lvl="1" indent="0" ea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333333"/>
                        </a:buClr>
                        <a:buFontTx/>
                        <a:buNone/>
                      </a:pPr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Implementation of open chat room and subscription functionalities –</a:t>
                      </a:r>
                      <a:r>
                        <a:rPr lang="en-US" sz="2400" baseline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SMS and FB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Sagar, Chinmay</a:t>
                      </a:r>
                      <a:endParaRPr lang="en-US" sz="2400" dirty="0"/>
                    </a:p>
                  </a:txBody>
                  <a:tcPr/>
                </a:tc>
              </a:tr>
              <a:tr h="9087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Webpage development and implementing</a:t>
                      </a:r>
                      <a:r>
                        <a:rPr lang="en-US" sz="2400" baseline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 sea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rch APIs, Google maps,</a:t>
                      </a:r>
                      <a:r>
                        <a:rPr lang="en-US" sz="2400" baseline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 etc. 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Ankita</a:t>
                      </a:r>
                      <a:endParaRPr lang="en-US" sz="2400" dirty="0"/>
                    </a:p>
                  </a:txBody>
                  <a:tcPr/>
                </a:tc>
              </a:tr>
              <a:tr h="9087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333333"/>
                          </a:solidFill>
                          <a:latin typeface="+mn-lt"/>
                        </a:rPr>
                        <a:t>Testing, final presentation and documentation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Sagar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mtAH1XkzAy03M9AUdR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dwAIYnsl6LUeAiXzhKu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AiHNfXWIKo9dFoPcFxV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adwNzCxhc2IKrXKwW1pz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NjkyrhgywQfP8ugrnja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uVXSs8BUeqZTqdt1bg1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uBOfguD6oh4GPpAyO7XC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Pf33Yl7UsxACql3dS7g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OKn4qCrTGTfFLzcdwiYu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5dYfvBfPltO7qiFUUvsz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mLzu0EBYaxShEa5b7QD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RE8TxBns1gGoQcF1BBe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E5ZsCzsjpxAgRb7jIXi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f9EuOJoCV0aATVl66ZBH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AgkTv6f2CasApZf2ND4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dgiKFuueMCKCynaVeim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7jvmQ3cXC7hU23AKqKx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PMqSRSpM1rid8ZeiEq2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lDk6ltRCl0CgtJWXbkxP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CPVAw767kyRbrMyLxWV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BRwvmGeIh9yu1vbKXJv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4phi9pqNBUFKld340LqSC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DWL2zMYcTRBxreddgNV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rsZQUNEe8yckRuJvKTT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KFh7GWX5l3MIEmnmR0DI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JGBQNy94HBsKb5Lr62e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KJzRPUWU2x6QWBvQ9pWh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fTaiBpUAuXobVSgWIe7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Dl99WgTORdbztGHxjx0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sLFDzcGH9zBkfO9rtEH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ZloAfbVAM8SuTnuiGG7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Y8qSoS3lJn4hLjfZXvMy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sLVLWaX1yV6onf9mN3x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wjb5zhxSRTbTSA6dqKv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EkrLsX1xu5XoEwtMFFE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5Mga34wZWyLbqa1vAkV7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qCCa3GJCnvOvGEXCVSoI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amWZPAHJ1m3Xli8M7giV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ARzvpa8E2GFhrfe4Q8V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sIjEu8L7pTAyM4qkbwB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i3QSx3q90U79pQbKGZTU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GTt9DvXo2665qfNBAIH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rCFA8qPCtp5wmXoopUcC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2kpWX5obd0S0sRu3mwy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ZUSPcciN3gPqzlactKd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3xkCAddpd8T4OEp8kGcB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mvxUmxF3rnlkv47SbSp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b1h9Ta3NcluUgvkFiWgo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2e0E8mS2pM82btgKsmC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RqfyMdTW9yoNZ39f2GV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MekQoxtTLX90mzoAzE9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DoudBdkWk47aE1eWOls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EYGzQr6g0r4cAWmbVgyP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TbVnmDQN1mMcKvw2nSP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6rqhACqbHXOA5vDs5tq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pocQFTSF0z0e5uX43dn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6ntQc2Xde8cYCgTrQnOj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o9q0oVMlCQeo125JWwj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ARp9u1pdPB2A02pEuX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9ZGsVYjgQwCT9zzBeqLV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lr23jh2l9hhqRJHz36W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HQsQ3fx7Ix8mk1TUZYOb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S9HSxQHPs1yVKbBteMN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ivoFG96XaUW5Xj9bIHq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7OphHiwK2ns39QbuS9yJv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YEeij335AFEbHYoZQzd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2OsYHQxS9zgaqCt0dHY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uzIOnwkXYNXX9QLnafbZ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vFtvtaHahI7tCpQlmdxH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UxxLvQmw9dDEjMubmnb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2WZ39RlKK9RqLWXHEQO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QX64RaRawxMmvAMsGuap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NS1xeEIkawZ862X50a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EormVcakA9qnad3jVcrc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nmuJuBtZvTQtdC6RIva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6SYiZjGwkkLJWEr6iE68I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IIRJ2GfH8qXo05RbIyQB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xH0qd3tV1wlxEMSLzNK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6covHujohYeyZhteAGTb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6bF6vifSrHSHGobK4cip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vPC10wNB0kbbbaJCsbdc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3sq5jWZ2QPL7baNc3W7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fbzxBkr07H5A8Bmxq4n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F7Dluk2YRtXh9m9jVYe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KlyFu6O2zZBuwsUfP7X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aWd3RmON821psruA7kUj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RnYINbRZdq2QGfKacDj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EjKA40D4USOMtwqSPPE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IBRuTWFu6OtVx4L6qjL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p3YyOf7g4YV26XvCU2H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KcNXOIR3wEFEB8IA6Hp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ixYl6IplOiVmQFGW7WD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gStCoPc3NEzKTfYsB8E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Jeh3T9zsLKHth5Sukz8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N6LqYFlvo6YU9fklW3t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2pYSA6N426QrqbhsbU6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vnVD9ZD4gaoY3ms54eHj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3IO93tSzdBsrUBXWWOr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2r7V06PSy2wDkdO0V9c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vBsR88hTS62mFn17sMJ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68oEC9JgOyx03wIt85rj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VggJ8WShK8JgVwt9YHA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AXyrZNHqXAJ5GbAo0l0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CpruEiN1LngvFiaGW5A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wQQizzHeFz4Gl9Zu9oC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PbvhejoV01JtTBEmJe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qYX0GsVbHej90EMhkoQ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XRgoQNEoBiF8KwjdCWZ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aJAZzsTWGX8n16KiC8xj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uSUfX7LTLJJsHwNQdcu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ZnvdsjkQh0R9fI5kuM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7K2CpAWzfc6bXQa9DYx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DypdvLVkPXpMSwJJErz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Byh4KSIIuPwBJXOfOyU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KtPyAK7JcgWUWRWq02C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ghMMVpD10uyHONfbiXB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EP0XinxRk4radyLOPH5b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mf38bPKEvHX0CXLY6fu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gDAHpu8TFrZdsKUacI7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ccVO2RBPG7hSZpxupgv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1pu13V3M1tVwroLBrhh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VALvCIjQaVIGbvj1NFM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u6TYTrTCOVK40DBZJ8k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OWtY9INOdkbM8tUfyils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OKcfiquC3PN7DiwtZv2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U22pLemrsUvXEdWsuoJI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lmgX1PlW8loiQ9dSFffB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CGDjww1DdSnXHF9Ncx5v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9ymmNfCJtswzsJzkHiP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wUSsxJR2IwR6s8gWJhoU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neVzsuegzg11stlHSRq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mhr3LzxwAo73vdB9oxu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q6Osnzw3jFQFSE8oJEI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TSzSiZstMESKfVIqHuF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UoY75IsSfKqwRkfibY0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dPlX1ZOQxf9MbpuguNA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fmMN9rsK29zsb9M8Hs4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m49QOVudWE27AYadQmn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dIdktl57l0S4ZHEjDx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q3zNXuCH1qXnRqCtr87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1fvZszxJQwoLih9LGoBv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7BQdH957HoCpO3OvU4Yb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Bz9sHLKwjE2NnnCmQAL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GSlHRSGqFNyyZg3esjn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rSQwxDeptV4ad1p09Ua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1GqSyeoquSeTg6ZURP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ePnliB8r1vhIwk1qZ8ch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LnM7spwlcY6MR3xfCf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aKMYtRGGHSa8CXvtF2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5KpxansSz1oBkOd2luVE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dCIrzK9AWYcRqlfN6pO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zOOKt8b6QuzsbVrVS8p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7WNG6GOfQnCJ3UDPg0o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iX9jlawGHd2WGRWM2uhB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QrSxi3Rp2CvqEPxMlEI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5bgoFgiqQyFWHrG2LrOe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H6dLSuYUxw367HrOStOi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gfNKv8eBhBw2COLWilMh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Gdm4t1g1CFHLNCTOnhs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fY2UxzTPibFKYS9eLRa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6X4YI4eZkxcUIlLVCsKJ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YCo8boU8LxnQXo1ytG7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62E0F9vAJmAeZqwpovU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74thIRw2rJ8U9iILM4ZB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n8VKccntztDswltaILD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fJoB24iBSd6XFw5UXid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F5IH1GlLs22lHA8RmVY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AxTaWeM9wfjnSblAaibX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k8Ts01GT2yw7Q0vqlnti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myGX4ONkWyc78RHS83OI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DiDTym8U4QwabluY9Yl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LOcsdQFFJS23JlngRumyH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aL2uSha78SJwUnkafrc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n2rHglJC7EXRm5gxOPdm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AYFmn9UPmuwS7SR4tQJX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rFq6EYJUZhhOa4OwU1cj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Z2grjbYlhwEWx0WhuV6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360</Words>
  <Application>Microsoft Office PowerPoint</Application>
  <PresentationFormat>Custom</PresentationFormat>
  <Paragraphs>151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Mash-up for University search</vt:lpstr>
      <vt:lpstr>Background</vt:lpstr>
      <vt:lpstr>Problem Definition</vt:lpstr>
      <vt:lpstr>Features</vt:lpstr>
      <vt:lpstr>Design</vt:lpstr>
      <vt:lpstr>PowerPoint Presentation</vt:lpstr>
      <vt:lpstr>Subscription flow diagrams</vt:lpstr>
      <vt:lpstr>Analysis</vt:lpstr>
      <vt:lpstr>Plan of work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Sagar</cp:lastModifiedBy>
  <cp:revision>74</cp:revision>
  <dcterms:created xsi:type="dcterms:W3CDTF">2004-05-06T09:28:21Z</dcterms:created>
  <dcterms:modified xsi:type="dcterms:W3CDTF">2011-10-22T19:28:15Z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1hdFnJdL_OQbyIfsyi6GXuNwxHeWQWuSQQ_0lSDyMKlQ</vt:lpwstr>
  </property>
  <property fmtid="{D5CDD505-2E9C-101B-9397-08002B2CF9AE}" pid="4" name="Google.Documents.RevisionId">
    <vt:lpwstr>08209668027043154111</vt:lpwstr>
  </property>
  <property fmtid="{D5CDD505-2E9C-101B-9397-08002B2CF9AE}" pid="5" name="Google.Documents.PreviousRevisionId">
    <vt:lpwstr>06510940589325068406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