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7"/>
  </p:notesMasterIdLst>
  <p:handoutMasterIdLst>
    <p:handoutMasterId r:id="rId8"/>
  </p:handoutMasterIdLst>
  <p:sldIdLst>
    <p:sldId id="365" r:id="rId2"/>
    <p:sldId id="366" r:id="rId3"/>
    <p:sldId id="362" r:id="rId4"/>
    <p:sldId id="363" r:id="rId5"/>
    <p:sldId id="364" r:id="rId6"/>
  </p:sldIdLst>
  <p:sldSz cx="12192000" cy="6858000"/>
  <p:notesSz cx="6950075" cy="9236075"/>
  <p:custShowLst>
    <p:custShow name="Format Guide Workshop" id="0">
      <p:sldLst/>
    </p:custShow>
  </p:custShowLst>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9" autoAdjust="0"/>
    <p:restoredTop sz="96327" autoAdjust="0"/>
  </p:normalViewPr>
  <p:slideViewPr>
    <p:cSldViewPr snapToGrid="0">
      <p:cViewPr varScale="1">
        <p:scale>
          <a:sx n="69" d="100"/>
          <a:sy n="69" d="100"/>
        </p:scale>
        <p:origin x="678" y="6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1/25/2023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1/25/2023</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17"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79"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26"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199"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41"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03"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48"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1"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58"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82"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06"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3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5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7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0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2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5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1"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image" Target="../media/image10.emf"/><Relationship Id="rId5" Type="http://schemas.openxmlformats.org/officeDocument/2006/relationships/oleObject" Target="../embeddings/oleObject19.bin"/><Relationship Id="rId4"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949F98-478C-6B85-AFF3-A1200D1159CF}"/>
              </a:ext>
            </a:extLst>
          </p:cNvPr>
          <p:cNvSpPr>
            <a:spLocks noGrp="1"/>
          </p:cNvSpPr>
          <p:nvPr>
            <p:ph type="title"/>
          </p:nvPr>
        </p:nvSpPr>
        <p:spPr>
          <a:xfrm>
            <a:off x="630238" y="2763838"/>
            <a:ext cx="2478087" cy="1314450"/>
          </a:xfrm>
        </p:spPr>
        <p:txBody>
          <a:bodyPr vert="horz"/>
          <a:lstStyle/>
          <a:p>
            <a:r>
              <a:rPr lang="en-US" dirty="0">
                <a:solidFill>
                  <a:srgbClr val="D4DF33"/>
                </a:solidFill>
              </a:rPr>
              <a:t>Executive summary</a:t>
            </a:r>
          </a:p>
        </p:txBody>
      </p:sp>
      <p:sp>
        <p:nvSpPr>
          <p:cNvPr id="4" name="Text Placeholder 3">
            <a:extLst>
              <a:ext uri="{FF2B5EF4-FFF2-40B4-BE49-F238E27FC236}">
                <a16:creationId xmlns:a16="http://schemas.microsoft.com/office/drawing/2014/main" id="{DE9AD980-06C6-389C-65D6-98D612AEAC73}"/>
              </a:ext>
            </a:extLst>
          </p:cNvPr>
          <p:cNvSpPr txBox="1">
            <a:spLocks/>
          </p:cNvSpPr>
          <p:nvPr/>
        </p:nvSpPr>
        <p:spPr>
          <a:xfrm>
            <a:off x="4999384" y="1617280"/>
            <a:ext cx="6352558" cy="408913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600" b="1" dirty="0">
                <a:solidFill>
                  <a:schemeClr val="tx1">
                    <a:lumMod val="100000"/>
                  </a:schemeClr>
                </a:solidFill>
                <a:latin typeface="Trebuchet MS" panose="020B0703020202090204" pitchFamily="34" charset="0"/>
              </a:rPr>
              <a:t>Situation</a:t>
            </a:r>
          </a:p>
          <a:p>
            <a:pPr marL="108000" lvl="1" indent="0">
              <a:buClr>
                <a:schemeClr val="tx2">
                  <a:lumMod val="100000"/>
                </a:schemeClr>
              </a:buClr>
              <a:buSzPct val="100000"/>
              <a:buFont typeface="Arial" panose="020B0604020202020204" pitchFamily="34" charset="0"/>
              <a:buNone/>
            </a:pPr>
            <a:endParaRPr lang="en-US" sz="1600" b="1"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Font typeface="Arial" panose="020B0604020202020204" pitchFamily="34" charset="0"/>
              <a:buNone/>
            </a:pPr>
            <a:endParaRPr lang="en-US" sz="1600" b="1"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Font typeface="Arial" panose="020B0604020202020204" pitchFamily="34" charset="0"/>
              <a:buNone/>
            </a:pPr>
            <a:endParaRPr lang="en-US" sz="1600" b="1"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Font typeface="Arial" panose="020B0604020202020204" pitchFamily="34" charset="0"/>
              <a:buNone/>
            </a:pPr>
            <a:endParaRPr lang="en-US" sz="1600" b="1"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Font typeface="Arial" panose="020B0604020202020204" pitchFamily="34" charset="0"/>
              <a:buNone/>
            </a:pPr>
            <a:endParaRPr lang="en-US" sz="1600" b="1" dirty="0">
              <a:solidFill>
                <a:schemeClr val="tx1">
                  <a:lumMod val="100000"/>
                </a:schemeClr>
              </a:solidFill>
              <a:latin typeface="Trebuchet MS" panose="020B0703020202090204" pitchFamily="34" charset="0"/>
            </a:endParaRPr>
          </a:p>
          <a:p>
            <a:pPr marL="393750" lvl="1" indent="-285750" algn="just">
              <a:buClr>
                <a:schemeClr val="tx2">
                  <a:lumMod val="100000"/>
                </a:schemeClr>
              </a:buClr>
              <a:buSzPct val="100000"/>
            </a:pPr>
            <a:r>
              <a:rPr lang="en-US" sz="1600" dirty="0">
                <a:solidFill>
                  <a:schemeClr val="tx1">
                    <a:lumMod val="100000"/>
                  </a:schemeClr>
                </a:solidFill>
                <a:latin typeface="Trebuchet MS" panose="020B0703020202090204" pitchFamily="34" charset="0"/>
              </a:rPr>
              <a:t>Powerco is experiencing customer churn, they assume that the churn is driven by the customer price sensitivities, one possible strategy is to offer customers who have high probability to churn a 20% discount</a:t>
            </a:r>
          </a:p>
          <a:p>
            <a:pPr marL="108000" lvl="1" indent="0">
              <a:buClr>
                <a:schemeClr val="tx2">
                  <a:lumMod val="100000"/>
                </a:schemeClr>
              </a:buClr>
              <a:buSzPct val="100000"/>
              <a:buFont typeface="Arial" panose="020B0604020202020204" pitchFamily="34" charset="0"/>
              <a:buNone/>
            </a:pPr>
            <a:endParaRPr lang="en-US" sz="1600" b="1" dirty="0">
              <a:solidFill>
                <a:schemeClr val="tx1">
                  <a:lumMod val="100000"/>
                </a:schemeClr>
              </a:solidFill>
              <a:latin typeface="Trebuchet MS" panose="020B0703020202090204" pitchFamily="34" charset="0"/>
            </a:endParaRPr>
          </a:p>
        </p:txBody>
      </p:sp>
    </p:spTree>
    <p:extLst>
      <p:ext uri="{BB962C8B-B14F-4D97-AF65-F5344CB8AC3E}">
        <p14:creationId xmlns:p14="http://schemas.microsoft.com/office/powerpoint/2010/main" val="37391067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949F98-478C-6B85-AFF3-A1200D1159CF}"/>
              </a:ext>
            </a:extLst>
          </p:cNvPr>
          <p:cNvSpPr>
            <a:spLocks noGrp="1"/>
          </p:cNvSpPr>
          <p:nvPr>
            <p:ph type="title"/>
          </p:nvPr>
        </p:nvSpPr>
        <p:spPr>
          <a:xfrm>
            <a:off x="630238" y="2763838"/>
            <a:ext cx="2478087" cy="1314450"/>
          </a:xfrm>
        </p:spPr>
        <p:txBody>
          <a:bodyPr vert="horz"/>
          <a:lstStyle/>
          <a:p>
            <a:r>
              <a:rPr lang="en-US" dirty="0">
                <a:solidFill>
                  <a:srgbClr val="D4DF33"/>
                </a:solidFill>
              </a:rPr>
              <a:t>Executive summary</a:t>
            </a:r>
          </a:p>
        </p:txBody>
      </p:sp>
      <p:sp>
        <p:nvSpPr>
          <p:cNvPr id="4" name="Text Placeholder 3">
            <a:extLst>
              <a:ext uri="{FF2B5EF4-FFF2-40B4-BE49-F238E27FC236}">
                <a16:creationId xmlns:a16="http://schemas.microsoft.com/office/drawing/2014/main" id="{DE9AD980-06C6-389C-65D6-98D612AEAC73}"/>
              </a:ext>
            </a:extLst>
          </p:cNvPr>
          <p:cNvSpPr txBox="1">
            <a:spLocks/>
          </p:cNvSpPr>
          <p:nvPr/>
        </p:nvSpPr>
        <p:spPr>
          <a:xfrm>
            <a:off x="4999384" y="1617280"/>
            <a:ext cx="6352558" cy="408913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endParaRPr lang="en-US" sz="1600" b="1"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b="1" dirty="0">
                <a:solidFill>
                  <a:schemeClr val="tx1">
                    <a:lumMod val="100000"/>
                  </a:schemeClr>
                </a:solidFill>
                <a:latin typeface="Trebuchet MS" panose="020B0703020202090204" pitchFamily="34" charset="0"/>
              </a:rPr>
              <a:t>Machine Learning Modeling </a:t>
            </a:r>
          </a:p>
          <a:p>
            <a:pPr marL="108000" lvl="1"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393750" lvl="1" indent="-285750">
              <a:buClr>
                <a:schemeClr val="tx2">
                  <a:lumMod val="100000"/>
                </a:schemeClr>
              </a:buClr>
              <a:buSzPct val="100000"/>
            </a:pPr>
            <a:r>
              <a:rPr lang="en-US" sz="1600" dirty="0">
                <a:solidFill>
                  <a:schemeClr val="tx1">
                    <a:lumMod val="100000"/>
                  </a:schemeClr>
                </a:solidFill>
                <a:latin typeface="Trebuchet MS" panose="020B0703020202090204" pitchFamily="34" charset="0"/>
              </a:rPr>
              <a:t>After the data cleaning, EDA and feature engineering, compared several classification model such as Logistic Regression, Random Forest , SVC.</a:t>
            </a:r>
          </a:p>
          <a:p>
            <a:pPr marL="393750" lvl="1" indent="-285750">
              <a:buClr>
                <a:schemeClr val="tx2">
                  <a:lumMod val="100000"/>
                </a:schemeClr>
              </a:buClr>
              <a:buSzPct val="100000"/>
            </a:pPr>
            <a:endParaRPr lang="en-US" sz="1600" dirty="0">
              <a:solidFill>
                <a:schemeClr val="tx1">
                  <a:lumMod val="100000"/>
                </a:schemeClr>
              </a:solidFill>
              <a:latin typeface="Trebuchet MS" panose="020B0703020202090204" pitchFamily="34" charset="0"/>
            </a:endParaRPr>
          </a:p>
          <a:p>
            <a:pPr marL="393750" lvl="1" indent="-285750">
              <a:buClr>
                <a:schemeClr val="tx2">
                  <a:lumMod val="100000"/>
                </a:schemeClr>
              </a:buClr>
              <a:buSzPct val="100000"/>
            </a:pPr>
            <a:r>
              <a:rPr lang="en-US" sz="1600" dirty="0">
                <a:solidFill>
                  <a:schemeClr val="tx1">
                    <a:lumMod val="100000"/>
                  </a:schemeClr>
                </a:solidFill>
                <a:latin typeface="Trebuchet MS" panose="020B0703020202090204" pitchFamily="34" charset="0"/>
              </a:rPr>
              <a:t>Finally a XGBoost model has been built to predict customers’ churn probability, achieving an accuracy 0f 0.92 and AUC score of 0.72 on test set </a:t>
            </a:r>
          </a:p>
          <a:p>
            <a:pPr marL="108000" lvl="1" indent="0">
              <a:buClr>
                <a:schemeClr val="tx2">
                  <a:lumMod val="100000"/>
                </a:schemeClr>
              </a:buClr>
              <a:buSzPct val="100000"/>
              <a:buFont typeface="Arial" panose="020B0604020202020204" pitchFamily="34" charset="0"/>
              <a:buNone/>
            </a:pPr>
            <a:endParaRPr lang="en-US" sz="1600" b="1" dirty="0">
              <a:solidFill>
                <a:schemeClr val="tx1">
                  <a:lumMod val="100000"/>
                </a:schemeClr>
              </a:solidFill>
              <a:latin typeface="Trebuchet MS" panose="020B0703020202090204" pitchFamily="34" charset="0"/>
            </a:endParaRPr>
          </a:p>
        </p:txBody>
      </p:sp>
    </p:spTree>
    <p:extLst>
      <p:ext uri="{BB962C8B-B14F-4D97-AF65-F5344CB8AC3E}">
        <p14:creationId xmlns:p14="http://schemas.microsoft.com/office/powerpoint/2010/main" val="144643512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2"/>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29027"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999384" y="1617280"/>
            <a:ext cx="6352558" cy="408913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lnSpc>
                <a:spcPct val="100000"/>
              </a:lnSpc>
              <a:spcAft>
                <a:spcPts val="0"/>
              </a:spcAft>
              <a:buClr>
                <a:schemeClr val="tx2">
                  <a:lumMod val="100000"/>
                </a:schemeClr>
              </a:buClr>
              <a:buSzPct val="100000"/>
              <a:buNone/>
            </a:pPr>
            <a:r>
              <a:rPr lang="en-US" sz="1600" b="1" dirty="0">
                <a:solidFill>
                  <a:schemeClr val="tx1">
                    <a:lumMod val="100000"/>
                  </a:schemeClr>
                </a:solidFill>
                <a:latin typeface="Trebuchet MS" panose="020B0703020202090204" pitchFamily="34" charset="0"/>
              </a:rPr>
              <a:t>Insight 1</a:t>
            </a:r>
          </a:p>
          <a:p>
            <a:pPr marL="108000" lvl="1" indent="0">
              <a:lnSpc>
                <a:spcPct val="100000"/>
              </a:lnSpc>
              <a:spcAft>
                <a:spcPts val="0"/>
              </a:spcAft>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108000" lvl="1" indent="0">
              <a:lnSpc>
                <a:spcPct val="100000"/>
              </a:lnSpc>
              <a:spcAft>
                <a:spcPts val="0"/>
              </a:spcAft>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108000" lvl="1" indent="0">
              <a:lnSpc>
                <a:spcPct val="100000"/>
              </a:lnSpc>
              <a:spcAft>
                <a:spcPts val="0"/>
              </a:spcAft>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Net Margin on Power Subscription is the most influencing factor to determine customer’s churn</a:t>
            </a:r>
          </a:p>
          <a:p>
            <a:pPr marL="108000" lvl="1" indent="0">
              <a:lnSpc>
                <a:spcPct val="100000"/>
              </a:lnSpc>
              <a:spcAft>
                <a:spcPts val="0"/>
              </a:spcAft>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To reduce number of customer churn, some strategies can be applied to intervene net margin:</a:t>
            </a:r>
          </a:p>
          <a:p>
            <a:pPr marL="108000" lvl="1" indent="0">
              <a:lnSpc>
                <a:spcPct val="100000"/>
              </a:lnSpc>
              <a:spcAft>
                <a:spcPts val="0"/>
              </a:spcAft>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393750" lvl="1" indent="-285750">
              <a:lnSpc>
                <a:spcPct val="100000"/>
              </a:lnSpc>
              <a:spcAft>
                <a:spcPts val="0"/>
              </a:spcAft>
              <a:buClr>
                <a:schemeClr val="tx2">
                  <a:lumMod val="100000"/>
                </a:schemeClr>
              </a:buClr>
              <a:buSzPct val="100000"/>
              <a:buFontTx/>
              <a:buChar char="-"/>
            </a:pPr>
            <a:r>
              <a:rPr lang="en-US" sz="1600" dirty="0">
                <a:solidFill>
                  <a:schemeClr val="tx1">
                    <a:lumMod val="100000"/>
                  </a:schemeClr>
                </a:solidFill>
                <a:latin typeface="Trebuchet MS" panose="020B0703020202090204" pitchFamily="34" charset="0"/>
              </a:rPr>
              <a:t>A discount can be effective to compete in the tight market</a:t>
            </a:r>
          </a:p>
          <a:p>
            <a:pPr marL="108000" lvl="1" indent="0">
              <a:lnSpc>
                <a:spcPct val="100000"/>
              </a:lnSpc>
              <a:spcAft>
                <a:spcPts val="0"/>
              </a:spcAft>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393750" lvl="1" indent="-285750">
              <a:lnSpc>
                <a:spcPct val="100000"/>
              </a:lnSpc>
              <a:spcAft>
                <a:spcPts val="0"/>
              </a:spcAft>
              <a:buClr>
                <a:schemeClr val="tx2">
                  <a:lumMod val="100000"/>
                </a:schemeClr>
              </a:buClr>
              <a:buSzPct val="100000"/>
              <a:buFontTx/>
              <a:buChar char="-"/>
            </a:pPr>
            <a:r>
              <a:rPr lang="en-US" sz="1600" dirty="0">
                <a:solidFill>
                  <a:schemeClr val="tx1">
                    <a:lumMod val="100000"/>
                  </a:schemeClr>
                </a:solidFill>
                <a:latin typeface="Trebuchet MS" panose="020B0703020202090204" pitchFamily="34" charset="0"/>
              </a:rPr>
              <a:t>Promotion can be massively conducted on two influencing region: LXI and KAM</a:t>
            </a:r>
          </a:p>
          <a:p>
            <a:pPr marL="108000" lvl="1" indent="0">
              <a:buClr>
                <a:schemeClr val="tx2">
                  <a:lumMod val="100000"/>
                </a:schemeClr>
              </a:buClr>
              <a:buSzPct val="100000"/>
              <a:buFont typeface="Arial" panose="020B0604020202020204" pitchFamily="34" charset="0"/>
              <a:buNone/>
            </a:pPr>
            <a:endParaRPr lang="en-US" sz="1600" dirty="0">
              <a:solidFill>
                <a:schemeClr val="tx1">
                  <a:lumMod val="100000"/>
                </a:schemeClr>
              </a:solidFill>
              <a:latin typeface="Trebuchet MS" panose="020B0703020202090204" pitchFamily="34" charset="0"/>
            </a:endParaRP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09B00A-8ADE-0714-3EFF-3FD9C5CF75C7}"/>
              </a:ext>
            </a:extLst>
          </p:cNvPr>
          <p:cNvSpPr>
            <a:spLocks noGrp="1"/>
          </p:cNvSpPr>
          <p:nvPr>
            <p:ph type="title"/>
          </p:nvPr>
        </p:nvSpPr>
        <p:spPr>
          <a:xfrm>
            <a:off x="630238" y="2763838"/>
            <a:ext cx="2478087" cy="1314450"/>
          </a:xfrm>
        </p:spPr>
        <p:txBody>
          <a:bodyPr vert="horz"/>
          <a:lstStyle/>
          <a:p>
            <a:r>
              <a:rPr lang="en-US" dirty="0">
                <a:solidFill>
                  <a:srgbClr val="D4DF33"/>
                </a:solidFill>
              </a:rPr>
              <a:t>Executive summary</a:t>
            </a:r>
          </a:p>
        </p:txBody>
      </p:sp>
      <p:sp>
        <p:nvSpPr>
          <p:cNvPr id="4" name="Text Placeholder 3">
            <a:extLst>
              <a:ext uri="{FF2B5EF4-FFF2-40B4-BE49-F238E27FC236}">
                <a16:creationId xmlns:a16="http://schemas.microsoft.com/office/drawing/2014/main" id="{52023E10-5375-7BA8-E5AB-B042DC626850}"/>
              </a:ext>
            </a:extLst>
          </p:cNvPr>
          <p:cNvSpPr txBox="1">
            <a:spLocks/>
          </p:cNvSpPr>
          <p:nvPr/>
        </p:nvSpPr>
        <p:spPr>
          <a:xfrm>
            <a:off x="4999384" y="1617280"/>
            <a:ext cx="6352558" cy="408913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600" b="1" dirty="0">
                <a:solidFill>
                  <a:schemeClr val="tx1">
                    <a:lumMod val="100000"/>
                  </a:schemeClr>
                </a:solidFill>
                <a:latin typeface="Trebuchet MS" panose="020B0703020202090204" pitchFamily="34" charset="0"/>
              </a:rPr>
              <a:t>Insight 2</a:t>
            </a:r>
          </a:p>
          <a:p>
            <a:pPr marL="108000" lvl="1" indent="0">
              <a:buClr>
                <a:schemeClr val="tx2">
                  <a:lumMod val="100000"/>
                </a:schemeClr>
              </a:buClr>
              <a:buSzPct val="100000"/>
              <a:buFont typeface="Arial" panose="020B0604020202020204" pitchFamily="34" charset="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Font typeface="Arial" panose="020B0604020202020204" pitchFamily="34" charset="0"/>
              <a:buNone/>
            </a:pPr>
            <a:endParaRPr lang="en-US" sz="16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A discount at 30% will generate optimum revenue and amount of customers at the same time</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Revenue is important to keep the company financially stable</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Amount of customers is important to keep the sustainability of the business in the long term</a:t>
            </a:r>
          </a:p>
          <a:p>
            <a:pPr marL="108000" lvl="1" indent="0">
              <a:buClr>
                <a:schemeClr val="tx2">
                  <a:lumMod val="100000"/>
                </a:schemeClr>
              </a:buClr>
              <a:buSzPct val="100000"/>
              <a:buFont typeface="Arial" panose="020B0604020202020204" pitchFamily="34" charset="0"/>
              <a:buNone/>
            </a:pPr>
            <a:endParaRPr lang="en-US" sz="1600" dirty="0">
              <a:solidFill>
                <a:schemeClr val="tx1">
                  <a:lumMod val="100000"/>
                </a:schemeClr>
              </a:solidFill>
              <a:latin typeface="Trebuchet MS" panose="020B0703020202090204" pitchFamily="34" charset="0"/>
            </a:endParaRPr>
          </a:p>
        </p:txBody>
      </p:sp>
    </p:spTree>
    <p:extLst>
      <p:ext uri="{BB962C8B-B14F-4D97-AF65-F5344CB8AC3E}">
        <p14:creationId xmlns:p14="http://schemas.microsoft.com/office/powerpoint/2010/main" val="40960745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25F9F1-E60C-725D-942B-DB1BB0A7016E}"/>
              </a:ext>
            </a:extLst>
          </p:cNvPr>
          <p:cNvSpPr>
            <a:spLocks noGrp="1"/>
          </p:cNvSpPr>
          <p:nvPr>
            <p:ph type="title"/>
          </p:nvPr>
        </p:nvSpPr>
        <p:spPr>
          <a:xfrm>
            <a:off x="630238" y="2763838"/>
            <a:ext cx="2478087" cy="1314450"/>
          </a:xfrm>
        </p:spPr>
        <p:txBody>
          <a:bodyPr vert="horz"/>
          <a:lstStyle/>
          <a:p>
            <a:r>
              <a:rPr lang="en-US" dirty="0">
                <a:solidFill>
                  <a:srgbClr val="D4DF33"/>
                </a:solidFill>
              </a:rPr>
              <a:t>Executive summary</a:t>
            </a:r>
          </a:p>
        </p:txBody>
      </p:sp>
      <p:sp>
        <p:nvSpPr>
          <p:cNvPr id="4" name="Text Placeholder 3">
            <a:extLst>
              <a:ext uri="{FF2B5EF4-FFF2-40B4-BE49-F238E27FC236}">
                <a16:creationId xmlns:a16="http://schemas.microsoft.com/office/drawing/2014/main" id="{1116655F-9191-9999-554F-33A7A0C34A30}"/>
              </a:ext>
            </a:extLst>
          </p:cNvPr>
          <p:cNvSpPr txBox="1">
            <a:spLocks/>
          </p:cNvSpPr>
          <p:nvPr/>
        </p:nvSpPr>
        <p:spPr>
          <a:xfrm>
            <a:off x="4999384" y="1617280"/>
            <a:ext cx="6352558" cy="408913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600" b="1" dirty="0">
                <a:solidFill>
                  <a:schemeClr val="tx1">
                    <a:lumMod val="100000"/>
                  </a:schemeClr>
                </a:solidFill>
                <a:latin typeface="Trebuchet MS" panose="020B0703020202090204" pitchFamily="34" charset="0"/>
              </a:rPr>
              <a:t>Insight 3</a:t>
            </a:r>
          </a:p>
          <a:p>
            <a:pPr marL="108000" lvl="1" indent="0">
              <a:buClr>
                <a:schemeClr val="tx2">
                  <a:lumMod val="100000"/>
                </a:schemeClr>
              </a:buClr>
              <a:buSzPct val="100000"/>
              <a:buFont typeface="Arial" panose="020B0604020202020204" pitchFamily="34" charset="0"/>
              <a:buNone/>
            </a:pPr>
            <a:endParaRPr lang="en-US" sz="1600" b="1"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Font typeface="Arial" panose="020B0604020202020204" pitchFamily="34" charset="0"/>
              <a:buNone/>
            </a:pPr>
            <a:endParaRPr lang="en-US" sz="1600" b="1"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We can conduct a study a year after this plan is conducted to:</a:t>
            </a:r>
          </a:p>
          <a:p>
            <a:pPr marL="108000" lvl="1" indent="0">
              <a:lnSpc>
                <a:spcPct val="100000"/>
              </a:lnSpc>
              <a:spcAft>
                <a:spcPts val="0"/>
              </a:spcAft>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393750" lvl="1" indent="-285750">
              <a:lnSpc>
                <a:spcPct val="100000"/>
              </a:lnSpc>
              <a:spcAft>
                <a:spcPts val="0"/>
              </a:spcAft>
              <a:buClr>
                <a:schemeClr val="tx2">
                  <a:lumMod val="100000"/>
                </a:schemeClr>
              </a:buClr>
              <a:buSzPct val="100000"/>
              <a:buFontTx/>
              <a:buChar char="-"/>
            </a:pPr>
            <a:r>
              <a:rPr lang="en-US" sz="1600" dirty="0">
                <a:solidFill>
                  <a:schemeClr val="tx1">
                    <a:lumMod val="100000"/>
                  </a:schemeClr>
                </a:solidFill>
                <a:latin typeface="Trebuchet MS" panose="020B0703020202090204" pitchFamily="34" charset="0"/>
              </a:rPr>
              <a:t>understand how discount affect churn. For that case, we need to examine competitor’s price and compare to ours</a:t>
            </a:r>
          </a:p>
          <a:p>
            <a:pPr marL="393750" lvl="1" indent="-285750">
              <a:lnSpc>
                <a:spcPct val="100000"/>
              </a:lnSpc>
              <a:spcAft>
                <a:spcPts val="0"/>
              </a:spcAft>
              <a:buClr>
                <a:schemeClr val="tx2">
                  <a:lumMod val="100000"/>
                </a:schemeClr>
              </a:buClr>
              <a:buSzPct val="100000"/>
              <a:buFontTx/>
              <a:buChar char="-"/>
            </a:pPr>
            <a:endParaRPr lang="en-US" sz="1600" dirty="0">
              <a:solidFill>
                <a:schemeClr val="tx1">
                  <a:lumMod val="100000"/>
                </a:schemeClr>
              </a:solidFill>
              <a:latin typeface="Trebuchet MS" panose="020B0703020202090204" pitchFamily="34" charset="0"/>
            </a:endParaRPr>
          </a:p>
          <a:p>
            <a:pPr marL="393750" lvl="1" indent="-285750">
              <a:lnSpc>
                <a:spcPct val="100000"/>
              </a:lnSpc>
              <a:spcAft>
                <a:spcPts val="0"/>
              </a:spcAft>
              <a:buClr>
                <a:schemeClr val="tx2">
                  <a:lumMod val="100000"/>
                </a:schemeClr>
              </a:buClr>
              <a:buSzPct val="100000"/>
              <a:buFontTx/>
              <a:buChar char="-"/>
            </a:pPr>
            <a:r>
              <a:rPr lang="en-US" sz="1600" dirty="0">
                <a:solidFill>
                  <a:schemeClr val="tx1">
                    <a:lumMod val="100000"/>
                  </a:schemeClr>
                </a:solidFill>
                <a:latin typeface="Trebuchet MS" panose="020B0703020202090204" pitchFamily="34" charset="0"/>
              </a:rPr>
              <a:t>Analyze performance of key variables (region, consumption, net margin and its interaction each other) to improve our model</a:t>
            </a:r>
          </a:p>
          <a:p>
            <a:pPr marL="108000" lvl="1" indent="0">
              <a:buClr>
                <a:schemeClr val="tx2">
                  <a:lumMod val="100000"/>
                </a:schemeClr>
              </a:buClr>
              <a:buSzPct val="100000"/>
              <a:buFont typeface="Arial" panose="020B0604020202020204" pitchFamily="34" charset="0"/>
              <a:buNone/>
            </a:pPr>
            <a:endParaRPr lang="en-US" sz="1600" b="1" dirty="0">
              <a:solidFill>
                <a:schemeClr val="tx1">
                  <a:lumMod val="100000"/>
                </a:schemeClr>
              </a:solidFill>
              <a:latin typeface="Trebuchet MS" panose="020B0703020202090204" pitchFamily="34" charset="0"/>
            </a:endParaRPr>
          </a:p>
        </p:txBody>
      </p:sp>
    </p:spTree>
    <p:extLst>
      <p:ext uri="{BB962C8B-B14F-4D97-AF65-F5344CB8AC3E}">
        <p14:creationId xmlns:p14="http://schemas.microsoft.com/office/powerpoint/2010/main" val="1886636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TotalTime>
  <Words>264</Words>
  <Application>Microsoft Office PowerPoint</Application>
  <PresentationFormat>Widescreen</PresentationFormat>
  <Paragraphs>48</Paragraphs>
  <Slides>5</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vt:i4>
      </vt:variant>
      <vt:variant>
        <vt:lpstr>Custom Shows</vt:lpstr>
      </vt:variant>
      <vt:variant>
        <vt:i4>1</vt:i4>
      </vt:variant>
    </vt:vector>
  </HeadingPairs>
  <TitlesOfParts>
    <vt:vector size="10" baseType="lpstr">
      <vt:lpstr>Arial</vt:lpstr>
      <vt:lpstr>Trebuchet MS</vt:lpstr>
      <vt:lpstr>BCG Grid 16:9</vt:lpstr>
      <vt:lpstr>think-cell Slide</vt:lpstr>
      <vt:lpstr>Executive summary</vt:lpstr>
      <vt:lpstr>Executive summary</vt:lpstr>
      <vt:lpstr>Executive summary</vt:lpstr>
      <vt:lpstr>Executive summary</vt:lpstr>
      <vt:lpstr>Executive summary</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Admin</cp:lastModifiedBy>
  <cp:revision>448</cp:revision>
  <cp:lastPrinted>2016-04-06T18:59:25Z</cp:lastPrinted>
  <dcterms:created xsi:type="dcterms:W3CDTF">2016-11-04T11:46:04Z</dcterms:created>
  <dcterms:modified xsi:type="dcterms:W3CDTF">2023-01-25T09:09:28Z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