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D299-674A-0823-0D48-CC0A63ACC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84A44D-D0A2-528E-AC8B-4A46F5AEC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EBF58C-D3E9-0395-A16E-ACF64143E508}"/>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5" name="Footer Placeholder 4">
            <a:extLst>
              <a:ext uri="{FF2B5EF4-FFF2-40B4-BE49-F238E27FC236}">
                <a16:creationId xmlns:a16="http://schemas.microsoft.com/office/drawing/2014/main" id="{29747AE5-D480-D6B8-D756-7D38DF23F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637E2-6A83-44DA-89C3-D20D4B890878}"/>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206583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5551-0792-E3DE-67F8-3F63C7A1B4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E1AD0-BF17-7424-3E4C-598BF3697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C156A-36EF-81B6-302C-FD40BE649051}"/>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5" name="Footer Placeholder 4">
            <a:extLst>
              <a:ext uri="{FF2B5EF4-FFF2-40B4-BE49-F238E27FC236}">
                <a16:creationId xmlns:a16="http://schemas.microsoft.com/office/drawing/2014/main" id="{CE887084-FCC8-889D-22E9-979A96492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37922-2501-70B4-22AA-13D3668C3EEB}"/>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302658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41F9A-CEF4-B9A0-5705-60CF2293C8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DCF89-0420-DD00-BDFB-47E4C404EF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A8D6CC-9180-20AD-13C2-3AFE9F595299}"/>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5" name="Footer Placeholder 4">
            <a:extLst>
              <a:ext uri="{FF2B5EF4-FFF2-40B4-BE49-F238E27FC236}">
                <a16:creationId xmlns:a16="http://schemas.microsoft.com/office/drawing/2014/main" id="{2C18ABC1-0EA5-B5C0-7AB0-1DC2DCB39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76470-EC10-2AF9-67E5-E00E357ED4B4}"/>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241653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8731-2209-81F4-B1F6-4DF9F57226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459728-2C76-10EA-895E-F99151B11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52C21-1FF7-3D78-B221-F1D7E81BE72B}"/>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5" name="Footer Placeholder 4">
            <a:extLst>
              <a:ext uri="{FF2B5EF4-FFF2-40B4-BE49-F238E27FC236}">
                <a16:creationId xmlns:a16="http://schemas.microsoft.com/office/drawing/2014/main" id="{0A05941F-A06A-28E7-6526-BF8130CA3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63309-1DB8-5AC0-0C2B-EAB82769167C}"/>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425650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9B1D-670A-F4C3-9B57-A0F403475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9A1F87-3744-B251-946A-6D5BB1B91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72759-1F62-AFF6-4FEB-9CAFAC6579E2}"/>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5" name="Footer Placeholder 4">
            <a:extLst>
              <a:ext uri="{FF2B5EF4-FFF2-40B4-BE49-F238E27FC236}">
                <a16:creationId xmlns:a16="http://schemas.microsoft.com/office/drawing/2014/main" id="{B594EFF2-315B-CA0A-7774-3CF5EBC2C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75334-F2D8-633E-0250-A1C6982AA7B0}"/>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225373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AEA7-A46D-0451-0DAF-349191360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1C8C6E-3F35-E4AA-5BE7-91A215283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4D3274-83B6-1AC6-BBEE-F1FB4BB71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295A3B-F4D8-90B1-AAAF-9A3C50DF81F5}"/>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6" name="Footer Placeholder 5">
            <a:extLst>
              <a:ext uri="{FF2B5EF4-FFF2-40B4-BE49-F238E27FC236}">
                <a16:creationId xmlns:a16="http://schemas.microsoft.com/office/drawing/2014/main" id="{D52EF5D2-2F4E-D702-E2DE-B3B2B33BD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741D8A-0378-3F4B-4AFA-2DC3999DA4EB}"/>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86687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0208-70B7-D5FE-5EB2-FCC35DC060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61F14A-6EAD-EECA-F06D-9456E3400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AA118-A620-E362-C49B-BCD83E526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DF28C7-4BBA-BBF5-DE68-A7BDE17246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EBA86-577D-A8CD-B60D-5181FD453A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B752B1-1BED-6052-6D53-197DE526A14E}"/>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8" name="Footer Placeholder 7">
            <a:extLst>
              <a:ext uri="{FF2B5EF4-FFF2-40B4-BE49-F238E27FC236}">
                <a16:creationId xmlns:a16="http://schemas.microsoft.com/office/drawing/2014/main" id="{BC5B535E-8475-130D-308B-D0B05919FC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90504D-2499-F068-C1CB-7134B68A5C5F}"/>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377584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1B81-5A2A-3218-9B6D-53F0CD6439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440EE5-C246-F4B8-30E7-6A15ACEE21B1}"/>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4" name="Footer Placeholder 3">
            <a:extLst>
              <a:ext uri="{FF2B5EF4-FFF2-40B4-BE49-F238E27FC236}">
                <a16:creationId xmlns:a16="http://schemas.microsoft.com/office/drawing/2014/main" id="{9859AA9F-8255-33ED-FEE7-F3E664AB8B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53CEB1-226E-BDB6-BFCC-F317D0126F1A}"/>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229689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C4410-DA18-240A-3E70-2FE21A405CCA}"/>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3" name="Footer Placeholder 2">
            <a:extLst>
              <a:ext uri="{FF2B5EF4-FFF2-40B4-BE49-F238E27FC236}">
                <a16:creationId xmlns:a16="http://schemas.microsoft.com/office/drawing/2014/main" id="{D97DD622-672D-4E28-D049-C7BEA92A76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DFD849-275B-D555-AE71-C7A600FE17C0}"/>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162534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1DEB-3FEB-F4C5-F90D-B4D046A0E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3DADD0-8877-CF51-FA6F-BFF3C2F2C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6A188B-2C5C-B0C5-74DB-BDA4995E6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35954-301F-1725-58DE-A0DB3831664F}"/>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6" name="Footer Placeholder 5">
            <a:extLst>
              <a:ext uri="{FF2B5EF4-FFF2-40B4-BE49-F238E27FC236}">
                <a16:creationId xmlns:a16="http://schemas.microsoft.com/office/drawing/2014/main" id="{A02A7BBD-1505-C48F-BE58-F7165A1DE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B7CD1-886A-D1CD-BB78-D247F93920E8}"/>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350436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3528-5E9B-5428-C894-0B656DEE7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EE923B-7B94-85B9-76C2-1E4D734BB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8840B8-69DA-228C-8968-4D3E0AC9A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862EA-59AA-80B9-ACE1-3081570BEADC}"/>
              </a:ext>
            </a:extLst>
          </p:cNvPr>
          <p:cNvSpPr>
            <a:spLocks noGrp="1"/>
          </p:cNvSpPr>
          <p:nvPr>
            <p:ph type="dt" sz="half" idx="10"/>
          </p:nvPr>
        </p:nvSpPr>
        <p:spPr/>
        <p:txBody>
          <a:bodyPr/>
          <a:lstStyle/>
          <a:p>
            <a:fld id="{7B32D09D-7A92-4E06-9816-711812ACDFEF}" type="datetimeFigureOut">
              <a:rPr lang="en-IN" smtClean="0"/>
              <a:t>27-12-2022</a:t>
            </a:fld>
            <a:endParaRPr lang="en-IN"/>
          </a:p>
        </p:txBody>
      </p:sp>
      <p:sp>
        <p:nvSpPr>
          <p:cNvPr id="6" name="Footer Placeholder 5">
            <a:extLst>
              <a:ext uri="{FF2B5EF4-FFF2-40B4-BE49-F238E27FC236}">
                <a16:creationId xmlns:a16="http://schemas.microsoft.com/office/drawing/2014/main" id="{D8D53064-D41F-A489-D515-7C511BF254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D3263-B95B-7AD7-CB21-11E756A90560}"/>
              </a:ext>
            </a:extLst>
          </p:cNvPr>
          <p:cNvSpPr>
            <a:spLocks noGrp="1"/>
          </p:cNvSpPr>
          <p:nvPr>
            <p:ph type="sldNum" sz="quarter" idx="12"/>
          </p:nvPr>
        </p:nvSpPr>
        <p:spPr/>
        <p:txBody>
          <a:bodyPr/>
          <a:lstStyle/>
          <a:p>
            <a:fld id="{6BAD8BBD-32B3-4BA9-982A-84559884E034}" type="slidenum">
              <a:rPr lang="en-IN" smtClean="0"/>
              <a:t>‹#›</a:t>
            </a:fld>
            <a:endParaRPr lang="en-IN"/>
          </a:p>
        </p:txBody>
      </p:sp>
    </p:spTree>
    <p:extLst>
      <p:ext uri="{BB962C8B-B14F-4D97-AF65-F5344CB8AC3E}">
        <p14:creationId xmlns:p14="http://schemas.microsoft.com/office/powerpoint/2010/main" val="423073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D5329-553E-57BC-5FBA-D5EDA6AA2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8FF978-7922-A439-AA68-EB9727B07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9E2BF-1AA3-95CB-6394-729595350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2D09D-7A92-4E06-9816-711812ACDFEF}" type="datetimeFigureOut">
              <a:rPr lang="en-IN" smtClean="0"/>
              <a:t>27-12-2022</a:t>
            </a:fld>
            <a:endParaRPr lang="en-IN"/>
          </a:p>
        </p:txBody>
      </p:sp>
      <p:sp>
        <p:nvSpPr>
          <p:cNvPr id="5" name="Footer Placeholder 4">
            <a:extLst>
              <a:ext uri="{FF2B5EF4-FFF2-40B4-BE49-F238E27FC236}">
                <a16:creationId xmlns:a16="http://schemas.microsoft.com/office/drawing/2014/main" id="{EFCE1204-7B0E-21CC-18D9-A84D4D187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52DF23-FFE1-52FD-6229-438ED1AFB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D8BBD-32B3-4BA9-982A-84559884E034}" type="slidenum">
              <a:rPr lang="en-IN" smtClean="0"/>
              <a:t>‹#›</a:t>
            </a:fld>
            <a:endParaRPr lang="en-IN"/>
          </a:p>
        </p:txBody>
      </p:sp>
    </p:spTree>
    <p:extLst>
      <p:ext uri="{BB962C8B-B14F-4D97-AF65-F5344CB8AC3E}">
        <p14:creationId xmlns:p14="http://schemas.microsoft.com/office/powerpoint/2010/main" val="1480850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4EDF8F-7277-800F-5629-96D6779AE9DC}"/>
              </a:ext>
            </a:extLst>
          </p:cNvPr>
          <p:cNvSpPr>
            <a:spLocks noGrp="1"/>
          </p:cNvSpPr>
          <p:nvPr>
            <p:ph type="ctrTitle"/>
          </p:nvPr>
        </p:nvSpPr>
        <p:spPr/>
        <p:txBody>
          <a:bodyPr>
            <a:normAutofit/>
          </a:bodyPr>
          <a:lstStyle/>
          <a:p>
            <a:r>
              <a:rPr lang="en-US" b="1" dirty="0"/>
              <a:t>ScienceQtech Employee Performance Mapping.</a:t>
            </a:r>
            <a:br>
              <a:rPr lang="en-US" dirty="0"/>
            </a:br>
            <a:r>
              <a:rPr lang="en-US" sz="3600" dirty="0">
                <a:latin typeface="+mn-lt"/>
              </a:rPr>
              <a:t>Course-end Project 1</a:t>
            </a:r>
            <a:endParaRPr lang="en-IN" sz="3600" dirty="0">
              <a:latin typeface="+mn-lt"/>
            </a:endParaRPr>
          </a:p>
        </p:txBody>
      </p:sp>
      <p:sp>
        <p:nvSpPr>
          <p:cNvPr id="5" name="Subtitle 4">
            <a:extLst>
              <a:ext uri="{FF2B5EF4-FFF2-40B4-BE49-F238E27FC236}">
                <a16:creationId xmlns:a16="http://schemas.microsoft.com/office/drawing/2014/main" id="{90F5FBEF-B298-28A7-5CAF-2462C7F9226C}"/>
              </a:ext>
            </a:extLst>
          </p:cNvPr>
          <p:cNvSpPr>
            <a:spLocks noGrp="1"/>
          </p:cNvSpPr>
          <p:nvPr>
            <p:ph type="subTitle" idx="1"/>
          </p:nvPr>
        </p:nvSpPr>
        <p:spPr>
          <a:xfrm>
            <a:off x="1524000" y="3602037"/>
            <a:ext cx="9144000" cy="2133599"/>
          </a:xfrm>
        </p:spPr>
        <p:txBody>
          <a:bodyPr>
            <a:normAutofit/>
          </a:bodyPr>
          <a:lstStyle/>
          <a:p>
            <a:pPr algn="r"/>
            <a:r>
              <a:rPr lang="en-US" sz="2400" dirty="0">
                <a:solidFill>
                  <a:srgbClr val="4D1434"/>
                </a:solidFill>
                <a:effectLst/>
                <a:latin typeface="Gill Sans MT" panose="020B0502020104020203" pitchFamily="34" charset="0"/>
                <a:ea typeface="Times New Roman" panose="02020603050405020304" pitchFamily="18" charset="0"/>
                <a:cs typeface="Times New Roman" panose="02020603050405020304" pitchFamily="18" charset="0"/>
              </a:rPr>
              <a:t>Submitted By:</a:t>
            </a:r>
            <a:endParaRPr lang="en-IN" sz="1400" dirty="0">
              <a:effectLst/>
              <a:latin typeface="Gill Sans MT" panose="020B0502020104020203" pitchFamily="34" charset="0"/>
              <a:ea typeface="Times New Roman" panose="02020603050405020304" pitchFamily="18" charset="0"/>
              <a:cs typeface="Times New Roman" panose="02020603050405020304" pitchFamily="18" charset="0"/>
            </a:endParaRPr>
          </a:p>
          <a:p>
            <a:pPr algn="r"/>
            <a:r>
              <a:rPr lang="en-US" sz="2400" dirty="0">
                <a:solidFill>
                  <a:srgbClr val="4D1434"/>
                </a:solidFill>
                <a:effectLst/>
                <a:latin typeface="Gill Sans MT" panose="020B0502020104020203" pitchFamily="34" charset="0"/>
                <a:ea typeface="Times New Roman" panose="02020603050405020304" pitchFamily="18" charset="0"/>
                <a:cs typeface="Times New Roman" panose="02020603050405020304" pitchFamily="18" charset="0"/>
              </a:rPr>
              <a:t>Sagar Sarolia</a:t>
            </a:r>
            <a:endParaRPr lang="en-IN" sz="1400" dirty="0">
              <a:effectLst/>
              <a:latin typeface="Gill Sans MT" panose="020B0502020104020203" pitchFamily="34" charset="0"/>
              <a:ea typeface="Times New Roman" panose="02020603050405020304" pitchFamily="18" charset="0"/>
              <a:cs typeface="Times New Roman" panose="02020603050405020304" pitchFamily="18" charset="0"/>
            </a:endParaRPr>
          </a:p>
          <a:p>
            <a:pPr algn="r"/>
            <a:r>
              <a:rPr lang="en-US" sz="2400" dirty="0">
                <a:solidFill>
                  <a:srgbClr val="4D1434"/>
                </a:solidFill>
                <a:effectLst/>
                <a:latin typeface="Gill Sans MT" panose="020B0502020104020203" pitchFamily="34" charset="0"/>
                <a:ea typeface="Times New Roman" panose="02020603050405020304" pitchFamily="18" charset="0"/>
                <a:cs typeface="Times New Roman" panose="02020603050405020304" pitchFamily="18" charset="0"/>
              </a:rPr>
              <a:t>MS Data Science Job guarantee Aug 2022 Cohort 2</a:t>
            </a:r>
            <a:endParaRPr lang="en-IN" sz="1400" dirty="0">
              <a:effectLst/>
              <a:latin typeface="Gill Sans MT" panose="020B0502020104020203" pitchFamily="34" charset="0"/>
              <a:ea typeface="Times New Roman" panose="02020603050405020304" pitchFamily="18" charset="0"/>
              <a:cs typeface="Times New Roman" panose="02020603050405020304" pitchFamily="18" charset="0"/>
            </a:endParaRPr>
          </a:p>
          <a:p>
            <a:pPr algn="r"/>
            <a:r>
              <a:rPr lang="en-US" sz="2400" dirty="0">
                <a:solidFill>
                  <a:srgbClr val="4D1434"/>
                </a:solidFill>
                <a:effectLst/>
                <a:latin typeface="Gill Sans MT" panose="020B0502020104020203" pitchFamily="34" charset="0"/>
                <a:ea typeface="Times New Roman" panose="02020603050405020304" pitchFamily="18" charset="0"/>
                <a:cs typeface="Times New Roman" panose="02020603050405020304" pitchFamily="18" charset="0"/>
              </a:rPr>
              <a:t>Email: saroliasagar@yahoo.com</a:t>
            </a:r>
            <a:endParaRPr lang="en-IN" sz="1400" dirty="0">
              <a:effectLst/>
              <a:latin typeface="Gill Sans MT" panose="020B0502020104020203"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894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077D-472F-AFAA-1C59-00FED408590D}"/>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5:</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concatenate the FIRST_NAME and the LAST_NAME of employees in the Finance department from the employee table and then give the resultant column alias as NAME.</a:t>
            </a:r>
            <a:endParaRPr lang="en-IN" dirty="0"/>
          </a:p>
        </p:txBody>
      </p:sp>
      <p:pic>
        <p:nvPicPr>
          <p:cNvPr id="7" name="Content Placeholder 6">
            <a:extLst>
              <a:ext uri="{FF2B5EF4-FFF2-40B4-BE49-F238E27FC236}">
                <a16:creationId xmlns:a16="http://schemas.microsoft.com/office/drawing/2014/main" id="{E815B49D-9C53-AEBB-6113-48E99B3349BE}"/>
              </a:ext>
            </a:extLst>
          </p:cNvPr>
          <p:cNvPicPr>
            <a:picLocks noGrp="1" noChangeAspect="1"/>
          </p:cNvPicPr>
          <p:nvPr>
            <p:ph idx="1"/>
          </p:nvPr>
        </p:nvPicPr>
        <p:blipFill>
          <a:blip r:embed="rId2"/>
          <a:stretch>
            <a:fillRect/>
          </a:stretch>
        </p:blipFill>
        <p:spPr>
          <a:xfrm>
            <a:off x="1454726" y="1825624"/>
            <a:ext cx="8963891" cy="4422775"/>
          </a:xfrm>
        </p:spPr>
      </p:pic>
    </p:spTree>
    <p:extLst>
      <p:ext uri="{BB962C8B-B14F-4D97-AF65-F5344CB8AC3E}">
        <p14:creationId xmlns:p14="http://schemas.microsoft.com/office/powerpoint/2010/main" val="7781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F977-2563-0324-D4F9-17C7001A0381}"/>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6:</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list only those employees who have someone reporting to them. Also, show the number of reporters (including the President).</a:t>
            </a:r>
            <a:endParaRPr lang="en-IN" dirty="0"/>
          </a:p>
        </p:txBody>
      </p:sp>
      <p:pic>
        <p:nvPicPr>
          <p:cNvPr id="5" name="Content Placeholder 4">
            <a:extLst>
              <a:ext uri="{FF2B5EF4-FFF2-40B4-BE49-F238E27FC236}">
                <a16:creationId xmlns:a16="http://schemas.microsoft.com/office/drawing/2014/main" id="{4DB0B7A8-BACD-FD1F-00F8-66DD2154D413}"/>
              </a:ext>
            </a:extLst>
          </p:cNvPr>
          <p:cNvPicPr>
            <a:picLocks noGrp="1" noChangeAspect="1"/>
          </p:cNvPicPr>
          <p:nvPr>
            <p:ph idx="1"/>
          </p:nvPr>
        </p:nvPicPr>
        <p:blipFill>
          <a:blip r:embed="rId2"/>
          <a:stretch>
            <a:fillRect/>
          </a:stretch>
        </p:blipFill>
        <p:spPr>
          <a:xfrm>
            <a:off x="2055895" y="1825625"/>
            <a:ext cx="8080209" cy="4351338"/>
          </a:xfrm>
        </p:spPr>
      </p:pic>
    </p:spTree>
    <p:extLst>
      <p:ext uri="{BB962C8B-B14F-4D97-AF65-F5344CB8AC3E}">
        <p14:creationId xmlns:p14="http://schemas.microsoft.com/office/powerpoint/2010/main" val="32316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1ACF-6664-8399-BFE7-76836BF96F11}"/>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7:</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list down all the employees from the healthcare and finance departments using union. Take data from the employee record table.</a:t>
            </a:r>
            <a:endParaRPr lang="en-IN" dirty="0"/>
          </a:p>
        </p:txBody>
      </p:sp>
      <p:pic>
        <p:nvPicPr>
          <p:cNvPr id="5" name="Content Placeholder 4">
            <a:extLst>
              <a:ext uri="{FF2B5EF4-FFF2-40B4-BE49-F238E27FC236}">
                <a16:creationId xmlns:a16="http://schemas.microsoft.com/office/drawing/2014/main" id="{735386CA-BB4E-83F7-1308-14D3565745F4}"/>
              </a:ext>
            </a:extLst>
          </p:cNvPr>
          <p:cNvPicPr>
            <a:picLocks noGrp="1" noChangeAspect="1"/>
          </p:cNvPicPr>
          <p:nvPr>
            <p:ph idx="1"/>
          </p:nvPr>
        </p:nvPicPr>
        <p:blipFill>
          <a:blip r:embed="rId2"/>
          <a:stretch>
            <a:fillRect/>
          </a:stretch>
        </p:blipFill>
        <p:spPr>
          <a:xfrm>
            <a:off x="2060961" y="1825625"/>
            <a:ext cx="8070077" cy="4351338"/>
          </a:xfrm>
        </p:spPr>
      </p:pic>
    </p:spTree>
    <p:extLst>
      <p:ext uri="{BB962C8B-B14F-4D97-AF65-F5344CB8AC3E}">
        <p14:creationId xmlns:p14="http://schemas.microsoft.com/office/powerpoint/2010/main" val="277511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0E16-5008-739C-757E-158B69F49ACE}"/>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8:</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list down employee details such as EMP_ID, FIRST_NAME, LAST_NAME, ROLE, DEPARTMENT, and EMP_RATING grouped by dept. Also include the respective employee rating along with the max emp rating for the department.</a:t>
            </a:r>
            <a:endParaRPr lang="en-IN" dirty="0"/>
          </a:p>
        </p:txBody>
      </p:sp>
      <p:pic>
        <p:nvPicPr>
          <p:cNvPr id="5" name="Content Placeholder 4">
            <a:extLst>
              <a:ext uri="{FF2B5EF4-FFF2-40B4-BE49-F238E27FC236}">
                <a16:creationId xmlns:a16="http://schemas.microsoft.com/office/drawing/2014/main" id="{3E7266DF-2B07-397B-46C9-6F18088948A4}"/>
              </a:ext>
            </a:extLst>
          </p:cNvPr>
          <p:cNvPicPr>
            <a:picLocks noGrp="1" noChangeAspect="1"/>
          </p:cNvPicPr>
          <p:nvPr>
            <p:ph idx="1"/>
          </p:nvPr>
        </p:nvPicPr>
        <p:blipFill>
          <a:blip r:embed="rId2"/>
          <a:stretch>
            <a:fillRect/>
          </a:stretch>
        </p:blipFill>
        <p:spPr>
          <a:xfrm>
            <a:off x="2052512" y="1825625"/>
            <a:ext cx="8086976" cy="4351338"/>
          </a:xfrm>
        </p:spPr>
      </p:pic>
    </p:spTree>
    <p:extLst>
      <p:ext uri="{BB962C8B-B14F-4D97-AF65-F5344CB8AC3E}">
        <p14:creationId xmlns:p14="http://schemas.microsoft.com/office/powerpoint/2010/main" val="80628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0D16-20FC-19E0-2C98-00B3E6C91DC9}"/>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9:</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calculate the minimum and the maximum salary of the employees in each role. Take data from the employee record table.</a:t>
            </a:r>
            <a:endParaRPr lang="en-IN" dirty="0"/>
          </a:p>
        </p:txBody>
      </p:sp>
      <p:pic>
        <p:nvPicPr>
          <p:cNvPr id="5" name="Content Placeholder 4">
            <a:extLst>
              <a:ext uri="{FF2B5EF4-FFF2-40B4-BE49-F238E27FC236}">
                <a16:creationId xmlns:a16="http://schemas.microsoft.com/office/drawing/2014/main" id="{C00F98AA-447E-B985-C9C0-E6A3A026042C}"/>
              </a:ext>
            </a:extLst>
          </p:cNvPr>
          <p:cNvPicPr>
            <a:picLocks noGrp="1" noChangeAspect="1"/>
          </p:cNvPicPr>
          <p:nvPr>
            <p:ph idx="1"/>
          </p:nvPr>
        </p:nvPicPr>
        <p:blipFill>
          <a:blip r:embed="rId2"/>
          <a:stretch>
            <a:fillRect/>
          </a:stretch>
        </p:blipFill>
        <p:spPr>
          <a:xfrm>
            <a:off x="2035940" y="1825625"/>
            <a:ext cx="8120119" cy="4351338"/>
          </a:xfrm>
        </p:spPr>
      </p:pic>
    </p:spTree>
    <p:extLst>
      <p:ext uri="{BB962C8B-B14F-4D97-AF65-F5344CB8AC3E}">
        <p14:creationId xmlns:p14="http://schemas.microsoft.com/office/powerpoint/2010/main" val="350070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7782-37FA-F9BA-6765-412A190EF413}"/>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10:</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assign ranks to each employee based on their experience. Take data from the employee record table.</a:t>
            </a:r>
            <a:endParaRPr lang="en-IN" dirty="0"/>
          </a:p>
        </p:txBody>
      </p:sp>
      <p:pic>
        <p:nvPicPr>
          <p:cNvPr id="5" name="Content Placeholder 4">
            <a:extLst>
              <a:ext uri="{FF2B5EF4-FFF2-40B4-BE49-F238E27FC236}">
                <a16:creationId xmlns:a16="http://schemas.microsoft.com/office/drawing/2014/main" id="{5126F28C-7534-00EF-4612-05DD08162F98}"/>
              </a:ext>
            </a:extLst>
          </p:cNvPr>
          <p:cNvPicPr>
            <a:picLocks noGrp="1" noChangeAspect="1"/>
          </p:cNvPicPr>
          <p:nvPr>
            <p:ph idx="1"/>
          </p:nvPr>
        </p:nvPicPr>
        <p:blipFill>
          <a:blip r:embed="rId2"/>
          <a:stretch>
            <a:fillRect/>
          </a:stretch>
        </p:blipFill>
        <p:spPr>
          <a:xfrm>
            <a:off x="2050383" y="1825625"/>
            <a:ext cx="8091233" cy="4351338"/>
          </a:xfrm>
        </p:spPr>
      </p:pic>
    </p:spTree>
    <p:extLst>
      <p:ext uri="{BB962C8B-B14F-4D97-AF65-F5344CB8AC3E}">
        <p14:creationId xmlns:p14="http://schemas.microsoft.com/office/powerpoint/2010/main" val="337725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DE6E-9DBB-BB01-4E60-56683933058C}"/>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11:</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create a view that displays employees in various countries whose salary is more than six thousand. Take data from the employee record table.</a:t>
            </a:r>
            <a:endParaRPr lang="en-IN" dirty="0"/>
          </a:p>
        </p:txBody>
      </p:sp>
      <p:pic>
        <p:nvPicPr>
          <p:cNvPr id="11" name="Content Placeholder 10">
            <a:extLst>
              <a:ext uri="{FF2B5EF4-FFF2-40B4-BE49-F238E27FC236}">
                <a16:creationId xmlns:a16="http://schemas.microsoft.com/office/drawing/2014/main" id="{F5EDEA4F-AE80-8F60-8CFD-5DCB36A65BF7}"/>
              </a:ext>
            </a:extLst>
          </p:cNvPr>
          <p:cNvPicPr>
            <a:picLocks noGrp="1" noChangeAspect="1"/>
          </p:cNvPicPr>
          <p:nvPr>
            <p:ph idx="1"/>
          </p:nvPr>
        </p:nvPicPr>
        <p:blipFill>
          <a:blip r:embed="rId2"/>
          <a:stretch>
            <a:fillRect/>
          </a:stretch>
        </p:blipFill>
        <p:spPr>
          <a:xfrm>
            <a:off x="2061392" y="1825625"/>
            <a:ext cx="8069216" cy="4351338"/>
          </a:xfrm>
        </p:spPr>
      </p:pic>
    </p:spTree>
    <p:extLst>
      <p:ext uri="{BB962C8B-B14F-4D97-AF65-F5344CB8AC3E}">
        <p14:creationId xmlns:p14="http://schemas.microsoft.com/office/powerpoint/2010/main" val="293263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436E-ADFE-5844-7BC5-36EE0E794CFE}"/>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12:</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nested query to find employees with experience of more than ten years. Take data from the employee record table.</a:t>
            </a:r>
            <a:endParaRPr lang="en-IN" dirty="0"/>
          </a:p>
        </p:txBody>
      </p:sp>
      <p:pic>
        <p:nvPicPr>
          <p:cNvPr id="5" name="Content Placeholder 4">
            <a:extLst>
              <a:ext uri="{FF2B5EF4-FFF2-40B4-BE49-F238E27FC236}">
                <a16:creationId xmlns:a16="http://schemas.microsoft.com/office/drawing/2014/main" id="{5747F2AA-DB28-FE8A-B461-82674FE1A25B}"/>
              </a:ext>
            </a:extLst>
          </p:cNvPr>
          <p:cNvPicPr>
            <a:picLocks noGrp="1" noChangeAspect="1"/>
          </p:cNvPicPr>
          <p:nvPr>
            <p:ph idx="1"/>
          </p:nvPr>
        </p:nvPicPr>
        <p:blipFill>
          <a:blip r:embed="rId2"/>
          <a:stretch>
            <a:fillRect/>
          </a:stretch>
        </p:blipFill>
        <p:spPr>
          <a:xfrm>
            <a:off x="2068949" y="1825625"/>
            <a:ext cx="8054102" cy="4351338"/>
          </a:xfrm>
        </p:spPr>
      </p:pic>
    </p:spTree>
    <p:extLst>
      <p:ext uri="{BB962C8B-B14F-4D97-AF65-F5344CB8AC3E}">
        <p14:creationId xmlns:p14="http://schemas.microsoft.com/office/powerpoint/2010/main" val="385572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7177-6E9E-F2D0-3911-5FFEFE2752B2}"/>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13:</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create a stored procedure to retrieve the details of the employees whose experience is more than three years. Take data from the employee record table.</a:t>
            </a:r>
            <a:endParaRPr lang="en-IN" dirty="0"/>
          </a:p>
        </p:txBody>
      </p:sp>
      <p:pic>
        <p:nvPicPr>
          <p:cNvPr id="5" name="Content Placeholder 4">
            <a:extLst>
              <a:ext uri="{FF2B5EF4-FFF2-40B4-BE49-F238E27FC236}">
                <a16:creationId xmlns:a16="http://schemas.microsoft.com/office/drawing/2014/main" id="{C9368DCD-5C88-4B93-431F-4FF82C77E831}"/>
              </a:ext>
            </a:extLst>
          </p:cNvPr>
          <p:cNvPicPr>
            <a:picLocks noGrp="1" noChangeAspect="1"/>
          </p:cNvPicPr>
          <p:nvPr>
            <p:ph idx="1"/>
          </p:nvPr>
        </p:nvPicPr>
        <p:blipFill>
          <a:blip r:embed="rId2"/>
          <a:stretch>
            <a:fillRect/>
          </a:stretch>
        </p:blipFill>
        <p:spPr>
          <a:xfrm>
            <a:off x="2085252" y="1825625"/>
            <a:ext cx="8021495" cy="4351338"/>
          </a:xfrm>
        </p:spPr>
      </p:pic>
    </p:spTree>
    <p:extLst>
      <p:ext uri="{BB962C8B-B14F-4D97-AF65-F5344CB8AC3E}">
        <p14:creationId xmlns:p14="http://schemas.microsoft.com/office/powerpoint/2010/main" val="384133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02A1-33BC-ACF0-2F38-F492EDB71C03}"/>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14:</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using stored functions in the project table to check whether the job profile assigned to each employee in the data science team matches the organization’s set standard.</a:t>
            </a:r>
            <a:endParaRPr lang="en-IN" dirty="0"/>
          </a:p>
        </p:txBody>
      </p:sp>
      <p:pic>
        <p:nvPicPr>
          <p:cNvPr id="5" name="Content Placeholder 4">
            <a:extLst>
              <a:ext uri="{FF2B5EF4-FFF2-40B4-BE49-F238E27FC236}">
                <a16:creationId xmlns:a16="http://schemas.microsoft.com/office/drawing/2014/main" id="{235025E2-5849-0027-00F3-F57CB7C473BA}"/>
              </a:ext>
            </a:extLst>
          </p:cNvPr>
          <p:cNvPicPr>
            <a:picLocks noGrp="1" noChangeAspect="1"/>
          </p:cNvPicPr>
          <p:nvPr>
            <p:ph idx="1"/>
          </p:nvPr>
        </p:nvPicPr>
        <p:blipFill>
          <a:blip r:embed="rId2"/>
          <a:stretch>
            <a:fillRect/>
          </a:stretch>
        </p:blipFill>
        <p:spPr>
          <a:xfrm>
            <a:off x="2063918" y="1825625"/>
            <a:ext cx="8064164" cy="4351338"/>
          </a:xfrm>
        </p:spPr>
      </p:pic>
    </p:spTree>
    <p:extLst>
      <p:ext uri="{BB962C8B-B14F-4D97-AF65-F5344CB8AC3E}">
        <p14:creationId xmlns:p14="http://schemas.microsoft.com/office/powerpoint/2010/main" val="305847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4813-3EB4-F639-0BF2-130F25967C0B}"/>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DC8985FC-FDCF-D01A-B1E6-A5E93C30C1C5}"/>
              </a:ext>
            </a:extLst>
          </p:cNvPr>
          <p:cNvSpPr>
            <a:spLocks noGrp="1"/>
          </p:cNvSpPr>
          <p:nvPr>
            <p:ph idx="1"/>
          </p:nvPr>
        </p:nvSpPr>
        <p:spPr/>
        <p:txBody>
          <a:bodyPr/>
          <a:lstStyle/>
          <a:p>
            <a:pPr marL="0" indent="0">
              <a:buNone/>
            </a:pPr>
            <a:r>
              <a:rPr lang="en-US" b="0" i="0" dirty="0">
                <a:solidFill>
                  <a:srgbClr val="24292F"/>
                </a:solidFill>
                <a:effectLst/>
                <a:latin typeface="-apple-system"/>
              </a:rPr>
              <a:t>ScienceQtech is a startup that works in the Data Science field. ScienceQtech has worked on fraud detection, market basket, self-driving cars, supply chain, algorithmic early detection of lung cancer, customer sentiment, and the drug discovery field. With the annual appraisal cycle around the corner, the HR department has asked you (Junior Database Administrator) to generate reports on employee details, their performance, and on the project that the employees have undertaken, to analyze the employee database and extract specific data based on different requirements.</a:t>
            </a:r>
            <a:endParaRPr lang="en-IN" dirty="0"/>
          </a:p>
        </p:txBody>
      </p:sp>
    </p:spTree>
    <p:extLst>
      <p:ext uri="{BB962C8B-B14F-4D97-AF65-F5344CB8AC3E}">
        <p14:creationId xmlns:p14="http://schemas.microsoft.com/office/powerpoint/2010/main" val="113859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2003-0381-758A-3928-40F0D6DFC2F5}"/>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15:</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Create an index to improve the cost and performance of the query to find the employee whose FIRST_NAME is ‘Eric’ in the employee table after checking the execution plan.</a:t>
            </a:r>
            <a:endParaRPr lang="en-IN" dirty="0"/>
          </a:p>
        </p:txBody>
      </p:sp>
      <p:pic>
        <p:nvPicPr>
          <p:cNvPr id="5" name="Content Placeholder 4">
            <a:extLst>
              <a:ext uri="{FF2B5EF4-FFF2-40B4-BE49-F238E27FC236}">
                <a16:creationId xmlns:a16="http://schemas.microsoft.com/office/drawing/2014/main" id="{8A24675C-A34C-1F5A-438D-D9E20D1726ED}"/>
              </a:ext>
            </a:extLst>
          </p:cNvPr>
          <p:cNvPicPr>
            <a:picLocks noGrp="1" noChangeAspect="1"/>
          </p:cNvPicPr>
          <p:nvPr>
            <p:ph idx="1"/>
          </p:nvPr>
        </p:nvPicPr>
        <p:blipFill>
          <a:blip r:embed="rId2"/>
          <a:stretch>
            <a:fillRect/>
          </a:stretch>
        </p:blipFill>
        <p:spPr>
          <a:xfrm>
            <a:off x="2096049" y="1825625"/>
            <a:ext cx="7999902" cy="4351338"/>
          </a:xfrm>
        </p:spPr>
      </p:pic>
    </p:spTree>
    <p:extLst>
      <p:ext uri="{BB962C8B-B14F-4D97-AF65-F5344CB8AC3E}">
        <p14:creationId xmlns:p14="http://schemas.microsoft.com/office/powerpoint/2010/main" val="373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EEE5-E8F6-6F9C-9850-76A6FDFD721C}"/>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16:</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calculate the bonus for all the employees, based on their ratings and salaries (Use the formula: 5% of salary * employee rating).</a:t>
            </a:r>
            <a:endParaRPr lang="en-IN" dirty="0"/>
          </a:p>
        </p:txBody>
      </p:sp>
      <p:pic>
        <p:nvPicPr>
          <p:cNvPr id="5" name="Content Placeholder 4">
            <a:extLst>
              <a:ext uri="{FF2B5EF4-FFF2-40B4-BE49-F238E27FC236}">
                <a16:creationId xmlns:a16="http://schemas.microsoft.com/office/drawing/2014/main" id="{B285840D-B7B3-A41A-8F74-EC77AC3E6F4D}"/>
              </a:ext>
            </a:extLst>
          </p:cNvPr>
          <p:cNvPicPr>
            <a:picLocks noGrp="1" noChangeAspect="1"/>
          </p:cNvPicPr>
          <p:nvPr>
            <p:ph idx="1"/>
          </p:nvPr>
        </p:nvPicPr>
        <p:blipFill>
          <a:blip r:embed="rId2"/>
          <a:stretch>
            <a:fillRect/>
          </a:stretch>
        </p:blipFill>
        <p:spPr>
          <a:xfrm>
            <a:off x="2058005" y="1825625"/>
            <a:ext cx="8075989" cy="4351338"/>
          </a:xfrm>
        </p:spPr>
      </p:pic>
    </p:spTree>
    <p:extLst>
      <p:ext uri="{BB962C8B-B14F-4D97-AF65-F5344CB8AC3E}">
        <p14:creationId xmlns:p14="http://schemas.microsoft.com/office/powerpoint/2010/main" val="139326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25D7-97DD-1A8D-763B-BE0B68956328}"/>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17:</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calculate the average salary distribution based on the continent and country. Take data from the employee record table.</a:t>
            </a:r>
            <a:endParaRPr lang="en-IN" dirty="0"/>
          </a:p>
        </p:txBody>
      </p:sp>
      <p:pic>
        <p:nvPicPr>
          <p:cNvPr id="5" name="Content Placeholder 4">
            <a:extLst>
              <a:ext uri="{FF2B5EF4-FFF2-40B4-BE49-F238E27FC236}">
                <a16:creationId xmlns:a16="http://schemas.microsoft.com/office/drawing/2014/main" id="{9B3CE42F-0D91-D5D1-88EE-7E4145D30BF9}"/>
              </a:ext>
            </a:extLst>
          </p:cNvPr>
          <p:cNvPicPr>
            <a:picLocks noGrp="1" noChangeAspect="1"/>
          </p:cNvPicPr>
          <p:nvPr>
            <p:ph idx="1"/>
          </p:nvPr>
        </p:nvPicPr>
        <p:blipFill>
          <a:blip r:embed="rId2"/>
          <a:stretch>
            <a:fillRect/>
          </a:stretch>
        </p:blipFill>
        <p:spPr>
          <a:xfrm>
            <a:off x="2074398" y="1825625"/>
            <a:ext cx="8043204" cy="4351338"/>
          </a:xfrm>
        </p:spPr>
      </p:pic>
    </p:spTree>
    <p:extLst>
      <p:ext uri="{BB962C8B-B14F-4D97-AF65-F5344CB8AC3E}">
        <p14:creationId xmlns:p14="http://schemas.microsoft.com/office/powerpoint/2010/main" val="117245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4813-3EB4-F639-0BF2-130F25967C0B}"/>
              </a:ext>
            </a:extLst>
          </p:cNvPr>
          <p:cNvSpPr>
            <a:spLocks noGrp="1"/>
          </p:cNvSpPr>
          <p:nvPr>
            <p:ph type="title"/>
          </p:nvPr>
        </p:nvSpPr>
        <p:spPr/>
        <p:txBody>
          <a:bodyPr/>
          <a:lstStyle/>
          <a:p>
            <a:pPr algn="ctr"/>
            <a:r>
              <a:rPr lang="en-US" b="1" dirty="0"/>
              <a:t>Objective:</a:t>
            </a:r>
            <a:endParaRPr lang="en-IN" b="1" dirty="0"/>
          </a:p>
        </p:txBody>
      </p:sp>
      <p:sp>
        <p:nvSpPr>
          <p:cNvPr id="3" name="Content Placeholder 2">
            <a:extLst>
              <a:ext uri="{FF2B5EF4-FFF2-40B4-BE49-F238E27FC236}">
                <a16:creationId xmlns:a16="http://schemas.microsoft.com/office/drawing/2014/main" id="{DC8985FC-FDCF-D01A-B1E6-A5E93C30C1C5}"/>
              </a:ext>
            </a:extLst>
          </p:cNvPr>
          <p:cNvSpPr>
            <a:spLocks noGrp="1"/>
          </p:cNvSpPr>
          <p:nvPr>
            <p:ph idx="1"/>
          </p:nvPr>
        </p:nvSpPr>
        <p:spPr/>
        <p:txBody>
          <a:bodyPr/>
          <a:lstStyle/>
          <a:p>
            <a:pPr marL="0" indent="0">
              <a:buNone/>
            </a:pPr>
            <a:r>
              <a:rPr lang="en-US" b="0" i="0" dirty="0">
                <a:solidFill>
                  <a:srgbClr val="24292F"/>
                </a:solidFill>
                <a:effectLst/>
                <a:latin typeface="-apple-system"/>
              </a:rPr>
              <a:t>To facilitate a better understanding, managers have provided ratings for each employee which will help the HR department to finalize the employee performance mapping. As a DBA, you should find the maximum salary of the employees and ensure that all jobs are meeting the organization's profile standard. You also need to calculate bonuses to find extra cost for expenses. This will raise the overall performance of the organization by ensuring that all required employees receive training.</a:t>
            </a:r>
            <a:endParaRPr lang="en-IN" dirty="0"/>
          </a:p>
        </p:txBody>
      </p:sp>
    </p:spTree>
    <p:extLst>
      <p:ext uri="{BB962C8B-B14F-4D97-AF65-F5344CB8AC3E}">
        <p14:creationId xmlns:p14="http://schemas.microsoft.com/office/powerpoint/2010/main" val="401325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E26D42-05AA-DD8A-550C-7EAED87D0E89}"/>
              </a:ext>
            </a:extLst>
          </p:cNvPr>
          <p:cNvSpPr>
            <a:spLocks noGrp="1"/>
          </p:cNvSpPr>
          <p:nvPr>
            <p:ph type="title"/>
          </p:nvPr>
        </p:nvSpPr>
        <p:spPr/>
        <p:txBody>
          <a:bodyPr>
            <a:normAutofit/>
          </a:bodyPr>
          <a:lstStyle/>
          <a:p>
            <a:r>
              <a:rPr lang="en-US" sz="2400" b="1" dirty="0">
                <a:solidFill>
                  <a:srgbClr val="FF0000"/>
                </a:solidFill>
              </a:rPr>
              <a:t>Task1:</a:t>
            </a:r>
            <a:r>
              <a:rPr lang="en-US" sz="2400" dirty="0"/>
              <a:t> Create a database named employee, then import data_science_team.csv proj_table.csv and emp_record_table.csv into the employee database from the given resources.</a:t>
            </a:r>
            <a:endParaRPr lang="en-IN" sz="2400" dirty="0"/>
          </a:p>
        </p:txBody>
      </p:sp>
      <p:pic>
        <p:nvPicPr>
          <p:cNvPr id="7" name="Content Placeholder 6">
            <a:extLst>
              <a:ext uri="{FF2B5EF4-FFF2-40B4-BE49-F238E27FC236}">
                <a16:creationId xmlns:a16="http://schemas.microsoft.com/office/drawing/2014/main" id="{7404C076-8078-EB29-7D88-142E3A2AD9B8}"/>
              </a:ext>
            </a:extLst>
          </p:cNvPr>
          <p:cNvPicPr>
            <a:picLocks noGrp="1" noChangeAspect="1"/>
          </p:cNvPicPr>
          <p:nvPr>
            <p:ph idx="1"/>
          </p:nvPr>
        </p:nvPicPr>
        <p:blipFill>
          <a:blip r:embed="rId2"/>
          <a:stretch>
            <a:fillRect/>
          </a:stretch>
        </p:blipFill>
        <p:spPr>
          <a:xfrm>
            <a:off x="955120" y="1690687"/>
            <a:ext cx="9906843" cy="4802187"/>
          </a:xfrm>
        </p:spPr>
      </p:pic>
    </p:spTree>
    <p:extLst>
      <p:ext uri="{BB962C8B-B14F-4D97-AF65-F5344CB8AC3E}">
        <p14:creationId xmlns:p14="http://schemas.microsoft.com/office/powerpoint/2010/main" val="127064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D53F-0218-30B9-AE0D-F67861667773}"/>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2:</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Create an ER diagram for the given employee database.</a:t>
            </a:r>
            <a:endParaRPr lang="en-IN" dirty="0"/>
          </a:p>
        </p:txBody>
      </p:sp>
      <p:pic>
        <p:nvPicPr>
          <p:cNvPr id="5" name="Content Placeholder 4">
            <a:extLst>
              <a:ext uri="{FF2B5EF4-FFF2-40B4-BE49-F238E27FC236}">
                <a16:creationId xmlns:a16="http://schemas.microsoft.com/office/drawing/2014/main" id="{D22F7A18-B9BF-F134-B315-6126D8F8C49C}"/>
              </a:ext>
            </a:extLst>
          </p:cNvPr>
          <p:cNvPicPr>
            <a:picLocks noGrp="1" noChangeAspect="1"/>
          </p:cNvPicPr>
          <p:nvPr>
            <p:ph idx="1"/>
          </p:nvPr>
        </p:nvPicPr>
        <p:blipFill>
          <a:blip r:embed="rId2"/>
          <a:stretch>
            <a:fillRect/>
          </a:stretch>
        </p:blipFill>
        <p:spPr>
          <a:xfrm>
            <a:off x="1101949" y="1451553"/>
            <a:ext cx="8582377" cy="4921538"/>
          </a:xfrm>
        </p:spPr>
      </p:pic>
    </p:spTree>
    <p:extLst>
      <p:ext uri="{BB962C8B-B14F-4D97-AF65-F5344CB8AC3E}">
        <p14:creationId xmlns:p14="http://schemas.microsoft.com/office/powerpoint/2010/main" val="297882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013F-06BF-43A6-2573-37EBB76444AF}"/>
              </a:ext>
            </a:extLst>
          </p:cNvPr>
          <p:cNvSpPr>
            <a:spLocks noGrp="1"/>
          </p:cNvSpPr>
          <p:nvPr>
            <p:ph type="title"/>
          </p:nvPr>
        </p:nvSpPr>
        <p:spPr/>
        <p:txBody>
          <a:bodyPr>
            <a:normAutofit/>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3:</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fetch EMP_ID, FIRST_NAME, LAST_NAME, GENDER, and DEPARTMENT from the employee record table, and make a list of employees and details of their department.</a:t>
            </a:r>
            <a:endParaRPr lang="en-IN" sz="2400" dirty="0"/>
          </a:p>
        </p:txBody>
      </p:sp>
      <p:pic>
        <p:nvPicPr>
          <p:cNvPr id="5" name="Content Placeholder 4">
            <a:extLst>
              <a:ext uri="{FF2B5EF4-FFF2-40B4-BE49-F238E27FC236}">
                <a16:creationId xmlns:a16="http://schemas.microsoft.com/office/drawing/2014/main" id="{75600086-C15C-E32B-47D4-97DB22C4C1A4}"/>
              </a:ext>
            </a:extLst>
          </p:cNvPr>
          <p:cNvPicPr>
            <a:picLocks noGrp="1" noChangeAspect="1"/>
          </p:cNvPicPr>
          <p:nvPr>
            <p:ph idx="1"/>
          </p:nvPr>
        </p:nvPicPr>
        <p:blipFill>
          <a:blip r:embed="rId2"/>
          <a:stretch>
            <a:fillRect/>
          </a:stretch>
        </p:blipFill>
        <p:spPr>
          <a:xfrm>
            <a:off x="412168" y="1690687"/>
            <a:ext cx="5517578" cy="4802187"/>
          </a:xfrm>
        </p:spPr>
      </p:pic>
      <p:pic>
        <p:nvPicPr>
          <p:cNvPr id="7" name="Picture 6">
            <a:extLst>
              <a:ext uri="{FF2B5EF4-FFF2-40B4-BE49-F238E27FC236}">
                <a16:creationId xmlns:a16="http://schemas.microsoft.com/office/drawing/2014/main" id="{B3D82F40-0F8A-5BDD-43A2-C692DD50A51B}"/>
              </a:ext>
            </a:extLst>
          </p:cNvPr>
          <p:cNvPicPr>
            <a:picLocks noChangeAspect="1"/>
          </p:cNvPicPr>
          <p:nvPr/>
        </p:nvPicPr>
        <p:blipFill>
          <a:blip r:embed="rId3"/>
          <a:stretch>
            <a:fillRect/>
          </a:stretch>
        </p:blipFill>
        <p:spPr>
          <a:xfrm>
            <a:off x="6522034" y="1690688"/>
            <a:ext cx="5257800" cy="4802186"/>
          </a:xfrm>
          <a:prstGeom prst="rect">
            <a:avLst/>
          </a:prstGeom>
        </p:spPr>
      </p:pic>
    </p:spTree>
    <p:extLst>
      <p:ext uri="{BB962C8B-B14F-4D97-AF65-F5344CB8AC3E}">
        <p14:creationId xmlns:p14="http://schemas.microsoft.com/office/powerpoint/2010/main" val="28882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A941-1FB3-43C6-ACFB-0BDDED31E50A}"/>
              </a:ext>
            </a:extLst>
          </p:cNvPr>
          <p:cNvSpPr>
            <a:spLocks noGrp="1"/>
          </p:cNvSpPr>
          <p:nvPr>
            <p:ph type="title"/>
          </p:nvPr>
        </p:nvSpPr>
        <p:spPr/>
        <p:txBody>
          <a:bodyPr>
            <a:normAutofit/>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4:</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fetch EMP_ID, FIRST_NAME, LAST_NAME, GENDER, DEPARTMENT, and EMP_RATING if the EMP_RATING is: </a:t>
            </a:r>
            <a:r>
              <a:rPr lang="en-US" sz="2400" dirty="0">
                <a:solidFill>
                  <a:prstClr val="black"/>
                </a:solidFill>
                <a:latin typeface="Calibri Light" panose="020F0302020204030204"/>
              </a:rPr>
              <a:t>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less than two</a:t>
            </a:r>
            <a:r>
              <a:rPr lang="en-US" sz="2400" dirty="0">
                <a:solidFill>
                  <a:prstClr val="black"/>
                </a:solidFill>
                <a:latin typeface="Calibri Light" panose="020F0302020204030204"/>
              </a:rPr>
              <a:t>,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greater than four , between two and four</a:t>
            </a:r>
            <a:endParaRPr lang="en-IN" sz="2400" dirty="0"/>
          </a:p>
        </p:txBody>
      </p:sp>
      <p:pic>
        <p:nvPicPr>
          <p:cNvPr id="5" name="Content Placeholder 4">
            <a:extLst>
              <a:ext uri="{FF2B5EF4-FFF2-40B4-BE49-F238E27FC236}">
                <a16:creationId xmlns:a16="http://schemas.microsoft.com/office/drawing/2014/main" id="{C9162CFF-F29D-FBFF-DFC8-A4A05754DC08}"/>
              </a:ext>
            </a:extLst>
          </p:cNvPr>
          <p:cNvPicPr>
            <a:picLocks noGrp="1" noChangeAspect="1"/>
          </p:cNvPicPr>
          <p:nvPr>
            <p:ph idx="1"/>
          </p:nvPr>
        </p:nvPicPr>
        <p:blipFill>
          <a:blip r:embed="rId2"/>
          <a:stretch>
            <a:fillRect/>
          </a:stretch>
        </p:blipFill>
        <p:spPr>
          <a:xfrm>
            <a:off x="1908144" y="2310534"/>
            <a:ext cx="8043204" cy="4351338"/>
          </a:xfrm>
        </p:spPr>
      </p:pic>
      <p:sp>
        <p:nvSpPr>
          <p:cNvPr id="6" name="TextBox 5">
            <a:extLst>
              <a:ext uri="{FF2B5EF4-FFF2-40B4-BE49-F238E27FC236}">
                <a16:creationId xmlns:a16="http://schemas.microsoft.com/office/drawing/2014/main" id="{3B979A0F-AC7E-1C31-7F18-FD78326B2CBE}"/>
              </a:ext>
            </a:extLst>
          </p:cNvPr>
          <p:cNvSpPr txBox="1"/>
          <p:nvPr/>
        </p:nvSpPr>
        <p:spPr>
          <a:xfrm>
            <a:off x="4114800" y="2114983"/>
            <a:ext cx="3338946" cy="369332"/>
          </a:xfrm>
          <a:prstGeom prst="rect">
            <a:avLst/>
          </a:prstGeom>
          <a:noFill/>
        </p:spPr>
        <p:txBody>
          <a:bodyPr wrap="square" rtlCol="0">
            <a:spAutoFit/>
          </a:bodyPr>
          <a:lstStyle/>
          <a:p>
            <a:pPr algn="ctr"/>
            <a:r>
              <a:rPr lang="en-US" b="1" dirty="0"/>
              <a:t>Less than 2</a:t>
            </a:r>
            <a:endParaRPr lang="en-IN" b="1" dirty="0"/>
          </a:p>
        </p:txBody>
      </p:sp>
    </p:spTree>
    <p:extLst>
      <p:ext uri="{BB962C8B-B14F-4D97-AF65-F5344CB8AC3E}">
        <p14:creationId xmlns:p14="http://schemas.microsoft.com/office/powerpoint/2010/main" val="196398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A941-1FB3-43C6-ACFB-0BDDED31E50A}"/>
              </a:ext>
            </a:extLst>
          </p:cNvPr>
          <p:cNvSpPr>
            <a:spLocks noGrp="1"/>
          </p:cNvSpPr>
          <p:nvPr>
            <p:ph type="title"/>
          </p:nvPr>
        </p:nvSpPr>
        <p:spPr/>
        <p:txBody>
          <a:bodyPr>
            <a:normAutofit/>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4:</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fetch EMP_ID, FIRST_NAME, LAST_NAME, GENDER, DEPARTMENT, and EMP_RATING if the EMP_RATING is: </a:t>
            </a:r>
            <a:r>
              <a:rPr lang="en-US" sz="2400" dirty="0">
                <a:solidFill>
                  <a:prstClr val="black"/>
                </a:solidFill>
                <a:latin typeface="Calibri Light" panose="020F0302020204030204"/>
              </a:rPr>
              <a:t>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less than two</a:t>
            </a:r>
            <a:r>
              <a:rPr lang="en-US" sz="2400" dirty="0">
                <a:solidFill>
                  <a:prstClr val="black"/>
                </a:solidFill>
                <a:latin typeface="Calibri Light" panose="020F0302020204030204"/>
              </a:rPr>
              <a:t>,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greater than four , between two and four</a:t>
            </a:r>
            <a:endParaRPr lang="en-IN" sz="2400" dirty="0"/>
          </a:p>
        </p:txBody>
      </p:sp>
      <p:sp>
        <p:nvSpPr>
          <p:cNvPr id="6" name="TextBox 5">
            <a:extLst>
              <a:ext uri="{FF2B5EF4-FFF2-40B4-BE49-F238E27FC236}">
                <a16:creationId xmlns:a16="http://schemas.microsoft.com/office/drawing/2014/main" id="{3B979A0F-AC7E-1C31-7F18-FD78326B2CBE}"/>
              </a:ext>
            </a:extLst>
          </p:cNvPr>
          <p:cNvSpPr txBox="1"/>
          <p:nvPr/>
        </p:nvSpPr>
        <p:spPr>
          <a:xfrm>
            <a:off x="3865418" y="1971880"/>
            <a:ext cx="3338946" cy="369332"/>
          </a:xfrm>
          <a:prstGeom prst="rect">
            <a:avLst/>
          </a:prstGeom>
          <a:noFill/>
        </p:spPr>
        <p:txBody>
          <a:bodyPr wrap="square" rtlCol="0">
            <a:spAutoFit/>
          </a:bodyPr>
          <a:lstStyle/>
          <a:p>
            <a:pPr algn="ctr"/>
            <a:r>
              <a:rPr lang="en-US" b="1" dirty="0"/>
              <a:t>Greater than 4</a:t>
            </a:r>
            <a:endParaRPr lang="en-IN" b="1" dirty="0"/>
          </a:p>
        </p:txBody>
      </p:sp>
      <p:pic>
        <p:nvPicPr>
          <p:cNvPr id="8" name="Content Placeholder 7">
            <a:extLst>
              <a:ext uri="{FF2B5EF4-FFF2-40B4-BE49-F238E27FC236}">
                <a16:creationId xmlns:a16="http://schemas.microsoft.com/office/drawing/2014/main" id="{7EB2B716-C37D-6094-6DA7-D7B63A5346F6}"/>
              </a:ext>
            </a:extLst>
          </p:cNvPr>
          <p:cNvPicPr>
            <a:picLocks noGrp="1" noChangeAspect="1"/>
          </p:cNvPicPr>
          <p:nvPr>
            <p:ph idx="1"/>
          </p:nvPr>
        </p:nvPicPr>
        <p:blipFill>
          <a:blip r:embed="rId2"/>
          <a:stretch>
            <a:fillRect/>
          </a:stretch>
        </p:blipFill>
        <p:spPr>
          <a:xfrm>
            <a:off x="1163277" y="2341212"/>
            <a:ext cx="9102942" cy="4351338"/>
          </a:xfrm>
        </p:spPr>
      </p:pic>
    </p:spTree>
    <p:extLst>
      <p:ext uri="{BB962C8B-B14F-4D97-AF65-F5344CB8AC3E}">
        <p14:creationId xmlns:p14="http://schemas.microsoft.com/office/powerpoint/2010/main" val="165473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A941-1FB3-43C6-ACFB-0BDDED31E50A}"/>
              </a:ext>
            </a:extLst>
          </p:cNvPr>
          <p:cNvSpPr>
            <a:spLocks noGrp="1"/>
          </p:cNvSpPr>
          <p:nvPr>
            <p:ph type="title"/>
          </p:nvPr>
        </p:nvSpPr>
        <p:spPr/>
        <p:txBody>
          <a:bodyPr>
            <a:normAutofit/>
          </a:bodyPr>
          <a:lstStyle/>
          <a:p>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Task 4:</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 Write a query to fetch EMP_ID, FIRST_NAME, LAST_NAME, GENDER, DEPARTMENT, and EMP_RATING if the EMP_RATING is: </a:t>
            </a:r>
            <a:r>
              <a:rPr lang="en-US" sz="2400" dirty="0">
                <a:solidFill>
                  <a:prstClr val="black"/>
                </a:solidFill>
                <a:latin typeface="Calibri Light" panose="020F0302020204030204"/>
              </a:rPr>
              <a:t>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less than two</a:t>
            </a:r>
            <a:r>
              <a:rPr lang="en-US" sz="2400" dirty="0">
                <a:solidFill>
                  <a:prstClr val="black"/>
                </a:solidFill>
                <a:latin typeface="Calibri Light" panose="020F0302020204030204"/>
              </a:rPr>
              <a:t>,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greater than four , between two and four</a:t>
            </a:r>
            <a:endParaRPr lang="en-IN" sz="2400" dirty="0"/>
          </a:p>
        </p:txBody>
      </p:sp>
      <p:sp>
        <p:nvSpPr>
          <p:cNvPr id="6" name="TextBox 5">
            <a:extLst>
              <a:ext uri="{FF2B5EF4-FFF2-40B4-BE49-F238E27FC236}">
                <a16:creationId xmlns:a16="http://schemas.microsoft.com/office/drawing/2014/main" id="{3B979A0F-AC7E-1C31-7F18-FD78326B2CBE}"/>
              </a:ext>
            </a:extLst>
          </p:cNvPr>
          <p:cNvSpPr txBox="1"/>
          <p:nvPr/>
        </p:nvSpPr>
        <p:spPr>
          <a:xfrm>
            <a:off x="3990109" y="1815945"/>
            <a:ext cx="3338946" cy="369332"/>
          </a:xfrm>
          <a:prstGeom prst="rect">
            <a:avLst/>
          </a:prstGeom>
          <a:noFill/>
        </p:spPr>
        <p:txBody>
          <a:bodyPr wrap="square" rtlCol="0">
            <a:spAutoFit/>
          </a:bodyPr>
          <a:lstStyle/>
          <a:p>
            <a:pPr algn="ctr"/>
            <a:r>
              <a:rPr lang="en-US" b="1" dirty="0"/>
              <a:t>Between 2 and 4</a:t>
            </a:r>
            <a:endParaRPr lang="en-IN" b="1" dirty="0"/>
          </a:p>
        </p:txBody>
      </p:sp>
      <p:pic>
        <p:nvPicPr>
          <p:cNvPr id="8" name="Content Placeholder 7">
            <a:extLst>
              <a:ext uri="{FF2B5EF4-FFF2-40B4-BE49-F238E27FC236}">
                <a16:creationId xmlns:a16="http://schemas.microsoft.com/office/drawing/2014/main" id="{E00E8464-6E77-EBAE-0552-1D3591D7546D}"/>
              </a:ext>
            </a:extLst>
          </p:cNvPr>
          <p:cNvPicPr>
            <a:picLocks noGrp="1" noChangeAspect="1"/>
          </p:cNvPicPr>
          <p:nvPr>
            <p:ph idx="1"/>
          </p:nvPr>
        </p:nvPicPr>
        <p:blipFill>
          <a:blip r:embed="rId2"/>
          <a:stretch>
            <a:fillRect/>
          </a:stretch>
        </p:blipFill>
        <p:spPr>
          <a:xfrm>
            <a:off x="1158165" y="2141537"/>
            <a:ext cx="9689943" cy="4351338"/>
          </a:xfrm>
        </p:spPr>
      </p:pic>
    </p:spTree>
    <p:extLst>
      <p:ext uri="{BB962C8B-B14F-4D97-AF65-F5344CB8AC3E}">
        <p14:creationId xmlns:p14="http://schemas.microsoft.com/office/powerpoint/2010/main" val="12758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885</Words>
  <Application>Microsoft Office PowerPoint</Application>
  <PresentationFormat>Widescreen</PresentationFormat>
  <Paragraphs>31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Gill Sans MT</vt:lpstr>
      <vt:lpstr>Office Theme</vt:lpstr>
      <vt:lpstr>ScienceQtech Employee Performance Mapping. Course-end Project 1</vt:lpstr>
      <vt:lpstr>INTRODUCTION</vt:lpstr>
      <vt:lpstr>Objective:</vt:lpstr>
      <vt:lpstr>Task1: Create a database named employee, then import data_science_team.csv proj_table.csv and emp_record_table.csv into the employee database from the given resources.</vt:lpstr>
      <vt:lpstr>Task 2: Create an ER diagram for the given employee database.</vt:lpstr>
      <vt:lpstr>Task 3: Write a query to fetch EMP_ID, FIRST_NAME, LAST_NAME, GENDER, and DEPARTMENT from the employee record table, and make a list of employees and details of their department.</vt:lpstr>
      <vt:lpstr>Task 4: Write a query to fetch EMP_ID, FIRST_NAME, LAST_NAME, GENDER, DEPARTMENT, and EMP_RATING if the EMP_RATING is:  less than two, greater than four , between two and four</vt:lpstr>
      <vt:lpstr>Task 4: Write a query to fetch EMP_ID, FIRST_NAME, LAST_NAME, GENDER, DEPARTMENT, and EMP_RATING if the EMP_RATING is:  less than two, greater than four , between two and four</vt:lpstr>
      <vt:lpstr>Task 4: Write a query to fetch EMP_ID, FIRST_NAME, LAST_NAME, GENDER, DEPARTMENT, and EMP_RATING if the EMP_RATING is:  less than two, greater than four , between two and four</vt:lpstr>
      <vt:lpstr>Task 5: Write a query to concatenate the FIRST_NAME and the LAST_NAME of employees in the Finance department from the employee table and then give the resultant column alias as NAME.</vt:lpstr>
      <vt:lpstr>Task 6: Write a query to list only those employees who have someone reporting to them. Also, show the number of reporters (including the President).</vt:lpstr>
      <vt:lpstr>Task 7: Write a query to list down all the employees from the healthcare and finance departments using union. Take data from the employee record table.</vt:lpstr>
      <vt:lpstr>Task 8: Write a query to list down employee details such as EMP_ID, FIRST_NAME, LAST_NAME, ROLE, DEPARTMENT, and EMP_RATING grouped by dept. Also include the respective employee rating along with the max emp rating for the department.</vt:lpstr>
      <vt:lpstr>Task 9: Write a query to calculate the minimum and the maximum salary of the employees in each role. Take data from the employee record table.</vt:lpstr>
      <vt:lpstr>Task 10: Write a query to assign ranks to each employee based on their experience. Take data from the employee record table.</vt:lpstr>
      <vt:lpstr>Task 11: Write a query to create a view that displays employees in various countries whose salary is more than six thousand. Take data from the employee record table.</vt:lpstr>
      <vt:lpstr>Task 12: Write a nested query to find employees with experience of more than ten years. Take data from the employee record table.</vt:lpstr>
      <vt:lpstr>Task 13: Write a query to create a stored procedure to retrieve the details of the employees whose experience is more than three years. Take data from the employee record table.</vt:lpstr>
      <vt:lpstr>Task 14: Write a query using stored functions in the project table to check whether the job profile assigned to each employee in the data science team matches the organization’s set standard.</vt:lpstr>
      <vt:lpstr>Task 15: Create an index to improve the cost and performance of the query to find the employee whose FIRST_NAME is ‘Eric’ in the employee table after checking the execution plan.</vt:lpstr>
      <vt:lpstr>Task 16: Write a query to calculate the bonus for all the employees, based on their ratings and salaries (Use the formula: 5% of salary * employee rating).</vt:lpstr>
      <vt:lpstr>Task 17: Write a query to calculate the average salary distribution based on the continent and country. Take data from the employee record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ScienceQtech Employee Performance Mapping. Course-end Project 1</dc:title>
  <dc:creator>Admin</dc:creator>
  <cp:lastModifiedBy>Admin</cp:lastModifiedBy>
  <cp:revision>1</cp:revision>
  <dcterms:created xsi:type="dcterms:W3CDTF">2022-12-27T09:23:34Z</dcterms:created>
  <dcterms:modified xsi:type="dcterms:W3CDTF">2022-12-27T10:23:09Z</dcterms:modified>
</cp:coreProperties>
</file>