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4" r:id="rId2"/>
    <p:sldId id="280" r:id="rId3"/>
    <p:sldId id="272" r:id="rId4"/>
    <p:sldId id="273" r:id="rId5"/>
    <p:sldId id="263" r:id="rId6"/>
    <p:sldId id="264" r:id="rId7"/>
    <p:sldId id="265" r:id="rId8"/>
    <p:sldId id="266" r:id="rId9"/>
    <p:sldId id="267" r:id="rId10"/>
    <p:sldId id="268" r:id="rId11"/>
    <p:sldId id="269" r:id="rId12"/>
    <p:sldId id="270" r:id="rId13"/>
    <p:sldId id="271" r:id="rId14"/>
    <p:sldId id="256" r:id="rId15"/>
    <p:sldId id="257" r:id="rId16"/>
    <p:sldId id="258" r:id="rId17"/>
    <p:sldId id="259" r:id="rId18"/>
    <p:sldId id="260" r:id="rId19"/>
    <p:sldId id="261"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81" d="100"/>
          <a:sy n="81" d="100"/>
        </p:scale>
        <p:origin x="-294"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E73531E-E493-4A46-9A69-93AAEDF5BD7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3531E-E493-4A46-9A69-93AAEDF5BD7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3531E-E493-4A46-9A69-93AAEDF5BD7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3531E-E493-4A46-9A69-93AAEDF5BD7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3531E-E493-4A46-9A69-93AAEDF5BD7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3531E-E493-4A46-9A69-93AAEDF5BD7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73531E-E493-4A46-9A69-93AAEDF5BD7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8" name="Slide Number Placeholder 7"/>
          <p:cNvSpPr>
            <a:spLocks noGrp="1"/>
          </p:cNvSpPr>
          <p:nvPr>
            <p:ph type="sldNum" sz="quarter" idx="11"/>
          </p:nvPr>
        </p:nvSpPr>
        <p:spPr/>
        <p:txBody>
          <a:bodyPr/>
          <a:lstStyle/>
          <a:p>
            <a:fld id="{0E73531E-E493-4A46-9A69-93AAEDF5BD72}"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73531E-E493-4A46-9A69-93AAEDF5BD7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49C735-998B-466F-8391-A916E2C422D2}" type="datetimeFigureOut">
              <a:rPr lang="en-IN" smtClean="0"/>
              <a:pPr/>
              <a:t>07-12-2019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875264" y="6422065"/>
            <a:ext cx="1016000" cy="365125"/>
          </a:xfrm>
        </p:spPr>
        <p:txBody>
          <a:bodyPr/>
          <a:lstStyle/>
          <a:p>
            <a:fld id="{0E73531E-E493-4A46-9A69-93AAEDF5BD7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6D49C735-998B-466F-8391-A916E2C422D2}" type="datetimeFigureOut">
              <a:rPr lang="en-IN" smtClean="0"/>
              <a:pPr/>
              <a:t>07-12-2019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3531E-E493-4A46-9A69-93AAEDF5BD7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D49C735-998B-466F-8391-A916E2C422D2}" type="datetimeFigureOut">
              <a:rPr lang="en-IN" smtClean="0"/>
              <a:pPr/>
              <a:t>07-12-2019</a:t>
            </a:fld>
            <a:endParaRPr lang="en-IN"/>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E73531E-E493-4A46-9A69-93AAEDF5BD72}"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PROBLEM STATEMENT</a:t>
            </a:r>
            <a:endParaRPr lang="en-IN" dirty="0"/>
          </a:p>
        </p:txBody>
      </p:sp>
      <p:sp>
        <p:nvSpPr>
          <p:cNvPr id="8" name="Content Placeholder 7"/>
          <p:cNvSpPr>
            <a:spLocks noGrp="1"/>
          </p:cNvSpPr>
          <p:nvPr>
            <p:ph idx="1"/>
          </p:nvPr>
        </p:nvSpPr>
        <p:spPr/>
        <p:txBody>
          <a:bodyPr/>
          <a:lstStyle/>
          <a:p>
            <a:r>
              <a:rPr lang="en-IN" sz="2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Developing Pregnancy Tracking Reinforcement system in order to prevent the infant mortality rate for people especially from rural areas where due to lack of knowledge or awareness either the child or parent and in some cases both die due to complications at the time of pregnancy.</a:t>
            </a:r>
          </a:p>
          <a:p>
            <a:r>
              <a:rPr lang="en-IN" sz="2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This tracking system will help to </a:t>
            </a:r>
            <a:r>
              <a:rPr lang="en-IN" sz="2400" b="1" cap="all" dirty="0" err="1">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analyze</a:t>
            </a:r>
            <a:r>
              <a:rPr lang="en-IN" sz="2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 the critically of the patient and based on that required measures will be taken by the Hospitals.</a:t>
            </a:r>
          </a:p>
          <a:p>
            <a:pPr marL="36576" indent="0">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150" name="Picture 6"/>
          <p:cNvPicPr>
            <a:picLocks noGrp="1" noChangeAspect="1" noChangeArrowheads="1"/>
          </p:cNvPicPr>
          <p:nvPr>
            <p:ph idx="1"/>
          </p:nvPr>
        </p:nvPicPr>
        <p:blipFill>
          <a:blip r:embed="rId2" cstate="print"/>
          <a:stretch>
            <a:fillRect/>
          </a:stretch>
        </p:blipFill>
        <p:spPr bwMode="auto">
          <a:xfrm>
            <a:off x="5741894" y="3157899"/>
            <a:ext cx="6266330" cy="3514491"/>
          </a:xfrm>
          <a:prstGeom prst="rect">
            <a:avLst/>
          </a:prstGeom>
          <a:ln>
            <a:noFill/>
          </a:ln>
          <a:effectLst>
            <a:outerShdw blurRad="292100" dist="139700" dir="2700000" algn="tl" rotWithShape="0">
              <a:srgbClr val="333333">
                <a:alpha val="65000"/>
              </a:srgbClr>
            </a:outerShdw>
          </a:effectLst>
        </p:spPr>
      </p:pic>
      <p:sp>
        <p:nvSpPr>
          <p:cNvPr id="7" name="Right Arrow 6"/>
          <p:cNvSpPr/>
          <p:nvPr/>
        </p:nvSpPr>
        <p:spPr>
          <a:xfrm>
            <a:off x="242047" y="3576917"/>
            <a:ext cx="5042647" cy="2205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Care Taker fill the entry form for the patient and send the request to Lab for Vital Signs </a:t>
            </a:r>
            <a:r>
              <a:rPr lang="en-IN" dirty="0" err="1" smtClean="0"/>
              <a:t>Checkup</a:t>
            </a:r>
            <a:r>
              <a:rPr lang="en-IN" dirty="0" smtClean="0"/>
              <a:t>.</a:t>
            </a:r>
            <a:endParaRPr lang="en-IN" dirty="0"/>
          </a:p>
        </p:txBody>
      </p:sp>
      <p:pic>
        <p:nvPicPr>
          <p:cNvPr id="6149" name="Picture 5"/>
          <p:cNvPicPr>
            <a:picLocks noChangeAspect="1" noChangeArrowheads="1"/>
          </p:cNvPicPr>
          <p:nvPr/>
        </p:nvPicPr>
        <p:blipFill>
          <a:blip r:embed="rId3" cstate="print"/>
          <a:srcRect/>
          <a:stretch>
            <a:fillRect/>
          </a:stretch>
        </p:blipFill>
        <p:spPr bwMode="auto">
          <a:xfrm>
            <a:off x="193584" y="285244"/>
            <a:ext cx="5373499" cy="280010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linds(horizontal)">
                                      <p:cBhvr>
                                        <p:cTn id="17"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7171" name="Picture 3"/>
          <p:cNvPicPr>
            <a:picLocks noGrp="1" noChangeAspect="1" noChangeArrowheads="1"/>
          </p:cNvPicPr>
          <p:nvPr>
            <p:ph idx="1"/>
          </p:nvPr>
        </p:nvPicPr>
        <p:blipFill>
          <a:blip r:embed="rId2" cstate="print"/>
          <a:stretch>
            <a:fillRect/>
          </a:stretch>
        </p:blipFill>
        <p:spPr bwMode="auto">
          <a:xfrm>
            <a:off x="6277576" y="2332037"/>
            <a:ext cx="5425060" cy="4525963"/>
          </a:xfrm>
          <a:prstGeom prst="rect">
            <a:avLst/>
          </a:prstGeom>
          <a:ln>
            <a:noFill/>
          </a:ln>
          <a:effectLst>
            <a:outerShdw blurRad="292100" dist="139700" dir="2700000" algn="tl" rotWithShape="0">
              <a:srgbClr val="333333">
                <a:alpha val="65000"/>
              </a:srgbClr>
            </a:outerShdw>
          </a:effectLst>
        </p:spPr>
      </p:pic>
      <p:pic>
        <p:nvPicPr>
          <p:cNvPr id="7170" name="Picture 2"/>
          <p:cNvPicPr>
            <a:picLocks noChangeAspect="1" noChangeArrowheads="1"/>
          </p:cNvPicPr>
          <p:nvPr/>
        </p:nvPicPr>
        <p:blipFill>
          <a:blip r:embed="rId3" cstate="print"/>
          <a:srcRect/>
          <a:stretch>
            <a:fillRect/>
          </a:stretch>
        </p:blipFill>
        <p:spPr bwMode="auto">
          <a:xfrm>
            <a:off x="215153" y="201706"/>
            <a:ext cx="5356154" cy="3689356"/>
          </a:xfrm>
          <a:prstGeom prst="rect">
            <a:avLst/>
          </a:prstGeom>
          <a:ln>
            <a:noFill/>
          </a:ln>
          <a:effectLst>
            <a:outerShdw blurRad="292100" dist="139700" dir="2700000" algn="tl" rotWithShape="0">
              <a:srgbClr val="333333">
                <a:alpha val="65000"/>
              </a:srgbClr>
            </a:outerShdw>
          </a:effectLst>
        </p:spPr>
      </p:pic>
      <p:sp>
        <p:nvSpPr>
          <p:cNvPr id="5" name="Right Arrow 4"/>
          <p:cNvSpPr/>
          <p:nvPr/>
        </p:nvSpPr>
        <p:spPr>
          <a:xfrm>
            <a:off x="592061" y="4161573"/>
            <a:ext cx="4921233" cy="1775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Lab assistant will assign and add the Report of Vital Signs.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diamond(in)">
                                      <p:cBhvr>
                                        <p:cTn id="17" dur="2000"/>
                                        <p:tgtEl>
                                          <p:spTgt spid="71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gtEl>
                                        <p:attrNameLst>
                                          <p:attrName>style.visibility</p:attrName>
                                        </p:attrNameLst>
                                      </p:cBhvr>
                                      <p:to>
                                        <p:strVal val="visible"/>
                                      </p:to>
                                    </p:set>
                                    <p:animEffect transition="in" filter="blinds(horizontal)">
                                      <p:cBhvr>
                                        <p:cTn id="2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print"/>
          <a:srcRect/>
          <a:stretch>
            <a:fillRect/>
          </a:stretch>
        </p:blipFill>
        <p:spPr bwMode="auto">
          <a:xfrm>
            <a:off x="314397" y="195608"/>
            <a:ext cx="5172004" cy="3476036"/>
          </a:xfrm>
          <a:prstGeom prst="rect">
            <a:avLst/>
          </a:prstGeom>
          <a:ln>
            <a:noFill/>
          </a:ln>
          <a:effectLst>
            <a:outerShdw blurRad="292100" dist="139700" dir="2700000" algn="tl" rotWithShape="0">
              <a:srgbClr val="333333">
                <a:alpha val="65000"/>
              </a:srgbClr>
            </a:outerShdw>
          </a:effectLst>
        </p:spPr>
      </p:pic>
      <p:pic>
        <p:nvPicPr>
          <p:cNvPr id="8195" name="Picture 3"/>
          <p:cNvPicPr>
            <a:picLocks noChangeAspect="1" noChangeArrowheads="1"/>
          </p:cNvPicPr>
          <p:nvPr/>
        </p:nvPicPr>
        <p:blipFill>
          <a:blip r:embed="rId3" cstate="print"/>
          <a:srcRect/>
          <a:stretch>
            <a:fillRect/>
          </a:stretch>
        </p:blipFill>
        <p:spPr bwMode="auto">
          <a:xfrm>
            <a:off x="6313833" y="2922393"/>
            <a:ext cx="5454097" cy="3697935"/>
          </a:xfrm>
          <a:prstGeom prst="rect">
            <a:avLst/>
          </a:prstGeom>
          <a:noFill/>
          <a:ln w="9525">
            <a:noFill/>
            <a:miter lim="800000"/>
            <a:headEnd/>
            <a:tailEnd/>
          </a:ln>
        </p:spPr>
      </p:pic>
      <p:sp>
        <p:nvSpPr>
          <p:cNvPr id="6" name="Right Arrow 5"/>
          <p:cNvSpPr/>
          <p:nvPr/>
        </p:nvSpPr>
        <p:spPr>
          <a:xfrm>
            <a:off x="993913" y="4267200"/>
            <a:ext cx="4055165" cy="2014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Lab Assistant will refer the patient to Doctor.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checkerboard(across)">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000" dirty="0" smtClean="0"/>
              <a:t>Critical Patient Screen will show patient when their Vital Signs is below or above the ideal range.</a:t>
            </a:r>
            <a:endParaRPr lang="en-IN" sz="2000"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319840" y="1865966"/>
            <a:ext cx="6704501" cy="389056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heckerboard(across)">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D1133-157A-4332-B07A-3BD3D01F0F9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805C9DE2-DFAC-4EF9-8983-92D33E9FE063}"/>
              </a:ext>
            </a:extLst>
          </p:cNvPr>
          <p:cNvSpPr>
            <a:spLocks noGrp="1"/>
          </p:cNvSpPr>
          <p:nvPr>
            <p:ph type="subTitle" idx="1"/>
          </p:nvPr>
        </p:nvSpPr>
        <p:spPr>
          <a:xfrm>
            <a:off x="2266122" y="5735637"/>
            <a:ext cx="8401878" cy="2719249"/>
          </a:xfrm>
        </p:spPr>
        <p:txBody>
          <a:bodyPr/>
          <a:lstStyle/>
          <a:p>
            <a:endParaRPr lang="en-IN" dirty="0"/>
          </a:p>
        </p:txBody>
      </p:sp>
      <p:pic>
        <p:nvPicPr>
          <p:cNvPr id="4" name="Picture 3">
            <a:extLst>
              <a:ext uri="{FF2B5EF4-FFF2-40B4-BE49-F238E27FC236}">
                <a16:creationId xmlns:a16="http://schemas.microsoft.com/office/drawing/2014/main" xmlns="" id="{3671F3CD-1409-49CB-82A4-0958DCD20BF6}"/>
              </a:ext>
            </a:extLst>
          </p:cNvPr>
          <p:cNvPicPr>
            <a:picLocks noChangeAspect="1"/>
          </p:cNvPicPr>
          <p:nvPr/>
        </p:nvPicPr>
        <p:blipFill>
          <a:blip r:embed="rId2" cstate="print"/>
          <a:stretch>
            <a:fillRect/>
          </a:stretch>
        </p:blipFill>
        <p:spPr>
          <a:xfrm>
            <a:off x="550794" y="1041401"/>
            <a:ext cx="5059649" cy="2387599"/>
          </a:xfrm>
          <a:prstGeom prst="rect">
            <a:avLst/>
          </a:prstGeom>
        </p:spPr>
      </p:pic>
      <p:sp>
        <p:nvSpPr>
          <p:cNvPr id="10" name="Arrow: Right 9">
            <a:extLst>
              <a:ext uri="{FF2B5EF4-FFF2-40B4-BE49-F238E27FC236}">
                <a16:creationId xmlns:a16="http://schemas.microsoft.com/office/drawing/2014/main" xmlns="" id="{0AF43CB0-9EA9-4C32-A8E3-76BF6A5F903A}"/>
              </a:ext>
            </a:extLst>
          </p:cNvPr>
          <p:cNvSpPr/>
          <p:nvPr/>
        </p:nvSpPr>
        <p:spPr>
          <a:xfrm>
            <a:off x="1258957" y="3790122"/>
            <a:ext cx="4664765" cy="1945515"/>
          </a:xfrm>
          <a:prstGeom prst="rightArrow">
            <a:avLst>
              <a:gd name="adj1" fmla="val 42593"/>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Doctor can approve or Decline request after assigning to self</a:t>
            </a:r>
          </a:p>
        </p:txBody>
      </p:sp>
      <p:pic>
        <p:nvPicPr>
          <p:cNvPr id="11" name="Picture 10">
            <a:extLst>
              <a:ext uri="{FF2B5EF4-FFF2-40B4-BE49-F238E27FC236}">
                <a16:creationId xmlns:a16="http://schemas.microsoft.com/office/drawing/2014/main" xmlns="" id="{FD863685-E596-41D1-8043-1638BA139B9A}"/>
              </a:ext>
            </a:extLst>
          </p:cNvPr>
          <p:cNvPicPr>
            <a:picLocks noChangeAspect="1"/>
          </p:cNvPicPr>
          <p:nvPr/>
        </p:nvPicPr>
        <p:blipFill>
          <a:blip r:embed="rId3" cstate="print"/>
          <a:stretch>
            <a:fillRect/>
          </a:stretch>
        </p:blipFill>
        <p:spPr>
          <a:xfrm>
            <a:off x="6586330" y="3931823"/>
            <a:ext cx="4962111" cy="2387600"/>
          </a:xfrm>
          <a:prstGeom prst="rect">
            <a:avLst/>
          </a:prstGeom>
        </p:spPr>
      </p:pic>
    </p:spTree>
    <p:extLst>
      <p:ext uri="{BB962C8B-B14F-4D97-AF65-F5344CB8AC3E}">
        <p14:creationId xmlns:p14="http://schemas.microsoft.com/office/powerpoint/2010/main" val="140730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5DC9151-339B-4C02-9C11-BDAA9EA423BF}"/>
              </a:ext>
            </a:extLst>
          </p:cNvPr>
          <p:cNvPicPr>
            <a:picLocks noChangeAspect="1"/>
          </p:cNvPicPr>
          <p:nvPr/>
        </p:nvPicPr>
        <p:blipFill>
          <a:blip r:embed="rId2" cstate="print"/>
          <a:stretch>
            <a:fillRect/>
          </a:stretch>
        </p:blipFill>
        <p:spPr>
          <a:xfrm>
            <a:off x="838200" y="388560"/>
            <a:ext cx="6413224" cy="2874129"/>
          </a:xfrm>
          <a:prstGeom prst="rect">
            <a:avLst/>
          </a:prstGeom>
        </p:spPr>
      </p:pic>
      <p:sp>
        <p:nvSpPr>
          <p:cNvPr id="2" name="Title 1">
            <a:extLst>
              <a:ext uri="{FF2B5EF4-FFF2-40B4-BE49-F238E27FC236}">
                <a16:creationId xmlns:a16="http://schemas.microsoft.com/office/drawing/2014/main" xmlns="" id="{37EC083C-2FCB-45C8-81F8-21111C1547A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xmlns="" id="{132B1C31-A7F8-44FB-A251-96608662E62E}"/>
              </a:ext>
            </a:extLst>
          </p:cNvPr>
          <p:cNvPicPr>
            <a:picLocks noGrp="1" noChangeAspect="1"/>
          </p:cNvPicPr>
          <p:nvPr>
            <p:ph idx="1"/>
          </p:nvPr>
        </p:nvPicPr>
        <p:blipFill>
          <a:blip r:embed="rId3" cstate="print"/>
          <a:stretch>
            <a:fillRect/>
          </a:stretch>
        </p:blipFill>
        <p:spPr>
          <a:xfrm>
            <a:off x="1227046" y="1600200"/>
            <a:ext cx="8721908" cy="4525963"/>
          </a:xfrm>
          <a:prstGeom prst="rect">
            <a:avLst/>
          </a:prstGeom>
        </p:spPr>
      </p:pic>
      <p:sp>
        <p:nvSpPr>
          <p:cNvPr id="6" name="Arrow: Right 5">
            <a:extLst>
              <a:ext uri="{FF2B5EF4-FFF2-40B4-BE49-F238E27FC236}">
                <a16:creationId xmlns:a16="http://schemas.microsoft.com/office/drawing/2014/main" xmlns="" id="{9F256FEA-DDE6-4119-9A45-26586F152D59}"/>
              </a:ext>
            </a:extLst>
          </p:cNvPr>
          <p:cNvSpPr/>
          <p:nvPr/>
        </p:nvSpPr>
        <p:spPr>
          <a:xfrm>
            <a:off x="424070" y="4863548"/>
            <a:ext cx="4598504" cy="132556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Doctor’s response can be seen on View Patient Report screen</a:t>
            </a:r>
          </a:p>
        </p:txBody>
      </p:sp>
    </p:spTree>
    <p:extLst>
      <p:ext uri="{BB962C8B-B14F-4D97-AF65-F5344CB8AC3E}">
        <p14:creationId xmlns:p14="http://schemas.microsoft.com/office/powerpoint/2010/main" val="98874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24D6E-3EC1-4781-A894-37CCC3FFB2A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5505C688-04C7-4C2A-ADC2-0AD599254B5C}"/>
              </a:ext>
            </a:extLst>
          </p:cNvPr>
          <p:cNvPicPr>
            <a:picLocks noGrp="1" noChangeAspect="1"/>
          </p:cNvPicPr>
          <p:nvPr>
            <p:ph idx="1"/>
          </p:nvPr>
        </p:nvPicPr>
        <p:blipFill>
          <a:blip r:embed="rId2" cstate="print"/>
          <a:stretch>
            <a:fillRect/>
          </a:stretch>
        </p:blipFill>
        <p:spPr>
          <a:xfrm>
            <a:off x="1963737" y="2358231"/>
            <a:ext cx="7248525" cy="3009900"/>
          </a:xfrm>
          <a:prstGeom prst="rect">
            <a:avLst/>
          </a:prstGeom>
        </p:spPr>
      </p:pic>
      <p:pic>
        <p:nvPicPr>
          <p:cNvPr id="4" name="Picture 3">
            <a:extLst>
              <a:ext uri="{FF2B5EF4-FFF2-40B4-BE49-F238E27FC236}">
                <a16:creationId xmlns:a16="http://schemas.microsoft.com/office/drawing/2014/main" xmlns="" id="{C8E05865-9302-4F9E-946C-AE42F9E9BC36}"/>
              </a:ext>
            </a:extLst>
          </p:cNvPr>
          <p:cNvPicPr>
            <a:picLocks noChangeAspect="1"/>
          </p:cNvPicPr>
          <p:nvPr/>
        </p:nvPicPr>
        <p:blipFill>
          <a:blip r:embed="rId3" cstate="print"/>
          <a:stretch>
            <a:fillRect/>
          </a:stretch>
        </p:blipFill>
        <p:spPr>
          <a:xfrm>
            <a:off x="365055" y="141217"/>
            <a:ext cx="7115175" cy="3410365"/>
          </a:xfrm>
          <a:prstGeom prst="rect">
            <a:avLst/>
          </a:prstGeom>
        </p:spPr>
      </p:pic>
      <p:sp>
        <p:nvSpPr>
          <p:cNvPr id="6" name="Arrow: Right 5">
            <a:extLst>
              <a:ext uri="{FF2B5EF4-FFF2-40B4-BE49-F238E27FC236}">
                <a16:creationId xmlns:a16="http://schemas.microsoft.com/office/drawing/2014/main" xmlns="" id="{109B7A0D-8C0E-42EC-BBCC-9F19F8CF58EA}"/>
              </a:ext>
            </a:extLst>
          </p:cNvPr>
          <p:cNvSpPr/>
          <p:nvPr/>
        </p:nvSpPr>
        <p:spPr>
          <a:xfrm>
            <a:off x="324885" y="4617830"/>
            <a:ext cx="4141098" cy="162394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Doctor can request medicine and the same request can be seen from </a:t>
            </a:r>
            <a:r>
              <a:rPr lang="en-IN" dirty="0" err="1"/>
              <a:t>Pharamacy</a:t>
            </a:r>
            <a:r>
              <a:rPr lang="en-IN" dirty="0"/>
              <a:t> Work area</a:t>
            </a:r>
          </a:p>
        </p:txBody>
      </p:sp>
    </p:spTree>
    <p:extLst>
      <p:ext uri="{BB962C8B-B14F-4D97-AF65-F5344CB8AC3E}">
        <p14:creationId xmlns:p14="http://schemas.microsoft.com/office/powerpoint/2010/main" val="52624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700ED-AEE4-4F50-B088-812619EE4F7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614560B1-1B3C-4A0E-8EFB-0EB655FA5201}"/>
              </a:ext>
            </a:extLst>
          </p:cNvPr>
          <p:cNvPicPr>
            <a:picLocks noGrp="1" noChangeAspect="1"/>
          </p:cNvPicPr>
          <p:nvPr>
            <p:ph idx="1"/>
          </p:nvPr>
        </p:nvPicPr>
        <p:blipFill>
          <a:blip r:embed="rId2" cstate="print"/>
          <a:stretch>
            <a:fillRect/>
          </a:stretch>
        </p:blipFill>
        <p:spPr>
          <a:xfrm>
            <a:off x="708577" y="142875"/>
            <a:ext cx="5924550" cy="3037647"/>
          </a:xfrm>
          <a:prstGeom prst="rect">
            <a:avLst/>
          </a:prstGeom>
        </p:spPr>
      </p:pic>
      <p:pic>
        <p:nvPicPr>
          <p:cNvPr id="5" name="Picture 4">
            <a:extLst>
              <a:ext uri="{FF2B5EF4-FFF2-40B4-BE49-F238E27FC236}">
                <a16:creationId xmlns:a16="http://schemas.microsoft.com/office/drawing/2014/main" xmlns="" id="{1C45D823-3AF3-43F2-A352-58FF8435FEDA}"/>
              </a:ext>
            </a:extLst>
          </p:cNvPr>
          <p:cNvPicPr>
            <a:picLocks noChangeAspect="1"/>
          </p:cNvPicPr>
          <p:nvPr/>
        </p:nvPicPr>
        <p:blipFill>
          <a:blip r:embed="rId3" cstate="print"/>
          <a:stretch>
            <a:fillRect/>
          </a:stretch>
        </p:blipFill>
        <p:spPr>
          <a:xfrm>
            <a:off x="5019675" y="3677479"/>
            <a:ext cx="7029450" cy="2981325"/>
          </a:xfrm>
          <a:prstGeom prst="rect">
            <a:avLst/>
          </a:prstGeom>
        </p:spPr>
      </p:pic>
      <p:sp>
        <p:nvSpPr>
          <p:cNvPr id="6" name="Arrow: Right 5">
            <a:extLst>
              <a:ext uri="{FF2B5EF4-FFF2-40B4-BE49-F238E27FC236}">
                <a16:creationId xmlns:a16="http://schemas.microsoft.com/office/drawing/2014/main" xmlns="" id="{7F859052-FE11-48B0-9D89-2AA6E30F1984}"/>
              </a:ext>
            </a:extLst>
          </p:cNvPr>
          <p:cNvSpPr/>
          <p:nvPr/>
        </p:nvSpPr>
        <p:spPr>
          <a:xfrm>
            <a:off x="708577" y="4320347"/>
            <a:ext cx="3823666" cy="169558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After submission of response the status will be changed to ”Completed”</a:t>
            </a:r>
          </a:p>
        </p:txBody>
      </p:sp>
    </p:spTree>
    <p:extLst>
      <p:ext uri="{BB962C8B-B14F-4D97-AF65-F5344CB8AC3E}">
        <p14:creationId xmlns:p14="http://schemas.microsoft.com/office/powerpoint/2010/main" val="250388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C1E5E-3683-4957-9D65-8FC1273C28A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7135B3BB-D8E0-4E3A-BD01-44E3B9D066B4}"/>
              </a:ext>
            </a:extLst>
          </p:cNvPr>
          <p:cNvPicPr>
            <a:picLocks noGrp="1" noChangeAspect="1"/>
          </p:cNvPicPr>
          <p:nvPr>
            <p:ph idx="1"/>
          </p:nvPr>
        </p:nvPicPr>
        <p:blipFill>
          <a:blip r:embed="rId2" cstate="print"/>
          <a:stretch>
            <a:fillRect/>
          </a:stretch>
        </p:blipFill>
        <p:spPr>
          <a:xfrm>
            <a:off x="1987550" y="1862931"/>
            <a:ext cx="7200900" cy="4000500"/>
          </a:xfrm>
          <a:prstGeom prst="rect">
            <a:avLst/>
          </a:prstGeom>
        </p:spPr>
      </p:pic>
      <p:sp>
        <p:nvSpPr>
          <p:cNvPr id="5" name="Arrow: Down 4">
            <a:extLst>
              <a:ext uri="{FF2B5EF4-FFF2-40B4-BE49-F238E27FC236}">
                <a16:creationId xmlns:a16="http://schemas.microsoft.com/office/drawing/2014/main" xmlns="" id="{2229E84A-4748-47F2-A1BD-FF6ACDFEAE56}"/>
              </a:ext>
            </a:extLst>
          </p:cNvPr>
          <p:cNvSpPr/>
          <p:nvPr/>
        </p:nvSpPr>
        <p:spPr>
          <a:xfrm>
            <a:off x="4678017" y="251791"/>
            <a:ext cx="2835965" cy="281605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Response and approved quantity can be seen from Doctor’s work area</a:t>
            </a:r>
          </a:p>
        </p:txBody>
      </p:sp>
    </p:spTree>
    <p:extLst>
      <p:ext uri="{BB962C8B-B14F-4D97-AF65-F5344CB8AC3E}">
        <p14:creationId xmlns:p14="http://schemas.microsoft.com/office/powerpoint/2010/main" val="221149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4BBEB-4D4F-45F7-A330-03165940133C}"/>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xmlns="" id="{0C1EAA46-D2C6-4F53-B4B6-5CF85810B4D3}"/>
              </a:ext>
            </a:extLst>
          </p:cNvPr>
          <p:cNvPicPr>
            <a:picLocks noGrp="1" noChangeAspect="1"/>
          </p:cNvPicPr>
          <p:nvPr>
            <p:ph idx="1"/>
          </p:nvPr>
        </p:nvPicPr>
        <p:blipFill>
          <a:blip r:embed="rId2" cstate="print"/>
          <a:stretch>
            <a:fillRect/>
          </a:stretch>
        </p:blipFill>
        <p:spPr>
          <a:xfrm>
            <a:off x="2239962" y="2196306"/>
            <a:ext cx="6696075" cy="3333750"/>
          </a:xfrm>
          <a:prstGeom prst="rect">
            <a:avLst/>
          </a:prstGeom>
        </p:spPr>
      </p:pic>
      <p:pic>
        <p:nvPicPr>
          <p:cNvPr id="4" name="Picture 3">
            <a:extLst>
              <a:ext uri="{FF2B5EF4-FFF2-40B4-BE49-F238E27FC236}">
                <a16:creationId xmlns:a16="http://schemas.microsoft.com/office/drawing/2014/main" xmlns="" id="{3395BEE6-D80D-40EB-8822-6E6C4508500A}"/>
              </a:ext>
            </a:extLst>
          </p:cNvPr>
          <p:cNvPicPr>
            <a:picLocks noChangeAspect="1"/>
          </p:cNvPicPr>
          <p:nvPr/>
        </p:nvPicPr>
        <p:blipFill>
          <a:blip r:embed="rId3" cstate="print"/>
          <a:stretch>
            <a:fillRect/>
          </a:stretch>
        </p:blipFill>
        <p:spPr>
          <a:xfrm>
            <a:off x="533400" y="214105"/>
            <a:ext cx="6677025" cy="2802145"/>
          </a:xfrm>
          <a:prstGeom prst="rect">
            <a:avLst/>
          </a:prstGeom>
        </p:spPr>
      </p:pic>
      <p:sp>
        <p:nvSpPr>
          <p:cNvPr id="5" name="Arrow: Right 4">
            <a:extLst>
              <a:ext uri="{FF2B5EF4-FFF2-40B4-BE49-F238E27FC236}">
                <a16:creationId xmlns:a16="http://schemas.microsoft.com/office/drawing/2014/main" xmlns="" id="{7E708853-7282-4EED-9965-CB46DD28ED47}"/>
              </a:ext>
            </a:extLst>
          </p:cNvPr>
          <p:cNvSpPr/>
          <p:nvPr/>
        </p:nvSpPr>
        <p:spPr>
          <a:xfrm>
            <a:off x="1126435" y="4249497"/>
            <a:ext cx="4373218" cy="150194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Doctor can request Machinery and Machinery department can view that request </a:t>
            </a:r>
          </a:p>
        </p:txBody>
      </p:sp>
    </p:spTree>
    <p:extLst>
      <p:ext uri="{BB962C8B-B14F-4D97-AF65-F5344CB8AC3E}">
        <p14:creationId xmlns:p14="http://schemas.microsoft.com/office/powerpoint/2010/main" val="299032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4770" y="344977"/>
            <a:ext cx="9956800" cy="1143000"/>
          </a:xfrm>
        </p:spPr>
        <p:txBody>
          <a:bodyPr>
            <a:normAutofit/>
          </a:bodyPr>
          <a:lstStyle/>
          <a:p>
            <a:r>
              <a:rPr lang="en-IN" sz="29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lgerian" pitchFamily="82" charset="0"/>
              </a:rPr>
              <a:t>SOLUTION</a:t>
            </a:r>
            <a:endParaRPr lang="en-IN" sz="29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lgerian" pitchFamily="82" charset="0"/>
            </a:endParaRPr>
          </a:p>
        </p:txBody>
      </p:sp>
      <p:sp>
        <p:nvSpPr>
          <p:cNvPr id="5" name="Content Placeholder 4"/>
          <p:cNvSpPr>
            <a:spLocks noGrp="1"/>
          </p:cNvSpPr>
          <p:nvPr>
            <p:ph idx="1"/>
          </p:nvPr>
        </p:nvSpPr>
        <p:spPr/>
        <p:txBody>
          <a:bodyPr>
            <a:noAutofit/>
          </a:bodyPr>
          <a:lstStyle/>
          <a:p>
            <a:r>
              <a:rPr lang="en-IN" sz="2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We have devised a system which will conduct the survey on the initial level of the newly married ladies.</a:t>
            </a:r>
          </a:p>
          <a:p>
            <a:r>
              <a:rPr lang="en-IN" sz="2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Based on that the criticality of the patient is determined and based on that the necessary action is taken by the Hospitals.</a:t>
            </a:r>
          </a:p>
          <a:p>
            <a:r>
              <a:rPr lang="en-IN" sz="2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Also Funding will be provided by external factors such as Banks and various other sponsors such as NGOs in order to start a new initiative towards reducing the infant mortality rate in under-</a:t>
            </a:r>
            <a:r>
              <a:rPr lang="en-IN" sz="2400" b="1" cap="all" dirty="0" err="1">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priviledged</a:t>
            </a:r>
            <a:r>
              <a:rPr lang="en-IN" sz="2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rPr>
              <a:t> areas.</a:t>
            </a:r>
            <a:endParaRPr lang="en-IN" sz="2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ea typeface="+mj-ea"/>
              <a:cs typeface="Arabic Typesetting" pitchFamily="66" charset="-78"/>
            </a:endParaRPr>
          </a:p>
        </p:txBody>
      </p:sp>
    </p:spTree>
    <p:extLst>
      <p:ext uri="{BB962C8B-B14F-4D97-AF65-F5344CB8AC3E}">
        <p14:creationId xmlns:p14="http://schemas.microsoft.com/office/powerpoint/2010/main" val="2175586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283" y="786178"/>
            <a:ext cx="703897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eft Arrow 1"/>
          <p:cNvSpPr/>
          <p:nvPr/>
        </p:nvSpPr>
        <p:spPr>
          <a:xfrm>
            <a:off x="7681181" y="3370793"/>
            <a:ext cx="3197834" cy="966012"/>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smtClean="0"/>
              <a:t>Requesting Bank for Funds</a:t>
            </a:r>
            <a:endParaRPr lang="en-IN" dirty="0"/>
          </a:p>
        </p:txBody>
      </p:sp>
    </p:spTree>
    <p:extLst>
      <p:ext uri="{BB962C8B-B14F-4D97-AF65-F5344CB8AC3E}">
        <p14:creationId xmlns:p14="http://schemas.microsoft.com/office/powerpoint/2010/main" val="6350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31" y="316158"/>
            <a:ext cx="4375638" cy="2824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623" y="316158"/>
            <a:ext cx="4363915" cy="281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446" y="1336682"/>
            <a:ext cx="2095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32" y="3333822"/>
            <a:ext cx="4246683" cy="315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855" y="3474498"/>
            <a:ext cx="4246683" cy="315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4708" y="5093601"/>
            <a:ext cx="24669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67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par>
                                <p:cTn id="8" presetID="16" presetClass="entr" presetSubtype="21"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barn(inVertical)">
                                      <p:cBhvr>
                                        <p:cTn id="10" dur="500"/>
                                        <p:tgtEl>
                                          <p:spTgt spid="3076"/>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86" y="703429"/>
            <a:ext cx="5251938" cy="260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687" y="703429"/>
            <a:ext cx="5925283" cy="253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86" y="3749225"/>
            <a:ext cx="5134706" cy="2499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31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par>
                                <p:cTn id="8" presetID="16" presetClass="entr" presetSubtype="21"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barn(inVertical)">
                                      <p:cBhvr>
                                        <p:cTn id="10" dur="500"/>
                                        <p:tgtEl>
                                          <p:spTgt spid="4100"/>
                                        </p:tgtEl>
                                      </p:cBhvr>
                                    </p:animEffect>
                                  </p:childTnLst>
                                </p:cTn>
                              </p:par>
                              <p:par>
                                <p:cTn id="11" presetID="16" presetClass="entr" presetSubtype="21" fill="hold" nodeType="with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barn(inVertical)">
                                      <p:cBhvr>
                                        <p:cTn id="13"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74" y="1072662"/>
            <a:ext cx="5143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53244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749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08" y="893480"/>
            <a:ext cx="5708308" cy="235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032738"/>
            <a:ext cx="5568095" cy="264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04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par>
                                <p:cTn id="8" presetID="6" presetClass="entr" presetSubtype="16" fill="hold" nodeType="withEffect">
                                  <p:stCondLst>
                                    <p:cond delay="0"/>
                                  </p:stCondLst>
                                  <p:childTnLst>
                                    <p:set>
                                      <p:cBhvr>
                                        <p:cTn id="9" dur="1" fill="hold">
                                          <p:stCondLst>
                                            <p:cond delay="0"/>
                                          </p:stCondLst>
                                        </p:cTn>
                                        <p:tgtEl>
                                          <p:spTgt spid="6147"/>
                                        </p:tgtEl>
                                        <p:attrNameLst>
                                          <p:attrName>style.visibility</p:attrName>
                                        </p:attrNameLst>
                                      </p:cBhvr>
                                      <p:to>
                                        <p:strVal val="visible"/>
                                      </p:to>
                                    </p:set>
                                    <p:animEffect transition="in" filter="circle(in)">
                                      <p:cBhvr>
                                        <p:cTn id="10"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084" y="295835"/>
            <a:ext cx="10548633" cy="6562165"/>
          </a:xfrm>
        </p:spPr>
        <p:txBody>
          <a:bodyPr>
            <a:normAutofit fontScale="90000"/>
          </a:bodyPr>
          <a:lstStyle/>
          <a:p>
            <a:pPr algn="l"/>
            <a:r>
              <a:rPr lang="en-IN" sz="3200" dirty="0" smtClean="0">
                <a:latin typeface="Algerian" pitchFamily="82" charset="0"/>
              </a:rPr>
              <a:t> Approach:</a:t>
            </a:r>
            <a:br>
              <a:rPr lang="en-IN" sz="3200" dirty="0" smtClean="0">
                <a:latin typeface="Algerian" pitchFamily="82" charset="0"/>
              </a:rPr>
            </a:br>
            <a:r>
              <a:rPr lang="en-IN" sz="3100" dirty="0" smtClean="0">
                <a:latin typeface="Algerian" pitchFamily="82" charset="0"/>
              </a:rPr>
              <a:t/>
            </a:r>
            <a:br>
              <a:rPr lang="en-IN" sz="3100" dirty="0" smtClean="0">
                <a:latin typeface="Algerian" pitchFamily="82" charset="0"/>
              </a:rPr>
            </a:br>
            <a:r>
              <a:rPr lang="en-IN" sz="3100" dirty="0" smtClean="0">
                <a:latin typeface="Arabic Typesetting" pitchFamily="66" charset="-78"/>
                <a:cs typeface="Arabic Typesetting" pitchFamily="66" charset="-78"/>
              </a:rPr>
              <a:t>Preventive step to reduce pregnancy Mortality rate by registering all women from rural areas who are not  aware about medical treatment provided to them for free.</a:t>
            </a:r>
            <a:br>
              <a:rPr lang="en-IN" sz="3100" dirty="0" smtClean="0">
                <a:latin typeface="Arabic Typesetting" pitchFamily="66" charset="-78"/>
                <a:cs typeface="Arabic Typesetting" pitchFamily="66" charset="-78"/>
              </a:rPr>
            </a:br>
            <a:r>
              <a:rPr lang="en-IN" sz="3100" dirty="0" smtClean="0">
                <a:latin typeface="Arabic Typesetting" pitchFamily="66" charset="-78"/>
                <a:cs typeface="Arabic Typesetting" pitchFamily="66" charset="-78"/>
              </a:rPr>
              <a:t/>
            </a:r>
            <a:br>
              <a:rPr lang="en-IN" sz="3100" dirty="0" smtClean="0">
                <a:latin typeface="Arabic Typesetting" pitchFamily="66" charset="-78"/>
                <a:cs typeface="Arabic Typesetting" pitchFamily="66" charset="-78"/>
              </a:rPr>
            </a:br>
            <a:r>
              <a:rPr lang="en-IN" sz="3100" dirty="0" smtClean="0">
                <a:latin typeface="Arabic Typesetting" pitchFamily="66" charset="-78"/>
                <a:cs typeface="Arabic Typesetting" pitchFamily="66" charset="-78"/>
              </a:rPr>
              <a:t> Assigning Caretaker to a Particular Area that person will keep track of Pregnant Ladies.</a:t>
            </a:r>
            <a:br>
              <a:rPr lang="en-IN" sz="3100" dirty="0" smtClean="0">
                <a:latin typeface="Arabic Typesetting" pitchFamily="66" charset="-78"/>
                <a:cs typeface="Arabic Typesetting" pitchFamily="66" charset="-78"/>
              </a:rPr>
            </a:br>
            <a:r>
              <a:rPr lang="en-IN" sz="3100" dirty="0" smtClean="0">
                <a:latin typeface="Arabic Typesetting" pitchFamily="66" charset="-78"/>
                <a:cs typeface="Arabic Typesetting" pitchFamily="66" charset="-78"/>
              </a:rPr>
              <a:t/>
            </a:r>
            <a:br>
              <a:rPr lang="en-IN" sz="3100" dirty="0" smtClean="0">
                <a:latin typeface="Arabic Typesetting" pitchFamily="66" charset="-78"/>
                <a:cs typeface="Arabic Typesetting" pitchFamily="66" charset="-78"/>
              </a:rPr>
            </a:br>
            <a:r>
              <a:rPr lang="en-IN" sz="3100" dirty="0" smtClean="0">
                <a:latin typeface="Arabic Typesetting" pitchFamily="66" charset="-78"/>
                <a:cs typeface="Arabic Typesetting" pitchFamily="66" charset="-78"/>
              </a:rPr>
              <a:t>Medical Checkups and Medicines are provided by Hospitals for free .</a:t>
            </a:r>
            <a:br>
              <a:rPr lang="en-IN" sz="3100" dirty="0" smtClean="0">
                <a:latin typeface="Arabic Typesetting" pitchFamily="66" charset="-78"/>
                <a:cs typeface="Arabic Typesetting" pitchFamily="66" charset="-78"/>
              </a:rPr>
            </a:br>
            <a:r>
              <a:rPr lang="en-IN" sz="3100" dirty="0" smtClean="0">
                <a:latin typeface="Arabic Typesetting" pitchFamily="66" charset="-78"/>
                <a:cs typeface="Arabic Typesetting" pitchFamily="66" charset="-78"/>
              </a:rPr>
              <a:t/>
            </a:r>
            <a:br>
              <a:rPr lang="en-IN" sz="3100" dirty="0" smtClean="0">
                <a:latin typeface="Arabic Typesetting" pitchFamily="66" charset="-78"/>
                <a:cs typeface="Arabic Typesetting" pitchFamily="66" charset="-78"/>
              </a:rPr>
            </a:br>
            <a:r>
              <a:rPr lang="en-IN" sz="3100" dirty="0" smtClean="0">
                <a:latin typeface="Arabic Typesetting" pitchFamily="66" charset="-78"/>
                <a:cs typeface="Arabic Typesetting" pitchFamily="66" charset="-78"/>
              </a:rPr>
              <a:t>Banking  and Sponsor organizations are involved </a:t>
            </a:r>
            <a:r>
              <a:rPr lang="en-IN" sz="3200" dirty="0" smtClean="0">
                <a:latin typeface="Arabic Typesetting" pitchFamily="66" charset="-78"/>
                <a:cs typeface="Arabic Typesetting" pitchFamily="66" charset="-78"/>
              </a:rPr>
              <a:t>to provide fund for treatment of patient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endParaRPr lang="en-IN" sz="3200" dirty="0">
              <a:latin typeface="Algerian" pitchFamily="82" charset="0"/>
            </a:endParaRPr>
          </a:p>
        </p:txBody>
      </p:sp>
      <p:sp>
        <p:nvSpPr>
          <p:cNvPr id="3" name="Subtitle 2"/>
          <p:cNvSpPr>
            <a:spLocks noGrp="1"/>
          </p:cNvSpPr>
          <p:nvPr>
            <p:ph type="subTitle" idx="1"/>
          </p:nvPr>
        </p:nvSpPr>
        <p:spPr>
          <a:xfrm>
            <a:off x="832894" y="6438645"/>
            <a:ext cx="8640064" cy="45719"/>
          </a:xfrm>
        </p:spPr>
        <p:txBody>
          <a:bodyPr>
            <a:normAutofit fontScale="25000" lnSpcReduction="20000"/>
          </a:bodyPr>
          <a:lstStyle/>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t>Object Model</a:t>
            </a:r>
          </a:p>
        </p:txBody>
      </p:sp>
      <p:pic>
        <p:nvPicPr>
          <p:cNvPr id="1026" name="Picture 2"/>
          <p:cNvPicPr>
            <a:picLocks noGrp="1" noChangeAspect="1" noChangeArrowheads="1"/>
          </p:cNvPicPr>
          <p:nvPr>
            <p:ph idx="1"/>
          </p:nvPr>
        </p:nvPicPr>
        <p:blipFill>
          <a:blip r:embed="rId2" cstate="print"/>
          <a:stretch>
            <a:fillRect/>
          </a:stretch>
        </p:blipFill>
        <p:spPr bwMode="auto">
          <a:xfrm>
            <a:off x="2166540" y="1214846"/>
            <a:ext cx="7305925" cy="525126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4137"/>
            <a:ext cx="9144000" cy="836023"/>
          </a:xfrm>
        </p:spPr>
        <p:txBody>
          <a:bodyPr>
            <a:normAutofit/>
          </a:bodyPr>
          <a:lstStyle/>
          <a:p>
            <a:pPr algn="ctr"/>
            <a:r>
              <a:rPr lang="en-IN" sz="2000" dirty="0" smtClean="0"/>
              <a:t>System Admin Enterprise screen to add enterprise of Organization and user name</a:t>
            </a:r>
            <a:endParaRPr lang="en-IN" sz="2000" dirty="0"/>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627438" y="1456420"/>
            <a:ext cx="5543759" cy="3499893"/>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453808" y="1468296"/>
            <a:ext cx="5262149" cy="350126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ox(i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949044"/>
          </a:xfrm>
        </p:spPr>
        <p:txBody>
          <a:bodyPr>
            <a:normAutofit fontScale="90000"/>
          </a:bodyPr>
          <a:lstStyle/>
          <a:p>
            <a:pPr algn="ctr"/>
            <a: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t>Enterprise</a:t>
            </a:r>
            <a:r>
              <a:rPr lang="en-IN" sz="2000" b="1" dirty="0" smtClean="0">
                <a:effectLst>
                  <a:outerShdw blurRad="38100" dist="38100" dir="2700000" algn="tl">
                    <a:srgbClr val="000000">
                      <a:alpha val="43137"/>
                    </a:srgbClr>
                  </a:outerShdw>
                </a:effectLst>
              </a:rPr>
              <a:t> </a:t>
            </a:r>
            <a: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t>Screen to add Organization</a:t>
            </a:r>
            <a:b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br>
            <a: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t> and employees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98783" y="1881809"/>
            <a:ext cx="5743575" cy="309703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229972" y="1880359"/>
            <a:ext cx="5324475" cy="303619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checkerboard(across)">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949044"/>
          </a:xfrm>
        </p:spPr>
        <p:txBody>
          <a:bodyPr>
            <a:normAutofit fontScale="90000"/>
          </a:bodyPr>
          <a:lstStyle/>
          <a:p>
            <a:pPr algn="ctr"/>
            <a: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t>Enterprise Screen to add username and</a:t>
            </a:r>
            <a:b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br>
            <a: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t> passwords for employees</a:t>
            </a:r>
            <a:endParaRPr lang="en-IN" sz="20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364507" y="1600338"/>
            <a:ext cx="4985908" cy="4351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t>Care Takers 2018 performance based on MCHB data</a:t>
            </a:r>
          </a:p>
        </p:txBody>
      </p:sp>
      <p:pic>
        <p:nvPicPr>
          <p:cNvPr id="4098" name="Picture 2"/>
          <p:cNvPicPr>
            <a:picLocks noGrp="1" noChangeAspect="1" noChangeArrowheads="1"/>
          </p:cNvPicPr>
          <p:nvPr>
            <p:ph idx="1"/>
          </p:nvPr>
        </p:nvPicPr>
        <p:blipFill>
          <a:blip r:embed="rId2" cstate="print"/>
          <a:stretch>
            <a:fillRect/>
          </a:stretch>
        </p:blipFill>
        <p:spPr bwMode="auto">
          <a:xfrm>
            <a:off x="820737" y="1758156"/>
            <a:ext cx="9534525" cy="4210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9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Arabic Typesetting" pitchFamily="66" charset="-78"/>
                <a:cs typeface="Arabic Typesetting" pitchFamily="66" charset="-78"/>
              </a:rPr>
              <a:t>Lab Assistant 2018 Performance based on MCHB data</a:t>
            </a:r>
          </a:p>
        </p:txBody>
      </p:sp>
      <p:pic>
        <p:nvPicPr>
          <p:cNvPr id="5122" name="Picture 2"/>
          <p:cNvPicPr>
            <a:picLocks noGrp="1" noChangeAspect="1" noChangeArrowheads="1"/>
          </p:cNvPicPr>
          <p:nvPr>
            <p:ph idx="1"/>
          </p:nvPr>
        </p:nvPicPr>
        <p:blipFill>
          <a:blip r:embed="rId2" cstate="print"/>
          <a:stretch>
            <a:fillRect/>
          </a:stretch>
        </p:blipFill>
        <p:spPr bwMode="auto">
          <a:xfrm>
            <a:off x="873125" y="1729581"/>
            <a:ext cx="9429750" cy="426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1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227</TotalTime>
  <Words>330</Words>
  <Application>Microsoft Office PowerPoint</Application>
  <PresentationFormat>Custom</PresentationFormat>
  <Paragraphs>25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PROBLEM STATEMENT</vt:lpstr>
      <vt:lpstr>SOLUTION</vt:lpstr>
      <vt:lpstr> Approach:  Preventive step to reduce pregnancy Mortality rate by registering all women from rural areas who are not  aware about medical treatment provided to them for free.   Assigning Caretaker to a Particular Area that person will keep track of Pregnant Ladies.  Medical Checkups and Medicines are provided by Hospitals for free .  Banking  and Sponsor organizations are involved to provide fund for treatment of patient .            </vt:lpstr>
      <vt:lpstr>Object Model</vt:lpstr>
      <vt:lpstr>System Admin Enterprise screen to add enterprise of Organization and user name</vt:lpstr>
      <vt:lpstr>Enterprise Screen to add Organization  and employees</vt:lpstr>
      <vt:lpstr>Enterprise Screen to add username and  passwords for employees</vt:lpstr>
      <vt:lpstr>Care Takers 2018 performance based on MCHB data</vt:lpstr>
      <vt:lpstr>Lab Assistant 2018 Performance based on MCHB data</vt:lpstr>
      <vt:lpstr>PowerPoint Presentation</vt:lpstr>
      <vt:lpstr>PowerPoint Presentation</vt:lpstr>
      <vt:lpstr>PowerPoint Presentation</vt:lpstr>
      <vt:lpstr>Critical Patient Screen will show patient when their Vital Signs is below or above the ideal range.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Vasundhara Bhujbal</dc:creator>
  <cp:lastModifiedBy>sagar</cp:lastModifiedBy>
  <cp:revision>55</cp:revision>
  <dcterms:created xsi:type="dcterms:W3CDTF">2019-12-08T00:45:14Z</dcterms:created>
  <dcterms:modified xsi:type="dcterms:W3CDTF">2019-12-08T07:57:14Z</dcterms:modified>
</cp:coreProperties>
</file>