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91" r:id="rId36"/>
    <p:sldId id="289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4" r:id="rId49"/>
    <p:sldId id="306" r:id="rId50"/>
    <p:sldId id="307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4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04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56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14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32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2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7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4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4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0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6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9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D526B1-74F1-4B1F-8109-AD17172F7AC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5E571-508E-4ABD-9E81-803018D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08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hp-types-of-errors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8F25-80CD-0EE7-D3A7-523323237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</a:t>
            </a:r>
            <a:br>
              <a:rPr lang="en-US" b="1" dirty="0"/>
            </a:br>
            <a:r>
              <a:rPr lang="en-US" b="1" dirty="0"/>
              <a:t>(Hypertext </a:t>
            </a:r>
            <a:r>
              <a:rPr lang="en-US" b="1" dirty="0" err="1"/>
              <a:t>PreProcessor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580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069B-84B3-BC25-85D3-E9C904EF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(Declaring) PHP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2F8D-78F9-7ACA-FF29-F2B6750E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has no command for declaring a variable. </a:t>
            </a:r>
          </a:p>
          <a:p>
            <a:r>
              <a:rPr lang="en-US" dirty="0"/>
              <a:t>A variable is created the moment you first assign a value to it: $txt="Hello world!"; $x=5; </a:t>
            </a:r>
          </a:p>
          <a:p>
            <a:r>
              <a:rPr lang="en-US" dirty="0"/>
              <a:t>After the execution of the statements above, the variable txt will hold the value Hello world!, and the variable x will hold the value 5. </a:t>
            </a:r>
          </a:p>
          <a:p>
            <a:r>
              <a:rPr lang="en-US" b="1" dirty="0"/>
              <a:t>Note: When you assign a text value to a variable, put quotes around the value.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2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ACFE-D386-A421-1E76-ECE49E53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is a Loosely Typed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2DA4-8439-17A1-AB51-3069948E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 above, notice that we did not have to tell PHP which data type the variable is. </a:t>
            </a:r>
          </a:p>
          <a:p>
            <a:r>
              <a:rPr lang="en-US" dirty="0"/>
              <a:t>PHP automatically converts the variable to the correct data type, depending on its value. </a:t>
            </a:r>
          </a:p>
          <a:p>
            <a:r>
              <a:rPr lang="en-US" dirty="0"/>
              <a:t>In a strongly typed programming language, we will have to declare (define) the type and name of the variable before using it.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D292-41CB-0663-6F05-74DE7053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Variable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F3E-5317-D67F-C94A-41E7A7FB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of a variable is the pad of the script where the variable can be referenced/used. </a:t>
            </a:r>
          </a:p>
          <a:p>
            <a:r>
              <a:rPr lang="en-US" dirty="0"/>
              <a:t>PHP has four different variable scopes: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Local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global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parameter </a:t>
            </a:r>
          </a:p>
        </p:txBody>
      </p:sp>
    </p:spTree>
    <p:extLst>
      <p:ext uri="{BB962C8B-B14F-4D97-AF65-F5344CB8AC3E}">
        <p14:creationId xmlns:p14="http://schemas.microsoft.com/office/powerpoint/2010/main" val="163860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D292-41CB-0663-6F05-74DE7053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Scope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F3E-5317-D67F-C94A-41E7A7FB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declared within a PHP function is local and can only be accessed within that function: 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 &lt;?</a:t>
            </a:r>
            <a:r>
              <a:rPr lang="en-US" dirty="0" err="1"/>
              <a:t>php</a:t>
            </a:r>
            <a:r>
              <a:rPr lang="en-US" dirty="0"/>
              <a:t> $x=5; // global scope ?&gt; </a:t>
            </a:r>
          </a:p>
          <a:p>
            <a:pPr marL="400050" lvl="1" indent="0">
              <a:buNone/>
            </a:pPr>
            <a:r>
              <a:rPr lang="en-US" dirty="0"/>
              <a:t>function </a:t>
            </a:r>
            <a:r>
              <a:rPr lang="en-US" dirty="0" err="1"/>
              <a:t>myTest</a:t>
            </a:r>
            <a:r>
              <a:rPr lang="en-US" dirty="0"/>
              <a:t>() { </a:t>
            </a:r>
          </a:p>
          <a:p>
            <a:pPr marL="400050" lvl="1" indent="0">
              <a:buNone/>
            </a:pPr>
            <a:r>
              <a:rPr lang="en-US" dirty="0"/>
              <a:t>echo $x; // local scope </a:t>
            </a:r>
          </a:p>
          <a:p>
            <a:pPr marL="400050" lvl="1" indent="0">
              <a:buNone/>
            </a:pPr>
            <a:r>
              <a:rPr lang="en-US" dirty="0"/>
              <a:t>} </a:t>
            </a:r>
          </a:p>
          <a:p>
            <a:pPr marL="400050" lvl="1" indent="0">
              <a:buNone/>
            </a:pPr>
            <a:r>
              <a:rPr lang="en-US" dirty="0" err="1"/>
              <a:t>myTest</a:t>
            </a:r>
            <a:r>
              <a:rPr lang="en-US" dirty="0"/>
              <a:t>();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9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D292-41CB-0663-6F05-74DE7053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F3E-5317-D67F-C94A-41E7A7FB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is defined outside of any function, has a global scope. </a:t>
            </a:r>
          </a:p>
          <a:p>
            <a:r>
              <a:rPr lang="en-US" dirty="0"/>
              <a:t>Global variables can be accessed from any part of the script, EXCEPT from within a function. </a:t>
            </a:r>
          </a:p>
          <a:p>
            <a:r>
              <a:rPr lang="en-US" dirty="0"/>
              <a:t>To access a global variable from within a function, use the global keyword: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3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6D3C-8B4D-E92A-53CE-06AC8328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Global </a:t>
            </a:r>
            <a:r>
              <a:rPr lang="es-ES" dirty="0" err="1"/>
              <a:t>Scope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66A9-70C6-06C3-E085-B1C642C0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&lt;?</a:t>
            </a:r>
            <a:r>
              <a:rPr lang="es-ES" dirty="0" err="1"/>
              <a:t>php</a:t>
            </a:r>
            <a:r>
              <a:rPr lang="es-ES" dirty="0"/>
              <a:t> $x=5; // global </a:t>
            </a:r>
            <a:r>
              <a:rPr lang="es-ES" dirty="0" err="1"/>
              <a:t>scope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$y=10; // global </a:t>
            </a:r>
            <a:r>
              <a:rPr lang="es-ES" dirty="0" err="1"/>
              <a:t>scope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myTest</a:t>
            </a:r>
            <a:r>
              <a:rPr lang="es-ES" dirty="0"/>
              <a:t>() { </a:t>
            </a:r>
          </a:p>
          <a:p>
            <a:pPr marL="0" indent="0">
              <a:buNone/>
            </a:pPr>
            <a:r>
              <a:rPr lang="es-ES" dirty="0"/>
              <a:t>global $</a:t>
            </a:r>
            <a:r>
              <a:rPr lang="es-ES" dirty="0" err="1"/>
              <a:t>x,$y</a:t>
            </a:r>
            <a:r>
              <a:rPr lang="es-ES" dirty="0"/>
              <a:t>; $y=$x+$y; </a:t>
            </a:r>
          </a:p>
          <a:p>
            <a:pPr marL="0" indent="0">
              <a:buNone/>
            </a:pPr>
            <a:r>
              <a:rPr lang="es-ES" dirty="0"/>
              <a:t>} </a:t>
            </a:r>
            <a:r>
              <a:rPr lang="es-ES" dirty="0" err="1"/>
              <a:t>myTest</a:t>
            </a:r>
            <a:r>
              <a:rPr lang="es-ES" dirty="0"/>
              <a:t>(); echo $y; </a:t>
            </a:r>
          </a:p>
          <a:p>
            <a:pPr marL="0" indent="0">
              <a:buNone/>
            </a:pPr>
            <a:r>
              <a:rPr lang="es-ES" dirty="0"/>
              <a:t>?&gt; </a:t>
            </a:r>
          </a:p>
          <a:p>
            <a:pPr marL="0" indent="0">
              <a:buNone/>
            </a:pPr>
            <a:r>
              <a:rPr lang="es-ES" dirty="0"/>
              <a:t>// outputs 15 </a:t>
            </a:r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5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7281-CEE6-EE16-70A8-6D3E9B27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4C49-9F5C-CA17-8FE7-EB2F941A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completed, all of its variables are normally deleted. </a:t>
            </a:r>
          </a:p>
          <a:p>
            <a:r>
              <a:rPr lang="en-US" dirty="0"/>
              <a:t>However, sometimes you want a local variable to not be deleted. </a:t>
            </a:r>
          </a:p>
          <a:p>
            <a:r>
              <a:rPr lang="en-US" dirty="0"/>
              <a:t>To do this, use the static keyword when you first declare the variable: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2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129D-2C65-ACF1-5D99-05200D40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5476-9909-4182-3805-606658C2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Scope ■ Example &lt;?</a:t>
            </a:r>
            <a:r>
              <a:rPr lang="en-US" dirty="0" err="1"/>
              <a:t>php</a:t>
            </a:r>
            <a:r>
              <a:rPr lang="en-US" dirty="0"/>
              <a:t> function </a:t>
            </a:r>
            <a:r>
              <a:rPr lang="en-US" dirty="0" err="1"/>
              <a:t>myTest</a:t>
            </a:r>
            <a:r>
              <a:rPr lang="en-US" dirty="0"/>
              <a:t>() </a:t>
            </a:r>
          </a:p>
          <a:p>
            <a:r>
              <a:rPr lang="en-US" dirty="0"/>
              <a:t>1 </a:t>
            </a:r>
            <a:r>
              <a:rPr lang="en-US" dirty="0" err="1"/>
              <a:t>myTest</a:t>
            </a:r>
            <a:r>
              <a:rPr lang="en-US" dirty="0"/>
              <a:t>(); </a:t>
            </a:r>
            <a:r>
              <a:rPr lang="en-US" dirty="0" err="1"/>
              <a:t>myTest</a:t>
            </a:r>
            <a:r>
              <a:rPr lang="en-US" dirty="0"/>
              <a:t>(); </a:t>
            </a:r>
            <a:r>
              <a:rPr lang="en-US" dirty="0" err="1"/>
              <a:t>myTest</a:t>
            </a:r>
            <a:r>
              <a:rPr lang="en-US" dirty="0"/>
              <a:t>(); </a:t>
            </a:r>
          </a:p>
          <a:p>
            <a:r>
              <a:rPr lang="en-US" dirty="0"/>
              <a:t>?&gt; </a:t>
            </a:r>
          </a:p>
          <a:p>
            <a:r>
              <a:rPr lang="en-US" dirty="0"/>
              <a:t>static $x=0; echo $x; $x++; </a:t>
            </a:r>
          </a:p>
        </p:txBody>
      </p:sp>
    </p:spTree>
    <p:extLst>
      <p:ext uri="{BB962C8B-B14F-4D97-AF65-F5344CB8AC3E}">
        <p14:creationId xmlns:p14="http://schemas.microsoft.com/office/powerpoint/2010/main" val="11931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8B12-C5B0-C29A-237E-281A0BB0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A79E-F359-B563-B0CC-62788937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Scope o A parameter is a local variable whose value is passed to the function by the calling code. o Parameters are declared in a parameter list as part of the function declaration: o Example : &lt;?</a:t>
            </a:r>
            <a:r>
              <a:rPr lang="en-US" dirty="0" err="1"/>
              <a:t>php</a:t>
            </a:r>
            <a:r>
              <a:rPr lang="en-US" dirty="0"/>
              <a:t> function </a:t>
            </a:r>
            <a:r>
              <a:rPr lang="en-US" dirty="0" err="1"/>
              <a:t>myTest</a:t>
            </a:r>
            <a:r>
              <a:rPr lang="en-US" dirty="0"/>
              <a:t>($x) </a:t>
            </a:r>
          </a:p>
          <a:p>
            <a:r>
              <a:rPr lang="en-US" dirty="0" err="1"/>
              <a:t>myTest</a:t>
            </a:r>
            <a:r>
              <a:rPr lang="en-US" dirty="0"/>
              <a:t>(5); </a:t>
            </a:r>
          </a:p>
          <a:p>
            <a:r>
              <a:rPr lang="en-US" dirty="0"/>
              <a:t>?&gt; </a:t>
            </a:r>
          </a:p>
          <a:p>
            <a:r>
              <a:rPr lang="en-US" dirty="0"/>
              <a:t>echo $x;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6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AE85-E83B-588F-DA25-87EF061C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echo and print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0D38-C887-BBD0-39A8-CB355A7D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 there is two basic ways to get output: echo and print. </a:t>
            </a:r>
          </a:p>
          <a:p>
            <a:r>
              <a:rPr lang="en-US" dirty="0"/>
              <a:t>There are some differences between echo and print: echo - can output one or more strings print - can only output one string, and returns always 1 </a:t>
            </a:r>
          </a:p>
          <a:p>
            <a:pPr marL="0" indent="0">
              <a:buNone/>
            </a:pPr>
            <a:r>
              <a:rPr lang="en-US" b="1" dirty="0"/>
              <a:t>Tip: echo is marginally faster compared to print as echo does not return any value.</a:t>
            </a:r>
          </a:p>
          <a:p>
            <a:pPr marL="0" indent="0">
              <a:buNone/>
            </a:pPr>
            <a:r>
              <a:rPr lang="en-US" dirty="0"/>
              <a:t> &lt;?</a:t>
            </a:r>
            <a:r>
              <a:rPr lang="en-US" dirty="0" err="1"/>
              <a:t>php</a:t>
            </a:r>
            <a:r>
              <a:rPr lang="en-US" dirty="0"/>
              <a:t> echo "&lt;h2&gt;PHP is funk/h2&gt;";</a:t>
            </a:r>
          </a:p>
          <a:p>
            <a:pPr marL="0" indent="0">
              <a:buNone/>
            </a:pPr>
            <a:r>
              <a:rPr lang="en-US" dirty="0"/>
              <a:t> echo "Hello world!&lt;</a:t>
            </a:r>
            <a:r>
              <a:rPr lang="en-US" dirty="0" err="1"/>
              <a:t>br</a:t>
            </a:r>
            <a:r>
              <a:rPr lang="en-US" dirty="0"/>
              <a:t>&gt;"; </a:t>
            </a:r>
          </a:p>
          <a:p>
            <a:pPr marL="0" indent="0">
              <a:buNone/>
            </a:pPr>
            <a:r>
              <a:rPr lang="en-US" dirty="0"/>
              <a:t>echo "This", " string", " was", " made", " with multiple parameters."; ?&gt; </a:t>
            </a:r>
          </a:p>
        </p:txBody>
      </p:sp>
    </p:spTree>
    <p:extLst>
      <p:ext uri="{BB962C8B-B14F-4D97-AF65-F5344CB8AC3E}">
        <p14:creationId xmlns:p14="http://schemas.microsoft.com/office/powerpoint/2010/main" val="328811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C704-18AE-7488-51B5-15E9AC2B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DEDF-BC3C-7888-87B3-BA284A59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stands for PHP: Hypertext Preprocessor </a:t>
            </a:r>
          </a:p>
          <a:p>
            <a:r>
              <a:rPr lang="en-US" dirty="0"/>
              <a:t>PHP is a widely-used, open source scripting language </a:t>
            </a:r>
          </a:p>
          <a:p>
            <a:r>
              <a:rPr lang="en-US" dirty="0"/>
              <a:t>PHP scripts are executed on the server </a:t>
            </a:r>
          </a:p>
          <a:p>
            <a:r>
              <a:rPr lang="en-US" dirty="0"/>
              <a:t>PHP is free to download and use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8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6843-AC36-313F-F015-65318F41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962C-DAF3-D99B-4DFD-FB7D4590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&lt;?</a:t>
            </a:r>
            <a:r>
              <a:rPr lang="en-US" dirty="0" err="1">
                <a:effectLst/>
              </a:rPr>
              <a:t>php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 $name = (string)</a:t>
            </a:r>
            <a:r>
              <a:rPr lang="en-US" dirty="0" err="1">
                <a:effectLst/>
              </a:rPr>
              <a:t>readline</a:t>
            </a:r>
            <a:r>
              <a:rPr lang="en-US" dirty="0">
                <a:effectLst/>
              </a:rPr>
              <a:t>("Your name: ");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$int = (int)</a:t>
            </a:r>
            <a:r>
              <a:rPr lang="en-US" dirty="0" err="1">
                <a:effectLst/>
              </a:rPr>
              <a:t>readline</a:t>
            </a:r>
            <a:r>
              <a:rPr lang="en-US" dirty="0">
                <a:effectLst/>
              </a:rPr>
              <a:t>('Enter an integer: '); 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$float = (float)</a:t>
            </a:r>
            <a:r>
              <a:rPr lang="en-US" dirty="0" err="1">
                <a:effectLst/>
              </a:rPr>
              <a:t>readline</a:t>
            </a:r>
            <a:r>
              <a:rPr lang="en-US" dirty="0">
                <a:effectLst/>
              </a:rPr>
              <a:t>('Enter a floating'. ' point number: '); 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echo "Hello ".$name." The integer value you entered is " . $int. " and the float value is " . $float;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?&gt;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6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F815-FF75-9453-61D4-89503B6C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14A8-96B1-213F-139D-0423AC1C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stores multiple values in one single variable: </a:t>
            </a:r>
          </a:p>
          <a:p>
            <a:r>
              <a:rPr lang="en-US" dirty="0"/>
              <a:t>Example </a:t>
            </a:r>
          </a:p>
          <a:p>
            <a:pPr marL="400050" lvl="1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$cars = array("</a:t>
            </a:r>
            <a:r>
              <a:rPr lang="en-US" dirty="0" err="1"/>
              <a:t>Volvo","BMW","Toyota</a:t>
            </a:r>
            <a:r>
              <a:rPr lang="en-US" dirty="0"/>
              <a:t>"); </a:t>
            </a:r>
          </a:p>
          <a:p>
            <a:pPr marL="400050" lvl="1" indent="0">
              <a:buNone/>
            </a:pPr>
            <a:r>
              <a:rPr lang="en-US" dirty="0"/>
              <a:t>echo "I like " . $cars[0] . ", " . $cars[1] . " and " . $cars[2] . "."; ?&gt;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6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7FAD-A65A-2706-2359-BC55315E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Array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C8FA-F9F3-E206-B488-A8FA84AA3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PHP, the array() function is used to create an array: </a:t>
            </a:r>
          </a:p>
          <a:p>
            <a:r>
              <a:rPr lang="en-US" dirty="0"/>
              <a:t>Example : $cars = array("</a:t>
            </a:r>
            <a:r>
              <a:rPr lang="en-US" dirty="0" err="1"/>
              <a:t>Volvo","BMW","Toyota</a:t>
            </a:r>
            <a:r>
              <a:rPr lang="en-US" dirty="0"/>
              <a:t>"); </a:t>
            </a:r>
          </a:p>
          <a:p>
            <a:r>
              <a:rPr lang="en-US" dirty="0"/>
              <a:t>In PHP, there are three types of arrays: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Indexed arrays - Arrays with numeric index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Associative arrays - Arrays with named keys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Multidimensional arrays - Arrays containing one or more arrays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70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C8B8-A2D2-3457-AAE5-C31BE2A3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Indexed Arrays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1C7D2-A99E-7643-DA9E-E16CA116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create indexed arrays:</a:t>
            </a:r>
          </a:p>
          <a:p>
            <a:r>
              <a:rPr lang="en-US" dirty="0"/>
              <a:t>The index can be assigned automatically (index always starts at 0):</a:t>
            </a:r>
          </a:p>
          <a:p>
            <a:pPr marL="400050" lvl="1" indent="0">
              <a:buNone/>
            </a:pPr>
            <a:r>
              <a:rPr lang="en-US" dirty="0"/>
              <a:t>$cars=array("Volvo", "BMW", "Toyota");</a:t>
            </a:r>
          </a:p>
          <a:p>
            <a:pPr marL="400050" lvl="1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The index can be assigned manually:</a:t>
            </a:r>
          </a:p>
          <a:p>
            <a:pPr marL="400050" lvl="1" indent="0">
              <a:buNone/>
            </a:pPr>
            <a:r>
              <a:rPr lang="en-US" dirty="0"/>
              <a:t>$cars[0]="Volvo";</a:t>
            </a:r>
          </a:p>
          <a:p>
            <a:pPr marL="400050" lvl="1" indent="0">
              <a:buNone/>
            </a:pPr>
            <a:r>
              <a:rPr lang="en-US" dirty="0"/>
              <a:t>Scars[11="BMW";</a:t>
            </a:r>
          </a:p>
          <a:p>
            <a:pPr marL="400050" lvl="1" indent="0">
              <a:buNone/>
            </a:pPr>
            <a:r>
              <a:rPr lang="en-US" dirty="0"/>
              <a:t>$cars[2]="Toyota";</a:t>
            </a:r>
          </a:p>
        </p:txBody>
      </p:sp>
    </p:spTree>
    <p:extLst>
      <p:ext uri="{BB962C8B-B14F-4D97-AF65-F5344CB8AC3E}">
        <p14:creationId xmlns:p14="http://schemas.microsoft.com/office/powerpoint/2010/main" val="63938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475B-E4D7-5622-9565-F55BF97F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Associative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B1C4-F9D0-2BB6-DCA0-8A3C4735D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Associative arrays are arrays that use named keys that you assign to them.</a:t>
            </a:r>
          </a:p>
          <a:p>
            <a:r>
              <a:rPr lang="en-US" dirty="0"/>
              <a:t>There are two ways to create an associative array:</a:t>
            </a:r>
          </a:p>
          <a:p>
            <a:pPr marL="400050" lvl="1" indent="0">
              <a:buNone/>
            </a:pPr>
            <a:r>
              <a:rPr lang="en-US" dirty="0"/>
              <a:t>$age=</a:t>
            </a:r>
            <a:r>
              <a:rPr lang="en-US" dirty="0" err="1"/>
              <a:t>array（"Peter</a:t>
            </a:r>
            <a:r>
              <a:rPr lang="en-US" dirty="0"/>
              <a:t>"=&gt;"35"， "Ben"=&gt;"37，"Joe"=&gt;"43");</a:t>
            </a:r>
          </a:p>
          <a:p>
            <a:pPr marL="400050" lvl="1" indent="0">
              <a:buNone/>
            </a:pPr>
            <a:r>
              <a:rPr lang="en-US" dirty="0"/>
              <a:t>OR</a:t>
            </a:r>
          </a:p>
          <a:p>
            <a:pPr marL="400050" lvl="1" indent="0">
              <a:buNone/>
            </a:pPr>
            <a:r>
              <a:rPr lang="en-US" dirty="0"/>
              <a:t>$age['Peter']="35";</a:t>
            </a:r>
          </a:p>
          <a:p>
            <a:pPr marL="400050" lvl="1" indent="0">
              <a:buNone/>
            </a:pPr>
            <a:r>
              <a:rPr lang="en-US" dirty="0"/>
              <a:t>Sage['Ben']="37";</a:t>
            </a:r>
          </a:p>
          <a:p>
            <a:pPr marL="400050" lvl="1" indent="0">
              <a:buNone/>
            </a:pPr>
            <a:r>
              <a:rPr lang="en-US" dirty="0"/>
              <a:t>Sage['Joe']="43";</a:t>
            </a:r>
          </a:p>
        </p:txBody>
      </p:sp>
    </p:spTree>
    <p:extLst>
      <p:ext uri="{BB962C8B-B14F-4D97-AF65-F5344CB8AC3E}">
        <p14:creationId xmlns:p14="http://schemas.microsoft.com/office/powerpoint/2010/main" val="1062841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C776-69BF-73D0-FA65-DFD7140A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Associative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CD49-DD7B-AA72-6E71-09776603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/>
              <a:t>Example &lt;?</a:t>
            </a:r>
            <a:r>
              <a:rPr lang="en-US" dirty="0" err="1"/>
              <a:t>php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$age=array ("Peter"=&gt;"35", "Ben"=&gt;"37","Joe"=&gt;"43");</a:t>
            </a:r>
          </a:p>
          <a:p>
            <a:pPr marL="400050" lvl="1" indent="0">
              <a:buNone/>
            </a:pPr>
            <a:r>
              <a:rPr lang="en-US" dirty="0"/>
              <a:t>echo "Peter is “.$age['Peter']. " years old.";</a:t>
            </a:r>
          </a:p>
          <a:p>
            <a:pPr marL="400050" lvl="1" indent="0">
              <a:buNone/>
            </a:pPr>
            <a:r>
              <a:rPr lang="en-US" dirty="0"/>
              <a:t>?&gt;</a:t>
            </a:r>
          </a:p>
          <a:p>
            <a:pPr marL="400050" lvl="1" indent="0">
              <a:buNone/>
            </a:pPr>
            <a:r>
              <a:rPr lang="en-US" dirty="0"/>
              <a:t>// Output : Peter is 35 years old.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1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CA8B-8A9D-A6A7-0F78-302E3D08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Multidimensional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C1C4-D779-754A-46B8-4ACEB230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can also contain another array as a value, which in turn can hold other arrays as well. In such a way we can create two- or three-dimensional arrays:</a:t>
            </a:r>
          </a:p>
          <a:p>
            <a:pPr marL="400050" lvl="1" indent="0">
              <a:buNone/>
            </a:pPr>
            <a:r>
              <a:rPr lang="en-US" dirty="0"/>
              <a:t>Example:</a:t>
            </a:r>
          </a:p>
          <a:p>
            <a:pPr marL="400050" lvl="1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// A two-dimensional array:</a:t>
            </a:r>
          </a:p>
          <a:p>
            <a:pPr marL="400050" lvl="1" indent="0">
              <a:buNone/>
            </a:pPr>
            <a:r>
              <a:rPr lang="en-US" dirty="0"/>
              <a:t>$cars = array</a:t>
            </a:r>
          </a:p>
          <a:p>
            <a:pPr marL="400050" lvl="1" indent="0">
              <a:buNone/>
            </a:pPr>
            <a:r>
              <a:rPr lang="en-US" dirty="0"/>
              <a:t>array (“Vow”,60,59),</a:t>
            </a:r>
          </a:p>
          <a:p>
            <a:pPr marL="400050" lvl="1" indent="0">
              <a:buNone/>
            </a:pPr>
            <a:r>
              <a:rPr lang="en-US" dirty="0"/>
              <a:t>array("Toyota", 110, 100)</a:t>
            </a:r>
          </a:p>
          <a:p>
            <a:pPr marL="400050" lvl="1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59416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8098-18DB-C8A0-F1A9-ADCF272C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foreach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71B9-F154-FED5-3577-8E08CFE9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foreach loop works only on arrays, and is used to loop through each key/value pair in an array. foreach ($array as $value)</a:t>
            </a:r>
          </a:p>
          <a:p>
            <a:r>
              <a:rPr lang="en-US" dirty="0"/>
              <a:t>code to be executed;</a:t>
            </a:r>
          </a:p>
          <a:p>
            <a:r>
              <a:rPr lang="en-US" dirty="0"/>
              <a:t>For every loop iteration, the value of the current array element is assigned to $value (and the array pointer is moved by one) - so on the next loop iteration, you'll be looking at the next array value.</a:t>
            </a:r>
          </a:p>
        </p:txBody>
      </p:sp>
    </p:spTree>
    <p:extLst>
      <p:ext uri="{BB962C8B-B14F-4D97-AF65-F5344CB8AC3E}">
        <p14:creationId xmlns:p14="http://schemas.microsoft.com/office/powerpoint/2010/main" val="4174309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4714-A42C-EE02-CC05-BF2F26C1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foreach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8775-E75B-C796-E739-D6363FBA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$x=array("one", "two", "three");</a:t>
            </a:r>
          </a:p>
          <a:p>
            <a:pPr marL="0" indent="0">
              <a:buNone/>
            </a:pPr>
            <a:r>
              <a:rPr lang="en-US" dirty="0"/>
              <a:t>foreach ($x as $value)</a:t>
            </a:r>
          </a:p>
          <a:p>
            <a:pPr marL="0" indent="0">
              <a:buNone/>
            </a:pPr>
            <a:r>
              <a:rPr lang="en-US" dirty="0"/>
              <a:t>echo $value.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｝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340600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0B62-F9A7-1F56-AD3E-40699738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3654-D13F-A31E-4BA6-3D111AEB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User Defined Functions</a:t>
            </a:r>
          </a:p>
          <a:p>
            <a:r>
              <a:rPr lang="en-US" dirty="0"/>
              <a:t>Besides the built-in PHP functions, we can create our own functions.</a:t>
            </a:r>
          </a:p>
          <a:p>
            <a:r>
              <a:rPr lang="en-US" dirty="0"/>
              <a:t>A function is a block of statements that can be used repeatedly in a program.</a:t>
            </a:r>
          </a:p>
          <a:p>
            <a:r>
              <a:rPr lang="en-US" dirty="0"/>
              <a:t>A function will not execute immediately when a page loads.</a:t>
            </a:r>
          </a:p>
          <a:p>
            <a:r>
              <a:rPr lang="en-US" dirty="0"/>
              <a:t>A function will be executed by a call to the function.</a:t>
            </a:r>
          </a:p>
          <a:p>
            <a:r>
              <a:rPr lang="en-US" dirty="0"/>
              <a:t>Create a User Defined Function in PHP</a:t>
            </a:r>
          </a:p>
          <a:p>
            <a:r>
              <a:rPr lang="en-US" dirty="0"/>
              <a:t>A user defined function declaration starts with the word "function":</a:t>
            </a:r>
          </a:p>
        </p:txBody>
      </p:sp>
    </p:spTree>
    <p:extLst>
      <p:ext uri="{BB962C8B-B14F-4D97-AF65-F5344CB8AC3E}">
        <p14:creationId xmlns:p14="http://schemas.microsoft.com/office/powerpoint/2010/main" val="357285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8F8F-FBD0-EF03-6C2A-F3F94ABE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PHP File?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49D6-2E20-8AD3-7AEB-34EAF8F3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files can contain text, HTML, JavaScript code, and PHP code </a:t>
            </a:r>
          </a:p>
          <a:p>
            <a:r>
              <a:rPr lang="en-US" dirty="0"/>
              <a:t>PHP code are executed on the server, and the result is returned to the browser as plain HTML </a:t>
            </a:r>
          </a:p>
          <a:p>
            <a:r>
              <a:rPr lang="en-US" dirty="0"/>
              <a:t>PHP files have a default file extension of ".</a:t>
            </a:r>
            <a:r>
              <a:rPr lang="en-US" dirty="0" err="1"/>
              <a:t>php</a:t>
            </a:r>
            <a:r>
              <a:rPr lang="en-US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3984687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0B62-F9A7-1F56-AD3E-40699738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3654-D13F-A31E-4BA6-3D111AEB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(arg1, arg2...)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code to be executed;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/>
              <a:t>Note: A function name can start with a letter or underscore (not a number )</a:t>
            </a:r>
          </a:p>
        </p:txBody>
      </p:sp>
    </p:spTree>
    <p:extLst>
      <p:ext uri="{BB962C8B-B14F-4D97-AF65-F5344CB8AC3E}">
        <p14:creationId xmlns:p14="http://schemas.microsoft.com/office/powerpoint/2010/main" val="3023065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6E7B-87F6-5E03-F055-A5576CAD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$_GET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6DB4-D489-6078-2AA6-1D546E4A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predefined $_GET variable is used to collect values in a form with method="get"</a:t>
            </a:r>
          </a:p>
          <a:p>
            <a:r>
              <a:rPr lang="en-US" dirty="0"/>
              <a:t>Information sent from a form with the GET method is visible to everyone (it will be displayed in the browser's address bar) and has limits on the amount of information to send.</a:t>
            </a:r>
          </a:p>
          <a:p>
            <a:pPr marL="400050" lvl="1" indent="0">
              <a:buNone/>
            </a:pPr>
            <a:r>
              <a:rPr lang="en-US" dirty="0"/>
              <a:t>Example:</a:t>
            </a:r>
          </a:p>
          <a:p>
            <a:pPr marL="400050" lvl="1" indent="0">
              <a:buNone/>
            </a:pPr>
            <a:r>
              <a:rPr lang="en-US" dirty="0"/>
              <a:t>&lt;form action="</a:t>
            </a:r>
            <a:r>
              <a:rPr lang="en-US" dirty="0" err="1"/>
              <a:t>welcome.php</a:t>
            </a:r>
            <a:r>
              <a:rPr lang="en-US" dirty="0"/>
              <a:t>" method="get"&gt;</a:t>
            </a:r>
          </a:p>
          <a:p>
            <a:pPr marL="400050" lvl="1" indent="0">
              <a:buNone/>
            </a:pPr>
            <a:r>
              <a:rPr lang="en-US" dirty="0"/>
              <a:t>Name: &lt;input type="text" name="</a:t>
            </a:r>
            <a:r>
              <a:rPr lang="en-US" dirty="0" err="1"/>
              <a:t>fname</a:t>
            </a:r>
            <a:r>
              <a:rPr lang="en-US" dirty="0"/>
              <a:t>"&gt;</a:t>
            </a:r>
          </a:p>
          <a:p>
            <a:pPr marL="400050" lvl="1" indent="0">
              <a:buNone/>
            </a:pPr>
            <a:r>
              <a:rPr lang="en-US" dirty="0"/>
              <a:t>Age: &lt;input type="text" name="age"&gt; &lt;input type="submit"&gt;</a:t>
            </a:r>
          </a:p>
          <a:p>
            <a:pPr marL="400050" lvl="1" indent="0">
              <a:buNone/>
            </a:pP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974280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DC68-740C-A980-BF14-8F3F7ABC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$_GET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38C5-3C42-F0BB-46C7-95910026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When the user clicks the "Submit" button, the URL sent to the server could look something like this:</a:t>
            </a:r>
          </a:p>
          <a:p>
            <a:pPr marL="457200" lvl="1" indent="0">
              <a:buNone/>
            </a:pPr>
            <a:r>
              <a:rPr lang="en-US" dirty="0"/>
              <a:t>http://www.w3schools.com/welcome.php?fname=Peter&amp;age=37</a:t>
            </a:r>
          </a:p>
          <a:p>
            <a:r>
              <a:rPr lang="en-US" dirty="0"/>
              <a:t>The "</a:t>
            </a:r>
            <a:r>
              <a:rPr lang="en-US" dirty="0" err="1"/>
              <a:t>welcome.php</a:t>
            </a:r>
            <a:r>
              <a:rPr lang="en-US" dirty="0"/>
              <a:t>" file can now use the §_GET variable to collect form data as follow:</a:t>
            </a:r>
          </a:p>
          <a:p>
            <a:r>
              <a:rPr lang="en-US" dirty="0"/>
              <a:t>Welcome &lt;?</a:t>
            </a:r>
            <a:r>
              <a:rPr lang="en-US" dirty="0" err="1"/>
              <a:t>php</a:t>
            </a:r>
            <a:r>
              <a:rPr lang="en-US" dirty="0"/>
              <a:t> echo $_GET|"</a:t>
            </a:r>
            <a:r>
              <a:rPr lang="en-US" dirty="0" err="1"/>
              <a:t>fname</a:t>
            </a:r>
            <a:r>
              <a:rPr lang="en-US" dirty="0"/>
              <a:t>"]; ?&gt;. &lt;</a:t>
            </a:r>
            <a:r>
              <a:rPr lang="en-US" dirty="0" err="1"/>
              <a:t>br</a:t>
            </a:r>
            <a:r>
              <a:rPr lang="en-US" dirty="0"/>
              <a:t>&gt; You are &lt;?</a:t>
            </a:r>
            <a:r>
              <a:rPr lang="en-US" dirty="0" err="1"/>
              <a:t>php</a:t>
            </a:r>
            <a:r>
              <a:rPr lang="en-US" dirty="0"/>
              <a:t> echo $_</a:t>
            </a:r>
            <a:r>
              <a:rPr lang="en-US" dirty="0" err="1"/>
              <a:t>GET|"age</a:t>
            </a:r>
            <a:r>
              <a:rPr lang="en-US" dirty="0"/>
              <a:t>"]; ?&gt; years old!</a:t>
            </a:r>
          </a:p>
        </p:txBody>
      </p:sp>
    </p:spTree>
    <p:extLst>
      <p:ext uri="{BB962C8B-B14F-4D97-AF65-F5344CB8AC3E}">
        <p14:creationId xmlns:p14="http://schemas.microsoft.com/office/powerpoint/2010/main" val="3033779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EB74E-C013-7211-E44B-4C05E7B1B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FC47-7646-13FC-F8CA-1B96FAFC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$_GET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9ABB-8121-7B57-8405-90159747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Retrieving data using $_GET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isset</a:t>
            </a:r>
            <a:r>
              <a:rPr lang="en-US" dirty="0"/>
              <a:t>($_GET['name']) &amp;&amp; </a:t>
            </a:r>
            <a:r>
              <a:rPr lang="en-US" dirty="0" err="1"/>
              <a:t>isset</a:t>
            </a:r>
            <a:r>
              <a:rPr lang="en-US" dirty="0"/>
              <a:t>($_GET['email'])) {</a:t>
            </a:r>
          </a:p>
          <a:p>
            <a:pPr marL="0" indent="0">
              <a:buNone/>
            </a:pPr>
            <a:r>
              <a:rPr lang="en-US" dirty="0"/>
              <a:t>    $name = $_GET['name'];</a:t>
            </a:r>
          </a:p>
          <a:p>
            <a:pPr marL="0" indent="0">
              <a:buNone/>
            </a:pPr>
            <a:r>
              <a:rPr lang="en-US" dirty="0"/>
              <a:t>    $email = $_GET['email'];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Displaying the received data</a:t>
            </a:r>
          </a:p>
          <a:p>
            <a:pPr marL="0" indent="0">
              <a:buNone/>
            </a:pPr>
            <a:r>
              <a:rPr lang="en-US" dirty="0"/>
              <a:t>    echo "Name: " . $name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    echo "Email: " . $email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echo "Incomplete form submission.";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9198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4059-8ED1-3D6A-E4BF-CEAE050F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$_POST Variable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A813-11A5-B49E-1F92-E1F35944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predefined $_POST variable is used to collect values from a form sent with method="post""</a:t>
            </a:r>
          </a:p>
          <a:p>
            <a:r>
              <a:rPr lang="en-US" dirty="0"/>
              <a:t>Information sent from a form with the POST method is invisible to others and has no limits on the amount of information to send.</a:t>
            </a:r>
          </a:p>
          <a:p>
            <a:r>
              <a:rPr lang="en-US" b="1" dirty="0"/>
              <a:t>Note: However, there is an 8 MB max size for the POST method, by default (can be changed by setting the </a:t>
            </a:r>
            <a:r>
              <a:rPr lang="en-US" b="1" dirty="0" err="1"/>
              <a:t>post_max_size</a:t>
            </a:r>
            <a:r>
              <a:rPr lang="en-US" b="1" dirty="0"/>
              <a:t> in the php.ini file)</a:t>
            </a:r>
          </a:p>
        </p:txBody>
      </p:sp>
    </p:spTree>
    <p:extLst>
      <p:ext uri="{BB962C8B-B14F-4D97-AF65-F5344CB8AC3E}">
        <p14:creationId xmlns:p14="http://schemas.microsoft.com/office/powerpoint/2010/main" val="2714676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E0097-AFB6-3011-A793-5DD5C2EDD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BF31-DB70-37C8-5AC3-66E8DCE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$_POST Variable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5768-E49F-2BBC-DB10-9D415DAE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Retrieving data using $_POST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isset</a:t>
            </a:r>
            <a:r>
              <a:rPr lang="en-US" dirty="0"/>
              <a:t>($_POST['name']) &amp;&amp; </a:t>
            </a:r>
            <a:r>
              <a:rPr lang="en-US" dirty="0" err="1"/>
              <a:t>isset</a:t>
            </a:r>
            <a:r>
              <a:rPr lang="en-US" dirty="0"/>
              <a:t>($_POST['email'])) {</a:t>
            </a:r>
          </a:p>
          <a:p>
            <a:pPr marL="0" indent="0">
              <a:buNone/>
            </a:pPr>
            <a:r>
              <a:rPr lang="en-US" dirty="0"/>
              <a:t>    $name = $_POST['name'];</a:t>
            </a:r>
          </a:p>
          <a:p>
            <a:pPr marL="0" indent="0">
              <a:buNone/>
            </a:pPr>
            <a:r>
              <a:rPr lang="en-US" dirty="0"/>
              <a:t>    $email = $_POST['email'];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Displaying the received data</a:t>
            </a:r>
          </a:p>
          <a:p>
            <a:pPr marL="0" indent="0">
              <a:buNone/>
            </a:pPr>
            <a:r>
              <a:rPr lang="en-US" dirty="0"/>
              <a:t>    echo "Name: " . $name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    echo "Email: " . $email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echo "Incomplete form submission.";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6254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10DF9-8BDF-2EBE-1C21-127CCD18E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80D8-47F9-268A-FC98-C6A4A15D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$_REQUEST Variable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A5E0-000D-5E91-E0E7-18018E9B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$_REQUEST variable in PHP is a </a:t>
            </a:r>
            <a:r>
              <a:rPr lang="en-US" dirty="0" err="1"/>
              <a:t>superglobal</a:t>
            </a:r>
            <a:r>
              <a:rPr lang="en-US" dirty="0"/>
              <a:t> array that can be used to collect form data after submitting an HTML form with the "post" or "get" method. </a:t>
            </a:r>
          </a:p>
          <a:p>
            <a:r>
              <a:rPr lang="en-US" dirty="0"/>
              <a:t>It merges the contents of $_GET, $_POST, and $_COOKIE into one array. The values in $_REQUEST are automatically escaped, making it a convenient way to handle user input.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5319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8C4FB-ECAF-252C-720D-C7E584530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D059-CF06-2CE0-7BCF-5AA1F962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$_REQUEST Variable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AFF7-6723-B7AB-89C1-9230D7BB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Retrieving data using $_REQUEST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isset</a:t>
            </a:r>
            <a:r>
              <a:rPr lang="en-US" dirty="0"/>
              <a:t>($_REQUEST['name']) &amp;&amp; </a:t>
            </a:r>
            <a:r>
              <a:rPr lang="en-US" dirty="0" err="1"/>
              <a:t>isset</a:t>
            </a:r>
            <a:r>
              <a:rPr lang="en-US" dirty="0"/>
              <a:t>($_REQUEST['email'])) {</a:t>
            </a:r>
          </a:p>
          <a:p>
            <a:pPr marL="0" indent="0">
              <a:buNone/>
            </a:pPr>
            <a:r>
              <a:rPr lang="en-US" dirty="0"/>
              <a:t>    $name = $_REQUEST['name'];</a:t>
            </a:r>
          </a:p>
          <a:p>
            <a:pPr marL="0" indent="0">
              <a:buNone/>
            </a:pPr>
            <a:r>
              <a:rPr lang="en-US" dirty="0"/>
              <a:t>    $email = $_REQUEST['email'];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Displaying the received data</a:t>
            </a:r>
          </a:p>
          <a:p>
            <a:pPr marL="0" indent="0">
              <a:buNone/>
            </a:pPr>
            <a:r>
              <a:rPr lang="en-US" dirty="0"/>
              <a:t>    echo "Name: " . $name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    echo "Email: " . $email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echo "Incomplete form submission.";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658423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FBD6D-3653-3EB6-EF4A-87A72F99B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A53F-7178-991B-4766-72D289F7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/>
              <a:t>date()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6E22-4EC4-3538-1F0B-226C7F33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PHP, the date() function is used to format and display the current date and time. </a:t>
            </a:r>
          </a:p>
          <a:p>
            <a:r>
              <a:rPr lang="en-US" dirty="0"/>
              <a:t>It takes a format string as an argument, where specific characters represent different components of the date and time. </a:t>
            </a:r>
          </a:p>
          <a:p>
            <a:r>
              <a:rPr lang="en-US" dirty="0"/>
              <a:t>The format string "Y-m-d H:i:s" represents Year-Month-Day </a:t>
            </a:r>
            <a:r>
              <a:rPr lang="en-US" dirty="0" err="1"/>
              <a:t>Hour:Minute:Second</a:t>
            </a:r>
            <a:r>
              <a:rPr lang="en-US" dirty="0"/>
              <a:t>.</a:t>
            </a:r>
          </a:p>
          <a:p>
            <a:r>
              <a:rPr lang="en-US" dirty="0"/>
              <a:t>The date() function returns the current date and time formatted according to the specified format.</a:t>
            </a:r>
          </a:p>
          <a:p>
            <a:r>
              <a:rPr lang="en-US" dirty="0"/>
              <a:t>Here are some points about using the date() function in PHP: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$</a:t>
            </a:r>
            <a:r>
              <a:rPr lang="en-US" dirty="0" err="1">
                <a:solidFill>
                  <a:schemeClr val="accent3"/>
                </a:solidFill>
              </a:rPr>
              <a:t>currentDate</a:t>
            </a:r>
            <a:r>
              <a:rPr lang="en-US" dirty="0">
                <a:solidFill>
                  <a:schemeClr val="accent3"/>
                </a:solidFill>
              </a:rPr>
              <a:t> = date("Y-m-d H:i:s");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echo "Current Date and Time: " . $</a:t>
            </a:r>
            <a:r>
              <a:rPr lang="en-US" dirty="0" err="1">
                <a:solidFill>
                  <a:schemeClr val="accent3"/>
                </a:solidFill>
              </a:rPr>
              <a:t>currentDate</a:t>
            </a:r>
            <a:r>
              <a:rPr lang="en-US" dirty="0">
                <a:solidFill>
                  <a:schemeClr val="accent3"/>
                </a:solidFill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24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20B1B-BC28-E759-FF95-E1A5CA851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93B2-2B53-3231-0DD7-FCC737DB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133486"/>
          </a:xfrm>
        </p:spPr>
        <p:txBody>
          <a:bodyPr/>
          <a:lstStyle/>
          <a:p>
            <a:r>
              <a:rPr lang="en-US" dirty="0"/>
              <a:t>Common Format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730C-89B4-42E3-21B5-A5F9E434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Y: Four-digit year (e.g., 2024)</a:t>
            </a:r>
          </a:p>
          <a:p>
            <a:r>
              <a:rPr lang="en-US" dirty="0"/>
              <a:t>m: Two-digit month (01 to 12)</a:t>
            </a:r>
          </a:p>
          <a:p>
            <a:r>
              <a:rPr lang="en-US" dirty="0"/>
              <a:t>F: Full month name (e.g., January)</a:t>
            </a:r>
          </a:p>
          <a:p>
            <a:r>
              <a:rPr lang="en-US" dirty="0"/>
              <a:t>d: Two-digit day of the month (01 to 31)</a:t>
            </a:r>
          </a:p>
          <a:p>
            <a:r>
              <a:rPr lang="en-US" dirty="0"/>
              <a:t>j: Day of the month without leading zeros (1 to 31)</a:t>
            </a:r>
          </a:p>
          <a:p>
            <a:r>
              <a:rPr lang="en-US" dirty="0"/>
              <a:t>H: Two-digit hour in 24-hour format (00 to 23)</a:t>
            </a:r>
          </a:p>
          <a:p>
            <a:r>
              <a:rPr lang="en-US" dirty="0"/>
              <a:t>g: Hour in 12-hour format without leading zeros (1 to 12)</a:t>
            </a:r>
          </a:p>
          <a:p>
            <a:r>
              <a:rPr lang="en-US" dirty="0"/>
              <a:t>i: Two-digit minute (00 to 59)</a:t>
            </a:r>
          </a:p>
          <a:p>
            <a:r>
              <a:rPr lang="en-US" dirty="0"/>
              <a:t>s: Two-digit second (00 to 59)</a:t>
            </a:r>
          </a:p>
          <a:p>
            <a:r>
              <a:rPr lang="en-US" dirty="0"/>
              <a:t>a: Lowercase am or pm</a:t>
            </a:r>
          </a:p>
        </p:txBody>
      </p:sp>
    </p:spTree>
    <p:extLst>
      <p:ext uri="{BB962C8B-B14F-4D97-AF65-F5344CB8AC3E}">
        <p14:creationId xmlns:p14="http://schemas.microsoft.com/office/powerpoint/2010/main" val="176634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C569-17D8-C844-F24B-C76A3B25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PHP Do?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ACD4-2764-1A0B-1D32-81FAB9AB8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can generate dynamic page content </a:t>
            </a:r>
          </a:p>
          <a:p>
            <a:r>
              <a:rPr lang="en-US" dirty="0"/>
              <a:t>PHP can create, open, read, write, and close files on the server </a:t>
            </a:r>
          </a:p>
          <a:p>
            <a:r>
              <a:rPr lang="en-US" dirty="0"/>
              <a:t>PHP can collect form data </a:t>
            </a:r>
          </a:p>
          <a:p>
            <a:r>
              <a:rPr lang="en-US" dirty="0"/>
              <a:t>PHP can send and receive cookies </a:t>
            </a:r>
          </a:p>
          <a:p>
            <a:r>
              <a:rPr lang="en-US" dirty="0"/>
              <a:t>PHP can add, delete, modify data in your database </a:t>
            </a:r>
          </a:p>
          <a:p>
            <a:r>
              <a:rPr lang="en-US" dirty="0"/>
              <a:t>PHP can restrict users to access some pages on your website </a:t>
            </a:r>
          </a:p>
          <a:p>
            <a:r>
              <a:rPr lang="en-US" dirty="0"/>
              <a:t>PHP can encrypt data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32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20D0F-BBE5-4CEA-0795-3F0C97A74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8915-DD2D-2DC6-EF02-A07B7A04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440280" cy="1133486"/>
          </a:xfrm>
        </p:spPr>
        <p:txBody>
          <a:bodyPr/>
          <a:lstStyle/>
          <a:p>
            <a:r>
              <a:rPr lang="en-US" dirty="0"/>
              <a:t>Formatting Date from a 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D1086-A096-07D1-12E0-A8EAFFD9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8922"/>
            <a:ext cx="8946541" cy="4839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$timestamp = </a:t>
            </a:r>
            <a:r>
              <a:rPr lang="en-US" dirty="0" err="1"/>
              <a:t>strtotime</a:t>
            </a:r>
            <a:r>
              <a:rPr lang="en-US" dirty="0"/>
              <a:t>("2024-02-26 12:30:00");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formattedDate</a:t>
            </a:r>
            <a:r>
              <a:rPr lang="en-US" dirty="0"/>
              <a:t> = date("F j, Y, g:i a", $timestamp);</a:t>
            </a:r>
          </a:p>
          <a:p>
            <a:pPr marL="0" indent="0">
              <a:buNone/>
            </a:pPr>
            <a:r>
              <a:rPr lang="en-US" dirty="0"/>
              <a:t>echo "Formatted Date: " . $</a:t>
            </a:r>
            <a:r>
              <a:rPr lang="en-US" dirty="0" err="1"/>
              <a:t>formattedDate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Explanation</a:t>
            </a:r>
          </a:p>
          <a:p>
            <a:r>
              <a:rPr lang="en-US" dirty="0"/>
              <a:t>The </a:t>
            </a:r>
            <a:r>
              <a:rPr lang="en-US" dirty="0" err="1"/>
              <a:t>strtotime</a:t>
            </a:r>
            <a:r>
              <a:rPr lang="en-US" dirty="0"/>
              <a:t>() function converts a date string into a timestamp.</a:t>
            </a:r>
          </a:p>
          <a:p>
            <a:r>
              <a:rPr lang="en-US" dirty="0"/>
              <a:t>The timestamp is then passed to the date() function with a different format string to display the date in a specific format.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42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28611-FED9-74F4-1C19-5B6B1883D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2286-7D8D-AF58-1154-D50826FF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440280" cy="1133486"/>
          </a:xfrm>
        </p:spPr>
        <p:txBody>
          <a:bodyPr/>
          <a:lstStyle/>
          <a:p>
            <a:r>
              <a:rPr lang="en-US" dirty="0"/>
              <a:t>Displaying Day of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9524-A1D5-17DD-4C96-3C807A04A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8922"/>
            <a:ext cx="8946541" cy="4839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dayOfWeek</a:t>
            </a:r>
            <a:r>
              <a:rPr lang="en-US" dirty="0"/>
              <a:t> = date("l");</a:t>
            </a:r>
          </a:p>
          <a:p>
            <a:pPr marL="0" indent="0">
              <a:buNone/>
            </a:pPr>
            <a:r>
              <a:rPr lang="en-US" dirty="0"/>
              <a:t>echo "Today is " . $</a:t>
            </a:r>
            <a:r>
              <a:rPr lang="en-US" dirty="0" err="1"/>
              <a:t>dayOfWeek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Explanation</a:t>
            </a:r>
          </a:p>
          <a:p>
            <a:r>
              <a:rPr lang="en-US" dirty="0"/>
              <a:t>The format character "l" is used to display the full day of the week (e.g., Monday).</a:t>
            </a:r>
          </a:p>
        </p:txBody>
      </p:sp>
    </p:spTree>
    <p:extLst>
      <p:ext uri="{BB962C8B-B14F-4D97-AF65-F5344CB8AC3E}">
        <p14:creationId xmlns:p14="http://schemas.microsoft.com/office/powerpoint/2010/main" val="2228543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54435-AF4F-A800-69C0-B9A1C6F71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2BC8-6AF8-D119-D831-34888D21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440280" cy="1133486"/>
          </a:xfrm>
        </p:spPr>
        <p:txBody>
          <a:bodyPr/>
          <a:lstStyle/>
          <a:p>
            <a:r>
              <a:rPr lang="en-US" dirty="0"/>
              <a:t>Setting </a:t>
            </a:r>
            <a:r>
              <a:rPr lang="en-US" dirty="0" err="1"/>
              <a:t>Timezone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CD0B-93F8-0277-11AF-1D36B9224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8922"/>
            <a:ext cx="8946541" cy="4839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date_default_timezone_set</a:t>
            </a:r>
            <a:r>
              <a:rPr lang="en-US" dirty="0"/>
              <a:t>("America/</a:t>
            </a:r>
            <a:r>
              <a:rPr lang="en-US" dirty="0" err="1"/>
              <a:t>New_York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echo "Current Date and Time in New York: " . date("Y-m-d H:i:s");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Explanation</a:t>
            </a:r>
          </a:p>
          <a:p>
            <a:r>
              <a:rPr lang="en-US" dirty="0"/>
              <a:t>The </a:t>
            </a:r>
            <a:r>
              <a:rPr lang="en-US" dirty="0" err="1"/>
              <a:t>date_default_timezone_set</a:t>
            </a:r>
            <a:r>
              <a:rPr lang="en-US" dirty="0"/>
              <a:t>() function sets the default </a:t>
            </a:r>
            <a:r>
              <a:rPr lang="en-US" dirty="0" err="1"/>
              <a:t>timezone</a:t>
            </a:r>
            <a:r>
              <a:rPr lang="en-US" dirty="0"/>
              <a:t> for date and time functions.</a:t>
            </a:r>
          </a:p>
          <a:p>
            <a:r>
              <a:rPr lang="en-US" dirty="0"/>
              <a:t>It ensures that dates and times are displayed in the specified </a:t>
            </a:r>
            <a:r>
              <a:rPr lang="en-US" dirty="0" err="1"/>
              <a:t>timezone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476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9E75C-2B20-5AC1-23DA-32204903B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8319-40F8-4098-FF3F-C20F8861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440280" cy="1133486"/>
          </a:xfrm>
        </p:spPr>
        <p:txBody>
          <a:bodyPr/>
          <a:lstStyle/>
          <a:p>
            <a:r>
              <a:rPr lang="en-US" dirty="0"/>
              <a:t>Relative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ECED0-3C42-8942-D27A-67A4790F5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72816"/>
            <a:ext cx="8946541" cy="4475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nextWeek</a:t>
            </a:r>
            <a:r>
              <a:rPr lang="en-US" dirty="0"/>
              <a:t> = time() + (7 * 24 * 60 * 60); // One week from now</a:t>
            </a:r>
          </a:p>
          <a:p>
            <a:pPr marL="0" indent="0">
              <a:buNone/>
            </a:pPr>
            <a:r>
              <a:rPr lang="en-US" dirty="0"/>
              <a:t>echo "One week from now: " . date("Y-m-d H:i:s", $</a:t>
            </a:r>
            <a:r>
              <a:rPr lang="en-US" dirty="0" err="1"/>
              <a:t>nextWeek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Explanation</a:t>
            </a:r>
          </a:p>
          <a:p>
            <a:r>
              <a:rPr lang="en-US" dirty="0"/>
              <a:t>Using the time() function to get the current timestamp, and adding seconds to it to calculate a future date.</a:t>
            </a:r>
          </a:p>
        </p:txBody>
      </p:sp>
    </p:spTree>
    <p:extLst>
      <p:ext uri="{BB962C8B-B14F-4D97-AF65-F5344CB8AC3E}">
        <p14:creationId xmlns:p14="http://schemas.microsoft.com/office/powerpoint/2010/main" val="281558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F871A-68B0-42FB-D217-09D2B1E59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364A-EF7B-01DF-197C-99CFECA2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440280" cy="1133486"/>
          </a:xfrm>
        </p:spPr>
        <p:txBody>
          <a:bodyPr/>
          <a:lstStyle/>
          <a:p>
            <a:r>
              <a:rPr lang="en-US" dirty="0"/>
              <a:t>Formatting Time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047D-1AF9-9E40-4D58-A5CDD9A69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72816"/>
            <a:ext cx="8946541" cy="4475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startTime</a:t>
            </a:r>
            <a:r>
              <a:rPr lang="en-US" dirty="0"/>
              <a:t> = </a:t>
            </a:r>
            <a:r>
              <a:rPr lang="en-US" dirty="0" err="1"/>
              <a:t>strtotime</a:t>
            </a:r>
            <a:r>
              <a:rPr lang="en-US" dirty="0"/>
              <a:t>("2024-02-26 10:00:00");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endTime</a:t>
            </a:r>
            <a:r>
              <a:rPr lang="en-US" dirty="0"/>
              <a:t> = </a:t>
            </a:r>
            <a:r>
              <a:rPr lang="en-US" dirty="0" err="1"/>
              <a:t>strtotime</a:t>
            </a:r>
            <a:r>
              <a:rPr lang="en-US" dirty="0"/>
              <a:t>("2024-02-26 12:30:00");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$duration = $</a:t>
            </a:r>
            <a:r>
              <a:rPr lang="en-US" dirty="0" err="1"/>
              <a:t>endTime</a:t>
            </a:r>
            <a:r>
              <a:rPr lang="en-US" dirty="0"/>
              <a:t> - $</a:t>
            </a:r>
            <a:r>
              <a:rPr lang="en-US" dirty="0" err="1"/>
              <a:t>startTime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echo "Event Duration: " . </a:t>
            </a:r>
            <a:r>
              <a:rPr lang="en-US" dirty="0" err="1"/>
              <a:t>gmdate</a:t>
            </a:r>
            <a:r>
              <a:rPr lang="en-US" dirty="0"/>
              <a:t>("H:i:s", $duration);</a:t>
            </a:r>
          </a:p>
        </p:txBody>
      </p:sp>
    </p:spTree>
    <p:extLst>
      <p:ext uri="{BB962C8B-B14F-4D97-AF65-F5344CB8AC3E}">
        <p14:creationId xmlns:p14="http://schemas.microsoft.com/office/powerpoint/2010/main" val="1363807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3ADCC-EBBC-B77A-CBAD-ED70D965E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D70F-50DD-B855-F167-C5A75F32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440280" cy="1133486"/>
          </a:xfrm>
        </p:spPr>
        <p:txBody>
          <a:bodyPr/>
          <a:lstStyle/>
          <a:p>
            <a:r>
              <a:rPr lang="en-US" dirty="0"/>
              <a:t>PHP include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58C9-8ED4-BFF4-8D95-130F24459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72816"/>
            <a:ext cx="8946541" cy="4475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&lt;!-- File: </a:t>
            </a:r>
            <a:r>
              <a:rPr lang="en-US" dirty="0" err="1"/>
              <a:t>included_file.php</a:t>
            </a:r>
            <a:r>
              <a:rPr lang="en-US" dirty="0"/>
              <a:t> --&gt;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"This is the included file.";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&lt;!-- Main File --&gt;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include '</a:t>
            </a:r>
            <a:r>
              <a:rPr lang="en-US" dirty="0" err="1"/>
              <a:t>included_file.php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908384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18179-0160-FDB1-F1C5-314F4D034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CB61-4647-4401-26A3-08DEB5D6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440280" cy="1133486"/>
          </a:xfrm>
        </p:spPr>
        <p:txBody>
          <a:bodyPr/>
          <a:lstStyle/>
          <a:p>
            <a:r>
              <a:rPr lang="en-US" dirty="0"/>
              <a:t>PHP require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B98F-D0C3-7A87-5C45-D5FA3B6E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72816"/>
            <a:ext cx="8946541" cy="4475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&lt;!-- File: </a:t>
            </a:r>
            <a:r>
              <a:rPr lang="en-US" dirty="0" err="1"/>
              <a:t>config.php</a:t>
            </a:r>
            <a:r>
              <a:rPr lang="en-US" dirty="0"/>
              <a:t> --&gt;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"This is the included file.";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&lt;!-- Main File --&gt;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require ‘</a:t>
            </a:r>
            <a:r>
              <a:rPr lang="en-US" dirty="0" err="1"/>
              <a:t>config.php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474931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3E296-85AF-C066-4247-897F06F38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1C10-F83F-2419-8556-0CA68934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440280" cy="1133486"/>
          </a:xfrm>
        </p:spPr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require_once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DB1F-43E5-8761-1A7B-4B467400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72816"/>
            <a:ext cx="8946541" cy="4475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&lt;!-- File: </a:t>
            </a:r>
            <a:r>
              <a:rPr lang="en-US" dirty="0" err="1"/>
              <a:t>function.php</a:t>
            </a:r>
            <a:r>
              <a:rPr lang="en-US" dirty="0"/>
              <a:t> --&gt;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"This is the included file.";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&lt;!-- Main File --&gt;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require_once</a:t>
            </a:r>
            <a:r>
              <a:rPr lang="en-US" dirty="0"/>
              <a:t> ‘</a:t>
            </a:r>
            <a:r>
              <a:rPr lang="en-US" dirty="0" err="1"/>
              <a:t>function.php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668706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DAEDB-D9BF-0E8C-E38B-B1E66EEDC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E6F8-E794-4702-BB46-0787D290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440280" cy="1133486"/>
          </a:xfrm>
        </p:spPr>
        <p:txBody>
          <a:bodyPr/>
          <a:lstStyle/>
          <a:p>
            <a:r>
              <a:rPr lang="en-US" dirty="0"/>
              <a:t>PHP include &amp; Require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E5917F0-42B9-BAEA-3BE1-8D1DC8B09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981423"/>
              </p:ext>
            </p:extLst>
          </p:nvPr>
        </p:nvGraphicFramePr>
        <p:xfrm>
          <a:off x="1103312" y="1399494"/>
          <a:ext cx="10261374" cy="518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30687">
                  <a:extLst>
                    <a:ext uri="{9D8B030D-6E8A-4147-A177-3AD203B41FA5}">
                      <a16:colId xmlns:a16="http://schemas.microsoft.com/office/drawing/2014/main" val="1456189414"/>
                    </a:ext>
                  </a:extLst>
                </a:gridCol>
                <a:gridCol w="5130687">
                  <a:extLst>
                    <a:ext uri="{9D8B030D-6E8A-4147-A177-3AD203B41FA5}">
                      <a16:colId xmlns:a16="http://schemas.microsoft.com/office/drawing/2014/main" val="1614029822"/>
                    </a:ext>
                  </a:extLst>
                </a:gridCol>
              </a:tblGrid>
              <a:tr h="43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include()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require()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324922250"/>
                  </a:ext>
                </a:extLst>
              </a:tr>
              <a:tr h="6694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The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include() 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function does not stop the execution of the script even if any error occurs.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The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require() 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function will stop the execution of the script when an error occurs.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177923110"/>
                  </a:ext>
                </a:extLst>
              </a:tr>
              <a:tr h="43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The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 include()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 function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does not give a fatal error.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The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require()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 function gives a fatal error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435861739"/>
                  </a:ext>
                </a:extLst>
              </a:tr>
              <a:tr h="1135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The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include()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 function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is mostly used when the file is not required and the application should continue to execute its process when the file is not found.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The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require()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 function is mostly used when the file is mandatory for the application.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494369075"/>
                  </a:ext>
                </a:extLst>
              </a:tr>
              <a:tr h="9023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The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 include() 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function will only produce a warning  </a:t>
                      </a:r>
                      <a:r>
                        <a:rPr lang="en-US" sz="1600" b="0" u="sng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(E_WARNING)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 and the script will continue to execute.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</a:rPr>
                        <a:t>The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require()</a:t>
                      </a:r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</a:rPr>
                        <a:t> will produce a fatal error (E_COMPILE_ERROR) along with the warning and the script will stop its execution.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168139202"/>
                  </a:ext>
                </a:extLst>
              </a:tr>
              <a:tr h="1368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</a:rPr>
                        <a:t>The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include() </a:t>
                      </a:r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</a:rPr>
                        <a:t>function generate various functions and elements that are reused across many pages taking a longer time for the process completion.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The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require()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 function is more in recommendation and considered better whenever we need to stop the execution incase of availability of file, it also saves time avoiding unnecessary inclusions and generations.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95110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231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18AE7-E7FA-5548-F95A-61CE29B84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9517-8D67-5956-C963-9DD3C200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440280" cy="722939"/>
          </a:xfrm>
        </p:spPr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63EA-7995-DD82-8042-CCCF805F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4946"/>
            <a:ext cx="10802549" cy="49234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Reading from a File:</a:t>
            </a:r>
          </a:p>
          <a:p>
            <a:pPr marL="0" indent="0">
              <a:buNone/>
            </a:pPr>
            <a:r>
              <a:rPr lang="en-US" dirty="0"/>
              <a:t>This PHP code opens a file named example.txt for reading ("r" mode). It then reads the content of the file line by line using </a:t>
            </a:r>
            <a:r>
              <a:rPr lang="en-US" dirty="0" err="1"/>
              <a:t>fgets</a:t>
            </a:r>
            <a:r>
              <a:rPr lang="en-US" dirty="0"/>
              <a:t>() until the end of the file (</a:t>
            </a:r>
            <a:r>
              <a:rPr lang="en-US" dirty="0" err="1"/>
              <a:t>feof</a:t>
            </a:r>
            <a:r>
              <a:rPr lang="en-US" dirty="0"/>
              <a:t>()). Each line is echoed with an HTML line break (&lt;</a:t>
            </a:r>
            <a:r>
              <a:rPr lang="en-US" dirty="0" err="1"/>
              <a:t>br</a:t>
            </a:r>
            <a:r>
              <a:rPr lang="en-US" dirty="0"/>
              <a:t>&gt;). Finally, the file is closed using </a:t>
            </a:r>
            <a:r>
              <a:rPr lang="en-US" dirty="0" err="1"/>
              <a:t>fclose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$filename = "example.txt"; </a:t>
            </a:r>
          </a:p>
          <a:p>
            <a:pPr marL="0" indent="0">
              <a:buNone/>
            </a:pPr>
            <a:r>
              <a:rPr lang="en-US" dirty="0"/>
              <a:t>$file = </a:t>
            </a:r>
            <a:r>
              <a:rPr lang="en-US" dirty="0" err="1"/>
              <a:t>fopen</a:t>
            </a:r>
            <a:r>
              <a:rPr lang="en-US" dirty="0"/>
              <a:t>($filename, "r") or die("Unable to open file!");</a:t>
            </a:r>
          </a:p>
          <a:p>
            <a:pPr marL="0" indent="0">
              <a:buNone/>
            </a:pPr>
            <a:r>
              <a:rPr lang="en-US" dirty="0"/>
              <a:t>while (!</a:t>
            </a:r>
            <a:r>
              <a:rPr lang="en-US" dirty="0" err="1"/>
              <a:t>feof</a:t>
            </a:r>
            <a:r>
              <a:rPr lang="en-US" dirty="0"/>
              <a:t>($file)) {</a:t>
            </a:r>
          </a:p>
          <a:p>
            <a:pPr marL="0" indent="0">
              <a:buNone/>
            </a:pPr>
            <a:r>
              <a:rPr lang="en-US" dirty="0"/>
              <a:t>    echo </a:t>
            </a:r>
            <a:r>
              <a:rPr lang="en-US" dirty="0" err="1"/>
              <a:t>fgets</a:t>
            </a:r>
            <a:r>
              <a:rPr lang="en-US" dirty="0"/>
              <a:t>($file)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 err="1"/>
              <a:t>fclose</a:t>
            </a:r>
            <a:r>
              <a:rPr lang="en-US" dirty="0"/>
              <a:t>($file);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0940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3F7D-EEEA-7E14-D11F-50478841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PHP?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4F76-755B-AFE6-5EC1-7801F681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runs on different platforms (Windows, Linux, Unix, Mac OS X, etc.) PHP is compatible with almost all servers used today (Apache, IIS, etc.) </a:t>
            </a:r>
          </a:p>
          <a:p>
            <a:r>
              <a:rPr lang="en-US" dirty="0"/>
              <a:t>PHP has support for a wide range of databases </a:t>
            </a:r>
          </a:p>
          <a:p>
            <a:r>
              <a:rPr lang="en-US" dirty="0"/>
              <a:t>PHP is free. Download it from the official PHP resource: https://www.php.net/</a:t>
            </a:r>
          </a:p>
          <a:p>
            <a:r>
              <a:rPr lang="en-US" dirty="0"/>
              <a:t>PHP is easy to learn and runs efficiently on the server side </a:t>
            </a:r>
          </a:p>
        </p:txBody>
      </p:sp>
    </p:spTree>
    <p:extLst>
      <p:ext uri="{BB962C8B-B14F-4D97-AF65-F5344CB8AC3E}">
        <p14:creationId xmlns:p14="http://schemas.microsoft.com/office/powerpoint/2010/main" val="4214561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8E35C-1525-4A9C-46DC-429240BF6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D39-1FE7-D80F-F06B-1E8C0CF9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440280" cy="722939"/>
          </a:xfrm>
        </p:spPr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8476-CD8A-2968-0747-20B3E81D3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4946"/>
            <a:ext cx="10802549" cy="49234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Reading from a File:</a:t>
            </a:r>
          </a:p>
          <a:p>
            <a:pPr marL="0" indent="0">
              <a:buNone/>
            </a:pPr>
            <a:r>
              <a:rPr lang="en-US" dirty="0"/>
              <a:t>This PHP code opens a file named example.txt for reading ("r" mode). It then reads the content of the file line by line using </a:t>
            </a:r>
            <a:r>
              <a:rPr lang="en-US" dirty="0" err="1"/>
              <a:t>fgets</a:t>
            </a:r>
            <a:r>
              <a:rPr lang="en-US" dirty="0"/>
              <a:t>() until the end of the file (</a:t>
            </a:r>
            <a:r>
              <a:rPr lang="en-US" dirty="0" err="1"/>
              <a:t>feof</a:t>
            </a:r>
            <a:r>
              <a:rPr lang="en-US" dirty="0"/>
              <a:t>()). Each line is echoed with an HTML line break (&lt;</a:t>
            </a:r>
            <a:r>
              <a:rPr lang="en-US" dirty="0" err="1"/>
              <a:t>br</a:t>
            </a:r>
            <a:r>
              <a:rPr lang="en-US" dirty="0"/>
              <a:t>&gt;). Finally, the file is closed using </a:t>
            </a:r>
            <a:r>
              <a:rPr lang="en-US" dirty="0" err="1"/>
              <a:t>fclose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$filename = "example.txt"; </a:t>
            </a:r>
          </a:p>
          <a:p>
            <a:pPr marL="0" indent="0">
              <a:buNone/>
            </a:pPr>
            <a:r>
              <a:rPr lang="en-US" dirty="0"/>
              <a:t>$file = </a:t>
            </a:r>
            <a:r>
              <a:rPr lang="en-US" dirty="0" err="1"/>
              <a:t>fopen</a:t>
            </a:r>
            <a:r>
              <a:rPr lang="en-US" dirty="0"/>
              <a:t>($filename, "r") or die("Unable to open file!");</a:t>
            </a:r>
          </a:p>
          <a:p>
            <a:pPr marL="0" indent="0">
              <a:buNone/>
            </a:pPr>
            <a:r>
              <a:rPr lang="en-US" dirty="0"/>
              <a:t>while (!</a:t>
            </a:r>
            <a:r>
              <a:rPr lang="en-US" dirty="0" err="1"/>
              <a:t>feof</a:t>
            </a:r>
            <a:r>
              <a:rPr lang="en-US" dirty="0"/>
              <a:t>($file)) {</a:t>
            </a:r>
          </a:p>
          <a:p>
            <a:pPr marL="0" indent="0">
              <a:buNone/>
            </a:pPr>
            <a:r>
              <a:rPr lang="en-US" dirty="0"/>
              <a:t>    echo </a:t>
            </a:r>
            <a:r>
              <a:rPr lang="en-US" dirty="0" err="1"/>
              <a:t>fgets</a:t>
            </a:r>
            <a:r>
              <a:rPr lang="en-US" dirty="0"/>
              <a:t>($file)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 err="1"/>
              <a:t>fclose</a:t>
            </a:r>
            <a:r>
              <a:rPr lang="en-US" dirty="0"/>
              <a:t>($file);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0143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AF57-2B04-5D52-CFE1-F6749939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PHP on Your Own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61B9-ABB6-28BF-0D8B-75581FDE5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if your server does not support PHP, you must: </a:t>
            </a:r>
          </a:p>
          <a:p>
            <a:r>
              <a:rPr lang="en-US" dirty="0"/>
              <a:t>install a web server </a:t>
            </a:r>
          </a:p>
          <a:p>
            <a:r>
              <a:rPr lang="en-US" dirty="0"/>
              <a:t>install PHP </a:t>
            </a:r>
          </a:p>
          <a:p>
            <a:r>
              <a:rPr lang="en-US" dirty="0"/>
              <a:t>install a database, such as MySQL </a:t>
            </a:r>
          </a:p>
          <a:p>
            <a:r>
              <a:rPr lang="en-US" dirty="0"/>
              <a:t>The official PHP website (PHP.net) has installation instructions for PHP: http://php.net/manual/en/install.php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3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8059-EE7D-34ED-9AD1-C36A7EB4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PHP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9C9D-6E37-5ED9-3C0B-4E1BFA74D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PHP script can be placed anywhere in the document. </a:t>
            </a:r>
          </a:p>
          <a:p>
            <a:r>
              <a:rPr lang="en-US" dirty="0"/>
              <a:t>A PHP script starts with &lt;?</a:t>
            </a:r>
            <a:r>
              <a:rPr lang="en-US" dirty="0" err="1"/>
              <a:t>php</a:t>
            </a:r>
            <a:r>
              <a:rPr lang="en-US" dirty="0"/>
              <a:t> and ends with ?&gt;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// PHP code goes here ?&gt; The default file extension for PHP files is ".</a:t>
            </a:r>
            <a:r>
              <a:rPr lang="en-US" dirty="0" err="1"/>
              <a:t>php</a:t>
            </a:r>
            <a:r>
              <a:rPr lang="en-US" dirty="0"/>
              <a:t>".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6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AF17-5342-FCB6-1FC4-93D2C6BF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PHP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752E-8E52-0325-2E2B-3DBE3EDD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&lt;body&gt; 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//This is a PHP comment line /* </a:t>
            </a:r>
          </a:p>
          <a:p>
            <a:pPr marL="0" indent="0">
              <a:buNone/>
            </a:pPr>
            <a:r>
              <a:rPr lang="en-US" dirty="0"/>
              <a:t>This is a PHP comment block 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/>
              <a:t> &lt;/body&gt;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7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4A3D-C137-C6AD-EC75-323E3E8E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Variables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84AF-3CAA-4E01-FDFC-F7B183D6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can have short names (like x and y) or more descriptive names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totalvolume</a:t>
            </a:r>
            <a:r>
              <a:rPr lang="en-US" dirty="0"/>
              <a:t>). </a:t>
            </a:r>
          </a:p>
          <a:p>
            <a:r>
              <a:rPr lang="en-US" dirty="0"/>
              <a:t>Rules for PHP variables: A variable starts with the $ sign, followed by the name of the variable </a:t>
            </a:r>
          </a:p>
          <a:p>
            <a:r>
              <a:rPr lang="en-US" dirty="0"/>
              <a:t>A variable name must begin with a letter or the underscore character </a:t>
            </a:r>
          </a:p>
          <a:p>
            <a:r>
              <a:rPr lang="en-US" dirty="0"/>
              <a:t>A variable name can only contain alpha-numeric characters and underscores (A-z, 0-9, and _ ) </a:t>
            </a:r>
          </a:p>
          <a:p>
            <a:r>
              <a:rPr lang="en-US" dirty="0"/>
              <a:t>A variable name should not contain spaces Variable names are case sensitive ($y and $Y are two different variables)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56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1059</TotalTime>
  <Words>3446</Words>
  <Application>Microsoft Office PowerPoint</Application>
  <PresentationFormat>Widescreen</PresentationFormat>
  <Paragraphs>358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Century Gothic</vt:lpstr>
      <vt:lpstr>Wingdings 3</vt:lpstr>
      <vt:lpstr>Ion</vt:lpstr>
      <vt:lpstr>PHP (Hypertext PreProcessor)</vt:lpstr>
      <vt:lpstr>What is PHP?  </vt:lpstr>
      <vt:lpstr>What is a PHP File?  </vt:lpstr>
      <vt:lpstr>What Can PHP Do?  </vt:lpstr>
      <vt:lpstr>Why PHP?</vt:lpstr>
      <vt:lpstr>Set Up PHP on Your Own PC</vt:lpstr>
      <vt:lpstr>Basic PHP Syntax</vt:lpstr>
      <vt:lpstr>Comments in PHP Example</vt:lpstr>
      <vt:lpstr>PHP Variables  </vt:lpstr>
      <vt:lpstr>Creating (Declaring) PHP Variables</vt:lpstr>
      <vt:lpstr>PHP is a Loosely Typed Language </vt:lpstr>
      <vt:lpstr>PHP Variable Scopes</vt:lpstr>
      <vt:lpstr>Local Scope  </vt:lpstr>
      <vt:lpstr>Global Scope</vt:lpstr>
      <vt:lpstr>Global Scope Example</vt:lpstr>
      <vt:lpstr>Static Scope  </vt:lpstr>
      <vt:lpstr>PowerPoint Presentation</vt:lpstr>
      <vt:lpstr>PowerPoint Presentation</vt:lpstr>
      <vt:lpstr>PHP echo and print Statements</vt:lpstr>
      <vt:lpstr>Readline</vt:lpstr>
      <vt:lpstr>PHP Arrays</vt:lpstr>
      <vt:lpstr>Create an Array in PHP</vt:lpstr>
      <vt:lpstr>PHP Indexed Arrays </vt:lpstr>
      <vt:lpstr>PHP Associative Arrays </vt:lpstr>
      <vt:lpstr>PHP Associative Arrays</vt:lpstr>
      <vt:lpstr>PHP Multidimensional Arrays </vt:lpstr>
      <vt:lpstr>The foreach Loop </vt:lpstr>
      <vt:lpstr>The foreach Loop </vt:lpstr>
      <vt:lpstr>PHP Functions </vt:lpstr>
      <vt:lpstr>PHP Functions </vt:lpstr>
      <vt:lpstr>PHP $_GET Variable</vt:lpstr>
      <vt:lpstr>PHP $_GET Variable</vt:lpstr>
      <vt:lpstr>PHP $_GET Variable</vt:lpstr>
      <vt:lpstr>The $_POST Variable </vt:lpstr>
      <vt:lpstr>The $_POST Variable </vt:lpstr>
      <vt:lpstr>The $_REQUEST Variable </vt:lpstr>
      <vt:lpstr>The $_REQUEST Variable </vt:lpstr>
      <vt:lpstr>date() function</vt:lpstr>
      <vt:lpstr>Common Format Characters</vt:lpstr>
      <vt:lpstr>Formatting Date from a Timestamp</vt:lpstr>
      <vt:lpstr>Displaying Day of the Week</vt:lpstr>
      <vt:lpstr>Setting Timezone</vt:lpstr>
      <vt:lpstr>Relative Time</vt:lpstr>
      <vt:lpstr>Formatting Time Duration</vt:lpstr>
      <vt:lpstr>PHP include File</vt:lpstr>
      <vt:lpstr>PHP require File</vt:lpstr>
      <vt:lpstr>PHP require_once File</vt:lpstr>
      <vt:lpstr>PHP include &amp; Require</vt:lpstr>
      <vt:lpstr>File Handling</vt:lpstr>
      <vt:lpstr>File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(Hypertext PreProcessor)</dc:title>
  <dc:creator>sagar crestha</dc:creator>
  <cp:lastModifiedBy>sagar crestha</cp:lastModifiedBy>
  <cp:revision>2</cp:revision>
  <dcterms:created xsi:type="dcterms:W3CDTF">2024-01-30T05:15:32Z</dcterms:created>
  <dcterms:modified xsi:type="dcterms:W3CDTF">2024-03-01T04:17:12Z</dcterms:modified>
</cp:coreProperties>
</file>