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43" r:id="rId4"/>
    <p:sldId id="34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35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8" r:id="rId32"/>
    <p:sldId id="283" r:id="rId33"/>
    <p:sldId id="284" r:id="rId34"/>
    <p:sldId id="285" r:id="rId35"/>
    <p:sldId id="286" r:id="rId36"/>
    <p:sldId id="28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FCFC81-0874-48F1-A3A9-B70BC4677E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C845FA-408C-4CA2-B1FF-A20EF6AC2A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Markup Language </a:t>
            </a:r>
            <a:br>
              <a:rPr lang="en-US" dirty="0"/>
            </a:br>
            <a:r>
              <a:rPr lang="en-US" dirty="0"/>
              <a:t>(HTML)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44553" y="5567082"/>
            <a:ext cx="3329204" cy="4303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Sagar Shrestha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Versions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61074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212"/>
                <a:gridCol w="3113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2.0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3.2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4.01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 5 enables to create more interactive websites by embedding audio, video and graphics on the web page.</a:t>
            </a:r>
            <a:endParaRPr lang="en-US" dirty="0"/>
          </a:p>
          <a:p>
            <a:r>
              <a:rPr lang="en-US" dirty="0"/>
              <a:t>The purpose of HTML5 is primarily to make it easier for web developers. New features: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Browser Support Geolocation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Offline Application Cache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Web Storage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Error Handling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 New Application Programming Interface (API)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New Structure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DOCTYPE declaration (</a:t>
            </a:r>
            <a:r>
              <a:rPr lang="en-US" dirty="0">
                <a:solidFill>
                  <a:schemeClr val="tx1"/>
                </a:solidFill>
              </a:rPr>
              <a:t>HTML 4.01)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4.01 Strict</a:t>
            </a:r>
            <a:br>
              <a:rPr lang="en-US" dirty="0"/>
            </a:br>
            <a:r>
              <a:rPr lang="en-US" dirty="0"/>
              <a:t>&lt;!DOCTYPE HTML PUBLIC "-//W3C//DTD HTML 4.01//EN" "http://www.w3.org/TR/html4/strict.dtd"&gt;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DOCTYPE declaration (</a:t>
            </a:r>
            <a:r>
              <a:rPr lang="en-US">
                <a:solidFill>
                  <a:schemeClr val="tx1"/>
                </a:solidFill>
              </a:rPr>
              <a:t>HTML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It is an instruction to the web browser about what version</a:t>
            </a:r>
            <a:br>
              <a:rPr lang="en-US" dirty="0"/>
            </a:br>
            <a:r>
              <a:rPr lang="en-US" dirty="0"/>
              <a:t>HTML the page is written in.</a:t>
            </a:r>
            <a:br>
              <a:rPr lang="en-US" dirty="0"/>
            </a:br>
            <a:r>
              <a:rPr lang="en-US" dirty="0"/>
              <a:t>The &lt;!DOCTYPE&gt; declaration is not case sensitive.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Brake|Header|Paragraph|Inhancer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/>
              <a:t>Create a simple plan text web page.</a:t>
            </a:r>
            <a:endParaRPr lang="en-US" dirty="0"/>
          </a:p>
          <a:p>
            <a:r>
              <a:rPr lang="en-US" dirty="0"/>
              <a:t>Insert new line in web page.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&gt;,&lt;</a:t>
            </a:r>
            <a:r>
              <a:rPr lang="en-US" dirty="0" err="1"/>
              <a:t>hr</a:t>
            </a:r>
            <a:r>
              <a:rPr lang="en-US" dirty="0"/>
              <a:t>&gt;</a:t>
            </a:r>
            <a:endParaRPr lang="en-US" dirty="0"/>
          </a:p>
          <a:p>
            <a:r>
              <a:rPr lang="en-US" dirty="0"/>
              <a:t>Introduction to </a:t>
            </a:r>
            <a:r>
              <a:rPr lang="en-US" dirty="0" err="1"/>
              <a:t>heading,paragraph,span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&lt;h1&gt;/h1&gt;,&lt;p&gt;&lt;/p&gt;,&lt;span&gt;&lt;/span&gt;</a:t>
            </a:r>
            <a:endParaRPr lang="en-US" dirty="0"/>
          </a:p>
          <a:p>
            <a:r>
              <a:rPr lang="en-US" dirty="0"/>
              <a:t>Introduction to </a:t>
            </a:r>
            <a:r>
              <a:rPr lang="en-US" dirty="0" err="1"/>
              <a:t>underline,bold.itlaic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&lt;u&gt;&lt;/u&gt;,&lt;b&gt;&lt;/b&gt;,&lt;</a:t>
            </a:r>
            <a:r>
              <a:rPr lang="en-US" dirty="0" err="1"/>
              <a:t>i</a:t>
            </a:r>
            <a:r>
              <a:rPr lang="en-US" dirty="0"/>
              <a:t>&gt;&lt;/</a:t>
            </a:r>
            <a:r>
              <a:rPr lang="en-US" dirty="0" err="1"/>
              <a:t>i</a:t>
            </a:r>
            <a:r>
              <a:rPr lang="en-US" dirty="0"/>
              <a:t>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strong,emphasis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&lt;strong&gt;&lt;/</a:t>
            </a:r>
            <a:r>
              <a:rPr lang="en-US" dirty="0">
                <a:sym typeface="+mn-ea"/>
              </a:rPr>
              <a:t>strong</a:t>
            </a:r>
            <a:r>
              <a:rPr lang="en-US" dirty="0"/>
              <a:t>&gt;,&lt;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</a:t>
            </a:r>
            <a:endParaRPr lang="en-US" dirty="0"/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blockquote,quote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&lt;blockquote&gt;&lt;/blockquote&gt;,&lt;q&gt;&lt;/q&gt;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delete,insert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&lt;del&gt;&lt;/del&gt;,&lt;ins&gt;&lt;/ins&gt;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Script| </a:t>
            </a:r>
            <a:r>
              <a:rPr lang="en-US" dirty="0" err="1"/>
              <a:t>Address|Pre-fromat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subscript,superscript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&lt;sub&gt;&lt;/</a:t>
            </a:r>
            <a:r>
              <a:rPr lang="en-US" dirty="0">
                <a:sym typeface="+mn-ea"/>
              </a:rPr>
              <a:t>sub</a:t>
            </a:r>
            <a:r>
              <a:rPr lang="en-US" dirty="0"/>
              <a:t>&gt;,&lt;sup&gt;&lt;/sup&gt;</a:t>
            </a:r>
            <a:endParaRPr lang="en-US" dirty="0"/>
          </a:p>
          <a:p>
            <a:r>
              <a:rPr lang="en-US" dirty="0">
                <a:sym typeface="+mn-ea"/>
              </a:rPr>
              <a:t>Introduction to address.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&lt;address&gt;&lt;/address&gt;</a:t>
            </a:r>
            <a:endParaRPr lang="en-US" dirty="0"/>
          </a:p>
          <a:p>
            <a:r>
              <a:rPr lang="en-US" dirty="0"/>
              <a:t>Introduction to Pre-format.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&lt;pre&gt;BCA   Course&lt;/ pre&gt;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Abbreviation.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 title="Bachelor of Computer Application"&gt;BCA&lt;/</a:t>
            </a:r>
            <a:r>
              <a:rPr lang="en-US" dirty="0" err="1">
                <a:sym typeface="+mn-ea"/>
              </a:rPr>
              <a:t>abbr</a:t>
            </a:r>
            <a:r>
              <a:rPr lang="en-US" dirty="0"/>
              <a:t>&gt;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unordered list</a:t>
            </a:r>
            <a:endParaRPr lang="en-US" dirty="0"/>
          </a:p>
          <a:p>
            <a:r>
              <a:rPr lang="en-US" dirty="0"/>
              <a:t>ordered list</a:t>
            </a:r>
            <a:endParaRPr lang="en-US" dirty="0"/>
          </a:p>
          <a:p>
            <a:r>
              <a:rPr lang="en-US" dirty="0"/>
              <a:t>definition list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unordered list is used to create a bulleted list of items.</a:t>
            </a:r>
            <a:br>
              <a:rPr lang="en-US" dirty="0"/>
            </a:br>
            <a:r>
              <a:rPr lang="en-US" dirty="0"/>
              <a:t>The &lt;ul&gt;..... &lt;/ul&gt; tag is used to define an unordered list; whereas, the &lt;li&gt;...&lt;/li&gt; tag is used to define the items of the list.</a:t>
            </a:r>
            <a:br>
              <a:rPr lang="en-US" dirty="0"/>
            </a:br>
            <a:r>
              <a:rPr lang="en-US" dirty="0"/>
              <a:t>Ex: -</a:t>
            </a:r>
            <a:br>
              <a:rPr lang="en-US" dirty="0"/>
            </a:br>
            <a:r>
              <a:rPr lang="en-US" dirty="0"/>
              <a:t>&lt;ul&gt;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&lt;li&gt;Linux&lt;/li&gt;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&lt;/ul&gt;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3572"/>
          <a:stretch>
            <a:fillRect/>
          </a:stretch>
        </p:blipFill>
        <p:spPr>
          <a:xfrm>
            <a:off x="3391382" y="2675965"/>
            <a:ext cx="5409236" cy="31993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﻿An ordered list displays a list of item using numbers or letters in either ascending or descending order.</a:t>
            </a:r>
            <a:br>
              <a:rPr lang="en-US" dirty="0"/>
            </a:br>
            <a:r>
              <a:rPr lang="en-US" dirty="0"/>
              <a:t>The &lt;</a:t>
            </a:r>
            <a:r>
              <a:rPr lang="en-US" dirty="0" err="1"/>
              <a:t>ol</a:t>
            </a:r>
            <a:r>
              <a:rPr lang="en-US" dirty="0"/>
              <a:t>&gt;....&lt;/</a:t>
            </a:r>
            <a:r>
              <a:rPr lang="en-US" dirty="0" err="1"/>
              <a:t>ol</a:t>
            </a:r>
            <a:r>
              <a:rPr lang="en-US" dirty="0"/>
              <a:t>&gt; tag is used to define an ordered list; whereas the &lt;li&gt;...&lt;/li&gt; tag is used to define the items of list.</a:t>
            </a:r>
            <a:br>
              <a:rPr lang="en-US" dirty="0"/>
            </a:br>
            <a:r>
              <a:rPr lang="en-US" dirty="0"/>
              <a:t>Ex: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35624"/>
            <a:ext cx="9601196" cy="35096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&lt;ol type="1" start="5" reversed="reversed " &gt;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&lt;li&gt;Linux&lt;/li&gt;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&lt;li&gt;Mac&lt;/li&gt;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&lt;/ol&gt;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0069" y="2635624"/>
          <a:ext cx="3536576" cy="164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507"/>
                <a:gridCol w="1887069"/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 A, a, I, i</a:t>
                      </a:r>
                      <a:endParaRPr lang="en-US" dirty="0"/>
                    </a:p>
                  </a:txBody>
                  <a:tcPr/>
                </a:tc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Any numeric value</a:t>
                      </a:r>
                      <a:endParaRPr lang="en-US" dirty="0"/>
                    </a:p>
                  </a:txBody>
                  <a:tcPr/>
                </a:tc>
              </a:tr>
              <a:tr h="427912">
                <a:tc>
                  <a:txBody>
                    <a:bodyPr/>
                    <a:lstStyle/>
                    <a:p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﻿A definition list is a list of terms, with a definition of each term.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can create definition list by using the &lt;dl&gt;..... &lt;/dl&gt; with &lt;dt&gt; and &lt;dd&gt; tag.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&lt;dt&gt;...&lt;/dt&gt; tag is used to define the term; whereas, the &lt;dd&gt; tag is used to give the term's definition.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&lt;dl&gt;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&lt;dt&gt;College&lt;/dt&gt;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&lt;dd&gt;A boring place&lt;/dd&gt;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&lt;/dl&gt;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﻿Arrangement of data Under of similar type of data.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Use: </a:t>
            </a:r>
            <a:endParaRPr lang="en-US" dirty="0"/>
          </a:p>
          <a:p>
            <a:r>
              <a:rPr lang="en-US" dirty="0"/>
              <a:t>Arrangement</a:t>
            </a:r>
            <a:endParaRPr lang="en-US" dirty="0"/>
          </a:p>
          <a:p>
            <a:r>
              <a:rPr lang="en-US" dirty="0"/>
              <a:t>Loop</a:t>
            </a:r>
            <a:endParaRPr lang="en-US" dirty="0"/>
          </a:p>
          <a:p>
            <a:r>
              <a:rPr lang="en-US" dirty="0"/>
              <a:t>Condition like (  if, while, do while 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r>
              <a:rPr lang="en-US" dirty="0"/>
              <a:t> Unordered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﻿&lt;ul&gt;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&lt;li&gt;Linux&lt;/li&gt;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&lt;li&gt;Ubuntu&lt;/li&gt;&lt;/ul&gt;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&lt;li&gt;Windows&lt;/li&gt;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&lt;li&gt;Windows 7&lt;/li&gt;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&lt;/ul&gt;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&lt;/ul&gt;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r>
              <a:rPr lang="en-US" dirty="0"/>
              <a:t> 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7024"/>
            <a:ext cx="9601196" cy="376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﻿&lt;ol type=</a:t>
            </a:r>
            <a:r>
              <a:rPr lang="it-IT" sz="2000" dirty="0">
                <a:cs typeface="Arial" panose="020B0604020202020204" pitchFamily="34" charset="0"/>
              </a:rPr>
              <a:t>"1" 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&lt;li&gt;Linux&lt;/li&gt;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"a"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&lt;li&gt;Ubuntu&lt;/li&gt;&lt;/ul&gt;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&lt;li&gt;Windows&lt;/li&gt;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"I"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&lt;li&gt;Windows 7&lt;/li&gt;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r>
              <a:rPr lang="en-US" dirty="0"/>
              <a:t> 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7024"/>
            <a:ext cx="9601196" cy="376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﻿&lt;ol type=</a:t>
            </a:r>
            <a:r>
              <a:rPr lang="it-IT" sz="2000" dirty="0">
                <a:cs typeface="Arial" panose="020B0604020202020204" pitchFamily="34" charset="0"/>
              </a:rPr>
              <a:t>"1" 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&lt;li&gt;Linux&lt;/li&gt;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"a"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&lt;li&gt;Ubuntu&lt;/li&gt;&lt;/ul&gt;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&lt;li&gt;Windows&lt;/li&gt;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"I"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&lt;li&gt;Windows 7&lt;/li&gt;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756646"/>
            <a:ext cx="9601196" cy="3415553"/>
          </a:xfrm>
        </p:spPr>
        <p:txBody>
          <a:bodyPr>
            <a:noAutofit/>
          </a:bodyPr>
          <a:lstStyle/>
          <a:p>
            <a:r>
              <a:rPr lang="en-US" sz="2000" dirty="0"/>
              <a:t>&lt;table&gt;.....&lt;/table&gt; tags represents an HTML table.</a:t>
            </a:r>
            <a:endParaRPr lang="en-US" sz="2000" dirty="0"/>
          </a:p>
          <a:p>
            <a:pPr lvl="1"/>
            <a:r>
              <a:rPr lang="en-US" dirty="0"/>
              <a:t>&lt;tr&gt;....&lt;/tr&gt; tags represents a row in the table</a:t>
            </a:r>
            <a:endParaRPr lang="en-US" dirty="0"/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th</a:t>
            </a:r>
            <a:r>
              <a:rPr lang="en-US" sz="2000" dirty="0"/>
              <a:t>&gt;....&lt;/</a:t>
            </a:r>
            <a:r>
              <a:rPr lang="en-US" sz="2000" dirty="0" err="1"/>
              <a:t>th</a:t>
            </a:r>
            <a:r>
              <a:rPr lang="en-US" sz="2000" dirty="0"/>
              <a:t>&gt; tags is used to add a column heading in a column.</a:t>
            </a:r>
            <a:endParaRPr lang="en-US" sz="2000" dirty="0"/>
          </a:p>
          <a:p>
            <a:pPr lvl="2"/>
            <a:r>
              <a:rPr lang="en-US" sz="2000" dirty="0"/>
              <a:t>&lt;td&gt;.....&lt;/td&gt; tags are used to add data value in the column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5012" y="2549597"/>
            <a:ext cx="9121586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﻿&lt;table border=‘1’&gt;</a:t>
            </a:r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&lt;/table&gt;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/>
                <a:gridCol w="2333812"/>
                <a:gridCol w="2333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&gt;Name&lt;/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&gt;Roll&lt;/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&gt;Result&lt;/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&lt;td&gt;Ravi&lt;/td&gt;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&lt;td&gt;101&lt;/td&gt;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&lt;td&gt;Ram&lt;/td&gt;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&lt;td&gt;102&lt;/td&gt;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&lt;td&gt;Hari&lt;/td&gt;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&lt;td&gt;103&lt;/td&gt;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/>
                <a:gridCol w="2333812"/>
                <a:gridCol w="2333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Roll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Result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096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provides a way of displaying Web pages with text and images or multimedia content. </a:t>
            </a:r>
            <a:endParaRPr lang="en-US" dirty="0"/>
          </a:p>
          <a:p>
            <a:r>
              <a:rPr lang="en-US" dirty="0"/>
              <a:t>HTML is not a programming language, but a markup language. </a:t>
            </a:r>
            <a:endParaRPr lang="en-US" dirty="0"/>
          </a:p>
          <a:p>
            <a:r>
              <a:rPr lang="en-US" dirty="0"/>
              <a:t>An HTML file is a text file containing small markup tags. </a:t>
            </a:r>
            <a:endParaRPr lang="en-US" dirty="0"/>
          </a:p>
          <a:p>
            <a:r>
              <a:rPr lang="en-US" dirty="0"/>
              <a:t>The markup tags tell the Web browser, such as </a:t>
            </a:r>
            <a:r>
              <a:rPr lang="en-US" dirty="0" err="1"/>
              <a:t>Mozila</a:t>
            </a:r>
            <a:r>
              <a:rPr lang="en-US" dirty="0"/>
              <a:t> Firefox or Google Chrome, how to display the page. </a:t>
            </a:r>
            <a:endParaRPr lang="en-US" dirty="0"/>
          </a:p>
          <a:p>
            <a:r>
              <a:rPr lang="en-US" dirty="0"/>
              <a:t>An HTML file must have an htm or html file extension. HTML stands for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5012" y="2549597"/>
            <a:ext cx="9121586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﻿&lt;table border=“1”&gt;</a:t>
            </a:r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&lt;/table&gt;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Rowspan</a:t>
            </a:r>
            <a:r>
              <a:rPr lang="en-US" dirty="0"/>
              <a:t> &amp; </a:t>
            </a:r>
            <a:r>
              <a:rPr lang="en-US" dirty="0" err="1"/>
              <a:t>Colspan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/>
                <a:gridCol w="2333812"/>
                <a:gridCol w="2333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&gt;Name&lt;/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&gt;Roll&lt;/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&gt;Result&lt;/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&lt;td </a:t>
                      </a:r>
                      <a:r>
                        <a:rPr lang="en-US" dirty="0" err="1"/>
                        <a:t>colspan</a:t>
                      </a:r>
                      <a:r>
                        <a:rPr lang="en-US" dirty="0"/>
                        <a:t>=“2”&gt;Ravi&lt;/td&gt;</a:t>
                      </a:r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 </a:t>
                      </a:r>
                      <a:r>
                        <a:rPr lang="en-US" dirty="0" err="1"/>
                        <a:t>rowspan</a:t>
                      </a:r>
                      <a:r>
                        <a:rPr lang="en-US" dirty="0"/>
                        <a:t>=“3”&gt;</a:t>
                      </a:r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Pass&lt;/td&gt;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&lt;td&gt;Ram&lt;/td&gt;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&lt;td&gt;102&lt;/td&gt;</a:t>
                      </a:r>
                      <a:endParaRPr lang="en-US" dirty="0"/>
                    </a:p>
                  </a:txBody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&lt;td&gt;Hari&lt;/td&gt;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&lt;td&gt;103&lt;/td&gt;</a:t>
                      </a:r>
                      <a:endParaRPr lang="en-US" dirty="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background color and color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 </a:t>
            </a:r>
            <a:r>
              <a:rPr lang="en-US" dirty="0" err="1"/>
              <a:t>bgcolor</a:t>
            </a:r>
            <a:r>
              <a:rPr lang="en-US" dirty="0"/>
              <a:t>=“red” </a:t>
            </a:r>
            <a:r>
              <a:rPr lang="en-US" dirty="0" err="1"/>
              <a:t>bgcolor</a:t>
            </a:r>
            <a:r>
              <a:rPr lang="en-US" dirty="0"/>
              <a:t>=“white”&gt; &gt;something&lt;/p&gt;</a:t>
            </a:r>
            <a:endParaRPr lang="en-US" dirty="0"/>
          </a:p>
          <a:p>
            <a:r>
              <a:rPr lang="en-US" dirty="0"/>
              <a:t>For width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 width=“20”&gt;something&lt;/p&gt;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 p width=“50%”&gt;something&lt;/ p &gt;</a:t>
            </a:r>
            <a:endParaRPr lang="en-US" dirty="0"/>
          </a:p>
          <a:p>
            <a:r>
              <a:rPr lang="en-US" dirty="0"/>
              <a:t>For Align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 align=“center”&gt;something&lt;/p&gt;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Anchor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&lt;a&gt; tag creates a hyperlink and the </a:t>
            </a:r>
            <a:r>
              <a:rPr lang="en-US" dirty="0" err="1"/>
              <a:t>href</a:t>
            </a:r>
            <a:r>
              <a:rPr lang="en-US" dirty="0"/>
              <a:t> attribute specifies the link destination. Replace "link_to_your_page.html" with the actual URL you want the image to link to when clicked.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&lt;/a&gt;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="https://example.com/about"&gt;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&lt;/a&gt;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is used to display the image.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image file. Replace "path_to_your_image.jpg" with the actual path to your image.</a:t>
            </a:r>
            <a:endParaRPr lang="en-US" dirty="0"/>
          </a:p>
          <a:p>
            <a:r>
              <a:rPr lang="en-US" dirty="0"/>
              <a:t>The alt attribute provides alternative text for the image. This text is displayed if the image fails to load or for accessibility purposes. Replace "Image description" with a brief description of the image.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="images/example.jpg" alt="Example image"&gt;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&lt;audio&gt; tag is used to embed audio content.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audio file. Replace "path_to_audio.mp3" with the actual path to your audio file.</a:t>
            </a:r>
            <a:endParaRPr lang="en-US" dirty="0"/>
          </a:p>
          <a:p>
            <a:r>
              <a:rPr lang="en-US" dirty="0"/>
              <a:t>The controls attribute adds playback controls (such as play, pause, volume control) to the audio player.</a:t>
            </a:r>
            <a:endParaRPr lang="en-US" dirty="0"/>
          </a:p>
          <a:p>
            <a:r>
              <a:rPr lang="en-US" dirty="0"/>
              <a:t>The text "Your browser does not support the audio tag." is displayed if the browser does not support the audio tag or the audio format.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&lt;audio </a:t>
            </a:r>
            <a:r>
              <a:rPr lang="en-US" dirty="0" err="1"/>
              <a:t>src</a:t>
            </a:r>
            <a:r>
              <a:rPr lang="en-US" dirty="0"/>
              <a:t>="path_to_audio.mp3" controls&gt; Your browser does not support the audio tag. &lt;/audio&gt;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&lt;video&gt; tag is used to embed video content.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video file. Replace "path_to_video.mp4" with the actual path to your video.</a:t>
            </a:r>
            <a:endParaRPr lang="en-US" dirty="0"/>
          </a:p>
          <a:p>
            <a:r>
              <a:rPr lang="en-US" dirty="0"/>
              <a:t>The controls attribute adds playback controls (such as play, pause, volume control) to the video player.</a:t>
            </a:r>
            <a:endParaRPr lang="en-US" dirty="0"/>
          </a:p>
          <a:p>
            <a:r>
              <a:rPr lang="en-US" dirty="0"/>
              <a:t>The text "Your browser does not support the video tag." is displayed if the browser does not support the video tag or the video format.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&lt;video </a:t>
            </a:r>
            <a:r>
              <a:rPr lang="en-US" dirty="0" err="1"/>
              <a:t>src</a:t>
            </a:r>
            <a:r>
              <a:rPr lang="en-US" dirty="0"/>
              <a:t>="path_to_video.mp4" controls&gt; Your browser does not support the video tag. &lt;/video&gt;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tag is a bit of text that acts as a point demarcation. To create a tag, HTML gives certain characters special meaning: the angle brackets &lt; and &gt;.</a:t>
            </a:r>
            <a:br>
              <a:rPr lang="en-US" dirty="0"/>
            </a:br>
            <a:r>
              <a:rPr lang="en-US" dirty="0"/>
              <a:t>tag.</a:t>
            </a:r>
            <a:br>
              <a:rPr lang="en-US" dirty="0"/>
            </a:br>
            <a:r>
              <a:rPr lang="en-US" dirty="0"/>
              <a:t>Putting characters within angle brackets creates a</a:t>
            </a:r>
            <a:br>
              <a:rPr lang="en-US" dirty="0"/>
            </a:br>
            <a:r>
              <a:rPr lang="en-US" dirty="0"/>
              <a:t>&lt;h1&gt; A heading &lt;/h1&gt;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additional information about the contents of an element. They appear on the opening tag of the element and are made up of two parts: - a name and a value, separated by an equals sign.</a:t>
            </a:r>
            <a:br>
              <a:rPr lang="en-US" dirty="0"/>
            </a:br>
            <a:r>
              <a:rPr lang="en-US" dirty="0"/>
              <a:t>&lt;p align="center"&gt;Paragraph in English &lt;/p&gt;</a:t>
            </a:r>
            <a:br>
              <a:rPr lang="en-US" dirty="0"/>
            </a:br>
            <a:r>
              <a:rPr lang="en-US" dirty="0"/>
              <a:t>The attribute name indicates what kind of extra information you are supplying about the element's content. It should be written in lowercase.</a:t>
            </a:r>
            <a:br>
              <a:rPr lang="en-US" dirty="0"/>
            </a:br>
            <a:r>
              <a:rPr lang="en-US" dirty="0"/>
              <a:t>The value is the information or setting for the attribute. It should be placed in double quotes. Different attributes can have different values.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is a starting tag. To delimit the text inside, add a closing tag by adding a forward slash "/" to the starting tag. Most but not all tags have a closing tag. It is necessary to write the code for an HTML page between &lt;HTML&gt; and &lt;/HTML&gt;. This &lt;HTML&gt; tells the browser is 'this is the start of an HTML document' and &lt;/HTML&gt; 'this is the end of an HTML document'.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the &lt;body&gt; element you will often see a &lt;head&gt; element. This contains information about the page, rather than information that is shown within the main part of the browser. You will usually find a &lt;title&gt; element inside the &lt;head&gt; element. &lt;head&gt; is opening head tag and &lt;/head&gt; is closing head tag.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 Hello 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Container Tag - Which has opening and closing Tag.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Ex: 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&lt;html&gt;....... &lt;/html&gt;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&lt;head&gt;....... &lt;/head&gt;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&lt;body&gt;.......&lt;/body&gt;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﻿Empty Tag - which has only opening tag.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Ex: 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&lt;input&gt;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8104</Words>
  <Application>WPS Presentation</Application>
  <PresentationFormat>Widescreen</PresentationFormat>
  <Paragraphs>383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Yu Gothic UI</vt:lpstr>
      <vt:lpstr>Organic</vt:lpstr>
      <vt:lpstr>Hypertext Markup Language  (HTML)</vt:lpstr>
      <vt:lpstr>Introduction</vt:lpstr>
      <vt:lpstr>What is Html</vt:lpstr>
      <vt:lpstr>Tags</vt:lpstr>
      <vt:lpstr>Attributes</vt:lpstr>
      <vt:lpstr>HTML Tag</vt:lpstr>
      <vt:lpstr>Head tag</vt:lpstr>
      <vt:lpstr>Types of tags</vt:lpstr>
      <vt:lpstr>Types of tags</vt:lpstr>
      <vt:lpstr>HTML Versions</vt:lpstr>
      <vt:lpstr>HTML 5</vt:lpstr>
      <vt:lpstr>DOCTYPE declaration (HTML 4.01)</vt:lpstr>
      <vt:lpstr>DOCTYPE declaration (HTML 5)</vt:lpstr>
      <vt:lpstr>Brake|Header|Paragraph|Inhancer</vt:lpstr>
      <vt:lpstr>Inhancer</vt:lpstr>
      <vt:lpstr>Script| Address|Pre-fromat</vt:lpstr>
      <vt:lpstr>Abbreviation</vt:lpstr>
      <vt:lpstr>Lists</vt:lpstr>
      <vt:lpstr>Unordered List</vt:lpstr>
      <vt:lpstr>Ordered List</vt:lpstr>
      <vt:lpstr>Ordered List</vt:lpstr>
      <vt:lpstr>Definition List</vt:lpstr>
      <vt:lpstr>Nasted</vt:lpstr>
      <vt:lpstr>Nasted Unordered List</vt:lpstr>
      <vt:lpstr>Nasted Ordered List</vt:lpstr>
      <vt:lpstr>Nasted Ordered List</vt:lpstr>
      <vt:lpstr>Table</vt:lpstr>
      <vt:lpstr>Table</vt:lpstr>
      <vt:lpstr>Table</vt:lpstr>
      <vt:lpstr>Rowspan &amp; Colspan</vt:lpstr>
      <vt:lpstr>Attributes</vt:lpstr>
      <vt:lpstr>Anchor</vt:lpstr>
      <vt:lpstr>Image</vt:lpstr>
      <vt:lpstr>Audio</vt:lpstr>
      <vt:lpstr>Video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crestha</dc:creator>
  <cp:lastModifiedBy>sagar</cp:lastModifiedBy>
  <cp:revision>2</cp:revision>
  <dcterms:created xsi:type="dcterms:W3CDTF">2023-07-30T04:04:00Z</dcterms:created>
  <dcterms:modified xsi:type="dcterms:W3CDTF">2023-07-31T09:36:03Z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258469312320448C97CD857D49E243D3</vt:lpwstr>
  </property>
  <property fmtid="{D5CDD505-2E9C-101B-9397-08002B2CF9AE}" pid="3" name="KSOProductBuildVer">
    <vt:lpwstr>1033-11.2.0.11537</vt:lpwstr>
  </property>
</Properties>
</file>