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8"/>
  </p:handoutMasterIdLst>
  <p:sldIdLst>
    <p:sldId id="340" r:id="rId3"/>
    <p:sldId id="341" r:id="rId4"/>
    <p:sldId id="344" r:id="rId5"/>
    <p:sldId id="347" r:id="rId6"/>
    <p:sldId id="348" r:id="rId7"/>
    <p:sldId id="357" r:id="rId8"/>
    <p:sldId id="359" r:id="rId9"/>
    <p:sldId id="360" r:id="rId10"/>
    <p:sldId id="358" r:id="rId11"/>
    <p:sldId id="356" r:id="rId12"/>
    <p:sldId id="363" r:id="rId13"/>
    <p:sldId id="364" r:id="rId14"/>
    <p:sldId id="361" r:id="rId15"/>
    <p:sldId id="365" r:id="rId16"/>
    <p:sldId id="362" r:id="rId17"/>
    <p:sldId id="349" r:id="rId18"/>
    <p:sldId id="350" r:id="rId19"/>
    <p:sldId id="351" r:id="rId21"/>
    <p:sldId id="354" r:id="rId22"/>
    <p:sldId id="352" r:id="rId23"/>
    <p:sldId id="353" r:id="rId24"/>
    <p:sldId id="367" r:id="rId25"/>
    <p:sldId id="368" r:id="rId26"/>
    <p:sldId id="3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w3schools.com/js/js_2016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(JS)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Datatypes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55520" y="2570910"/>
          <a:ext cx="8031480" cy="3361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986"/>
                <a:gridCol w="5970494"/>
              </a:tblGrid>
              <a:tr h="247957">
                <a:tc>
                  <a:txBody>
                    <a:bodyPr/>
                    <a:lstStyle/>
                    <a:p>
                      <a:r>
                        <a:rPr lang="en-US" dirty="0"/>
                        <a:t>Data Type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8201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sequence of characters e.g. “hello”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numeric values e.g. 100</a:t>
                      </a:r>
                      <a:endParaRPr lang="en-US" dirty="0"/>
                    </a:p>
                  </a:txBody>
                  <a:tcPr/>
                </a:tc>
              </a:tr>
              <a:tr h="45771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value either false or true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undefined value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null i.e. no value at all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 err="1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big integer </a:t>
                      </a:r>
                      <a:r>
                        <a:rPr lang="en-US" dirty="0" err="1"/>
                        <a:t>eg.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BigInt</a:t>
                      </a:r>
                      <a:r>
                        <a:rPr lang="en-US" dirty="0"/>
                        <a:t>(“543”)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Symbol </a:t>
                      </a:r>
                      <a:r>
                        <a:rPr lang="en-US" dirty="0" err="1"/>
                        <a:t>eg.</a:t>
                      </a:r>
                      <a:r>
                        <a:rPr lang="en-US" dirty="0"/>
                        <a:t> Symbol(“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myGlobalSymbol</a:t>
                      </a:r>
                      <a:r>
                        <a:rPr lang="en-US" dirty="0"/>
                        <a:t>”)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Non-Primitive|Composite</a:t>
            </a:r>
            <a:r>
              <a:rPr lang="en-US" dirty="0"/>
              <a:t> Data Types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55520" y="2570910"/>
          <a:ext cx="8031480" cy="119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986"/>
                <a:gridCol w="5970494"/>
              </a:tblGrid>
              <a:tr h="247957">
                <a:tc>
                  <a:txBody>
                    <a:bodyPr/>
                    <a:lstStyle/>
                    <a:p>
                      <a:r>
                        <a:rPr lang="en-US" dirty="0"/>
                        <a:t>Data Type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82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Non-Primitive|Composite</a:t>
            </a:r>
            <a:r>
              <a:rPr lang="en-US" dirty="0"/>
              <a:t> Data Types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55520" y="2570910"/>
          <a:ext cx="8031480" cy="119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986"/>
                <a:gridCol w="5970494"/>
              </a:tblGrid>
              <a:tr h="247957">
                <a:tc>
                  <a:txBody>
                    <a:bodyPr/>
                    <a:lstStyle/>
                    <a:p>
                      <a:r>
                        <a:rPr lang="en-US" dirty="0"/>
                        <a:t>Data Type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82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/>
                    </a:p>
                  </a:txBody>
                  <a:tcPr/>
                </a:tc>
              </a:tr>
              <a:tr h="4279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Loosely|Weakly</a:t>
            </a:r>
            <a:r>
              <a:rPr lang="en-US" dirty="0"/>
              <a:t> Typed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is known as </a:t>
            </a:r>
            <a:r>
              <a:rPr lang="en-US" dirty="0" err="1"/>
              <a:t>untyped|loosely|weakly</a:t>
            </a:r>
            <a:r>
              <a:rPr lang="en-US" dirty="0"/>
              <a:t> typed language. This means that we do not have to specify the data type in advance unlike other languages like C++, Java C# etc.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 –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 x;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= 5;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the above example we can see that we did not have to specify any data type for the variable x in advance.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Typed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This means, that once a variable is created in </a:t>
            </a:r>
            <a:r>
              <a:rPr lang="en-US" dirty="0" err="1"/>
              <a:t>javascript</a:t>
            </a:r>
            <a:r>
              <a:rPr lang="en-US" dirty="0"/>
              <a:t> using the keyword var, we can store any type of value in this variable supported by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 –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 num = 5;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num = "Simple Snippets";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this example above, you can see that the data type of the variable num changes from number to string as we pass string data. This it is flexible in nature.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="1" dirty="0"/>
              <a:t> </a:t>
            </a:r>
            <a:r>
              <a:rPr lang="en-US" dirty="0"/>
              <a:t>Datatype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Immutable:</a:t>
            </a:r>
            <a:endParaRPr lang="en-US" dirty="0"/>
          </a:p>
          <a:p>
            <a:r>
              <a:rPr lang="en-US" dirty="0"/>
              <a:t>An object or data is considered immutable if its state cannot be modified after it is created.</a:t>
            </a:r>
            <a:endParaRPr lang="en-US" dirty="0"/>
          </a:p>
          <a:p>
            <a:r>
              <a:rPr lang="en-US" dirty="0"/>
              <a:t>Once an immutable object is created, any attempt to change its value or properties will result in the creation of a new object with the modified value, leaving the original object unchanged.</a:t>
            </a:r>
            <a:endParaRPr lang="en-US" dirty="0"/>
          </a:p>
          <a:p>
            <a:r>
              <a:rPr lang="en-US" dirty="0"/>
              <a:t>Immutable objects are often preferred in certain scenarios, as they can lead to more predictable and safer code.</a:t>
            </a:r>
            <a:endParaRPr lang="en-US" dirty="0"/>
          </a:p>
          <a:p>
            <a:r>
              <a:rPr lang="en-US" dirty="0"/>
              <a:t>Examples of immutable data types in JavaScript include numbers, strings, and </a:t>
            </a:r>
            <a:r>
              <a:rPr lang="en-US" dirty="0" err="1"/>
              <a:t>boolean</a:t>
            </a:r>
            <a:r>
              <a:rPr lang="en-US" dirty="0"/>
              <a:t> values. Once created, you cannot change their values directly.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Datatype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Immutable:</a:t>
            </a:r>
            <a:endParaRPr lang="en-US" dirty="0"/>
          </a:p>
          <a:p>
            <a:r>
              <a:rPr lang="en-US" dirty="0"/>
              <a:t>Numbers: const num = 42;</a:t>
            </a:r>
            <a:endParaRPr lang="en-US" dirty="0"/>
          </a:p>
          <a:p>
            <a:r>
              <a:rPr lang="en-US" dirty="0"/>
              <a:t>Strings: const message = "Hello";</a:t>
            </a:r>
            <a:endParaRPr lang="en-US" dirty="0"/>
          </a:p>
          <a:p>
            <a:r>
              <a:rPr lang="en-US" dirty="0"/>
              <a:t>Booleans: const </a:t>
            </a:r>
            <a:r>
              <a:rPr lang="en-US" dirty="0" err="1"/>
              <a:t>isValid</a:t>
            </a:r>
            <a:r>
              <a:rPr lang="en-US" dirty="0"/>
              <a:t> = true;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</a:t>
            </a:r>
            <a:r>
              <a:rPr lang="en-US" b="1" dirty="0"/>
              <a:t> </a:t>
            </a:r>
            <a:r>
              <a:rPr lang="en-US" dirty="0"/>
              <a:t>Datatype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Mutable:</a:t>
            </a:r>
            <a:endParaRPr lang="en-US" dirty="0"/>
          </a:p>
          <a:p>
            <a:r>
              <a:rPr lang="en-US" dirty="0"/>
              <a:t>A mutable object or data can be modified after its creation.</a:t>
            </a:r>
            <a:endParaRPr lang="en-US" dirty="0"/>
          </a:p>
          <a:p>
            <a:r>
              <a:rPr lang="en-US" dirty="0"/>
              <a:t>Any changes made to a mutable object will directly affect its state, without creating a new object.</a:t>
            </a:r>
            <a:endParaRPr lang="en-US" dirty="0"/>
          </a:p>
          <a:p>
            <a:r>
              <a:rPr lang="en-US" dirty="0"/>
              <a:t>Mutable objects can be modified in place, which means the same object can be changed with new values or properties.</a:t>
            </a:r>
            <a:endParaRPr lang="en-US" dirty="0"/>
          </a:p>
          <a:p>
            <a:r>
              <a:rPr lang="en-US" dirty="0"/>
              <a:t>Examples of mutable data types in JavaScript include objects and arrays. You can add, remove, or modify their properties or elements directly.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</a:t>
            </a:r>
            <a:r>
              <a:rPr lang="en-US" b="1" dirty="0"/>
              <a:t> </a:t>
            </a:r>
            <a:r>
              <a:rPr lang="en-US" dirty="0"/>
              <a:t>Datatype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b="1" dirty="0"/>
              <a:t>Mutable:</a:t>
            </a:r>
            <a:endParaRPr lang="en-US" dirty="0"/>
          </a:p>
          <a:p>
            <a:r>
              <a:rPr lang="en-US" dirty="0"/>
              <a:t>Object: const person =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name: "John",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age: 30,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  <a:endParaRPr lang="en-US" dirty="0"/>
          </a:p>
          <a:p>
            <a:pPr marL="0" indent="0">
              <a:buNone/>
            </a:pPr>
            <a:r>
              <a:rPr lang="en-US"/>
              <a:t>person.name</a:t>
            </a:r>
            <a:r>
              <a:rPr lang="en-US" dirty="0"/>
              <a:t>=”Ram”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document.write(a.toUpperCase())</a:t>
            </a:r>
            <a:endParaRPr lang="en-US" dirty="0"/>
          </a:p>
          <a:p>
            <a:r>
              <a:rPr lang="en-US" dirty="0"/>
              <a:t>Array : const numbers = [1, 2, 3, 4, 5];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Variable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Scope </a:t>
            </a:r>
            <a:r>
              <a:rPr lang="en-US" dirty="0"/>
              <a:t>– Scope outside the outermost function(we will discuss functions in detail in other article) attached to Window.</a:t>
            </a:r>
            <a:endParaRPr lang="en-US" dirty="0"/>
          </a:p>
          <a:p>
            <a:r>
              <a:rPr lang="en-US" b="1" dirty="0"/>
              <a:t>Local Scope </a:t>
            </a:r>
            <a:r>
              <a:rPr lang="en-US" dirty="0"/>
              <a:t>– Inside the function being executed.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3572"/>
          <a:stretch>
            <a:fillRect/>
          </a:stretch>
        </p:blipFill>
        <p:spPr>
          <a:xfrm>
            <a:off x="3391382" y="2675965"/>
            <a:ext cx="5409236" cy="31993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Variable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globalVar</a:t>
            </a:r>
            <a:r>
              <a:rPr lang="en-US" dirty="0"/>
              <a:t> = "This is a global variable";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fun()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localVar</a:t>
            </a:r>
            <a:r>
              <a:rPr lang="en-US" dirty="0"/>
              <a:t> = "This is a local variable";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globalVar</a:t>
            </a:r>
            <a:r>
              <a:rPr lang="en-US" dirty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localVar</a:t>
            </a:r>
            <a:r>
              <a:rPr lang="en-US" dirty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localVar</a:t>
            </a:r>
            <a:r>
              <a:rPr lang="en-US" dirty="0"/>
              <a:t>);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Variable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Output: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This is a global variable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is a local variable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Uncaught reference error: </a:t>
            </a:r>
            <a:r>
              <a:rPr lang="en-US" dirty="0" err="1"/>
              <a:t>localVar</a:t>
            </a:r>
            <a:r>
              <a:rPr lang="en-US" dirty="0"/>
              <a:t> is not defined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34919"/>
          <a:ext cx="96012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Addition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Subtraction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Multiplication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**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Exponentiation 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linkClick r:id="rId1"/>
                        </a:rPr>
                        <a:t>ES2016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Division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Modulus (Division Remainder)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++</a:t>
                      </a:r>
                      <a:endParaRPr lang="en-US" sz="16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Increment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--</a:t>
                      </a:r>
                      <a:endParaRPr lang="en-US" sz="16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Decrement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00187" y="2534919"/>
          <a:ext cx="939641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613"/>
                <a:gridCol w="3200400"/>
                <a:gridCol w="32004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Same As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+=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-=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*=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/=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**=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** 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A JavaScript function is a block of code designed to perform a particular task.</a:t>
            </a:r>
            <a:endParaRPr lang="en-US"/>
          </a:p>
          <a:p>
            <a:r>
              <a:rPr lang="en-US"/>
              <a:t>A JavaScript function is executed when "something" invokes it (calls it).</a:t>
            </a:r>
            <a:endParaRPr lang="en-US"/>
          </a:p>
          <a:p>
            <a:pPr marL="0" indent="0">
              <a:buNone/>
            </a:pPr>
            <a:r>
              <a:rPr lang="en-US"/>
              <a:t>function name(parameter1, parameter2, parameter3) {</a:t>
            </a:r>
            <a:endParaRPr lang="en-US"/>
          </a:p>
          <a:p>
            <a:pPr marL="0" indent="0">
              <a:buNone/>
            </a:pPr>
            <a:r>
              <a:rPr lang="en-US"/>
              <a:t>// code to be executed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name(argument1,</a:t>
            </a:r>
            <a:r>
              <a:rPr lang="en-US">
                <a:sym typeface="+mn-ea"/>
              </a:rPr>
              <a:t>argument2,argument3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JavaScript is a high-level, interpreted programming language primarily used for web development.</a:t>
            </a:r>
            <a:endParaRPr lang="en-US" dirty="0"/>
          </a:p>
          <a:p>
            <a:r>
              <a:rPr lang="en-US" dirty="0"/>
              <a:t>It was created by Brendan </a:t>
            </a:r>
            <a:r>
              <a:rPr lang="en-US" dirty="0" err="1"/>
              <a:t>Eich</a:t>
            </a:r>
            <a:r>
              <a:rPr lang="en-US" dirty="0"/>
              <a:t> while he was working at Netscape and was first released in 1995.</a:t>
            </a:r>
            <a:endParaRPr lang="en-US" dirty="0"/>
          </a:p>
          <a:p>
            <a:r>
              <a:rPr lang="en-US" dirty="0"/>
              <a:t>JavaScript is a versatile language that allows developers to add interactivity and dynamic content to websites.</a:t>
            </a:r>
            <a:endParaRPr lang="en-US" dirty="0"/>
          </a:p>
          <a:p>
            <a:r>
              <a:rPr lang="en-US" dirty="0"/>
              <a:t>It is commonly used for client-side scripting, where code is executed on the user's web browser.</a:t>
            </a:r>
            <a:endParaRPr lang="en-US" dirty="0"/>
          </a:p>
          <a:p>
            <a:r>
              <a:rPr lang="en-US" dirty="0"/>
              <a:t>JavaScript can also be used on the server-side (with platforms like Node.js) for building server applications.</a:t>
            </a:r>
            <a:endParaRPr lang="en-US" dirty="0"/>
          </a:p>
          <a:p>
            <a:r>
              <a:rPr lang="en-US" dirty="0"/>
              <a:t>The language is supported by all major web browsers, making it a core component of web development.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is known as </a:t>
            </a:r>
            <a:r>
              <a:rPr lang="en-US" b="1" dirty="0"/>
              <a:t>dynamically typed</a:t>
            </a:r>
            <a:r>
              <a:rPr lang="en-US" dirty="0"/>
              <a:t> language.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ECMAScript is a scripting language specification standardized by </a:t>
            </a:r>
            <a:r>
              <a:rPr lang="en-US" dirty="0" err="1"/>
              <a:t>Ecma</a:t>
            </a:r>
            <a:r>
              <a:rPr lang="en-US" dirty="0"/>
              <a:t> International.</a:t>
            </a:r>
            <a:endParaRPr lang="en-US" dirty="0"/>
          </a:p>
          <a:p>
            <a:r>
              <a:rPr lang="en-US" dirty="0"/>
              <a:t>It serves as the foundation for JavaScript and other scripting languages like ActionScript (used in Adobe Flash).</a:t>
            </a:r>
            <a:endParaRPr lang="en-US" dirty="0"/>
          </a:p>
          <a:p>
            <a:r>
              <a:rPr lang="en-US" dirty="0"/>
              <a:t>ECMAScript defines the syntax, semantics, and behavior of the scripting language.</a:t>
            </a:r>
            <a:endParaRPr lang="en-US" dirty="0"/>
          </a:p>
          <a:p>
            <a:r>
              <a:rPr lang="en-US" dirty="0"/>
              <a:t>JavaScript is the most widely used implementation of ECMAScript, but other implementations exist (e.g., JScript by Microsoft).</a:t>
            </a:r>
            <a:endParaRPr lang="en-US" dirty="0"/>
          </a:p>
          <a:p>
            <a:r>
              <a:rPr lang="en-US" dirty="0"/>
              <a:t>ECMAScript versions are released over time, each introducing new features and improvements.</a:t>
            </a:r>
            <a:endParaRPr lang="en-US" dirty="0"/>
          </a:p>
          <a:p>
            <a:r>
              <a:rPr lang="en-US" dirty="0"/>
              <a:t>Popular versions include ES5, ES6 (also known as ES2015), ES2016, ES2017, and so 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dirty="0"/>
          </a:p>
        </p:txBody>
      </p:sp>
      <p:pic>
        <p:nvPicPr>
          <p:cNvPr id="6150" name="Picture 6" descr="https://miro.medium.com/v2/resize:fit:514/1*70KBlgSBZJpvks_7R4knH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52" y="2712382"/>
            <a:ext cx="6585136" cy="304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err="1"/>
              <a:t>initalization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Var</a:t>
            </a:r>
            <a:r>
              <a:rPr lang="en-US" dirty="0"/>
              <a:t> - It is an outdated keyword in </a:t>
            </a:r>
            <a:r>
              <a:rPr lang="en-US" dirty="0" err="1"/>
              <a:t>Javascript</a:t>
            </a:r>
            <a:r>
              <a:rPr lang="en-US" dirty="0"/>
              <a:t>. We cannot declare a variable without var in older browsers. The variable declared using var can store variable values during the program's execution and can be redeclared anytime.</a:t>
            </a:r>
            <a:endParaRPr lang="en-US" dirty="0"/>
          </a:p>
          <a:p>
            <a:r>
              <a:rPr lang="en-US" b="1" dirty="0"/>
              <a:t>Const</a:t>
            </a:r>
            <a:r>
              <a:rPr lang="en-US" dirty="0"/>
              <a:t> - It is a keyword used to declare constant variables whose value cannot be changed throughout the program.</a:t>
            </a:r>
            <a:endParaRPr lang="en-US" dirty="0"/>
          </a:p>
          <a:p>
            <a:r>
              <a:rPr lang="en-US" b="1" dirty="0"/>
              <a:t>Let</a:t>
            </a:r>
            <a:r>
              <a:rPr lang="en-US" dirty="0"/>
              <a:t> - It is a newer keyword for declaring variables whose values can be changed. In this, a variable cannot be declared multiple times; however, they are declared once in a program.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names should be short and easy to remember.</a:t>
            </a:r>
            <a:endParaRPr lang="en-US" dirty="0"/>
          </a:p>
          <a:p>
            <a:r>
              <a:rPr lang="en-US" dirty="0"/>
              <a:t>They should be descriptive enough to tell you what the variable represents.</a:t>
            </a:r>
            <a:endParaRPr lang="en-US" dirty="0"/>
          </a:p>
          <a:p>
            <a:r>
              <a:rPr lang="en-US" dirty="0"/>
              <a:t>They should not be too generic or too specific to avoid confusion.</a:t>
            </a:r>
            <a:endParaRPr lang="en-US" dirty="0"/>
          </a:p>
          <a:p>
            <a:r>
              <a:rPr lang="en-US" dirty="0"/>
              <a:t>They should not include any special characters like $, %, or @, except underscore.</a:t>
            </a:r>
            <a:endParaRPr lang="en-US" dirty="0"/>
          </a:p>
          <a:p>
            <a:r>
              <a:rPr lang="en-US" dirty="0"/>
              <a:t>They should not contain spaces.</a:t>
            </a:r>
            <a:endParaRPr lang="en-US" dirty="0"/>
          </a:p>
          <a:p>
            <a:r>
              <a:rPr lang="en-US" dirty="0"/>
              <a:t>They should not start with a number.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 variable name with a letter or underscore(_).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variables are case-sensitive, i.e., x is not equal to X.</a:t>
            </a:r>
            <a:endParaRPr lang="en-US" dirty="0"/>
          </a:p>
          <a:p>
            <a:r>
              <a:rPr lang="en-US" dirty="0"/>
              <a:t>They should be unique and not used by other variables in the code.</a:t>
            </a:r>
            <a:endParaRPr lang="en-US" dirty="0"/>
          </a:p>
          <a:p>
            <a:r>
              <a:rPr lang="en-US" dirty="0"/>
              <a:t>They could either be camel-cased or lowercase.</a:t>
            </a:r>
            <a:endParaRPr lang="en-US" dirty="0"/>
          </a:p>
          <a:p>
            <a:r>
              <a:rPr lang="en-US" dirty="0"/>
              <a:t>They should not start with a capital letter.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  <a:endParaRPr lang="en-US" dirty="0"/>
          </a:p>
        </p:txBody>
      </p:sp>
      <p:pic>
        <p:nvPicPr>
          <p:cNvPr id="6146" name="Picture 2" descr="Variables and Datatypes in JavaScript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6" y="2557463"/>
            <a:ext cx="7115167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6251</Words>
  <Application>WPS Presentation</Application>
  <PresentationFormat>Widescreen</PresentationFormat>
  <Paragraphs>283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Organic</vt:lpstr>
      <vt:lpstr>Javascript (JS)</vt:lpstr>
      <vt:lpstr>Introduction</vt:lpstr>
      <vt:lpstr>Introduction</vt:lpstr>
      <vt:lpstr>Ecmascript</vt:lpstr>
      <vt:lpstr>Variables</vt:lpstr>
      <vt:lpstr>Variable initalization</vt:lpstr>
      <vt:lpstr>Rules for  Variables</vt:lpstr>
      <vt:lpstr>Rules for  Variables</vt:lpstr>
      <vt:lpstr>Datatypes</vt:lpstr>
      <vt:lpstr>Primitive Datatypes</vt:lpstr>
      <vt:lpstr>Non-Primitive|Composite Data Types</vt:lpstr>
      <vt:lpstr>Non-Primitive|Composite Data Types</vt:lpstr>
      <vt:lpstr>Loosely|Weakly Typed</vt:lpstr>
      <vt:lpstr>Dynamically Typed</vt:lpstr>
      <vt:lpstr>Immutable Datatype</vt:lpstr>
      <vt:lpstr>Immutable Datatype</vt:lpstr>
      <vt:lpstr>Mutable Datatype</vt:lpstr>
      <vt:lpstr>Mutable Datatype</vt:lpstr>
      <vt:lpstr>Variable Scope</vt:lpstr>
      <vt:lpstr>Variable Scope</vt:lpstr>
      <vt:lpstr>Variable Scope</vt:lpstr>
      <vt:lpstr>Arithmetic Operators</vt:lpstr>
      <vt:lpstr>Assignment Operators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sagar crestha</dc:creator>
  <cp:lastModifiedBy>sagar</cp:lastModifiedBy>
  <cp:revision>92</cp:revision>
  <dcterms:created xsi:type="dcterms:W3CDTF">2023-07-03T01:58:00Z</dcterms:created>
  <dcterms:modified xsi:type="dcterms:W3CDTF">2023-08-07T04:32:13Z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3324C09C822F4BB88A1B6F406942546D</vt:lpwstr>
  </property>
  <property fmtid="{D5CDD505-2E9C-101B-9397-08002B2CF9AE}" pid="3" name="KSOProductBuildVer">
    <vt:lpwstr>1033-11.2.0.11537</vt:lpwstr>
  </property>
</Properties>
</file>