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0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74" r:id="rId14"/>
    <p:sldId id="276" r:id="rId15"/>
    <p:sldId id="272" r:id="rId16"/>
    <p:sldId id="277" r:id="rId17"/>
    <p:sldId id="278" r:id="rId18"/>
    <p:sldId id="268" r:id="rId19"/>
    <p:sldId id="269" r:id="rId20"/>
    <p:sldId id="281" r:id="rId21"/>
    <p:sldId id="279" r:id="rId22"/>
    <p:sldId id="282" r:id="rId23"/>
    <p:sldId id="283" r:id="rId24"/>
    <p:sldId id="286" r:id="rId25"/>
    <p:sldId id="285" r:id="rId26"/>
    <p:sldId id="287" r:id="rId27"/>
    <p:sldId id="289" r:id="rId28"/>
    <p:sldId id="288" r:id="rId29"/>
    <p:sldId id="290" r:id="rId30"/>
    <p:sldId id="291" r:id="rId31"/>
    <p:sldId id="292" r:id="rId32"/>
    <p:sldId id="293" r:id="rId33"/>
    <p:sldId id="294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295" r:id="rId48"/>
    <p:sldId id="296" r:id="rId49"/>
    <p:sldId id="297" r:id="rId50"/>
    <p:sldId id="298" r:id="rId51"/>
    <p:sldId id="307" r:id="rId52"/>
    <p:sldId id="300" r:id="rId53"/>
    <p:sldId id="301" r:id="rId54"/>
    <p:sldId id="302" r:id="rId55"/>
    <p:sldId id="303" r:id="rId56"/>
    <p:sldId id="304" r:id="rId57"/>
    <p:sldId id="305" r:id="rId58"/>
    <p:sldId id="321" r:id="rId59"/>
    <p:sldId id="322" r:id="rId60"/>
    <p:sldId id="323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7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254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57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9338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30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22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2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5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5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0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3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3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1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5B4A-5EA5-4F87-A2AB-A7A862199D1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5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E5B4A-5EA5-4F87-A2AB-A7A862199D1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ED94814-5FBC-4DD8-955F-CC167898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9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9748-EF5A-B272-7E9B-D9DFBD147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A53010"/>
                </a:solidFill>
              </a:rPr>
              <a:t>UNIT 01</a:t>
            </a:r>
            <a:br>
              <a:rPr lang="en-US" b="1" dirty="0"/>
            </a:br>
            <a:r>
              <a:rPr lang="en-US" sz="7200" b="1" dirty="0"/>
              <a:t>HTML &amp; CSS</a:t>
            </a:r>
          </a:p>
        </p:txBody>
      </p:sp>
    </p:spTree>
    <p:extLst>
      <p:ext uri="{BB962C8B-B14F-4D97-AF65-F5344CB8AC3E}">
        <p14:creationId xmlns:p14="http://schemas.microsoft.com/office/powerpoint/2010/main" val="128524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A0954-6C4D-7173-C9BC-A6C4CD31F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32BB-A9A8-5731-0818-F6246C99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1.</a:t>
            </a:r>
            <a:r>
              <a:rPr lang="en-US" b="1" dirty="0"/>
              <a:t>7</a:t>
            </a:r>
            <a:r>
              <a:rPr lang="en-US" b="1" i="0" dirty="0">
                <a:effectLst/>
              </a:rPr>
              <a:t>. Block Level Formatting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F414B-4D62-E366-AD79-75BDC73F4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9831"/>
            <a:ext cx="8915400" cy="514951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Block level formatting tags are used to apply formatting to blocks of content or elements within an HTML document.</a:t>
            </a:r>
          </a:p>
          <a:p>
            <a:endParaRPr lang="en-US" dirty="0">
              <a:solidFill>
                <a:srgbClr val="374151"/>
              </a:solidFill>
              <a:latin typeface="+mj-lt"/>
            </a:endParaRP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&lt;div style="background-color: #f0f0f0; padding: 10px;"&gt;</a:t>
            </a: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    &lt;p&gt;This is a block of formatted text.&lt;/p&gt;</a:t>
            </a: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&lt;/div&gt;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021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D14C4-C78B-03C2-3C5E-6A6CF16A5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2959-4382-AAC4-2E6A-C32EA0BA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1.8. List Tags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94B7E-9772-0A18-DDD8-19E0BF2A2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9831"/>
            <a:ext cx="8915400" cy="514951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List tags are used to create ordered or unordered lists of items within an HTML document.</a:t>
            </a:r>
          </a:p>
          <a:p>
            <a:endParaRPr lang="en-US" dirty="0">
              <a:solidFill>
                <a:srgbClr val="374151"/>
              </a:solidFill>
              <a:latin typeface="+mj-lt"/>
            </a:endParaRPr>
          </a:p>
          <a:p>
            <a:r>
              <a:rPr lang="en-US" dirty="0"/>
              <a:t>Unordered list</a:t>
            </a:r>
          </a:p>
          <a:p>
            <a:r>
              <a:rPr lang="en-US" dirty="0"/>
              <a:t>Ordered list</a:t>
            </a:r>
          </a:p>
          <a:p>
            <a:r>
              <a:rPr lang="en-US" dirty="0"/>
              <a:t>Definition list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9232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AF1CD-1D26-C15D-3012-9FFA593C3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7359-01A8-9AF9-CF11-B9F2E0687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1.8.1. U</a:t>
            </a:r>
            <a:r>
              <a:rPr lang="en-US" b="1" dirty="0"/>
              <a:t>nordered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AC754-7B04-FB7C-83BE-C9942E511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9831"/>
            <a:ext cx="8915400" cy="5149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unordered list is used to create a bulleted list of items.</a:t>
            </a:r>
            <a:br>
              <a:rPr lang="en-US" dirty="0"/>
            </a:br>
            <a:r>
              <a:rPr lang="en-US" dirty="0"/>
              <a:t>The &lt;</a:t>
            </a:r>
            <a:r>
              <a:rPr lang="en-US" dirty="0" err="1"/>
              <a:t>ul</a:t>
            </a:r>
            <a:r>
              <a:rPr lang="en-US" dirty="0"/>
              <a:t>&gt;..... &lt;/</a:t>
            </a:r>
            <a:r>
              <a:rPr lang="en-US" dirty="0" err="1"/>
              <a:t>ul</a:t>
            </a:r>
            <a:r>
              <a:rPr lang="en-US" dirty="0"/>
              <a:t>&gt; tag is used to define an unordered list; whereas, the &lt;li&gt;...&lt;/li&gt; tag is used to define the items of the list.</a:t>
            </a:r>
            <a:br>
              <a:rPr lang="en-US" dirty="0"/>
            </a:br>
            <a:r>
              <a:rPr lang="en-US" dirty="0"/>
              <a:t>Ex: -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&lt;li&gt;Linux&lt;/li&gt;</a:t>
            </a:r>
            <a:br>
              <a:rPr lang="en-US" dirty="0"/>
            </a:br>
            <a:r>
              <a:rPr lang="en-US" dirty="0"/>
              <a:t>&lt;li&gt;Windows&lt;/li&gt;</a:t>
            </a:r>
            <a:br>
              <a:rPr lang="en-US" dirty="0"/>
            </a:br>
            <a:r>
              <a:rPr lang="en-US" dirty="0"/>
              <a:t>&lt;li&gt;Mac&lt;/li&gt;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263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DBFBD-D118-87C9-7A17-851E20F41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2EDF-5C6B-D3A9-66AB-1E4815326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1.8.2. </a:t>
            </a:r>
            <a:r>
              <a:rPr lang="en-US" b="1" dirty="0"/>
              <a:t>Ordered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5C990-7BA7-FE9C-7258-54EFF8B31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9831"/>
            <a:ext cx="8915400" cy="5149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﻿An ordered list displays a list of item using numbers or letters in either ascending or descending order.</a:t>
            </a:r>
            <a:br>
              <a:rPr lang="en-US" dirty="0"/>
            </a:br>
            <a:r>
              <a:rPr lang="en-US" dirty="0"/>
              <a:t>The &lt;</a:t>
            </a:r>
            <a:r>
              <a:rPr lang="en-US" dirty="0" err="1"/>
              <a:t>ol</a:t>
            </a:r>
            <a:r>
              <a:rPr lang="en-US" dirty="0"/>
              <a:t>&gt;....&lt;/</a:t>
            </a:r>
            <a:r>
              <a:rPr lang="en-US" dirty="0" err="1"/>
              <a:t>ol</a:t>
            </a:r>
            <a:r>
              <a:rPr lang="en-US" dirty="0"/>
              <a:t>&gt; tag is used to define an ordered list; whereas the &lt;li&gt;...&lt;/li&gt; tag is used to define the items of list.</a:t>
            </a:r>
            <a:br>
              <a:rPr lang="en-US" dirty="0"/>
            </a:br>
            <a:r>
              <a:rPr lang="en-US" dirty="0"/>
              <a:t>Ex: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&lt;li&gt;Windows&lt;/li&gt;</a:t>
            </a:r>
            <a:br>
              <a:rPr lang="en-US" dirty="0"/>
            </a:br>
            <a:r>
              <a:rPr lang="en-US" dirty="0"/>
              <a:t>&lt;li&gt;Mac&lt;/li&gt;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37254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9679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1.8.2. </a:t>
            </a:r>
            <a:r>
              <a:rPr lang="en-US" b="1" dirty="0"/>
              <a:t>Ordered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56084"/>
            <a:ext cx="8303672" cy="45892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&lt;ol type="1" start="5" reversed="reversed " &gt;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&lt;li&gt;Linux&lt;/li&gt;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&lt;li&gt;Mac&lt;/li&gt;</a:t>
            </a:r>
            <a:b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&lt;/ol&gt;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280194"/>
              </p:ext>
            </p:extLst>
          </p:nvPr>
        </p:nvGraphicFramePr>
        <p:xfrm>
          <a:off x="3878532" y="1774069"/>
          <a:ext cx="3536576" cy="186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12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 A, a, I, 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12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dirty="0"/>
                        <a:t>Any numeric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912">
                <a:tc>
                  <a:txBody>
                    <a:bodyPr/>
                    <a:lstStyle/>
                    <a:p>
                      <a:r>
                        <a:rPr lang="it-IT" dirty="0"/>
                        <a:t>reversed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dirty="0"/>
                        <a:t>reversed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E35FF-7B98-CA5F-C4A5-4B1F955B3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5840-EC85-A20C-0A8B-24579F89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1.8.3. </a:t>
            </a:r>
            <a:r>
              <a:rPr lang="en-US" b="1" dirty="0"/>
              <a:t>Definition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3DBC6-4642-67F1-21F1-FD9DF6804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9831"/>
            <a:ext cx="8915400" cy="5149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﻿A definition list is a list of terms, with a definition of each term.</a:t>
            </a:r>
          </a:p>
          <a:p>
            <a:pPr marL="0" indent="0">
              <a:buNone/>
            </a:pPr>
            <a:r>
              <a:rPr lang="en-US" dirty="0"/>
              <a:t>We can create definition list by using the &lt;dl&gt;..... &lt;/dl&gt; with &lt;dt&gt; and &lt;dd&gt; tag.</a:t>
            </a:r>
          </a:p>
          <a:p>
            <a:pPr marL="0" indent="0">
              <a:buNone/>
            </a:pPr>
            <a:r>
              <a:rPr lang="en-US" dirty="0"/>
              <a:t>The &lt;dt&gt;...&lt;/dt&gt; tag is used to define the term; whereas, the &lt;dd&gt; tag is used to give the term's definition.</a:t>
            </a:r>
          </a:p>
          <a:p>
            <a:pPr marL="0" indent="0">
              <a:buNone/>
            </a:pPr>
            <a:r>
              <a:rPr lang="en-US" dirty="0"/>
              <a:t>&lt;dl&gt;</a:t>
            </a:r>
          </a:p>
          <a:p>
            <a:pPr marL="0" indent="0">
              <a:buNone/>
            </a:pPr>
            <a:r>
              <a:rPr lang="en-US" dirty="0"/>
              <a:t>&lt;dt&gt;College&lt;/dt&gt;</a:t>
            </a:r>
          </a:p>
          <a:p>
            <a:pPr marL="0" indent="0">
              <a:buNone/>
            </a:pPr>
            <a:r>
              <a:rPr lang="en-US" dirty="0"/>
              <a:t>&lt;dd&gt;A boring place&lt;/dd&gt;</a:t>
            </a:r>
          </a:p>
          <a:p>
            <a:pPr marL="0" indent="0">
              <a:buNone/>
            </a:pPr>
            <a:r>
              <a:rPr lang="en-US" dirty="0"/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2575720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7B086-229A-ACE5-0B3F-6168B76F0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5B58-39DF-E5A5-34E1-64EABA56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1.8.4. </a:t>
            </a:r>
            <a:r>
              <a:rPr lang="en-US" b="1" dirty="0" err="1"/>
              <a:t>Nasted</a:t>
            </a:r>
            <a:r>
              <a:rPr lang="en-US" b="1" dirty="0"/>
              <a:t> Unordered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C2F52-E032-F4C4-86D8-CA0C90C73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9831"/>
            <a:ext cx="8915400" cy="5149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﻿&lt;ul&gt;</a:t>
            </a:r>
          </a:p>
          <a:p>
            <a:pPr marL="0" indent="0">
              <a:buNone/>
            </a:pPr>
            <a:r>
              <a:rPr lang="it-IT" dirty="0"/>
              <a:t>&lt;li&gt;Linux&lt;/li&gt;</a:t>
            </a:r>
          </a:p>
          <a:p>
            <a:pPr marL="0" indent="0">
              <a:buNone/>
            </a:pPr>
            <a:r>
              <a:rPr lang="it-IT" dirty="0"/>
              <a:t>&lt;ul&gt;</a:t>
            </a:r>
          </a:p>
          <a:p>
            <a:pPr marL="0" indent="0">
              <a:buNone/>
            </a:pPr>
            <a:r>
              <a:rPr lang="it-IT" dirty="0"/>
              <a:t>&lt;li&gt;Ubuntu&lt;/li&gt;&lt;/ul&gt;</a:t>
            </a:r>
          </a:p>
          <a:p>
            <a:pPr marL="0" indent="0">
              <a:buNone/>
            </a:pPr>
            <a:r>
              <a:rPr lang="it-IT" dirty="0"/>
              <a:t>&lt;li&gt;Windows&lt;/li&gt;</a:t>
            </a:r>
          </a:p>
          <a:p>
            <a:pPr marL="0" indent="0">
              <a:buNone/>
            </a:pPr>
            <a:r>
              <a:rPr lang="it-IT" dirty="0"/>
              <a:t>&lt;ul&gt;</a:t>
            </a:r>
          </a:p>
          <a:p>
            <a:pPr marL="0" indent="0">
              <a:buNone/>
            </a:pPr>
            <a:r>
              <a:rPr lang="it-IT" dirty="0"/>
              <a:t>&lt;li&gt;Windows 7&lt;/li&gt;</a:t>
            </a:r>
          </a:p>
          <a:p>
            <a:pPr marL="0" indent="0">
              <a:buNone/>
            </a:pPr>
            <a:r>
              <a:rPr lang="it-IT" dirty="0"/>
              <a:t>&lt;/ul&gt;</a:t>
            </a:r>
          </a:p>
          <a:p>
            <a:pPr marL="0" indent="0">
              <a:buNone/>
            </a:pPr>
            <a:r>
              <a:rPr lang="it-IT" dirty="0"/>
              <a:t>&lt;/ul&gt;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91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2856A-76C5-A715-BC52-4A3BCF59B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E19F-D4CF-0410-E499-428703C3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1.8.5. </a:t>
            </a:r>
            <a:r>
              <a:rPr lang="en-US" b="1" dirty="0" err="1"/>
              <a:t>Nasted</a:t>
            </a:r>
            <a:r>
              <a:rPr lang="en-US" b="1" dirty="0"/>
              <a:t> Ordered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59FB4-DE21-E101-E96B-6D7ABB718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9831"/>
            <a:ext cx="8915400" cy="5149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﻿&lt;ol type=</a:t>
            </a:r>
            <a:r>
              <a:rPr lang="it-IT" sz="1800" dirty="0">
                <a:cs typeface="Arial" panose="020B0604020202020204" pitchFamily="34" charset="0"/>
              </a:rPr>
              <a:t>"1"  </a:t>
            </a:r>
            <a:r>
              <a:rPr lang="it-IT" sz="1800" dirty="0"/>
              <a:t>&gt;</a:t>
            </a:r>
          </a:p>
          <a:p>
            <a:pPr marL="0" indent="0">
              <a:buNone/>
            </a:pPr>
            <a:r>
              <a:rPr lang="it-IT" sz="1800" dirty="0"/>
              <a:t>&lt;li&gt;Linux&lt;/li&gt;</a:t>
            </a:r>
          </a:p>
          <a:p>
            <a:pPr marL="0" indent="0">
              <a:buNone/>
            </a:pPr>
            <a:r>
              <a:rPr lang="it-IT" sz="1800" dirty="0"/>
              <a:t>&lt;ol type=</a:t>
            </a:r>
            <a:r>
              <a:rPr lang="it-IT" sz="1800" dirty="0">
                <a:cs typeface="Arial" panose="020B0604020202020204" pitchFamily="34" charset="0"/>
              </a:rPr>
              <a:t>"a" </a:t>
            </a:r>
            <a:r>
              <a:rPr lang="it-IT" sz="1800" dirty="0"/>
              <a:t>&gt;</a:t>
            </a:r>
          </a:p>
          <a:p>
            <a:pPr marL="0" indent="0">
              <a:buNone/>
            </a:pPr>
            <a:r>
              <a:rPr lang="it-IT" sz="1800" dirty="0"/>
              <a:t>&lt;li&gt;Ubuntu&lt;/li&gt;&lt;/ul&gt;</a:t>
            </a:r>
          </a:p>
          <a:p>
            <a:pPr marL="0" indent="0">
              <a:buNone/>
            </a:pPr>
            <a:r>
              <a:rPr lang="it-IT" sz="1800" dirty="0"/>
              <a:t>&lt;li&gt;Windows&lt;/li&gt;</a:t>
            </a:r>
          </a:p>
          <a:p>
            <a:pPr marL="0" indent="0">
              <a:buNone/>
            </a:pPr>
            <a:r>
              <a:rPr lang="it-IT" sz="1800" dirty="0"/>
              <a:t>&lt;ol type=</a:t>
            </a:r>
            <a:r>
              <a:rPr lang="it-IT" sz="1800" dirty="0">
                <a:cs typeface="Arial" panose="020B0604020202020204" pitchFamily="34" charset="0"/>
              </a:rPr>
              <a:t>"I" </a:t>
            </a:r>
            <a:r>
              <a:rPr lang="it-IT" sz="1800" dirty="0"/>
              <a:t>&gt;</a:t>
            </a:r>
          </a:p>
          <a:p>
            <a:pPr marL="0" indent="0">
              <a:buNone/>
            </a:pPr>
            <a:r>
              <a:rPr lang="it-IT" sz="1800" dirty="0"/>
              <a:t>&lt;li&gt;Windows 7&lt;/li&gt;</a:t>
            </a:r>
          </a:p>
          <a:p>
            <a:pPr marL="0" indent="0">
              <a:buNone/>
            </a:pPr>
            <a:r>
              <a:rPr lang="it-IT" sz="1800" dirty="0"/>
              <a:t>&lt;/ol&gt;</a:t>
            </a:r>
          </a:p>
          <a:p>
            <a:pPr marL="0" indent="0">
              <a:buNone/>
            </a:pPr>
            <a:r>
              <a:rPr lang="it-IT" sz="1800" dirty="0"/>
              <a:t>&lt;/ol&gt;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0627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A7DBC-5965-BAC0-DBA6-840B2217E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CC45-C11B-A55E-D16E-EBFACBB2D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</a:rPr>
              <a:t>1.9. Hyperlink Tags</a:t>
            </a:r>
            <a:br>
              <a:rPr lang="en-US" b="1" i="0" dirty="0">
                <a:effectLst/>
                <a:latin typeface="Söhne"/>
              </a:rPr>
            </a:br>
            <a:br>
              <a:rPr lang="en-US" b="1" i="0" dirty="0">
                <a:effectLst/>
                <a:latin typeface="Söhne"/>
              </a:rPr>
            </a:br>
            <a:br>
              <a:rPr lang="en-US" b="1" i="0" dirty="0">
                <a:effectLst/>
                <a:latin typeface="Söhne"/>
              </a:rPr>
            </a:b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2E42-8B19-D5D0-1961-4C173A63C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9831"/>
            <a:ext cx="8915400" cy="514951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Hyperlink tags are used to create clickable links to other web pages or resources.</a:t>
            </a:r>
          </a:p>
          <a:p>
            <a:endParaRPr lang="en-US" dirty="0">
              <a:solidFill>
                <a:srgbClr val="374151"/>
              </a:solidFill>
              <a:latin typeface="+mj-lt"/>
            </a:endParaRPr>
          </a:p>
          <a:p>
            <a:pPr marL="0" indent="0">
              <a:buNone/>
            </a:pPr>
            <a:r>
              <a:rPr lang="pt-BR" dirty="0">
                <a:latin typeface="+mj-lt"/>
              </a:rPr>
              <a:t>	&lt;a href="https://www.example.com"&gt;Visit Example.com&lt;/a&gt;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9650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C5919-35B1-8430-2FC2-CD954AA78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47E4-5703-BCC8-B4A1-1603CEDA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1.10. Executable Content Tags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4A31C-03E4-405E-ACF8-9BF764B87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9831"/>
            <a:ext cx="8915400" cy="514951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Executable content tags are used to embed executable content, such as scripts or interactive elements, within an HTML document.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+mj-lt"/>
            </a:endParaRPr>
          </a:p>
          <a:p>
            <a:pPr marL="400050" lvl="1" indent="0">
              <a:buNone/>
            </a:pPr>
            <a:r>
              <a:rPr lang="en-US" sz="1800" dirty="0">
                <a:latin typeface="+mj-lt"/>
              </a:rPr>
              <a:t>&lt;script&gt;</a:t>
            </a:r>
          </a:p>
          <a:p>
            <a:pPr marL="400050" lvl="1" indent="0">
              <a:buNone/>
            </a:pPr>
            <a:r>
              <a:rPr lang="en-US" sz="1800" dirty="0">
                <a:latin typeface="+mj-lt"/>
              </a:rPr>
              <a:t>    console.log("Hello, world!");</a:t>
            </a:r>
          </a:p>
          <a:p>
            <a:pPr marL="400050" lvl="1" indent="0">
              <a:buNone/>
            </a:pPr>
            <a:r>
              <a:rPr lang="en-US" sz="1800" dirty="0">
                <a:latin typeface="+mj-lt"/>
              </a:rPr>
              <a:t>&lt;/script&gt;</a:t>
            </a:r>
          </a:p>
          <a:p>
            <a:pPr marL="400050" lvl="1" indent="0">
              <a:buNone/>
            </a:pPr>
            <a:r>
              <a:rPr lang="en-US" sz="1800" dirty="0">
                <a:latin typeface="+mj-lt"/>
              </a:rPr>
              <a:t>&lt;style&gt;</a:t>
            </a:r>
          </a:p>
          <a:p>
            <a:pPr marL="400050" lvl="1" indent="0">
              <a:buNone/>
            </a:pPr>
            <a:r>
              <a:rPr lang="en-US" sz="1800" dirty="0">
                <a:latin typeface="+mj-lt"/>
              </a:rPr>
              <a:t>  	body{</a:t>
            </a:r>
          </a:p>
          <a:p>
            <a:pPr marL="1371600" lvl="3" indent="0">
              <a:buNone/>
            </a:pPr>
            <a:r>
              <a:rPr lang="en-US" sz="1800" dirty="0">
                <a:latin typeface="+mj-lt"/>
              </a:rPr>
              <a:t>	background : red;</a:t>
            </a:r>
          </a:p>
          <a:p>
            <a:pPr marL="1371600" lvl="3" indent="0">
              <a:buNone/>
            </a:pPr>
            <a:r>
              <a:rPr lang="en-US" sz="1800" dirty="0">
                <a:latin typeface="+mj-lt"/>
              </a:rPr>
              <a:t>}</a:t>
            </a:r>
          </a:p>
          <a:p>
            <a:pPr marL="400050" lvl="1" indent="0">
              <a:buNone/>
            </a:pPr>
            <a:r>
              <a:rPr lang="en-US" sz="1800" dirty="0">
                <a:latin typeface="+mj-lt"/>
              </a:rPr>
              <a:t>&lt;/ style &gt;</a:t>
            </a:r>
          </a:p>
        </p:txBody>
      </p:sp>
    </p:spTree>
    <p:extLst>
      <p:ext uri="{BB962C8B-B14F-4D97-AF65-F5344CB8AC3E}">
        <p14:creationId xmlns:p14="http://schemas.microsoft.com/office/powerpoint/2010/main" val="95900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361BFA-FD80-D4B9-35B6-EC5649A3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2574"/>
          </a:xfrm>
        </p:spPr>
        <p:txBody>
          <a:bodyPr/>
          <a:lstStyle/>
          <a:p>
            <a:r>
              <a:rPr lang="en-US" b="1" dirty="0"/>
              <a:t>Topics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DE82B5-125D-778B-50D2-B1E209F96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6684"/>
            <a:ext cx="8915400" cy="454453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HTML Basic</a:t>
            </a:r>
          </a:p>
          <a:p>
            <a:pPr>
              <a:buFont typeface="+mj-lt"/>
              <a:buAutoNum type="arabicPeriod"/>
            </a:pPr>
            <a:r>
              <a:rPr lang="en-US" dirty="0"/>
              <a:t>Image &amp; Imagemaps</a:t>
            </a:r>
          </a:p>
          <a:p>
            <a:pPr>
              <a:buFont typeface="+mj-lt"/>
              <a:buAutoNum type="arabicPeriod"/>
            </a:pPr>
            <a:r>
              <a:rPr lang="en-US" dirty="0"/>
              <a:t>Tables</a:t>
            </a:r>
          </a:p>
          <a:p>
            <a:pPr>
              <a:buFont typeface="+mj-lt"/>
              <a:buAutoNum type="arabicPeriod"/>
            </a:pPr>
            <a:r>
              <a:rPr lang="en-US" dirty="0"/>
              <a:t>Frames</a:t>
            </a:r>
          </a:p>
          <a:p>
            <a:pPr>
              <a:buFont typeface="+mj-lt"/>
              <a:buAutoNum type="arabicPeriod"/>
            </a:pPr>
            <a:r>
              <a:rPr lang="en-US" dirty="0"/>
              <a:t>Forms</a:t>
            </a:r>
          </a:p>
          <a:p>
            <a:pPr>
              <a:buFont typeface="+mj-lt"/>
              <a:buAutoNum type="arabicPeriod"/>
            </a:pPr>
            <a:r>
              <a:rPr lang="en-US" dirty="0"/>
              <a:t>Style Sheets</a:t>
            </a:r>
          </a:p>
        </p:txBody>
      </p:sp>
    </p:spTree>
    <p:extLst>
      <p:ext uri="{BB962C8B-B14F-4D97-AF65-F5344CB8AC3E}">
        <p14:creationId xmlns:p14="http://schemas.microsoft.com/office/powerpoint/2010/main" val="4169199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A0E1A-75E7-C1A2-9FEB-ED466BBDF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B1F7-A8D8-0A03-0E11-51597DFEA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5542" y="3853543"/>
            <a:ext cx="8915399" cy="164229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A53010"/>
                </a:solidFill>
              </a:rPr>
              <a:t>Chapter 2</a:t>
            </a:r>
            <a:br>
              <a:rPr lang="en-US" b="1" dirty="0"/>
            </a:br>
            <a:r>
              <a:rPr lang="en-US" sz="7200" b="1" dirty="0"/>
              <a:t>Image &amp; Imagemaps</a:t>
            </a:r>
            <a:br>
              <a:rPr lang="en-US" sz="7200" b="1" dirty="0"/>
            </a:b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83372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95CBC-9D2F-5E7A-74E6-766C756FB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8E9-3017-D14B-7EAA-0A84762F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2.1.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DB4CC-E575-B209-309A-4C721125B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9831"/>
            <a:ext cx="8915400" cy="514951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Accessibility: Image descriptions ensure content comprehension for users with visual impairments who rely on screen readers.</a:t>
            </a:r>
          </a:p>
          <a:p>
            <a:endParaRPr lang="en-US" sz="2400" b="0" i="0" dirty="0">
              <a:solidFill>
                <a:srgbClr val="374151"/>
              </a:solidFill>
              <a:effectLst/>
              <a:latin typeface="+mj-lt"/>
            </a:endParaRP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Inclusive Design: They demonstrate a commitment to inclusivity, welcoming users of all abilities to engage with website content.</a:t>
            </a:r>
          </a:p>
          <a:p>
            <a:endParaRPr lang="en-US" sz="2400" b="0" i="0" dirty="0">
              <a:solidFill>
                <a:srgbClr val="374151"/>
              </a:solidFill>
              <a:effectLst/>
              <a:latin typeface="+mj-lt"/>
            </a:endParaRP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Legal Compliance: Providing image descriptions helps websites adhere to accessibility regulations, ensuring compliance with laws and guidelines.</a:t>
            </a:r>
          </a:p>
        </p:txBody>
      </p:sp>
    </p:spTree>
    <p:extLst>
      <p:ext uri="{BB962C8B-B14F-4D97-AF65-F5344CB8AC3E}">
        <p14:creationId xmlns:p14="http://schemas.microsoft.com/office/powerpoint/2010/main" val="3046302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325E8-4CD5-FF33-5ECD-7F6A2F47F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A0AF-92AF-970F-2D0C-E032436B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2.1.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7B2E4-9692-9330-A672-155796BC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9831"/>
            <a:ext cx="8915400" cy="514951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SEO Benefits: Image descriptions contribute to search engine optimization efforts by providing context for images, improving their discoverability in search results.</a:t>
            </a:r>
          </a:p>
          <a:p>
            <a:endParaRPr lang="en-US" sz="2400" b="0" i="0" dirty="0">
              <a:solidFill>
                <a:srgbClr val="374151"/>
              </a:solidFill>
              <a:effectLst/>
              <a:latin typeface="+mj-lt"/>
            </a:endParaRP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Enhanced User Experience: Image descriptions benefit all users by providing additional context and clarity, improving the overall browsing experience.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3328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C763A-BA3B-87EB-0A05-C3873DE19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CC2D-91E9-78DA-C757-221D4345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2.2. Imagemaps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F21C4-EB7F-3B8F-7260-C5E3A2B91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9831"/>
            <a:ext cx="8915400" cy="514951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Definition: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Imagemaps are interactive images on webpages where different areas of the image can be clicked to navigate to different destinations.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Importance: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Enhances user engagement and navigation experience.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Provides visually appealing and intuitive interfaces.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Overview: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This presentation will cover the basics of imagemaps, including their implementation techniques, accessibility considerations, and best practices.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6960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41E4A-035D-88C5-BC2E-A1167CEC0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0B3B-64ED-32B6-596F-93E055AC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2.3. Imagemaps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438D-BFE3-6776-4780-B5B8987C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9831"/>
            <a:ext cx="8915400" cy="5149515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Shapes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ect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ircle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poly</a:t>
            </a:r>
          </a:p>
          <a:p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i="0" dirty="0">
                <a:solidFill>
                  <a:schemeClr val="tx1"/>
                </a:solidFill>
                <a:effectLst/>
                <a:latin typeface="Inconsolata" panose="020F0502020204030204" pitchFamily="2" charset="0"/>
              </a:rPr>
              <a:t>coords="175,242,420,358"</a:t>
            </a:r>
            <a:endParaRPr lang="en-US" sz="1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441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EC31C-FD24-9104-7106-5DB420965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AFA6-57B4-F671-20BA-86E60BB8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2.4. Imagemaps (Client-Side)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D0D6F-09EA-7A3F-2DA0-4678225D7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9831"/>
            <a:ext cx="8915400" cy="5149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="./bike.jpg"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usemap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="#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examplemap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width="100%"&gt;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&lt;map name="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examplemap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&lt;area shape="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coords="0,0,100,100"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="page1.html" alt="Area 1"&gt;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&lt;area shape="circle" coords="200,200,50"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="page2.html" alt="Area 2"&gt;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&lt;/map&gt;</a:t>
            </a:r>
          </a:p>
        </p:txBody>
      </p:sp>
    </p:spTree>
    <p:extLst>
      <p:ext uri="{BB962C8B-B14F-4D97-AF65-F5344CB8AC3E}">
        <p14:creationId xmlns:p14="http://schemas.microsoft.com/office/powerpoint/2010/main" val="1146696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0B28C-67DA-0AE1-9DEE-872896771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1D9B-2D5E-DF53-E08F-07949598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2.5. Imagemaps (Server-side)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DD4D-7F76-4AC0-E473-C8E70C5A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9831"/>
            <a:ext cx="8915400" cy="5149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&lt;a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="#"&gt;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="./bike.jpg" width="100%"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ismap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&lt;/a&gt;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3215646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34949-E73A-36A1-D522-9F9076B91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A5C9-26F7-31B7-DB19-CE8A1B254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5542" y="3853543"/>
            <a:ext cx="8915399" cy="164229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A53010"/>
                </a:solidFill>
              </a:rPr>
              <a:t>Chapter 3</a:t>
            </a:r>
            <a:br>
              <a:rPr lang="en-US" b="1" dirty="0"/>
            </a:br>
            <a:r>
              <a:rPr lang="en-US" sz="7200" b="1" dirty="0"/>
              <a:t>Table</a:t>
            </a:r>
            <a:br>
              <a:rPr lang="en-US" sz="7200" b="1" dirty="0"/>
            </a:b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5154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75B34-49E3-7316-0AE6-7096A2F13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30C5-2E60-7E27-2994-C9A9E08A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</a:rPr>
              <a:t>3.1. Introduction To HTML Tables and Their Structure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3B2B-18CE-E6F5-45B4-0AE077901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HTML tables organize and display data in a structured format.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Composed of rows and columns, forming a grid-like structure.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&lt;table border="1"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="#f2f2f2"&gt;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&lt;tr&gt;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&gt;Name&lt;/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&gt;Position&lt;/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&gt;Department&lt;/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&lt;/tr&gt;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&lt;tr&gt;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&lt;td&gt;John Doe&lt;/td&gt;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&lt;td&gt;Developer&lt;/td&gt; 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&lt;td&gt;IT&lt;/td&gt;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&lt;/tr&gt; 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141328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37746-7B92-8C54-F2E2-9DB46ECC0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F38C-79C3-5F25-0BD0-085134EB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</a:rPr>
              <a:t>3.1. Introduction To HTML Tables and Their Structure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3B368-4705-83D5-CAA7-B0C4E7098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HTML tables organize and display data in a structured format.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Composed of rows and columns, forming a grid-like structure.</a:t>
            </a:r>
          </a:p>
        </p:txBody>
      </p:sp>
    </p:spTree>
    <p:extLst>
      <p:ext uri="{BB962C8B-B14F-4D97-AF65-F5344CB8AC3E}">
        <p14:creationId xmlns:p14="http://schemas.microsoft.com/office/powerpoint/2010/main" val="209629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F5E13-6B74-33AC-E8AF-DB8531768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454B-6815-7C20-66D0-39126B99A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5542" y="3853543"/>
            <a:ext cx="8915399" cy="164229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A53010"/>
                </a:solidFill>
              </a:rPr>
              <a:t>Chapter 1</a:t>
            </a:r>
            <a:br>
              <a:rPr lang="en-US" b="1" dirty="0"/>
            </a:br>
            <a:r>
              <a:rPr lang="en-US" sz="7200" b="1" dirty="0"/>
              <a:t>HTML Basic</a:t>
            </a:r>
            <a:br>
              <a:rPr lang="en-US" sz="7200" b="1" dirty="0"/>
            </a:b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398558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51E63-FDDF-F02A-CAB8-D355C1151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55BC-B4B2-2ED5-BE2C-888A739F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</a:rPr>
              <a:t>3.1. Introduction To HTML Tables and Their Structure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4E2C0-0199-61E4-4448-BC7552766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&lt;table border="1"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="#f2f2f2"&gt;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&lt;tr&gt;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&gt;Name&lt;/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&gt;Position&lt;/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&gt;Department&lt;/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&lt;/tr&gt;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&lt;tr&gt;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&lt;td&gt;John Doe&lt;/td&gt;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&lt;td&gt;Developer&lt;/td&gt; </a:t>
            </a:r>
          </a:p>
          <a:p>
            <a:pPr marL="400050" lvl="1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&lt;td&gt;IT&lt;/td&gt;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&lt;/tr&gt; </a:t>
            </a:r>
          </a:p>
          <a:p>
            <a:pPr marL="400050" lvl="1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931427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E71B1-255A-6CAD-9325-5D57591D5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D8D6-DFC2-B04D-DF38-F1D14874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3.</a:t>
            </a:r>
            <a:r>
              <a:rPr lang="en-US" b="1" dirty="0"/>
              <a:t>2</a:t>
            </a:r>
            <a:r>
              <a:rPr lang="en-US" b="1" i="0" dirty="0">
                <a:effectLst/>
              </a:rPr>
              <a:t>. The Table Tags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A4255-17BB-E725-ACF6-C1AFB8BCD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&lt;table&gt; defines the overall structure.</a:t>
            </a:r>
          </a:p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&lt;tr&gt; represents rows.</a:t>
            </a:r>
          </a:p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 is used for header cells.</a:t>
            </a:r>
          </a:p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&lt;td&gt; is used for data cells.</a:t>
            </a:r>
          </a:p>
          <a:p>
            <a:pPr marL="0" indent="0">
              <a:buNone/>
            </a:pPr>
            <a:endParaRPr lang="en-US" sz="2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54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6B780-ABA8-8BF1-7496-E82B76667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63B7-9D43-5346-2591-F3FC1A42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3.3. Alignment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C02B3-FC5E-12DB-6704-81F0AB51F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Alignment is crucial for aesthetic presentation.</a:t>
            </a:r>
          </a:p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Control alignment at different levels: entire table, within a row, or within a cell.</a:t>
            </a:r>
          </a:p>
        </p:txBody>
      </p:sp>
    </p:spTree>
    <p:extLst>
      <p:ext uri="{BB962C8B-B14F-4D97-AF65-F5344CB8AC3E}">
        <p14:creationId xmlns:p14="http://schemas.microsoft.com/office/powerpoint/2010/main" val="3514599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175FD-8A8C-CCCC-FA58-6F78FD288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8445-A225-07D1-BCC6-DD734E34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3.</a:t>
            </a:r>
            <a:r>
              <a:rPr lang="en-US" b="1" dirty="0"/>
              <a:t>4</a:t>
            </a:r>
            <a:r>
              <a:rPr lang="en-US" b="1" i="0" dirty="0">
                <a:effectLst/>
              </a:rPr>
              <a:t>. Aligning Entire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3635-2760-AC0A-2971-6F29A8C79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 CSS styles or the align attribute.</a:t>
            </a:r>
          </a:p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Aligns the entire table on the page.</a:t>
            </a:r>
          </a:p>
        </p:txBody>
      </p:sp>
    </p:spTree>
    <p:extLst>
      <p:ext uri="{BB962C8B-B14F-4D97-AF65-F5344CB8AC3E}">
        <p14:creationId xmlns:p14="http://schemas.microsoft.com/office/powerpoint/2010/main" val="543890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45290-2912-A5F2-48AD-E54155D3F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9C3A-E47E-90AB-8A61-45C29790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3.</a:t>
            </a:r>
            <a:r>
              <a:rPr lang="en-US" b="1" dirty="0"/>
              <a:t>4</a:t>
            </a:r>
            <a:r>
              <a:rPr lang="en-US" b="1" i="0" dirty="0">
                <a:effectLst/>
              </a:rPr>
              <a:t>. Alignment within a Row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74580-B837-D39B-2FB7-8CEE576E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Control alignment within a row using CSS styles or attributes like align and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valign</a:t>
            </a: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9143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8776E-4DA5-F2BB-326B-8766E2F95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A845-EAE1-03B8-24DF-56104E6B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3.</a:t>
            </a:r>
            <a:r>
              <a:rPr lang="en-US" b="1" dirty="0"/>
              <a:t>4</a:t>
            </a:r>
            <a:r>
              <a:rPr lang="en-US" b="1" i="0" dirty="0">
                <a:effectLst/>
              </a:rPr>
              <a:t>. Alignment within a Cell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3B496-415C-7416-8904-49D5114A8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Precise control over individual cell alignment.</a:t>
            </a:r>
          </a:p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Utilize CSS styles or attributes like align and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valign</a:t>
            </a: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5296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915E3-4B4C-7E7D-F1C1-C4290C863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DE64-76F5-2321-D0D4-FFC7A895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3.</a:t>
            </a:r>
            <a:r>
              <a:rPr lang="en-US" b="1" dirty="0"/>
              <a:t>4</a:t>
            </a:r>
            <a:r>
              <a:rPr lang="en-US" b="1" i="0" dirty="0">
                <a:effectLst/>
              </a:rPr>
              <a:t>.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67EC-0B95-8387-38FD-905FB4F4E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HTML table attributes customize appearance and behavior.</a:t>
            </a:r>
          </a:p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Examples: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for background color, cellpadding for spacing, border for border width.</a:t>
            </a:r>
          </a:p>
        </p:txBody>
      </p:sp>
    </p:spTree>
    <p:extLst>
      <p:ext uri="{BB962C8B-B14F-4D97-AF65-F5344CB8AC3E}">
        <p14:creationId xmlns:p14="http://schemas.microsoft.com/office/powerpoint/2010/main" val="4167444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C92B2-C2A5-BD07-5299-09B2B125A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3765-F7F7-C995-5A1D-01E16941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3.</a:t>
            </a:r>
            <a:r>
              <a:rPr lang="en-US" b="1" dirty="0"/>
              <a:t>4</a:t>
            </a:r>
            <a:r>
              <a:rPr lang="en-US" b="1" i="0" dirty="0">
                <a:effectLst/>
              </a:rPr>
              <a:t>. Content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043DA-C23B-7D73-6FEE-9538A9BA2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Versatile content within HTML tables.</a:t>
            </a:r>
          </a:p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Include text, images, links, forms, and other HTML elements.</a:t>
            </a:r>
          </a:p>
        </p:txBody>
      </p:sp>
    </p:spTree>
    <p:extLst>
      <p:ext uri="{BB962C8B-B14F-4D97-AF65-F5344CB8AC3E}">
        <p14:creationId xmlns:p14="http://schemas.microsoft.com/office/powerpoint/2010/main" val="3795995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6293E-E9C4-B6A7-DD20-F8857BD2A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360A-EE41-90A8-1650-50742FA8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3.</a:t>
            </a:r>
            <a:r>
              <a:rPr lang="en-US" b="1" dirty="0"/>
              <a:t>4</a:t>
            </a:r>
            <a:r>
              <a:rPr lang="en-US" b="1" i="0" dirty="0">
                <a:effectLst/>
              </a:rPr>
              <a:t>. Background Color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31A65-3566-ADBA-B136-8D7A1DECA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Enhance visual appeal by adding background color.</a:t>
            </a:r>
          </a:p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attribute or CSS styles.</a:t>
            </a:r>
          </a:p>
        </p:txBody>
      </p:sp>
    </p:spTree>
    <p:extLst>
      <p:ext uri="{BB962C8B-B14F-4D97-AF65-F5344CB8AC3E}">
        <p14:creationId xmlns:p14="http://schemas.microsoft.com/office/powerpoint/2010/main" val="639573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C9ED3-C64A-4CA6-F21A-9CD434858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CFFD-4439-FD1F-0B7B-200BF11D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3.</a:t>
            </a:r>
            <a:r>
              <a:rPr lang="en-US" b="1" dirty="0"/>
              <a:t>4</a:t>
            </a:r>
            <a:r>
              <a:rPr lang="en-US" b="1" i="0" dirty="0">
                <a:effectLst/>
              </a:rPr>
              <a:t>. Adding a Caption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37880-2A38-5E16-9AE6-CB21FE173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 &lt;caption&gt; element.</a:t>
            </a:r>
          </a:p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Provides a title or caption for the entire table.</a:t>
            </a:r>
          </a:p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&lt;caption&gt;Employee Information&lt;/caption&gt;</a:t>
            </a:r>
          </a:p>
        </p:txBody>
      </p:sp>
    </p:spTree>
    <p:extLst>
      <p:ext uri="{BB962C8B-B14F-4D97-AF65-F5344CB8AC3E}">
        <p14:creationId xmlns:p14="http://schemas.microsoft.com/office/powerpoint/2010/main" val="94119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EB0B-0C10-7823-C63A-9A91467D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1764"/>
          </a:xfrm>
        </p:spPr>
        <p:txBody>
          <a:bodyPr/>
          <a:lstStyle/>
          <a:p>
            <a:r>
              <a:rPr lang="en-US" b="1" i="0" dirty="0">
                <a:effectLst/>
              </a:rPr>
              <a:t>1.1. HTML Tag 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E44C-F5BF-CB91-8A8A-F194B5100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5874"/>
            <a:ext cx="8915400" cy="4435348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HTML tags are used to define elements within an HTML document, each serving a specific purpose and function.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+mj-lt"/>
            </a:endParaRP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&lt;p&gt;This is a paragraph.&lt;/p&gt;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4755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EF246-9245-1C02-29A4-47D8CDB5D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BBC5-FA4D-48C7-74AA-10B6182D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3.</a:t>
            </a:r>
            <a:r>
              <a:rPr lang="en-US" b="1" dirty="0"/>
              <a:t>4</a:t>
            </a:r>
            <a:r>
              <a:rPr lang="en-US" b="1" i="0" dirty="0">
                <a:effectLst/>
              </a:rPr>
              <a:t>. Setting the Width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1826E-2F4D-B61D-9795-3D2AA9C1F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Control the overall width of the table.</a:t>
            </a:r>
          </a:p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 the width attribute or CSS styles to set the desired width.</a:t>
            </a:r>
          </a:p>
        </p:txBody>
      </p:sp>
    </p:spTree>
    <p:extLst>
      <p:ext uri="{BB962C8B-B14F-4D97-AF65-F5344CB8AC3E}">
        <p14:creationId xmlns:p14="http://schemas.microsoft.com/office/powerpoint/2010/main" val="483145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D913D-32F0-AFE4-DF10-D5A12AF5D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573A-F9FB-8647-0159-831D03EC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3.</a:t>
            </a:r>
            <a:r>
              <a:rPr lang="en-US" b="1" dirty="0"/>
              <a:t>4</a:t>
            </a:r>
            <a:r>
              <a:rPr lang="en-US" b="1" i="0" dirty="0">
                <a:effectLst/>
              </a:rPr>
              <a:t>. Adding a Border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2440E-C56D-0739-E909-E81F46B2C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Define the visual appearance of the table border.</a:t>
            </a:r>
          </a:p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 the border attribute or CSS styles to set the border properties.</a:t>
            </a:r>
          </a:p>
        </p:txBody>
      </p:sp>
    </p:spTree>
    <p:extLst>
      <p:ext uri="{BB962C8B-B14F-4D97-AF65-F5344CB8AC3E}">
        <p14:creationId xmlns:p14="http://schemas.microsoft.com/office/powerpoint/2010/main" val="417822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3CE75-C837-7B67-4024-2AAD09C3F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CA4-7117-88DB-0E7A-87AC9ECA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3.</a:t>
            </a:r>
            <a:r>
              <a:rPr lang="en-US" b="1" dirty="0"/>
              <a:t>4</a:t>
            </a:r>
            <a:r>
              <a:rPr lang="en-US" b="1" i="0" dirty="0">
                <a:effectLst/>
              </a:rPr>
              <a:t>. Spacing Within Cells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CBBD-FA2E-12F2-35B5-F56DDE9D5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Adjust the spacing within cells for better presentation.</a:t>
            </a:r>
          </a:p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 the cellpadding attribute or CSS styles to add padding within cells.</a:t>
            </a:r>
          </a:p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&lt;table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cellspacing</a:t>
            </a: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="10"&gt;&lt;/table&gt;</a:t>
            </a:r>
          </a:p>
        </p:txBody>
      </p:sp>
    </p:spTree>
    <p:extLst>
      <p:ext uri="{BB962C8B-B14F-4D97-AF65-F5344CB8AC3E}">
        <p14:creationId xmlns:p14="http://schemas.microsoft.com/office/powerpoint/2010/main" val="3532967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BB647-3A1C-28FB-89DA-626453B4D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5BB9-C47D-02AD-685D-5DB664AE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</a:rPr>
              <a:t>3.</a:t>
            </a:r>
            <a:r>
              <a:rPr lang="en-US" b="1" dirty="0"/>
              <a:t>4</a:t>
            </a:r>
            <a:r>
              <a:rPr lang="en-US" b="1" i="0" dirty="0">
                <a:effectLst/>
              </a:rPr>
              <a:t>. Spanning Multiple Rows or Columns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B89AE-C42F-D883-0587-3453F80D8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Merge cells to span across multiple rows or columns.</a:t>
            </a:r>
          </a:p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colspan</a:t>
            </a: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rowspan</a:t>
            </a: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attributes for cells.</a:t>
            </a:r>
          </a:p>
        </p:txBody>
      </p:sp>
    </p:spTree>
    <p:extLst>
      <p:ext uri="{BB962C8B-B14F-4D97-AF65-F5344CB8AC3E}">
        <p14:creationId xmlns:p14="http://schemas.microsoft.com/office/powerpoint/2010/main" val="22862834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24309-EDB7-69B3-9344-179659322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D3C7-69C7-093E-2B57-AA6B418B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</a:rPr>
              <a:t>3.</a:t>
            </a:r>
            <a:r>
              <a:rPr lang="en-US" b="1" dirty="0"/>
              <a:t>4</a:t>
            </a:r>
            <a:r>
              <a:rPr lang="en-US" b="1" i="0" dirty="0">
                <a:effectLst/>
              </a:rPr>
              <a:t>. Elements that can be Placed in a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FCBC-1E2F-5208-8F39-712519146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HTML tables support various content types.</a:t>
            </a:r>
          </a:p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Include text, images, links, forms, and other HTML elements within table cells.</a:t>
            </a:r>
          </a:p>
        </p:txBody>
      </p:sp>
    </p:spTree>
    <p:extLst>
      <p:ext uri="{BB962C8B-B14F-4D97-AF65-F5344CB8AC3E}">
        <p14:creationId xmlns:p14="http://schemas.microsoft.com/office/powerpoint/2010/main" val="30171177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F7EC3-40F1-7CE1-D2F9-E9B05A760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1D88-9818-EF23-1E92-FEF1710A7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</a:rPr>
              <a:t>3.</a:t>
            </a:r>
            <a:r>
              <a:rPr lang="en-US" b="1" dirty="0"/>
              <a:t>4</a:t>
            </a:r>
            <a:r>
              <a:rPr lang="en-US" b="1" i="0" dirty="0">
                <a:effectLst/>
              </a:rPr>
              <a:t>. Table Sections and Column 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6ED1A-4B73-429D-4DF1-452947FE6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Organize tables into sections like &lt;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&gt;, &lt;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&gt;, and &lt;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tfoot</a:t>
            </a: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&gt;.</a:t>
            </a:r>
          </a:p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 &lt;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colgroup</a:t>
            </a: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 and &lt;col&gt; elements for column properties.</a:t>
            </a:r>
          </a:p>
          <a:p>
            <a:pPr marL="400050" lvl="1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colgroup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&lt;col span="2" style="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background-color:red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400050" lvl="1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&lt;col style="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background-color:yellow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400050" lvl="1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colgroup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664197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06DB4-6392-643B-9515-5555F118A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12E7-411A-EFCC-52AD-DDEEE5E5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3.</a:t>
            </a:r>
            <a:r>
              <a:rPr lang="en-US" b="1" dirty="0"/>
              <a:t>4</a:t>
            </a:r>
            <a:r>
              <a:rPr lang="en-US" b="1" i="0" dirty="0">
                <a:effectLst/>
              </a:rPr>
              <a:t>. Table as a Design Tool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84473-DCF7-EE16-5403-54C6A5A2D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Historically used for layout, but now CSS is preferred.</a:t>
            </a:r>
          </a:p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Tables are best for displaying tabular data rather than page layout.</a:t>
            </a:r>
            <a:endParaRPr lang="en-US" sz="1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48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9EAD6-A926-DC89-3215-1BD9E8D49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9ACE-D8B6-E9E7-DC3F-E737113FF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5542" y="3853543"/>
            <a:ext cx="8915399" cy="164229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A53010"/>
                </a:solidFill>
              </a:rPr>
              <a:t>Chapter 4</a:t>
            </a:r>
            <a:br>
              <a:rPr lang="en-US" b="1" dirty="0"/>
            </a:br>
            <a:r>
              <a:rPr lang="en-US" sz="7200" b="1" dirty="0"/>
              <a:t>Frames</a:t>
            </a:r>
            <a:br>
              <a:rPr lang="en-US" sz="7200" b="1" dirty="0"/>
            </a:b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1314351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2AAE6-C1A4-8DBD-7975-375BCA78C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902C-350D-C704-CF0D-E6BA21D0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dirty="0"/>
              <a:t>4</a:t>
            </a:r>
            <a:r>
              <a:rPr lang="en-US" b="1" i="0" dirty="0">
                <a:effectLst/>
              </a:rPr>
              <a:t>.1. Introduction to 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4FC1A-BB92-245A-F74A-CC6E7F963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Frames allow developers to divide a web page into multiple sections or windows, each capable of displaying different HTML documents. </a:t>
            </a:r>
          </a:p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 can be useful for creating layouts with persistent navigation or for displaying content from different sources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32616874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E3ECF-5405-DB6E-DA6F-F20DFCB50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05B8-7378-464B-9D30-73BDCAF7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dirty="0"/>
              <a:t>4</a:t>
            </a:r>
            <a:r>
              <a:rPr lang="en-US" b="1" i="0" dirty="0">
                <a:effectLst/>
              </a:rPr>
              <a:t>.2. 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5BFC-AECC-E767-441C-1725215F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Frames were commonly used for creating complex layouts, such as having a fixed navigation menu while the content changed dynamically. </a:t>
            </a:r>
          </a:p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However, due to the limitations and drawbacks associated with frames, modern web development tends to use alternative layout methods.</a:t>
            </a:r>
          </a:p>
        </p:txBody>
      </p:sp>
    </p:spTree>
    <p:extLst>
      <p:ext uri="{BB962C8B-B14F-4D97-AF65-F5344CB8AC3E}">
        <p14:creationId xmlns:p14="http://schemas.microsoft.com/office/powerpoint/2010/main" val="137002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3982-7892-5C93-A404-F841F10C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580"/>
          </a:xfrm>
        </p:spPr>
        <p:txBody>
          <a:bodyPr/>
          <a:lstStyle/>
          <a:p>
            <a:r>
              <a:rPr lang="en-US" b="1" i="0" dirty="0">
                <a:effectLst/>
              </a:rPr>
              <a:t>1.2. Global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59D3-D341-2CE6-CCAC-782A46362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07690"/>
            <a:ext cx="8915400" cy="4603532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Global attributes are attributes that can be applied to any HTML element, regardless of its type.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+mj-lt"/>
            </a:endParaRP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&lt;div class="container" id="main"&gt;</a:t>
            </a: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    &lt;!-- Content goes here --&gt;</a:t>
            </a: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&lt;/div&gt;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84019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74DB9-76E6-F4E5-AC7C-F904667DB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2087-168D-5A30-4EE5-949B62F6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dirty="0"/>
              <a:t>4</a:t>
            </a:r>
            <a:r>
              <a:rPr lang="en-US" b="1" i="0" dirty="0">
                <a:effectLst/>
              </a:rPr>
              <a:t>.3. New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C7DA4-1BE3-1352-4D09-D2B3E0B2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Not Supported in HTML5.</a:t>
            </a:r>
          </a:p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 &lt;frameset&gt; tag was used in HTML 4 to define a frameset.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&lt;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iframe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="https://google.com"&gt;&lt;/iframe&gt;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715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72702-92EA-8774-8EE7-9B3F397F3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341C-29B2-DD60-E8F8-6BBD31D1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dirty="0"/>
              <a:t>4</a:t>
            </a:r>
            <a:r>
              <a:rPr lang="en-US" b="1" i="0" dirty="0">
                <a:effectLst/>
              </a:rPr>
              <a:t>.3. Frames Document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3223C-CFEE-F024-FEE3-9B6AFE0CD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frames document is an HTML document that defines the structure and content of a frame-based layout. </a:t>
            </a:r>
          </a:p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 typically includes the &lt;frameset&gt; tag to define the layout structure.</a:t>
            </a:r>
          </a:p>
        </p:txBody>
      </p:sp>
    </p:spTree>
    <p:extLst>
      <p:ext uri="{BB962C8B-B14F-4D97-AF65-F5344CB8AC3E}">
        <p14:creationId xmlns:p14="http://schemas.microsoft.com/office/powerpoint/2010/main" val="4284521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DCFC5-121E-E8DC-C24A-5D4684F0B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EF1C-551D-6481-D511-E7F9AEB36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dirty="0"/>
              <a:t>4</a:t>
            </a:r>
            <a:r>
              <a:rPr lang="en-US" b="1" i="0" dirty="0">
                <a:effectLst/>
              </a:rPr>
              <a:t>.3. The &lt;FRAMESET&gt; Tag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2B609-AE6E-1C38-8F0C-53EEB7365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 &lt;frameset&gt; tag is used to define the structure of frames within a web page. </a:t>
            </a:r>
          </a:p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 specifies the rows or columns in which frames will be arranged.</a:t>
            </a:r>
          </a:p>
          <a:p>
            <a:endParaRPr lang="en-US" sz="2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&lt;frameset rows="50%,50%"&gt;</a:t>
            </a:r>
          </a:p>
          <a:p>
            <a:pPr marL="400050" lvl="1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&lt;frame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="frame1.html"&gt;</a:t>
            </a:r>
          </a:p>
          <a:p>
            <a:pPr marL="400050" lvl="1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&lt;frame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="frame2.html"&gt;</a:t>
            </a:r>
          </a:p>
          <a:p>
            <a:pPr marL="400050" lvl="1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&lt;/frameset&gt;</a:t>
            </a:r>
          </a:p>
          <a:p>
            <a:pPr marL="400050" lvl="1" indent="0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This code creates a page with two vertically split frames, each loading different HTML documents</a:t>
            </a:r>
          </a:p>
        </p:txBody>
      </p:sp>
    </p:spTree>
    <p:extLst>
      <p:ext uri="{BB962C8B-B14F-4D97-AF65-F5344CB8AC3E}">
        <p14:creationId xmlns:p14="http://schemas.microsoft.com/office/powerpoint/2010/main" val="3708870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A82B9-7014-AAD1-E6DF-DE53E30B6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A712-7141-A6FB-EDB4-9AB8D834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dirty="0"/>
              <a:t>4</a:t>
            </a:r>
            <a:r>
              <a:rPr lang="en-US" b="1" i="0" dirty="0">
                <a:effectLst/>
              </a:rPr>
              <a:t>.4. Nesting &lt;FRAMESET&gt; Tag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17789-7521-9A67-366D-96FC640BD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Framesets can be nested to create more complex layouts with multiple rows and columns of frames.</a:t>
            </a:r>
            <a:endParaRPr lang="en-US" sz="1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7757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71674-3EFF-DBD5-B0E4-8AAC25A45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822A-CAE4-A2EC-2FE1-651B780A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4</a:t>
            </a:r>
            <a:r>
              <a:rPr lang="en-US" b="1" i="0" dirty="0">
                <a:effectLst/>
              </a:rPr>
              <a:t>.4. Placing Content in Frames with the &lt;FRAME&gt; Tag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A69D6-344E-EBFB-357E-507D95664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 &lt;frame&gt; tag is used to define individual frames within a frameset. </a:t>
            </a:r>
          </a:p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 includes attributes like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to specify the content to be loaded into the frame.</a:t>
            </a:r>
            <a:endParaRPr lang="en-US" sz="1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0427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36814-4CEF-501C-57A3-0E871C467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78EF-B48C-C30F-AC08-9CD0AF2E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dirty="0"/>
              <a:t>4</a:t>
            </a:r>
            <a:r>
              <a:rPr lang="en-US" b="1" i="0" dirty="0">
                <a:effectLst/>
              </a:rPr>
              <a:t>.5. Targeting Named 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A464-2307-8116-0443-819CA9D7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Frames can be named, and links or forms can be targeted to load content into a specific frame. </a:t>
            </a:r>
          </a:p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 is achieved using the target attribute in links or form elements.</a:t>
            </a:r>
            <a:endParaRPr lang="en-US" sz="1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00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A4156-3A8C-1BAC-4283-6E795DF34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7BFA-6E0F-FB49-8576-51C8002C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dirty="0"/>
              <a:t>4</a:t>
            </a:r>
            <a:r>
              <a:rPr lang="en-US" b="1" i="0" dirty="0">
                <a:effectLst/>
              </a:rPr>
              <a:t>.6. Creating Floating 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DEE8C-B9FA-20A1-B4F0-F9289FC26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Floating frames refer to frames that are not part of the main frameset structure but can be opened independently. This is achieved using JavaScript or by specifying a target frame for links.</a:t>
            </a:r>
            <a:endParaRPr lang="en-US" sz="1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654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DC2BB-99F1-2843-310E-2F7CB23CB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D84D-4D5B-90A2-5057-EEFAB7A6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dirty="0"/>
              <a:t>4</a:t>
            </a:r>
            <a:r>
              <a:rPr lang="en-US" b="1" i="0" dirty="0">
                <a:effectLst/>
              </a:rPr>
              <a:t>.7. Using Hidden 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D9C5-B0CF-B9D8-6C36-BFD5BC02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Hidden frames are frames that are not visible to the user but are used to load and store data or perform background tasks.</a:t>
            </a:r>
            <a:endParaRPr lang="en-US" sz="1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0751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5B418-BD32-D5DA-B76B-78C5F73BB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2F49-150D-CEB2-0DFF-760AAA0F1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5542" y="3853543"/>
            <a:ext cx="8915399" cy="164229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A53010"/>
                </a:solidFill>
              </a:rPr>
              <a:t>Chapter 5</a:t>
            </a:r>
            <a:br>
              <a:rPr lang="en-US" b="1" dirty="0"/>
            </a:br>
            <a:r>
              <a:rPr lang="en-US" sz="7200" b="1" dirty="0"/>
              <a:t>Forms</a:t>
            </a:r>
            <a:br>
              <a:rPr lang="en-US" sz="7200" b="1" dirty="0"/>
            </a:b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4430311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EDD11-CF64-5B6D-9A26-2C55FA16F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77DD-DEFD-057A-AF1A-AD9D6B9B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5.1. Creating Forms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8BDC-46E9-347E-1BDB-29B6D0C3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Defines the beginning and end of an HTML form.</a:t>
            </a:r>
          </a:p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 encapsulates form elements and specifies where the form data should be sent.</a:t>
            </a:r>
            <a:endParaRPr lang="en-US" sz="1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29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C1E69-043F-3BA4-C70A-62579054F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4642-B5E4-ED8E-B5D8-B663652A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3748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1.3. Document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25E0-9F6A-147B-7E94-8E413475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9832"/>
            <a:ext cx="8915400" cy="526181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Document tags are essential elements that define the overall structure of an HTML document.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+mj-lt"/>
            </a:endParaRP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&lt;!DOCTYPE html&gt;</a:t>
            </a: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&lt;html lang="</a:t>
            </a:r>
            <a:r>
              <a:rPr lang="en-US" dirty="0" err="1">
                <a:latin typeface="+mj-lt"/>
              </a:rPr>
              <a:t>en</a:t>
            </a:r>
            <a:r>
              <a:rPr lang="en-US" dirty="0">
                <a:latin typeface="+mj-lt"/>
              </a:rPr>
              <a:t>"&gt;</a:t>
            </a: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&lt;head&gt;</a:t>
            </a: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    &lt;meta charset="UTF-8"&gt;</a:t>
            </a: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    &lt;meta name="viewport" content="width=device-width, initial-scale=1.0"&gt;</a:t>
            </a: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    &lt;title&gt;My HTML Document&lt;/title&gt;</a:t>
            </a: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&lt;/head&gt;</a:t>
            </a: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&lt;body&gt;</a:t>
            </a: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    &lt;!-- Content goes here --&gt;</a:t>
            </a: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&lt;/body&gt;</a:t>
            </a: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65427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693B5-3E69-13A9-413B-E5D989469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7DB3-E3CA-EC41-02FF-1EED22E2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5.2. Named Input Fields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A9358-4D18-7F5B-CC9C-F9501F6D6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Input fields can have a name attribute to identify them when processing the form data on the server.</a:t>
            </a:r>
            <a:endParaRPr lang="en-US" sz="1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26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F3EFF-8978-8B30-42CE-2B2468BC3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620C-5282-DB84-DE09-0E39601D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5.3. The &lt;INPUT&gt; Tag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D69D8-1428-9945-E308-9DEF5A26F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Text Input</a:t>
            </a:r>
          </a:p>
          <a:p>
            <a:pPr lvl="1"/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single-line text input field.</a:t>
            </a:r>
          </a:p>
          <a:p>
            <a:pPr marL="857250" lvl="2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&lt;input type="text" name="username" placeholder="Enter your username"&gt;</a:t>
            </a:r>
          </a:p>
          <a:p>
            <a:pPr marL="857250" lvl="2" indent="0">
              <a:buNone/>
            </a:pPr>
            <a:endParaRPr lang="en-US" sz="2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Multiple Lines Text Area</a:t>
            </a:r>
          </a:p>
          <a:p>
            <a:pPr lvl="1"/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for multiline text input. </a:t>
            </a:r>
          </a:p>
          <a:p>
            <a:pPr lvl="1"/>
            <a:endParaRPr lang="en-US" sz="1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name="message" rows="4" cols="50" placeholder="Enter your message"&gt;&lt;/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1350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701FB-FFAE-91EA-3D77-F1586757A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A806-1163-6482-A7FE-9E0BA7CF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5.4. Drop Down and List Boxes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EED5D-3642-8488-9940-8947A351D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Select dropdown list.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&lt;select name="country"&gt;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&lt;option value="</a:t>
            </a:r>
            <a:r>
              <a:rPr lang="en-US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usa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"&gt;USA&lt;/option&gt;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&lt;option value="</a:t>
            </a:r>
            <a:r>
              <a:rPr lang="en-US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canada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"&gt;Canada&lt;/option&gt;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&lt;!-- More options go here --&gt;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26874407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5A871-0B71-4014-07B8-B74A515C8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5F5B-D510-34A6-8BFE-AA551C13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5.5. Inputs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C8D2-0FCA-5117-5EC7-297C8EEB4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Hidden Input: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Hidden input fields can store data without displaying it on the form. 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&lt;input type="hidden" name="</a:t>
            </a:r>
            <a:r>
              <a:rPr lang="en-US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hiddenField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	value="</a:t>
            </a:r>
            <a:r>
              <a:rPr lang="en-US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hiddenValue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Password Input: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Password input for securely entering passwords. 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&lt;input type="password" name="password" placeholder="Enter 	your password"&gt;</a:t>
            </a:r>
          </a:p>
        </p:txBody>
      </p:sp>
    </p:spTree>
    <p:extLst>
      <p:ext uri="{BB962C8B-B14F-4D97-AF65-F5344CB8AC3E}">
        <p14:creationId xmlns:p14="http://schemas.microsoft.com/office/powerpoint/2010/main" val="33063680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E6A3A-A176-490F-0504-16D2925AC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6DEB-205B-2C27-EC85-42D37382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5.6. Inputs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1AFF8-11AC-DAC3-7F56-902D9A8B4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File Upload: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Allows users to upload files.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&lt;input type="file" name="</a:t>
            </a:r>
            <a:r>
              <a:rPr lang="en-US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fileUpload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6055991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E435C-5555-5C99-6DC4-5A94E12AA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0DA9-FED8-A9F7-5039-74E06A000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5.7. Buttons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D1A4-F171-B90A-872E-9750B73D7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&lt;input&gt; with type="button" creates a clickable button.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&lt;button&gt; element is also used for buttons.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&lt;input type="button" value="Click me"&gt;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&lt;button type="submit"&gt;Submit&lt;/button&gt;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6933742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AA0A9-E5CB-86A0-9F6A-8F196E2ED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BDE1-23C9-28B3-FEB9-892EBBF5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5.8. Submit and Reset Buttons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640D-EC93-801D-DF66-9E61874D5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Submit button sends form data to the server.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Reset button resets form fields.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&lt;input type="submit" value="Submit"&gt;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&lt;input type="reset" value="Reset"&gt;</a:t>
            </a:r>
          </a:p>
        </p:txBody>
      </p:sp>
    </p:spTree>
    <p:extLst>
      <p:ext uri="{BB962C8B-B14F-4D97-AF65-F5344CB8AC3E}">
        <p14:creationId xmlns:p14="http://schemas.microsoft.com/office/powerpoint/2010/main" val="35471791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784B7-977A-C8B6-69BB-2C1661D5B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6A5D-916C-B137-22C2-59D655E8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5.9. Radio Buttons and Checkboxes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F30B6-6434-D3B1-8141-ED62DCA9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Radio buttons for mutually exclusive options.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Checkboxes for multiple selections.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&lt;input type="radio" name="gender" value="male"&gt; Male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&lt;input type="radio" name="gender" value="female"&gt; Female</a:t>
            </a:r>
          </a:p>
          <a:p>
            <a:endParaRPr lang="en-US" sz="2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&lt;input type="checkbox" name="interest" value="programming"&gt; Programming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&lt;input type="checkbox" name="interest" value="design"&gt; Design</a:t>
            </a:r>
          </a:p>
        </p:txBody>
      </p:sp>
    </p:spTree>
    <p:extLst>
      <p:ext uri="{BB962C8B-B14F-4D97-AF65-F5344CB8AC3E}">
        <p14:creationId xmlns:p14="http://schemas.microsoft.com/office/powerpoint/2010/main" val="14268552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04B4E-5C9F-9A60-75FD-50DC93E40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599D-A920-DB4A-5996-CAF629D27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5.10. Select and Option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0B0A7-3CB2-7DA0-0AFD-18A202F7C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Creating dropdown lists using &lt;select&gt; and &lt;option&gt;.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&lt;select name="car"&gt;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&lt;option value="</a:t>
            </a:r>
            <a:r>
              <a:rPr lang="en-US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volvo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"&gt;Volvo&lt;/option&gt;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&lt;option value="</a:t>
            </a:r>
            <a:r>
              <a:rPr lang="en-US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bmw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"&gt;BMW&lt;/option&gt;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&lt;!-- More options go here --&gt;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20863972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28BAC-915F-663C-9A9F-B4C99D945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FE3C-EFA8-D84B-DCBA-9AA8373F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5.11. Forms and Scripting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8D2E1-4AD0-2A1F-2D36-2890E64D0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Action Buttons: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Buttons with JavaScript functions.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&lt;button type="button" onclick="</a:t>
            </a:r>
            <a:r>
              <a:rPr lang="en-US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()"&gt;Click me&lt;/button&gt;</a:t>
            </a:r>
          </a:p>
          <a:p>
            <a:pPr lvl="1"/>
            <a:endParaRPr lang="en-US" sz="2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Labeling Input Fields: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Using the &lt;label&gt; element to associate labels with form elements.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&lt;label for="username"&gt;Username:&lt;/label&gt;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&lt;input type="text" id="username" name="username"&gt;</a:t>
            </a:r>
          </a:p>
        </p:txBody>
      </p:sp>
    </p:spTree>
    <p:extLst>
      <p:ext uri="{BB962C8B-B14F-4D97-AF65-F5344CB8AC3E}">
        <p14:creationId xmlns:p14="http://schemas.microsoft.com/office/powerpoint/2010/main" val="372842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0DA6F-2DB0-8CE6-4FCE-1486B2D7D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80E4-33F4-4B61-3F8A-6C0B1A43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1.</a:t>
            </a:r>
            <a:r>
              <a:rPr lang="en-US" b="1" dirty="0"/>
              <a:t>4</a:t>
            </a:r>
            <a:r>
              <a:rPr lang="en-US" b="1" i="0" dirty="0">
                <a:effectLst/>
              </a:rPr>
              <a:t>. Structure Tags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3A650-8CC3-9A09-31F1-A04BC69C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9831"/>
            <a:ext cx="8915400" cy="514951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Structure tags are used to organize the content within the body of an HTML document.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+mj-lt"/>
            </a:endParaRP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&lt;header&gt;</a:t>
            </a: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        &lt;h1&gt;Main Heading&lt;/h1&gt;</a:t>
            </a: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    &lt;/header&gt;</a:t>
            </a: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    &lt;nav&gt;</a:t>
            </a: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        &lt;</a:t>
            </a:r>
            <a:r>
              <a:rPr lang="en-US" dirty="0" err="1">
                <a:latin typeface="+mj-lt"/>
              </a:rPr>
              <a:t>ul</a:t>
            </a:r>
            <a:r>
              <a:rPr lang="en-US" dirty="0">
                <a:latin typeface="+mj-lt"/>
              </a:rPr>
              <a:t>&gt;</a:t>
            </a: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            &lt;li&gt;Home&lt;/li&gt; </a:t>
            </a: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&lt;/</a:t>
            </a:r>
            <a:r>
              <a:rPr lang="en-US" dirty="0" err="1">
                <a:latin typeface="+mj-lt"/>
              </a:rPr>
              <a:t>ul</a:t>
            </a:r>
            <a:r>
              <a:rPr lang="en-US" dirty="0">
                <a:latin typeface="+mj-lt"/>
              </a:rPr>
              <a:t>&gt;</a:t>
            </a: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    &lt;/nav&gt;</a:t>
            </a: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    &lt;section&gt;  &lt;/section&gt;</a:t>
            </a: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    &lt;footer&gt;&lt;p&gt;&amp;copy; 2024 My Website&lt;/p&gt;&lt;/footer&gt;</a:t>
            </a:r>
          </a:p>
        </p:txBody>
      </p:sp>
    </p:spTree>
    <p:extLst>
      <p:ext uri="{BB962C8B-B14F-4D97-AF65-F5344CB8AC3E}">
        <p14:creationId xmlns:p14="http://schemas.microsoft.com/office/powerpoint/2010/main" val="28315029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8904C-6425-11ED-2941-0D326D42C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FCBA-8DCE-5C56-5F88-1E11DC1E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5.12. Grouping Related Fields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EF5D8-6CAC-E5CA-40AF-B2734F36E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Grouping related fields using the &lt;</a:t>
            </a:r>
            <a:r>
              <a:rPr lang="en-US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 and &lt;legend&gt; elements.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&lt;legend&gt;Contact Information&lt;/legend&gt;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&lt;!-- Form fields go here --&gt;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820426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0C9EA-E9B8-9ECB-4741-28D408A17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76E6-D67F-AF66-7A25-2B9BD89D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5.13. Disabled and Read-only Fields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4B88-7855-23DE-0545-CB10D836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Disabling and making input fields read-only.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&lt;input type="text" name="</a:t>
            </a:r>
            <a:r>
              <a:rPr lang="en-US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disabledField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value="I am disabled" disabled&gt;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&lt;input type="text" name="</a:t>
            </a:r>
            <a:r>
              <a:rPr lang="en-US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readOnlyField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value="I am read-only" </a:t>
            </a:r>
            <a:r>
              <a:rPr lang="en-US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580697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74728-AC4E-FE8C-C0B2-47114B920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8FA6-75AF-EEBB-F7DA-F548C8D2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5.14. Form Field Event Handlers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27D5-F4B5-E190-A36F-3713B262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Using JavaScript event handlers with form fields.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&lt;input type="text" name="username" </a:t>
            </a:r>
            <a:r>
              <a:rPr lang="en-US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oninput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validateUsername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()"&gt;</a:t>
            </a:r>
          </a:p>
        </p:txBody>
      </p:sp>
    </p:spTree>
    <p:extLst>
      <p:ext uri="{BB962C8B-B14F-4D97-AF65-F5344CB8AC3E}">
        <p14:creationId xmlns:p14="http://schemas.microsoft.com/office/powerpoint/2010/main" val="18839371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B4B1E-41E3-8A46-9FE7-29F83EA1D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EFEF-239D-5585-C6FD-16B609545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5.15. Passing Form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95FA8-BC96-2BAD-4C9A-7528827A3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155"/>
            <a:ext cx="8915400" cy="485519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Specifying the form's action attribute to define where the data should be sent.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&lt;form action="/</a:t>
            </a:r>
            <a:r>
              <a:rPr lang="en-US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submit_form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method="post"&gt;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&lt;!-- Form elements go here --&gt;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&lt;input type="submit" value="Submit"&gt;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58665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F5D28-8CE2-6061-EE11-727A0731E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519D-CFA0-32BA-DED5-1BAAB581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1.5. Formatting Tags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95B33-649E-E97F-8EFD-76ED9F7F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9831"/>
            <a:ext cx="8915400" cy="514951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Formatting tags are used to modify the appearance of text or content within an HTML document.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+mj-lt"/>
            </a:endParaRP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&lt;strong&gt;Bold Text&lt;/strong&gt;</a:t>
            </a: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&lt;</a:t>
            </a:r>
            <a:r>
              <a:rPr lang="en-US" dirty="0" err="1">
                <a:latin typeface="+mj-lt"/>
              </a:rPr>
              <a:t>em</a:t>
            </a:r>
            <a:r>
              <a:rPr lang="en-US" dirty="0">
                <a:latin typeface="+mj-lt"/>
              </a:rPr>
              <a:t>&gt;Italicized Text&lt;/</a:t>
            </a:r>
            <a:r>
              <a:rPr lang="en-US" dirty="0" err="1">
                <a:latin typeface="+mj-lt"/>
              </a:rPr>
              <a:t>em</a:t>
            </a:r>
            <a:r>
              <a:rPr lang="en-US" dirty="0">
                <a:latin typeface="+mj-lt"/>
              </a:rPr>
              <a:t>&gt;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026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7CDDA-01F2-F14D-70D6-384F2360A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A0CE-9534-0B83-45E8-0CA2E44F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38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1.6. Text Level Formatting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388DF-2676-82AF-853B-F48F73E3C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9831"/>
            <a:ext cx="8915400" cy="514951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Text level formatting tags are used to apply formatting directly to text content within an HTML document.</a:t>
            </a:r>
          </a:p>
          <a:p>
            <a:endParaRPr lang="en-US" dirty="0">
              <a:solidFill>
                <a:srgbClr val="374151"/>
              </a:solidFill>
              <a:latin typeface="+mj-lt"/>
            </a:endParaRP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&lt;p&gt;This is &lt;strong&gt;bold&lt;/strong&gt; text and this is &lt;</a:t>
            </a:r>
            <a:r>
              <a:rPr lang="en-US" dirty="0" err="1">
                <a:latin typeface="+mj-lt"/>
              </a:rPr>
              <a:t>em</a:t>
            </a:r>
            <a:r>
              <a:rPr lang="en-US" dirty="0">
                <a:latin typeface="+mj-lt"/>
              </a:rPr>
              <a:t>&gt;italicized&lt;/</a:t>
            </a:r>
            <a:r>
              <a:rPr lang="en-US" dirty="0" err="1">
                <a:latin typeface="+mj-lt"/>
              </a:rPr>
              <a:t>em</a:t>
            </a:r>
            <a:r>
              <a:rPr lang="en-US" dirty="0">
                <a:latin typeface="+mj-lt"/>
              </a:rPr>
              <a:t>&gt; text.&lt;/p&gt;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83905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3662</TotalTime>
  <Words>3133</Words>
  <Application>Microsoft Office PowerPoint</Application>
  <PresentationFormat>Widescreen</PresentationFormat>
  <Paragraphs>378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Century Gothic</vt:lpstr>
      <vt:lpstr>Consolas</vt:lpstr>
      <vt:lpstr>Inconsolata</vt:lpstr>
      <vt:lpstr>Söhne</vt:lpstr>
      <vt:lpstr>Wingdings 3</vt:lpstr>
      <vt:lpstr>Wisp</vt:lpstr>
      <vt:lpstr>UNIT 01 HTML &amp; CSS</vt:lpstr>
      <vt:lpstr>Topics</vt:lpstr>
      <vt:lpstr>Chapter 1 HTML Basic </vt:lpstr>
      <vt:lpstr>1.1. HTML Tag Reference</vt:lpstr>
      <vt:lpstr>1.2. Global Attributes</vt:lpstr>
      <vt:lpstr>1.3. Document</vt:lpstr>
      <vt:lpstr>1.4. Structure Tags</vt:lpstr>
      <vt:lpstr>1.5. Formatting Tags</vt:lpstr>
      <vt:lpstr>1.6. Text Level Formatting</vt:lpstr>
      <vt:lpstr>1.7. Block Level Formatting</vt:lpstr>
      <vt:lpstr>1.8. List Tags</vt:lpstr>
      <vt:lpstr>1.8.1. Unordered list</vt:lpstr>
      <vt:lpstr>1.8.2. Ordered list</vt:lpstr>
      <vt:lpstr>1.8.2. Ordered list</vt:lpstr>
      <vt:lpstr>1.8.3. Definition list</vt:lpstr>
      <vt:lpstr>1.8.4. Nasted Unordered List</vt:lpstr>
      <vt:lpstr>1.8.5. Nasted Ordered List</vt:lpstr>
      <vt:lpstr>1.9. Hyperlink Tags    </vt:lpstr>
      <vt:lpstr>1.10. Executable Content Tags</vt:lpstr>
      <vt:lpstr>Chapter 2 Image &amp; Imagemaps </vt:lpstr>
      <vt:lpstr>2.1. Image</vt:lpstr>
      <vt:lpstr>2.1. Image</vt:lpstr>
      <vt:lpstr>2.2. Imagemaps</vt:lpstr>
      <vt:lpstr>2.3. Imagemaps</vt:lpstr>
      <vt:lpstr>2.4. Imagemaps (Client-Side)</vt:lpstr>
      <vt:lpstr>2.5. Imagemaps (Server-side)</vt:lpstr>
      <vt:lpstr>Chapter 3 Table </vt:lpstr>
      <vt:lpstr>3.1. Introduction To HTML Tables and Their Structure </vt:lpstr>
      <vt:lpstr>3.1. Introduction To HTML Tables and Their Structure </vt:lpstr>
      <vt:lpstr>3.1. Introduction To HTML Tables and Their Structure </vt:lpstr>
      <vt:lpstr>3.2. The Table Tags</vt:lpstr>
      <vt:lpstr>3.3. Alignment</vt:lpstr>
      <vt:lpstr>3.4. Aligning Entire Table</vt:lpstr>
      <vt:lpstr>3.4. Alignment within a Row</vt:lpstr>
      <vt:lpstr>3.4. Alignment within a Cell</vt:lpstr>
      <vt:lpstr>3.4. Attributes</vt:lpstr>
      <vt:lpstr>3.4. Content Summary</vt:lpstr>
      <vt:lpstr>3.4. Background Color</vt:lpstr>
      <vt:lpstr>3.4. Adding a Caption</vt:lpstr>
      <vt:lpstr>3.4. Setting the Width</vt:lpstr>
      <vt:lpstr>3.4. Adding a Border</vt:lpstr>
      <vt:lpstr>3.4. Spacing Within Cells</vt:lpstr>
      <vt:lpstr>3.4. Spanning Multiple Rows or Columns</vt:lpstr>
      <vt:lpstr>3.4. Elements that can be Placed in a Table</vt:lpstr>
      <vt:lpstr>3.4. Table Sections and Column Properties</vt:lpstr>
      <vt:lpstr>3.4. Table as a Design Tool</vt:lpstr>
      <vt:lpstr>Chapter 4 Frames </vt:lpstr>
      <vt:lpstr>4.1. Introduction to Frames</vt:lpstr>
      <vt:lpstr>4.2. Applications</vt:lpstr>
      <vt:lpstr>4.3. New Structure</vt:lpstr>
      <vt:lpstr>4.3. Frames Document</vt:lpstr>
      <vt:lpstr>4.3. The &lt;FRAMESET&gt; Tag</vt:lpstr>
      <vt:lpstr>4.4. Nesting &lt;FRAMESET&gt; Tag</vt:lpstr>
      <vt:lpstr>4.4. Placing Content in Frames with the &lt;FRAME&gt; Tag</vt:lpstr>
      <vt:lpstr>4.5. Targeting Named Frames</vt:lpstr>
      <vt:lpstr>4.6. Creating Floating Frames</vt:lpstr>
      <vt:lpstr>4.7. Using Hidden Frames</vt:lpstr>
      <vt:lpstr>Chapter 5 Forms </vt:lpstr>
      <vt:lpstr>5.1. Creating Forms</vt:lpstr>
      <vt:lpstr>5.2. Named Input Fields</vt:lpstr>
      <vt:lpstr>5.3. The &lt;INPUT&gt; Tag</vt:lpstr>
      <vt:lpstr>5.4. Drop Down and List Boxes</vt:lpstr>
      <vt:lpstr>5.5. Inputs</vt:lpstr>
      <vt:lpstr>5.6. Inputs</vt:lpstr>
      <vt:lpstr>5.7. Buttons</vt:lpstr>
      <vt:lpstr>5.8. Submit and Reset Buttons</vt:lpstr>
      <vt:lpstr>5.9. Radio Buttons and Checkboxes</vt:lpstr>
      <vt:lpstr>5.10. Select and Option</vt:lpstr>
      <vt:lpstr>5.11. Forms and Scripting</vt:lpstr>
      <vt:lpstr>5.12. Grouping Related Fields</vt:lpstr>
      <vt:lpstr>5.13. Disabled and Read-only Fields</vt:lpstr>
      <vt:lpstr>5.14. Form Field Event Handlers</vt:lpstr>
      <vt:lpstr>5.15. Passing Form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01 HTML &amp; CSS</dc:title>
  <dc:creator>sagar crestha</dc:creator>
  <cp:lastModifiedBy>sagar crestha</cp:lastModifiedBy>
  <cp:revision>29</cp:revision>
  <dcterms:created xsi:type="dcterms:W3CDTF">2024-02-06T04:27:33Z</dcterms:created>
  <dcterms:modified xsi:type="dcterms:W3CDTF">2024-02-21T17:27:19Z</dcterms:modified>
</cp:coreProperties>
</file>