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gar s" initials="ss" lastIdx="1" clrIdx="0">
    <p:extLst>
      <p:ext uri="{19B8F6BF-5375-455C-9EA6-DF929625EA0E}">
        <p15:presenceInfo xmlns:p15="http://schemas.microsoft.com/office/powerpoint/2012/main" userId="7d17b4ea7eceea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8F73-65E3-4405-80D1-9D05E4714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BB1F6-6602-45FA-B024-2CBF92702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B5A4C-75EF-456A-B41D-1865FC81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141F-ACDD-457A-9875-AD63C6AE533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66B76-28B2-48D0-B279-C3B465121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38E9D-330E-44D9-955F-B5961CAE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E3B5-1CC4-485D-B237-7B7F38391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6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DB82-9A7F-487C-B117-BED2E812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9E8DE-BA92-4E76-97C3-FAD070667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297B3-A19A-4270-9324-9E31BE01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141F-ACDD-457A-9875-AD63C6AE533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F9773-249B-4C77-A438-949F7128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D3ECF-CF60-46CF-9566-EE44FB61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E3B5-1CC4-485D-B237-7B7F38391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01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0A569-2DE7-4DB9-8FB5-EBC80DA7A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FD46C-E02B-4D9E-B56C-E47066E85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D57F3-33DD-40B7-93F6-C54E02E4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141F-ACDD-457A-9875-AD63C6AE533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4789F-FE14-4933-8FF7-3DD1784E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82892-5122-4F1B-8751-A5A76314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E3B5-1CC4-485D-B237-7B7F38391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17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2BFC-2041-47D8-B239-8475214B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F48F8-5B54-4B2C-AAD6-D7885D6F1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67409-07E5-4511-A49E-123BAD4A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141F-ACDD-457A-9875-AD63C6AE533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3E799-302E-4876-B2E1-32953FF5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6B304-FC86-49B6-9DD2-A17450EB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E3B5-1CC4-485D-B237-7B7F38391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50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5FB1-7D0A-4279-A8DB-5C8F0993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42E9F-87AF-4561-9A4C-770E6720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EF806-2850-413B-BD93-C344BDFA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141F-ACDD-457A-9875-AD63C6AE533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367D7-29C0-47DF-BE9A-E820973D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F269-41F1-48B4-8660-FA247486A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E3B5-1CC4-485D-B237-7B7F38391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67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EBF8-A97A-4C9C-A6BE-31D1287E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35AE6-78CF-4336-A7D0-1920F5F1C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A8FD0-E576-4E8F-A2C3-47FFC0AA7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9D0C2-4164-47E0-9852-9D483395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141F-ACDD-457A-9875-AD63C6AE533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876E5-7A19-4E78-A4F3-D8A6D9A6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816B-95AF-4C41-89C8-51549CC1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E3B5-1CC4-485D-B237-7B7F38391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48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BFAB-BF8A-4119-B223-43B23FC5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D549E-BE60-4AB7-ACA5-066F4764D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CD065-2600-47A4-A3F1-1333D4F6A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672D7-983E-44A7-9A94-A43CE204C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2A1B6-465D-4725-B309-F77CEAFC6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B99C5-335E-4597-B44A-CACEAA3D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141F-ACDD-457A-9875-AD63C6AE533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DF14F-1E8F-4880-84EB-9A5755E5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D6EB4-9D0D-4C23-8B17-F37B96C8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E3B5-1CC4-485D-B237-7B7F38391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82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ED63-F4F6-4186-998C-341F48B3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BB0D5-181B-403B-A3FA-75289032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141F-ACDD-457A-9875-AD63C6AE533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48D54-8893-4632-BD81-DB8B4C31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AEB1F-A9DE-481D-8D94-C80E826F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E3B5-1CC4-485D-B237-7B7F38391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53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11D53A-F87A-4B7F-B9A3-0345E158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141F-ACDD-457A-9875-AD63C6AE533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C4C15-A876-4FEE-BEE8-F207EC61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4F90A-4FD6-432A-AB4A-C8B7C692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E3B5-1CC4-485D-B237-7B7F38391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41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218F-E0E8-44BA-9D75-0E2146CA0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69B8-6FB6-47E4-90B7-31A5A03E5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1792B-5E8F-4CC2-B0B9-27D944401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2C082-BF1A-494A-936A-6608EEEF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141F-ACDD-457A-9875-AD63C6AE533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F4828-CA6F-4689-8B5F-F9EC9429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3E46D-DBDA-46C2-B256-41C48808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E3B5-1CC4-485D-B237-7B7F38391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00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1F8D2-AAA7-4E71-8D53-F712BA75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EB9A6-205C-43F4-9830-FF133EA88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50CE8-B5B0-4CC7-8A74-BFBF92BF7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4AE06-4B28-4BDF-8682-075C961B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141F-ACDD-457A-9875-AD63C6AE533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471E2-B7E2-4D83-B8CF-FC9A4C60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5C51C-B59F-4CB3-A7F5-DE706E6D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E3B5-1CC4-485D-B237-7B7F38391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93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33C77C-F9B5-440D-8614-13056D72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F92F3-F9B7-4AE8-A722-DFE46BCC8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31093-789D-4C21-B8AC-659CDBE4D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D141F-ACDD-457A-9875-AD63C6AE533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46481-E6BA-4287-BEAA-CE27E08FF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3EE6F-D242-433A-905C-7DC8E478F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BE3B5-1CC4-485D-B237-7B7F38391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7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0046-EC25-4315-817E-B52B05120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82547-3F86-4048-9C2E-3DA355AA4F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FC0ADF-5021-4A16-914A-6A4614D1C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122363"/>
            <a:ext cx="9029700" cy="4135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BB57CA-25A8-49D6-BBB0-4341CE10F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75360"/>
            <a:ext cx="9144000" cy="42824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5D75DF-8998-40DF-AA17-5F5724BAE7CE}"/>
              </a:ext>
            </a:extLst>
          </p:cNvPr>
          <p:cNvSpPr txBox="1"/>
          <p:nvPr/>
        </p:nvSpPr>
        <p:spPr>
          <a:xfrm>
            <a:off x="1402671" y="555097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Avocado Dataset Machine Learning Analysis</a:t>
            </a:r>
          </a:p>
        </p:txBody>
      </p:sp>
    </p:spTree>
    <p:extLst>
      <p:ext uri="{BB962C8B-B14F-4D97-AF65-F5344CB8AC3E}">
        <p14:creationId xmlns:p14="http://schemas.microsoft.com/office/powerpoint/2010/main" val="4208634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4519-929E-4455-B12D-1776492E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Box plot to show which avocado type is expensive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94276E-612A-41B3-9E11-6437C7428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903" y="2299106"/>
            <a:ext cx="6357614" cy="34043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BFE3ED-5AC3-4FE5-A7A3-74C96F0D7533}"/>
              </a:ext>
            </a:extLst>
          </p:cNvPr>
          <p:cNvSpPr txBox="1"/>
          <p:nvPr/>
        </p:nvSpPr>
        <p:spPr>
          <a:xfrm>
            <a:off x="2574524" y="5912528"/>
            <a:ext cx="680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Organic type are more expensive than conventional types</a:t>
            </a:r>
          </a:p>
        </p:txBody>
      </p:sp>
    </p:spTree>
    <p:extLst>
      <p:ext uri="{BB962C8B-B14F-4D97-AF65-F5344CB8AC3E}">
        <p14:creationId xmlns:p14="http://schemas.microsoft.com/office/powerpoint/2010/main" val="210279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7C53-4B2F-4E0A-9D36-25CD2218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Average prices vs Total Volume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B824BB-2E18-40E1-A46C-0B4A51F9A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35" y="1825625"/>
            <a:ext cx="7393736" cy="4351338"/>
          </a:xfrm>
        </p:spPr>
      </p:pic>
    </p:spTree>
    <p:extLst>
      <p:ext uri="{BB962C8B-B14F-4D97-AF65-F5344CB8AC3E}">
        <p14:creationId xmlns:p14="http://schemas.microsoft.com/office/powerpoint/2010/main" val="466359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075F-D4F2-4D8D-A766-97AA08E8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Avocado types vs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168D43-B079-40CC-83C2-0B218C3AA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723" y="1825625"/>
            <a:ext cx="7322554" cy="4351338"/>
          </a:xfrm>
        </p:spPr>
      </p:pic>
    </p:spTree>
    <p:extLst>
      <p:ext uri="{BB962C8B-B14F-4D97-AF65-F5344CB8AC3E}">
        <p14:creationId xmlns:p14="http://schemas.microsoft.com/office/powerpoint/2010/main" val="1045408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2C5A-CD1E-4FC5-AA8B-C9EBCE3D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Small bags, Large bags vs Region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AE1498-0EDE-4A86-A74E-D9E17CA79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80" y="1825625"/>
            <a:ext cx="7243439" cy="4351338"/>
          </a:xfrm>
        </p:spPr>
      </p:pic>
    </p:spTree>
    <p:extLst>
      <p:ext uri="{BB962C8B-B14F-4D97-AF65-F5344CB8AC3E}">
        <p14:creationId xmlns:p14="http://schemas.microsoft.com/office/powerpoint/2010/main" val="1725978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DCB0-FB9F-4F89-8F7A-D45D97B6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Conventional vs Organic(Mean volume)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E1139F-4A77-4D73-AE14-F5B5E50B4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6032"/>
            <a:ext cx="10515600" cy="3650523"/>
          </a:xfrm>
        </p:spPr>
      </p:pic>
    </p:spTree>
    <p:extLst>
      <p:ext uri="{BB962C8B-B14F-4D97-AF65-F5344CB8AC3E}">
        <p14:creationId xmlns:p14="http://schemas.microsoft.com/office/powerpoint/2010/main" val="982247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46E85A-18F2-4A54-89A9-0BF60A309A27}"/>
              </a:ext>
            </a:extLst>
          </p:cNvPr>
          <p:cNvSpPr txBox="1"/>
          <p:nvPr/>
        </p:nvSpPr>
        <p:spPr>
          <a:xfrm>
            <a:off x="985421" y="523783"/>
            <a:ext cx="1049340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Linear Regression: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RMSE test :0.1122</a:t>
            </a:r>
          </a:p>
          <a:p>
            <a:endParaRPr lang="en-IN" dirty="0"/>
          </a:p>
          <a:p>
            <a:r>
              <a:rPr lang="en-IN" dirty="0"/>
              <a:t>MAE:0.085</a:t>
            </a:r>
          </a:p>
          <a:p>
            <a:r>
              <a:rPr lang="en-IN" dirty="0"/>
              <a:t>MSE:0.012</a:t>
            </a:r>
          </a:p>
        </p:txBody>
      </p:sp>
    </p:spTree>
    <p:extLst>
      <p:ext uri="{BB962C8B-B14F-4D97-AF65-F5344CB8AC3E}">
        <p14:creationId xmlns:p14="http://schemas.microsoft.com/office/powerpoint/2010/main" val="195259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1FFA74-D11A-4D74-B0E1-D90E6C74C26F}"/>
              </a:ext>
            </a:extLst>
          </p:cNvPr>
          <p:cNvSpPr txBox="1"/>
          <p:nvPr/>
        </p:nvSpPr>
        <p:spPr>
          <a:xfrm>
            <a:off x="1100831" y="594804"/>
            <a:ext cx="96145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Decision Tree Regression</a:t>
            </a:r>
            <a:r>
              <a:rPr lang="en-IN" dirty="0"/>
              <a:t>:</a:t>
            </a:r>
          </a:p>
          <a:p>
            <a:r>
              <a:rPr lang="en-IN" dirty="0"/>
              <a:t> </a:t>
            </a:r>
          </a:p>
          <a:p>
            <a:r>
              <a:rPr lang="en-IN" dirty="0" err="1">
                <a:solidFill>
                  <a:srgbClr val="FF0000"/>
                </a:solidFill>
              </a:rPr>
              <a:t>DTree</a:t>
            </a:r>
            <a:r>
              <a:rPr lang="en-IN" dirty="0">
                <a:solidFill>
                  <a:srgbClr val="FF0000"/>
                </a:solidFill>
              </a:rPr>
              <a:t> score:0.723</a:t>
            </a:r>
          </a:p>
          <a:p>
            <a:r>
              <a:rPr lang="en-IN" dirty="0">
                <a:solidFill>
                  <a:srgbClr val="FF0000"/>
                </a:solidFill>
              </a:rPr>
              <a:t>RMSE test :0.0969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MAE:0.073</a:t>
            </a:r>
          </a:p>
          <a:p>
            <a:r>
              <a:rPr lang="en-IN" dirty="0"/>
              <a:t>MSE:0.0093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4340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6C7E45-4C90-4148-8213-84993E2AA2A1}"/>
              </a:ext>
            </a:extLst>
          </p:cNvPr>
          <p:cNvSpPr txBox="1"/>
          <p:nvPr/>
        </p:nvSpPr>
        <p:spPr>
          <a:xfrm>
            <a:off x="994299" y="630315"/>
            <a:ext cx="105377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Random Forest Regressor:</a:t>
            </a:r>
          </a:p>
          <a:p>
            <a:endParaRPr lang="en-IN" dirty="0"/>
          </a:p>
          <a:p>
            <a:r>
              <a:rPr lang="en-IN" dirty="0" err="1">
                <a:solidFill>
                  <a:srgbClr val="FF0000"/>
                </a:solidFill>
              </a:rPr>
              <a:t>RForest</a:t>
            </a:r>
            <a:r>
              <a:rPr lang="en-IN" dirty="0">
                <a:solidFill>
                  <a:srgbClr val="FF0000"/>
                </a:solidFill>
              </a:rPr>
              <a:t> score:0.977</a:t>
            </a:r>
          </a:p>
          <a:p>
            <a:r>
              <a:rPr lang="en-IN" dirty="0">
                <a:solidFill>
                  <a:srgbClr val="FF0000"/>
                </a:solidFill>
              </a:rPr>
              <a:t>RMSE:0.064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MAE:0.047</a:t>
            </a:r>
          </a:p>
          <a:p>
            <a:r>
              <a:rPr lang="en-IN" dirty="0"/>
              <a:t>MSE:0.0042</a:t>
            </a:r>
          </a:p>
        </p:txBody>
      </p:sp>
    </p:spTree>
    <p:extLst>
      <p:ext uri="{BB962C8B-B14F-4D97-AF65-F5344CB8AC3E}">
        <p14:creationId xmlns:p14="http://schemas.microsoft.com/office/powerpoint/2010/main" val="3291075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FFF5B0-B351-4FA6-A4D8-8A32E87F6153}"/>
              </a:ext>
            </a:extLst>
          </p:cNvPr>
          <p:cNvSpPr txBox="1"/>
          <p:nvPr/>
        </p:nvSpPr>
        <p:spPr>
          <a:xfrm>
            <a:off x="834501" y="665825"/>
            <a:ext cx="102448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Model Evaluation: Comparing the RMSE value of the models</a:t>
            </a:r>
          </a:p>
          <a:p>
            <a:endParaRPr lang="en-IN" dirty="0"/>
          </a:p>
          <a:p>
            <a:r>
              <a:rPr lang="en-US" dirty="0">
                <a:solidFill>
                  <a:srgbClr val="FF0000"/>
                </a:solidFill>
              </a:rPr>
              <a:t>RMSE value of the Linear </a:t>
            </a:r>
            <a:r>
              <a:rPr lang="en-US" dirty="0" err="1">
                <a:solidFill>
                  <a:srgbClr val="FF0000"/>
                </a:solidFill>
              </a:rPr>
              <a:t>Regr</a:t>
            </a:r>
            <a:r>
              <a:rPr lang="en-US" dirty="0">
                <a:solidFill>
                  <a:srgbClr val="FF0000"/>
                </a:solidFill>
              </a:rPr>
              <a:t> : 0.1123 </a:t>
            </a:r>
          </a:p>
          <a:p>
            <a:r>
              <a:rPr lang="en-US" dirty="0">
                <a:solidFill>
                  <a:srgbClr val="FF0000"/>
                </a:solidFill>
              </a:rPr>
              <a:t>RMSE value of the </a:t>
            </a:r>
            <a:r>
              <a:rPr lang="en-US" dirty="0" err="1">
                <a:solidFill>
                  <a:srgbClr val="FF0000"/>
                </a:solidFill>
              </a:rPr>
              <a:t>Decis</a:t>
            </a:r>
            <a:r>
              <a:rPr lang="en-US" dirty="0">
                <a:solidFill>
                  <a:srgbClr val="FF0000"/>
                </a:solidFill>
              </a:rPr>
              <a:t> Tree : 0.097 </a:t>
            </a:r>
          </a:p>
          <a:p>
            <a:r>
              <a:rPr lang="en-US" dirty="0">
                <a:solidFill>
                  <a:srgbClr val="FF0000"/>
                </a:solidFill>
              </a:rPr>
              <a:t>RMSE value of the </a:t>
            </a:r>
            <a:r>
              <a:rPr lang="en-US" dirty="0" err="1">
                <a:solidFill>
                  <a:srgbClr val="FF0000"/>
                </a:solidFill>
              </a:rPr>
              <a:t>Rnd</a:t>
            </a:r>
            <a:r>
              <a:rPr lang="en-US" dirty="0">
                <a:solidFill>
                  <a:srgbClr val="FF0000"/>
                </a:solidFill>
              </a:rPr>
              <a:t> Forest : 0.065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58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71F2-DD8A-4258-944E-4942BC11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 </a:t>
            </a:r>
            <a:r>
              <a:rPr lang="en-IN" sz="3600" dirty="0"/>
              <a:t>Average price of conventional avocados over time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71E1DB-25A1-4C1C-A1F3-A7496C69E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9779"/>
            <a:ext cx="10515600" cy="3343029"/>
          </a:xfrm>
        </p:spPr>
      </p:pic>
    </p:spTree>
    <p:extLst>
      <p:ext uri="{BB962C8B-B14F-4D97-AF65-F5344CB8AC3E}">
        <p14:creationId xmlns:p14="http://schemas.microsoft.com/office/powerpoint/2010/main" val="8507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0016-BE62-45E4-A55A-8BDC178C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Average price of Organic avocados over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4AA81A-50EA-4D38-9529-0C8B2A4E6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3124"/>
            <a:ext cx="10515600" cy="3356339"/>
          </a:xfrm>
        </p:spPr>
      </p:pic>
    </p:spTree>
    <p:extLst>
      <p:ext uri="{BB962C8B-B14F-4D97-AF65-F5344CB8AC3E}">
        <p14:creationId xmlns:p14="http://schemas.microsoft.com/office/powerpoint/2010/main" val="377645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F4BC-DEF0-4C24-9342-99F09205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Average price of avocado by Region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91426C-12B5-47FA-9688-CF54DB9DC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971" y="1426129"/>
            <a:ext cx="4622058" cy="43887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79CA8B-10FD-4C9B-91F6-17CBC92E7E9D}"/>
              </a:ext>
            </a:extLst>
          </p:cNvPr>
          <p:cNvSpPr txBox="1"/>
          <p:nvPr/>
        </p:nvSpPr>
        <p:spPr>
          <a:xfrm>
            <a:off x="3018408" y="6090082"/>
            <a:ext cx="739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Sanfransico has the highest </a:t>
            </a:r>
            <a:r>
              <a:rPr lang="en-IN" dirty="0" err="1"/>
              <a:t>avg</a:t>
            </a:r>
            <a:r>
              <a:rPr lang="en-IN" dirty="0"/>
              <a:t> price</a:t>
            </a:r>
          </a:p>
        </p:txBody>
      </p:sp>
    </p:spTree>
    <p:extLst>
      <p:ext uri="{BB962C8B-B14F-4D97-AF65-F5344CB8AC3E}">
        <p14:creationId xmlns:p14="http://schemas.microsoft.com/office/powerpoint/2010/main" val="237340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A56A-B11C-4DCA-803F-027BFE75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Average price of avocado by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7D577C-F24A-477D-AAEF-59A6E6B8E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804" y="1452763"/>
            <a:ext cx="325610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2C1367-685F-45F0-9B47-32243ECA5E54}"/>
              </a:ext>
            </a:extLst>
          </p:cNvPr>
          <p:cNvSpPr txBox="1"/>
          <p:nvPr/>
        </p:nvSpPr>
        <p:spPr>
          <a:xfrm>
            <a:off x="3781887" y="6090082"/>
            <a:ext cx="604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Organic type is costly compared to conventional type</a:t>
            </a:r>
          </a:p>
        </p:txBody>
      </p:sp>
    </p:spTree>
    <p:extLst>
      <p:ext uri="{BB962C8B-B14F-4D97-AF65-F5344CB8AC3E}">
        <p14:creationId xmlns:p14="http://schemas.microsoft.com/office/powerpoint/2010/main" val="56812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A56B-B26F-4EB4-9BB7-974DF844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Distribution of avocados by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3A2AC3-DAA3-4915-891A-4ABC6186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1348"/>
            <a:ext cx="4351545" cy="27622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533CD5-91A7-459A-87D7-F3DE9B845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847" y="1571348"/>
            <a:ext cx="4982862" cy="2762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0ED708-B92A-4F2C-9F68-44F3F0D2F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268" y="4237817"/>
            <a:ext cx="4711046" cy="276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0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BCBF-C175-4AC8-BD34-67059D84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Average price of avocado for organic type by region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DCA5B1-4EB7-4E01-8E7C-D75E905F2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368" y="1491449"/>
            <a:ext cx="4755956" cy="43056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320B7A-DCB3-4761-99D0-9288FC60B3F5}"/>
              </a:ext>
            </a:extLst>
          </p:cNvPr>
          <p:cNvSpPr txBox="1"/>
          <p:nvPr/>
        </p:nvSpPr>
        <p:spPr>
          <a:xfrm>
            <a:off x="3302493" y="6054571"/>
            <a:ext cx="617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 Organic type , which region has the highest </a:t>
            </a:r>
            <a:r>
              <a:rPr lang="en-IN" dirty="0" err="1"/>
              <a:t>avg</a:t>
            </a:r>
            <a:r>
              <a:rPr lang="en-IN" dirty="0"/>
              <a:t> price</a:t>
            </a:r>
          </a:p>
        </p:txBody>
      </p:sp>
    </p:spTree>
    <p:extLst>
      <p:ext uri="{BB962C8B-B14F-4D97-AF65-F5344CB8AC3E}">
        <p14:creationId xmlns:p14="http://schemas.microsoft.com/office/powerpoint/2010/main" val="86517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804D-A28C-43F6-9298-1A47B537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Average price of avocado for Conventional type by region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85172D-3116-453C-B951-657C101C1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493" y="1690689"/>
            <a:ext cx="5521911" cy="37424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CBEF7D-D48E-4109-8D8D-21866E2494C9}"/>
              </a:ext>
            </a:extLst>
          </p:cNvPr>
          <p:cNvSpPr txBox="1"/>
          <p:nvPr/>
        </p:nvSpPr>
        <p:spPr>
          <a:xfrm>
            <a:off x="2663301" y="5761608"/>
            <a:ext cx="688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prices are lower compared to Organic type</a:t>
            </a:r>
          </a:p>
        </p:txBody>
      </p:sp>
    </p:spTree>
    <p:extLst>
      <p:ext uri="{BB962C8B-B14F-4D97-AF65-F5344CB8AC3E}">
        <p14:creationId xmlns:p14="http://schemas.microsoft.com/office/powerpoint/2010/main" val="81540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5B91-6E37-4B7F-9EC3-BF2B0FBA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Average price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BED31F-8C67-49F5-A5D4-E771366A0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72" y="1854505"/>
            <a:ext cx="9019055" cy="4293578"/>
          </a:xfrm>
        </p:spPr>
      </p:pic>
    </p:spTree>
    <p:extLst>
      <p:ext uri="{BB962C8B-B14F-4D97-AF65-F5344CB8AC3E}">
        <p14:creationId xmlns:p14="http://schemas.microsoft.com/office/powerpoint/2010/main" val="202896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214</Words>
  <Application>Microsoft Office PowerPoint</Application>
  <PresentationFormat>Widescreen</PresentationFormat>
  <Paragraphs>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  Average price of conventional avocados over time</vt:lpstr>
      <vt:lpstr>Average price of Organic avocados over time</vt:lpstr>
      <vt:lpstr>Average price of avocado by Region </vt:lpstr>
      <vt:lpstr>Average price of avocado by Type</vt:lpstr>
      <vt:lpstr>Distribution of avocados by year</vt:lpstr>
      <vt:lpstr>Average price of avocado for organic type by region</vt:lpstr>
      <vt:lpstr>Average price of avocado for Conventional type by region</vt:lpstr>
      <vt:lpstr>Average price distribution</vt:lpstr>
      <vt:lpstr>Box plot to show which avocado type is expensive</vt:lpstr>
      <vt:lpstr>Average prices vs Total Volume</vt:lpstr>
      <vt:lpstr>Avocado types vs Year</vt:lpstr>
      <vt:lpstr>Small bags, Large bags vs Region</vt:lpstr>
      <vt:lpstr>Conventional vs Organic(Mean volume)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s</dc:creator>
  <cp:lastModifiedBy>sagar s</cp:lastModifiedBy>
  <cp:revision>18</cp:revision>
  <dcterms:created xsi:type="dcterms:W3CDTF">2020-06-16T13:49:03Z</dcterms:created>
  <dcterms:modified xsi:type="dcterms:W3CDTF">2020-06-17T09:49:59Z</dcterms:modified>
</cp:coreProperties>
</file>