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9816" y="2669147"/>
            <a:ext cx="8915399" cy="258543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 smtClean="0"/>
              <a:t>Prediction </a:t>
            </a:r>
            <a:br>
              <a:rPr lang="en-IN" sz="4800" b="1" dirty="0" smtClean="0"/>
            </a:br>
            <a:r>
              <a:rPr lang="en-IN" sz="1600" b="1" dirty="0" smtClean="0"/>
              <a:t>of </a:t>
            </a:r>
            <a:br>
              <a:rPr lang="en-IN" sz="1600" b="1" dirty="0" smtClean="0"/>
            </a:br>
            <a:r>
              <a:rPr lang="en-IN" sz="4800" b="1" dirty="0" smtClean="0"/>
              <a:t>Coronary Heart Disease</a:t>
            </a:r>
            <a:br>
              <a:rPr lang="en-IN" sz="4800" b="1" dirty="0" smtClean="0"/>
            </a:br>
            <a:r>
              <a:rPr lang="en-IN" sz="1600" b="1" dirty="0" smtClean="0"/>
              <a:t>using 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>Machine Learning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334" y="5614506"/>
            <a:ext cx="8915399" cy="1126283"/>
          </a:xfrm>
        </p:spPr>
        <p:txBody>
          <a:bodyPr/>
          <a:lstStyle/>
          <a:p>
            <a:pPr algn="r"/>
            <a:r>
              <a:rPr lang="en-IN" dirty="0" smtClean="0"/>
              <a:t>By</a:t>
            </a:r>
          </a:p>
          <a:p>
            <a:pPr algn="r"/>
            <a:r>
              <a:rPr lang="en-IN" dirty="0" err="1" smtClean="0"/>
              <a:t>Sagar</a:t>
            </a:r>
            <a:r>
              <a:rPr lang="en-IN" dirty="0" smtClean="0"/>
              <a:t> </a:t>
            </a:r>
            <a:r>
              <a:rPr lang="en-IN" dirty="0" err="1" smtClean="0"/>
              <a:t>Yadav</a:t>
            </a:r>
            <a:endParaRPr lang="en-IN" dirty="0"/>
          </a:p>
        </p:txBody>
      </p:sp>
      <p:pic>
        <p:nvPicPr>
          <p:cNvPr id="5" name="Picture 8" descr="h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08" y="740335"/>
            <a:ext cx="2714625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9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586"/>
            <a:ext cx="8915400" cy="4378636"/>
          </a:xfrm>
        </p:spPr>
        <p:txBody>
          <a:bodyPr/>
          <a:lstStyle/>
          <a:p>
            <a:r>
              <a:rPr lang="en-IN" dirty="0" smtClean="0"/>
              <a:t>The importance of predicting Heart Disease and how ML can help has been presented here</a:t>
            </a:r>
          </a:p>
          <a:p>
            <a:r>
              <a:rPr lang="en-IN" dirty="0" smtClean="0"/>
              <a:t>Too much of Noise data in the HER dataset as a challenge was highlighted </a:t>
            </a:r>
          </a:p>
          <a:p>
            <a:r>
              <a:rPr lang="en-IN" dirty="0" smtClean="0"/>
              <a:t>Logistic Regression classifier was compared with 4 </a:t>
            </a:r>
            <a:r>
              <a:rPr lang="en-IN" dirty="0"/>
              <a:t>other </a:t>
            </a:r>
            <a:r>
              <a:rPr lang="en-IN" dirty="0" smtClean="0"/>
              <a:t>supervised </a:t>
            </a:r>
            <a:r>
              <a:rPr lang="en-IN" dirty="0"/>
              <a:t>classifiers that had been historically used to build turnover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The </a:t>
            </a:r>
            <a:r>
              <a:rPr lang="en-IN" dirty="0"/>
              <a:t>results </a:t>
            </a:r>
            <a:r>
              <a:rPr lang="en-IN" dirty="0" smtClean="0"/>
              <a:t>demonstrate </a:t>
            </a:r>
            <a:r>
              <a:rPr lang="en-IN" dirty="0"/>
              <a:t>that the </a:t>
            </a:r>
            <a:r>
              <a:rPr lang="en-IN" dirty="0" smtClean="0"/>
              <a:t>LR classifier </a:t>
            </a:r>
            <a:r>
              <a:rPr lang="en-IN" dirty="0"/>
              <a:t>is a superior algorithm in terms of significantly higher accuracy, relatively low runtimes and efficient memory utilization for predicting </a:t>
            </a:r>
            <a:r>
              <a:rPr lang="en-IN" dirty="0" smtClean="0"/>
              <a:t>CHD</a:t>
            </a:r>
            <a:r>
              <a:rPr lang="en-IN" smtClean="0"/>
              <a:t>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637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62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</a:t>
            </a:r>
            <a:r>
              <a:rPr lang="en-IN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12 million deaths every year due to Heart Disease.</a:t>
            </a:r>
          </a:p>
          <a:p>
            <a:r>
              <a:rPr lang="en-IN" dirty="0" smtClean="0"/>
              <a:t>Day to day stress, anxiety, inactive lifestyle , lack of exercise, smoking  etc. are reasons for diseases</a:t>
            </a:r>
          </a:p>
          <a:p>
            <a:r>
              <a:rPr lang="en-IN" dirty="0"/>
              <a:t>Coronary heart disease or coronary artery disease is the narrowing of the coronary </a:t>
            </a:r>
            <a:r>
              <a:rPr lang="en-IN" dirty="0" smtClean="0"/>
              <a:t>arteries. Reasons include:</a:t>
            </a:r>
          </a:p>
          <a:p>
            <a:pPr lvl="1"/>
            <a:r>
              <a:rPr lang="en-IN" dirty="0" smtClean="0"/>
              <a:t>Diabetes</a:t>
            </a:r>
          </a:p>
          <a:p>
            <a:pPr lvl="1"/>
            <a:r>
              <a:rPr lang="en-IN" dirty="0" smtClean="0"/>
              <a:t>Smoking</a:t>
            </a:r>
          </a:p>
          <a:p>
            <a:pPr lvl="1"/>
            <a:r>
              <a:rPr lang="en-IN" dirty="0" smtClean="0"/>
              <a:t>High BMI</a:t>
            </a:r>
          </a:p>
          <a:p>
            <a:pPr lvl="1"/>
            <a:r>
              <a:rPr lang="en-IN" dirty="0" smtClean="0"/>
              <a:t>Increased Cholesterol levels</a:t>
            </a:r>
          </a:p>
          <a:p>
            <a:r>
              <a:rPr lang="en-IN" dirty="0"/>
              <a:t>Artificial intelligence (AI) is touching every sphere of our </a:t>
            </a:r>
            <a:r>
              <a:rPr lang="en-IN" dirty="0" smtClean="0"/>
              <a:t>lives, </a:t>
            </a:r>
            <a:r>
              <a:rPr lang="en-IN" dirty="0" err="1" smtClean="0"/>
              <a:t>esp</a:t>
            </a:r>
            <a:r>
              <a:rPr lang="en-IN" dirty="0" smtClean="0"/>
              <a:t> Healthcare domain</a:t>
            </a:r>
          </a:p>
          <a:p>
            <a:r>
              <a:rPr lang="en-IN" dirty="0" smtClean="0"/>
              <a:t>Projects objective is to predict whether a person is susceptible to Heart disease in next 10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3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</a:t>
            </a:r>
            <a:r>
              <a:rPr lang="en-IN" b="1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3043"/>
            <a:ext cx="8915400" cy="4468968"/>
          </a:xfrm>
        </p:spPr>
        <p:txBody>
          <a:bodyPr>
            <a:normAutofit/>
          </a:bodyPr>
          <a:lstStyle/>
          <a:p>
            <a:r>
              <a:rPr lang="en-IN" dirty="0" smtClean="0"/>
              <a:t>Young people in the age group of 30s are dying of heart disease.</a:t>
            </a:r>
          </a:p>
          <a:p>
            <a:r>
              <a:rPr lang="en-IN" dirty="0" smtClean="0"/>
              <a:t>Early detection of lifestyle disease has become mandatory.</a:t>
            </a:r>
          </a:p>
          <a:p>
            <a:r>
              <a:rPr lang="en-IN" dirty="0" smtClean="0"/>
              <a:t>Help doctors to predict heart disease cases, basis the available data</a:t>
            </a:r>
          </a:p>
          <a:p>
            <a:r>
              <a:rPr lang="en-IN" dirty="0" smtClean="0"/>
              <a:t>Lot of studies aimed at predicting heart disease.</a:t>
            </a:r>
          </a:p>
          <a:p>
            <a:r>
              <a:rPr lang="en-IN" dirty="0" smtClean="0"/>
              <a:t>Goal</a:t>
            </a:r>
          </a:p>
          <a:p>
            <a:pPr lvl="1"/>
            <a:r>
              <a:rPr lang="en-IN" dirty="0" smtClean="0"/>
              <a:t>Model the chances of getting heart attack in next 10 years</a:t>
            </a:r>
            <a:endParaRPr lang="en-IN" dirty="0"/>
          </a:p>
          <a:p>
            <a:pPr lvl="1" algn="just"/>
            <a:r>
              <a:rPr lang="en-IN" dirty="0"/>
              <a:t>To </a:t>
            </a:r>
            <a:r>
              <a:rPr lang="en-IN" dirty="0" err="1"/>
              <a:t>analyze</a:t>
            </a:r>
            <a:r>
              <a:rPr lang="en-IN" dirty="0"/>
              <a:t> the most important features that affects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57606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3323988" cy="4006222"/>
          </a:xfrm>
        </p:spPr>
        <p:txBody>
          <a:bodyPr>
            <a:normAutofit/>
          </a:bodyPr>
          <a:lstStyle/>
          <a:p>
            <a:r>
              <a:rPr lang="en-IN" dirty="0" smtClean="0"/>
              <a:t>Dataset has been taken from </a:t>
            </a:r>
            <a:r>
              <a:rPr lang="en-IN" dirty="0" err="1" smtClean="0"/>
              <a:t>Kaggle</a:t>
            </a:r>
            <a:r>
              <a:rPr lang="en-IN" dirty="0" smtClean="0"/>
              <a:t> website. It </a:t>
            </a:r>
            <a:r>
              <a:rPr lang="en-IN" dirty="0"/>
              <a:t>is from an ongoing cardiovascular study on residents of the town of Framingham, </a:t>
            </a:r>
            <a:r>
              <a:rPr lang="en-IN" dirty="0" smtClean="0"/>
              <a:t>Massachusetts</a:t>
            </a:r>
          </a:p>
          <a:p>
            <a:r>
              <a:rPr lang="en-IN" dirty="0"/>
              <a:t>The dataset provides the </a:t>
            </a:r>
            <a:r>
              <a:rPr lang="en-IN" dirty="0" smtClean="0"/>
              <a:t>patients information, it includes 4000 rows and 15 attributes.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45626"/>
              </p:ext>
            </p:extLst>
          </p:nvPr>
        </p:nvGraphicFramePr>
        <p:xfrm>
          <a:off x="5913200" y="1889868"/>
          <a:ext cx="6028055" cy="4021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735"/>
                <a:gridCol w="3458845"/>
                <a:gridCol w="1260475"/>
              </a:tblGrid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Attribute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Description and value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Male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Gender. 0-Female, 1 Male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Demographic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 of patient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Demographic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Education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Education of the patient (1-5)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Demographic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Current smoker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 if current smoker and 0 otherwise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Behavioural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Cigarette per day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If current smoker then number of cigarette per day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Behavioural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BP Meds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Prevalent BP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Prevalent blood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Prevalent Hyp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Prevalent hyper tension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Diabetes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 if diabetes 0 otherwise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Total cholesterol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Cholesterol level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Sys BP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Systolic blood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 BP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Diastolic blood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Body mass index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Heart rate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Heart rate or pulse of the patient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 level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44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Ten Year CHD-Predict Variable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10 year risk of coronary heart disease CHD “1”-“Yes”, “0” -“No”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Medical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2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73" y="624110"/>
            <a:ext cx="9353840" cy="895597"/>
          </a:xfrm>
        </p:spPr>
        <p:txBody>
          <a:bodyPr>
            <a:normAutofit/>
          </a:bodyPr>
          <a:lstStyle/>
          <a:p>
            <a:r>
              <a:rPr lang="en-IN" dirty="0" smtClean="0"/>
              <a:t>Machine Learning -- </a:t>
            </a:r>
            <a:r>
              <a:rPr lang="en-IN" dirty="0"/>
              <a:t>Data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4" name="AutoShape 2" descr="data:image/png;base64,iVBORw0KGgoAAAANSUhEUgAAAfAAAAF1CAYAAAAX0biNAAAABHNCSVQICAgIfAhkiAAAAAlwSFlz%0AAAALEgAACxIB0t1+/AAAADl0RVh0U29mdHdhcmUAbWF0cGxvdGxpYiB2ZXJzaW9uIDMuMC4zLCBo%0AdHRwOi8vbWF0cGxvdGxpYi5vcmcvnQurowAAIABJREFUeJzsnXu4VVW5/z9fwSuiiAQhoGjaCZBU%0ApLQTxyCvqUlFmcRJUNQ6adZPzkm6Hc1LokUetYt5C0VDzDJJyVuys0y8gKiIN9StgAgiF0G8AL6/%0AP8ZYMFmsvddae6/bXOv9PM9+9ppjjDnnO+c7x3jH9R0yMxzHcRzHSRdbVVsAx3Ecx3GKxw244ziO%0A46QQN+CO4ziOk0LcgDuO4zhOCnED7jiO4zgpxA244ziO46QQN+COU2YkTZJ0QbXlcBynvnADXgSS%0AmiW9I2mNpBWS7pTUJ8ZNkmSShmedc2kMHxOPx0j6ZxXEbxgK0NP7MW65pHslfSzGnRt19Z2s630n%0Ahp9bhcepK+J7z/x9kNDTGkmj2nHdYyW9JqlLImx7SfMzea/USOoq6VeSFkb5X5B0SUYGScskHZx1%0AzhmS7kocL5O0NvGtPiDpZEkqh8xOfeEGvHg+b2Y7Aj2BJcAVibjngRMzB5I6AscDL1ZUQgda19Ml%0AMa43sBSYlIjbTIeR0THcaSdmtmPmD3iVqKf4d1M7rnsHMAOYmAg+D3jBzCa1S+gsJHWUtAPwd2B3%0A4LNAZ+A/gHXA/kVe8rPxfewFXA78JP53nFZxA95GzOxd4FagfyL4L8AQSbvE46OAJ4HXKyyeE2lB%0AT5m4tcDvgX0TwY8CO0gaABD/bxfDNxJbfHMkrZT0L0kfT8QdIGm2pNWSpsbzM3HdJN0Rz1su6R+S%0APB9GJHWQ9GNJL8XW6U2JFu3HJK2XdFJs9b4h6X8Sp58JHCPpMEmDgLHAaYlrf0bSI/Hdz5L0qUTc%0AtyQ9F3X2gqRkRfxYSc9K+omkpYTK4GnATsCXzex5C7xuZj80s6a2PLuZrTCzW4GvA6dL2qst12kU%0AJI2X9GLU2TxJX4zhHSRNjN/Py7HXw2KDCkk7S7pW0mJJiyRdIKlDdZ+mbXjB0UZiDfyrwMxE8LvA%0A7cAJ8fhE4IYKi+YkaEFPmbgdgVHA41lRk9nUCh8dj5PnHQBcB3wD2BX4LTBN0raStgH+HM/pCvwB%0AGJE4fRywEPgQ0AP4AeD+jDfx38ARwBBCD8k64NJEfAdgMLA3cDRwYcbQmdmbwLeBq4BrgR+Y2QKA%0AmOZPwHiCXn4C3C5p53jdRcCRBKN8BvDbzNBKZG/ggyjTWcBhwB1m9l4pHz4+RxOwEvh0qa9dZ7xI%0A6PXYmaDPGyX1BE4FPkfoCRkEfCHrvEnAeoJODyB8b6dURuTS4ga8eP4saSWwCjgc+FlW/A3AibHV%0A8BlCYe5Untb09N8xbj6wIzAm69wbgZGStiZUxm7Mij8N+K2ZPWxmG8zseuA94OD4tzXwf2a2Lrao%0Akq33dYRu/T1i/D/MNyRI8k1gvJm9FntPfgJ8NWtM+Bwze9fMHgWeBTb2fpjZH4CngbWEilWGk4Bb%0AzOx+M/vAzKYBLxAMMWZ2u5k1x5b03cCDbG5A1wIXmtn7ZvYOoeK2uIDnuTe2+FfGb+6SAt/Da4SK%0AhtMCZvaH+J18YGZTCfr8JGHY8jIzW2hmK4AJmXMk9SBU/L5rZm+b2VJCBfGEHLeoedyAF88XzKwL%0AoVv0DODvkj6ciTSzfxJaVz8k1NDfqY6YDU9revq5mXUxsw+b2XFmttkcBTN7lWDcf0oYQ12Qde09%0AgHFZBXMfYLf4tyjLKL+S+P2zeO17Yjfx+BI9b+qJRroPMD3xXh8nlFO7xmQbzGxZ4rS1hEpYkqeB%0AZ7J0sAcwJktn+xP0haQvSno0DmusBA4BuiXOX2xm6xPHbxIqYvk4PH5rXeL3+L0CzgHoBSwvMG1D%0AIunExDDWSsJQWDeCTpN5Nvl7D0IFe3HivN8C3SsldylxA95GYsvrT8AGQndfkhsJXaXefV5l8uip%0ANW6gZR0uILTGuiT+djCzKYRWWa+sFuPuCXlWm9k4M9sLOA44S9KhxT5XPRIN7iLCpK7ku90uy2i3%0AhQXAlVnX7WRmV0jaCZgK/C/QPRraB4CkDrN7Se4DjpW0bTvl2gJJQwndwg+W+tr1gqQ9gKsJlfNd%0Ao87mEnS2mDDUkaFP4vcCQm9Zt8R3sJOZDaiQ6CXFDXgbUWA4sAvwTFb05YRu2wcqLpizGXn01BpT%0ACWNjt+SIuxr4pqSD4vU7STpGUmfgIcL42pmStpb0JUK3XkaeYyXtHQ38KkLF4oO2PV1dciUwQZuW%0A/XWX9PkSXHcSYVhkmKStFJaYHRa7VLcHOgJvAB/EyVD/ked6VwGrgakZfUZZz4sGuGgkdYn3voFQ%0A2XipLddpEDoRKlVvAEg6iU2TUW8BviOpVxzKPDtzkpktBu4BJkraKX4LH5H0mcqKXxrcgBfPXySt%0AAd4CLgRGm9nTyQRmttzM/uZjm1Ulr55aw8zeMbP7cg2BmNljhIkyvwRWELrEx8S494EvxePlhAl0%0Af0qcvg+h9baGYOx/bWYzin24OuYSwvu5X9Jq4F+EiUjtwsxeAL4CXEDo/m4mTHiTmS0hFPJ/jXHH%0AAHflvtLG660ldLO/RlhOtprQYt6GLSdF5uP++K02E3p9zgdOL/IaDYWZzSMsGXyIsEx0IJt6LK4m%0AGOknCbqYTqhUb4jxJxL0NI+Qf2+lsOGQmkNuYxzHcZx6RdLnCD0ae1RbllLjLXDHcRynbojDI0cr%0AONzpBZwD3FZtucqBt8Adx3GcukGbvOR9DHgHuBP4jpm9VVXByoAbcMdxHMdJId6F7jiO4zgpxA24%0A4ziO46SQjtUWoDW6detmffv2Les93n77bTp16lTWe7SXcspoZjzzzDO8884775vZtpL2BG4meL6a%0ABXzdzN6PDituAA4kLLX5qpk1A0j6PmHjiA3AmdEVZatk67bR9VBKsuWcNWvWMjP7UCXunUa9Qjrk%0ArKZeIXd5XIvvrR5kKli3ZlazfwceeKCVmxkzZpT9Hu2lnDJOnDjRRo4cacBKC/MhbgFOiL+vBP4r%0A/v4WYSkGBL/BU+Pv/sATwLbAnoQNBjpYkbptdD2Ukmw5gcesSnk2re+sFqmmXq2F8rgW31s9yFSo%0Abr0LvYFZuHAhd955J6ecEjbiid7BPktwbABwPZt28hkej4nxh8b0w4Gbzew9M3uZ4NRko+cxx3Ec%0ApzzUdBd6Oeg7/s7NjscNXM+YRFjzhGMqLVLV+O53v8sll1zC6tWrM0G7ElrimU0bFhI2VSD+XwBg%0AZuslrYrpe7H5Vp3JcwrmqUWrNtNDNo2kl3oin17BdduoZJfFufBvo3UazoA7gTvuuIPu3btz4IEH%0A0tTUVJF7SjqNsBUnPXr02Oy+PbYPlamWqJSMrbFmzZqakCMfaZHTcZz24Qa8QXnwwQeZNm0a06dP%0A59133wXoDFwGdJHUMbbCexN2hyL+7wMslNSRsFvSm4nwDMlzNsPMriJsAsHgwYNt6NChG+OuuOl2%0AJj7V8ufYPGpoi3GVoqmpiaTMtUpa5HQcp334GHiDctFFF7Fw4UKam5u5+eabAVab2ShgBvDlmGw0%0AcHv8PS0eE+Pvj5MtpgEnSMrMYN8HeKRSz+E4jtOoeAvcyeZs4GZJFxB28rk2hl8LTJY0n7DL1gkA%0AZva0pFsIO/usB043sw1bXtZxHMcpJW7AnUx363wAC3sQbzGL3MzeJWzHuAVmdiFhy07HcZySkW+i%0AW6NPcvMudMdxHMdJIW7AHcdxHCeFuAF3HMdxnBTiBtxxHMdxUogbcMdxHMdJIW7AHcdxHCeF+DIy%0Ax3Ecpy6p92Vo3gJ3HMdxnBTiBtxxHMdxUogbcMdxnDpAUrOkpyTNkfRYDOsq6V5JL8T/u8RwSbpc%0A0nxJT0oaVF3pnbbgBtxxHKd+GGZm+5vZ4Hg8Hvibme0D/C0eA3yOsPHQPoQtfn9TcUmdduOT2BzH%0AceqX4cDQ+Pt6oImwYdFw4Ia4o+BMSV0k9TSzxVWRskrkm+QGtT3RzQ244zhOfWDAPZIM+K2ZXQX0%0ASBjl14Ee8XcvYEHi3IUxbDMDLuk0QgudHj160NTUtNkN16xZs0VYoYwbuL5N5yXJde+kTOW6R7G0%0A5z21hhtwx3Gc+mCImS2S1B24V9KzyUgzs2jcCyZWAq4CGDx4sMWdCzfS1NREdliG/K3b9puf5lFb%0A3jsp05gCWthtuUextPae2kPdGfBCukQcx3HqDTNbFP8vlXQbYVvgJZmucUk9gaUx+SKgT+L03jHM%0ASRE+ic1xHCflSOokqXPmN3AEMBeYBoyOyUYDt8ff04AT42z0g4FVjTb+XQ/UXQvccRynAekB3CYJ%0AQrn+ezO7S9KjwC2SxgKvAMfH9NOBo4H5wFrgpMqL7LQXN+CO4zgpx8xeAvbLEf4mcGiOcANOr4Bo%0AZSXXkOm4getLMvadBvIacEnXAccCS81s3xjWFZgK9AWagePNbIVC9e8yQs1uLTDGzGbHc0YDP4qX%0AvcDMri/toziOA7B06VKGDRvGkiVLiC2y7uD51nHaQi37Uy9kDHwScFRWWFHOAWLBcQ5wEGFixTkZ%0Aj0CO45SWDh06MHHiRObNm8fMmTMBukvqj+dbx6kr8hpwM3sAWJ4VPJzgFID4/wuJ8BssMBPoEmc+%0AHgnca2bLzWwFcC9bVgocxykBu+66K4MGBc+YnTt3BniHsMbX863j1BFtHQMv1jlAS+FbkM9xQD6K%0AXbjfY/vNzynHYvv2Ui4nAE7909zcDLAD8DBlzLeO41Sedk9ia4tzgDzXa9VxQD6KnbwwbuB6Jj61%0A6TWUYtF+qSmXEwCnvlmzZg0jRowAWGBmb8XxcKC0+ba1Snd2BTkXtVA5TUMlOQ0yOpWlrQa8WOcA%0Ai9jkjzcT3tTGezslYMGCBZx44ok+0alOWbduHSNGjGDUqFHMnj17ZQwuS75trdJ9xU23b1ZBzkUt%0AVJrTUElOg4xOZWmrI5dinQPcDRwhaZc4CeaIGOZUiY4dO/pEpzrFzBg7diz9+vXjrLPOSkZ5vnWc%0AOqKQZWRTCLXwbpIWEgrrCRThHMDMlks6H3g0pjvPzLInxjkVpGfPnvTs2RPIOdFpaEyWd/eimPbe%0AjD4lZSY6TanQozhZzJ07l8mTJzNw4ED2339/gP6SjsbzrePUFXkNuJmNbCGqKOcAZnYdcF1R0jkV%0AoVITndozVloLY39pGYPcc889mTFjxsbjYcOGzTOz6fHQ863j1Anuia3BqdREp3i9No+V+jhp4aRF%0ATsdx2ocb8CzSvsF7MVRyopPjOI5TWnw3sgbFJzo5juOkG2+BNygPPvigT3RyHMdpJ9X0le4GvEEZ%0AMmQIYe5SQJJPdHKcFCKpD3ADYcKpAVeZ2WWSzgVOBd6ISX+QyeOSvg+MBTYAZ5qZ95qlEDfgjuM4%0A6WY9MM7MZkvqDMyKyzkBLjWznycTR38PJwADgN2A+yR91Mw2VFRqp934GLjjOE6KMbPFGa+IZrYa%0AeIbWfdYPB242s/fM7GXCsNgnyy+pU2rcgDuO49QJkvoCBxB8OgCcIelJSdclPCT6JjV1gnehO47j%0A1AGSdgT+CHw3+nT4DXA+YVz8fGAicHKR12x1d8jWnBsVuzNkqShkA51K0tTUVDYnUG7AHcdxUo6k%0ArQnG+yYz+xOAmS1JxF8N3BEPW/LpsAX5dodszWlQsTtDlorsHSarTfOooWVzruRd6I7jOCkm7hR4%0ALfCMmf0iEd4zkeyLwNz4expwgqRtJe1J2KDokUrJ65SO2qmmOI7jOG3h08DXgackzYlhPwBGStqf%0A0IXeDHwDwMyelnQLMI8wg/10n4GeTtyAO47jpBgz+yegHFHTc4RlzrkQuLBsQjkVwbvQHcdxHCeF%0AuAF3HMdxnBTiBtxxHMdxUogbcMdxHMdJIW7AHcdxHCeFuAF3HMdxnBTiy8gcx3FqgHz7Sk86qlOF%0AJHHSgrfAHcdxHCeFuAF3HMdxnBTiBtxxHMdxUoiPgbeBfGNVzROOqZAkjuM4TqPiBtxxHMcpmr7j%0A72TcwPVV2zY0LRTyntra6EuVAc/X8nUcx3GcRsHHwB3HcRwnhVS8BS7pKOAyoANwjZlNqLQMTulx%0AvVaGQnqhSr1e2HVbn7he009FDbikDsCvgMOBhcCjkqaZ2bxKylFuGm2SW6PotRFx3dYnrtf6oNJd%0A6J8E5pvZS2b2PnAzMLzCMjilx/Vav7hu6xPXax1Q6S70XsCCxPFC4KBkAkmnAafFwzWSniunQGdC%0AN2BZOe+RjS4u+pRKyLhHO87Nq1fIq9tWn7EN76wcVPxbaQvDLt5CzrLqtj16BddtoVRar5C/PK5G%0A+ZmPNMqUIw8UpNuam4VuZlcBV1XqfpIeM7PBlbpfW0iDjIXQmm7T8IxpkBEqL2fa9QrpkLMaMuYr%0Aj2vxvTWSTJXuQl8E9Ekc945hTrpxvdYvrtv6xPVaB1TagD8K7CNpT0nbACcA0yosg1N6XK/1i+u2%0APnG91gEV7UI3s/WSzgDuJixduM7Mnq6kDDmoWHd9O6hpGUuk15p+xkgaZIQSylkC3TbcOysjtaTX%0AkstUQhpGJplZOa5bc0gaBYw2syOqLYvjtIakc4G9zew/qy1LWpE0iTAx627CGud/q65ETiG0RW+S%0AxgCnmNmQ8kpXezSMJzYzu6kUxluSSXpb0hpJiyT9Iq6pbMu1zpW0TtLq+Pe8pF9K6tleOZ32IalJ%0A0ilZYcMlzZH0lqRlku6XtGe1ZHTyY2b/KNR4SxojaUPM22skvSTpvxLxfWP+z8Q3SxpfPukbl2L0%0A1h6izv9Z7vuUi4Yx4CVmPzPbETgU+BpwarEXkJQZvphqZp2BrsAXgQ8Ds9yIF4YCW+ULK8F99gZu%0AAMYBOwN7EhxhbCjlfUpJ4htzCuchM9sx5u8RwCWSDshK0yXGjwT+N3o0c5yKU5cGXFIfSX+S9Iak%0AN2OrdrOalqQjJC2INe5VsbZ9SozbW9LfY/gySVNz3cfMngX+Aewbz9tN0h/jfV+WdGbifudKulXS%0AjZLeAsZkXWtdHIP6KvAGwVAg6dXY4lsf/+6Q1DvGfUXSrKxnP0vS7e1+iWVC0lGSnpM0X9L4HLr6%0AtaS5sUfi4djqybR8OsZrNEm6UNKDwFpgrxbCdpZ0raTFsbfkgkxvSeZ7kPRzSSuivj4X46YAnwGu%0AkvSepF8C+wMvm9nfgNHAS8CPgWmSTon6/UPU72pJT0n6qKTvS1oav7UjEu9hN0nTJC2P7yJnJVDS%0A1pKmxO9qG0lbxff2lqQP4jfaNabNvKexkl4FXonXflLSoLIodJOcm+k1R/y2kqbG+Icl9S3x/Q+Q%0ANDu++6nAdjF8qKSFCRnfUOj1ek/SPElfTFxmCHCQQi/LHOBA4BmgX657mtlDwNPE/F+i57gufi9z%0AW4iXpMsrpdd8SPqZpGejLLdJ6lLk+Xn1Fo/HS3oxpsvWW0yiXyr0jr4X8/v4GJGzHJDUD7gS+JRC%0Aj8rKmH7bWC68KmmJpCslbR/juimUwStj3v2HWmksKJRvM6LMT0v6TjHvJy9mVld/hAkZTwCXAp0I%0AH8QQgsH8Z0zTDXgLeB3YBzgLMODHMX4K8ENCBWc7YEji+kYYnwToH68xNqadBfwvsA2wF6GQPzKm%0APRdYB3whpt0+ht2Y4xnOAx6Ov1+Nsu8AdAb+APw5xm0LLAf6Jc59HBhRbT20opsX47vZJurp2Sxd%0ATQQeA24kzIydCvSN771jvE5TfC8DCBMxt24h7Dbgt/Ha3YFHgG/Ea4yJ+jg1yvVfwGsJGWcC34gy%0A9o8yvxtlnQD8NuvZzo3xR8b73wC8HL+jreN9Xk6kfwD4dXzm/QmVts8mrnVj/EbuBCYBHWLcd6Js%0AIwiON5YDU2Jc5j3dQOjNuRsQcHDme6qgXvtnpfkWcGX8fQKh56lU998GeAX4f/Fdfznq9gJgKGFM%0ANSPj6QQnGU8Q8v3bQM94nWuA1xLX/QSwEvho1vvtGN/rpwmVxUNL+CyHAIOAuS3EHw38tRJ6LVDe%0AI9iULy8GLi6l3hJpvwLsRig7v5qltzHA+qjPF4FvA6uAuYS8m68c+GeWXJcSZuR3JZS5fwEuinEX%0AEYz+1vHvP4hzyVp4xp7AoPi7M/B8dt5o1/uvpvLL9EF9ilAYdswK36go4ETgKeDueKyYUf8Yj28g%0AzBrsneP6RjD+K+LHckH8qA4CXs1K+33gd/H3ucADWfHnktuAfxN4If5uBrol4vYHViSOfwNcGH8P%0AiHJtW209tKKbu7NkX5PUFXHyCsGAdSR4L+rLlgb8vKxrbxYG9ADeA7ZPhI0EZiS+h/mJuB3iPY6J%0AMjQBp0Qdfj+mORi4Jep/PcGw7pjQ5b2J630+PlvG8HaO1+9CWH+7AeicSH8RMClxrWnA34HLSRQQ%0AhBbhofF3X0IFaF18V5n3tBehwBqZOO85YoFXAb1ufGdZev1U/J3Ra4sFX5H3P4RQ+Uq+p3+xuQHP%0AKSMwBxgew64BPiCUBavju7wic93E+11JyGfPAGeW4X32pWUDXjG9tkHuLwI3lVJvrZyb1NuYeJ2N%0AOiYY6VuAC8lfDvwzESdC5eAjWd/3y/H3ecDtxEZcG97R7cDhpXrn9ThG1gd4xczWt5JmN0IGXQBg%0AZibpDWCXGP894HzgEUkrgIlmdl3i/EFmNj95QUl7ALtlumEiHQhd7BmSrgtboxehZZXhGUk7EQqX%0AdUBnSR3MbANwPTBF0o+ArwO3mNl7Bd6n0mS7b1wPrM3SVS9Ct+R2Fpa6rGKTXpLkepfJsD0INeTF%0AkjJhW2WleT3zw8zWxnR7xjR7x6iNLibNbCZwvMKs158TCoKDJR0e0y5JXPsdYFnUUeYYYEfC97fc%0AzFYn0r8CJD01HRzlH2kx5yee6zZJH8Tn6UT4JnpkvYdcrjJ7AYspPYW45dyYJqHXXSmNy8vdgEVZ%0A7+mVXPeXdCKhpbYPoSLRgdAjl2E9oSfneULhPxH4KcHYZ+iWp3wpJ5XUa7GcTOgxK5RC9AZAQm99%0AY9CObK63RWz+bl4hlJf7kL8cSPIhQmV+ViK9CN8JwM8IFex7YvxVVuAubnHY6ADg4ULSF0I9joEv%0AAHZX6xN4FhMKDyAMnhC6SwAws9fN7FQz243QjfprhUlM+e77spl1Sfx1NrOjE2nyrtmL4ymfZ5Ph%0Av4Vg0AYRCpXvZpJGWWcC7xO6cr4GTM53jxpiObBjDl2tJWSiDN1znJvrXSbDFhBq3t0S+tjJzAYU%0AKFtruvoLobC4It7j+gKvmeE1oKukzomw3dncE9Y9hFb53yRlG+fPmVkX4OPAM2a2nZklz22MtaGb%0AWAz0UqLEJbzPbHYErgbOIAyZXE3oZs2c9zjwqJl9HLiXYLz/SMiPDYuk+xTmpWT/DU+k+SGh8nNT%0AEZcuSG+xcZTR267x20/qDUJ+TLI7oadkDa2XA9l5ZRmhsj0gkX5nC5MWMbPVZjbOzPYCjgPOknRo%0AvgeVtCPhW/qumb2VL32h1KMBf4TwYUyQ1EnSdpI+nZXmToLrwAOj8Tid0LW5AjZODusd064gKPmD%0AAu67WtLZkraPkyT2lfSJQoSW1DFOqphCmIn+i0T0O4Tu+rsI40XZ3AD8ElhnZrW8JCLbfeN7hLGq%0AjboidF8tBQ5RWKLVhTB+WhRmtphgBCdK2klh8tdHJH0mz6mvRxmXELqiewOLJA2RdKqk7mb2JqGl%0AfhxhTsKBRcq2gNBVeFH8Pj9OmEdxY1a6S4DfE4x4prVxJXBhLNQAOiQL0gSVdJVZyL02pol5bmfg%0AzRLd/yGC8ThTYdLflwi7bWXfvzchL78Rf3+YzSegvc2mAv0aQo/IFwkV6Fqh4i5QzewwM9s3x9/t%0AsHEd9rHAqKzWdD4K0RuEXqaM3pB0EltOHOxOmJOwu6SvECYevgG8QOvlwBKgt4I3OszsA0Jl4VJJ%0A3eP9ekk6Mv4+VmGSswhl1wby2AZJWxOM901m9qdCX04h1J0Bj12Wnyd0gb5K6GL6alaaZYRJEQMI%0ArcB9CROQHo1JPgE8LGkNYSzyO2b2UgH3PZY4W5lQk7uGUFC1xlfjfVbFe70JHGhmr0nqRPiYto/X%0AOxOYkeMak+Mz3JgjrpbIdt/4VeA/2VxXawkTT6YSatnbAHe08X4nxvPnESpitxImlbTGU4Rut1sI%0Ak2rOJ3wnKwkG+ylJbxMqU7cRxqCfaYNsIwndga/F65xjZvdlJzKz84E/A/cpzDa/jPCd3EN4P3uR%0AYxepmOZEBQ4GVsVKTTkoxC3nNMLsfQjv9f4iC/sWsbAd5pcI45nLCd9VdkH5KKHL9hqC4TiPYLAf%0ATKTZmTgjmdBy255gBL5dCjlLRCX1mheFJXTfA44zs7XFnFug3rCwR/lEgt6WAAPZXG8QuqW3AQ4j%0ATKY7gZBfp9F6OXA/oYL2uqTMcM7ZwHxgpsKKofuAzJr0feLxmijPr80sV5kMbOzdvZbQU/aLltK1%0AmVINpqfxjzCj83lC6/YtYFi1ZcqSby/CbNknCB/ZD1tItz1hTH+fastc5Dv/YQw7j1AAQJiV/QdC%0ABnoE2KsGZbwo6uMJQoXqY1WQcQqhp2kdoeIzljD58ZsxXoR16i8SKiWDXa+u1zLIO58wrDMn/l1Z%0AZXm20HGV5RlC6D14MvGOji7V9RvGlWo2sUvkYUL39P8QutH3MrN3Wj2xBpF0FnCsmX222rI4juM4%0AlaHuutCL4FOEWtoyQpf7F1JqvJsJa4PHVVkUp0ZQDmcgCo5mFik6KZF0dCLu+wqOQZ7LjPXF8Fad%0AsziOU10atgXuOPWKpEMIY3Q3mFnGS+C5wBoz+3lW2v6EbttPEsaI7wM+GqOfBw4ndOU+SljSNq8S%0Az+A4Tn7qcR244zQ0ZvaACndVOhy42YLvgJclzWfTTOD5FidvSro5pnUD7jg1Qk0b8G7dulnfvn3b%0AdO7bb79Np06dSitQG0mDLLNmzVpmZh+qlBzZuq2ld9QSaZARgpz77rsv8+fPZ/DgwTZr1qxlhIlP%0AZyg4xHgMGGdmKwjrZ2cmTs84BoH8zlkAkHQacBrA9ttvf2CfPn1yJas4H3zwAVttVT+jhNnP8/zz%0Az3uezUMaZIQt5Sy4PK72LL3JUpxMAAAgAElEQVTW/g488EBrKzNmzGjzuaUmDbIAj1kVdVtL76gl%0A0iCjWZDz5ZdftgEDBphZ0C3BU1sHwryXC4HrQhS/BP7TNs2avZawzOvLhP2YM+FfB35pReq1mqRF%0AX4WS/TyeZ/OTBhnN2q7b+qmeOo7TIma2xMw22CZHFZlu8pYcg1TcYYhTGBs2bOCAAw6A6O43rr9/%0AOE42nJpxSqJWdoBraeKiky5qugs9m77j78ybpnnCMRWQxCk1Ty1axZhW9Ot6bR+Setomhx9fJDiB%0AgeDo4veSfkGYxLYPYZ22iM5ZCIb7BIKr3pqjpXJh3MD1jBl/Z919O5dddhn9+vVjzpw5maCLgUvN%0A7GZJVxLWjv8m/l9hZntLOiGm+2qcuHgCwUHRbgQnQR+1TX77C8LzbPXxFniDsmDBAoYNG0b//v0Z%0AMGAARH/jkrpKulfSC/H/LjFcamEfYkmjY/oXJI3OfUenUpx//vl86lOf4rnnnqN3794QNn24RGGP%0A8ieBYUSXvBb2oL+FMDntLuD02FJfT/A9fTfB09wtMa1TRRYuXMidd97JKaecAmz09PVZgncxCH75%0AvxB/D2eTn/5bgUNj+o0TF83sZYIzllwuTJ0aJ1UtcKd0dOzYkYkTJzJo0CBWr17NTjvt1D3WzMcA%0AfzOzCXHt73iCa8HPEVpn+xAmM/0GOCi69zyH4DfaCLv4TLMwQcopMYX0Qk368Y8ZOnToxmNJy8zs%0A6y2lN7MLCePi2eHTgeltEtQpC9/97ne55JJLWL1640Z2uwIrbdPuaMlJiC3tANfaxMXNSE5Q7NGj%0AB01NTRvjemwfejlaIpm2WqxZs6Ym5MhHW+V0A96g9OzZk549gzvgzp07Q/BI14tQOx8ak11P2Bf7%0A7Bh+Q5xgMVNSF0k9Y9p7zWw5gKR7gaMIa4sdxykRDz30EN27d+fAAw+smFEys6uAqwAGDx5syYrh%0AFTfdzsSnWjYhzaOGthhXKZqamjarzNYqbZXTDbhDc3MzhO07HwZ6JMZKX2fTPtMt7UPcUrjjOCVk%0A7ty5/P3vf2f69Om8++67AJ0Jm9t0kdQxtsKTkw0zExEXavMd4HyCYp3gBrzBWbNmDSNGjABYYGZv%0AKbE1r5mZpJK56vPuuPbT2jvKUAtyOqXn1FNP5aabwnbbTU1NDBs2bLWZjZL0B8Kyv5sJO77dHk/J%0A7AD3EIkd4CS1NHHRSRluwBuYdevWMWLECEaNGsXs2bNXxuAlmRnLsYt8aQxvbbnR0Kzwplz38+64%0A9tParN8Mk47qVHU5nYpyNnCzpAuAxwlr+Yn/J0fvessJM88xs6clZSYuridOXKy82E578VnoDYqZ%0AMXbsWPr168dZZ52VjEru25xdm8+1D/HdwBGSdokz1o+IYY7jlIlYQZsPYGYvmdknzWxvM/uKBbe4%0AmNm78XjvGP9S5nwzu9DMPmJm/2Zmf63KQzjtxlvgDcqDDz7I5MmTGThwIPvvvz9A/7hD1QTgFklj%0AgVeA4+Mp0wl77c4H1gInAZjZcknnEza7ADgvM6HNcRzHKR95DbikPsANhMlMBlxlZpfF5UNTgb5A%0AM3C8ma2I6wwvIxT2a4ExZjY7Xms08KN46QvM7HqcqjBkyJCMi0wAJM2Ly4YADs1OH2efn57rWmZ2%0AHXBdOeR0HMdxclNIF/p6wsYH/YGDgdPjeuHxhPXC+wB/i8ew+Xrh0wjrhUmsFz6I4DTgnIyTEMdx%0AHMdxiiOvATezxZkWtJmtJnhlyqwXzrSgs73/3BB9ss8kLHHoCRxJXC8cnXxk1gs7juM4jlMkRU1i%0Ai87wD8DXCzuO4zhOVSl4EpukHYE/At8t53rh1tYKF7IGNpO+ltbCuiyO4zhOqSnIgEvammC8bzKz%0AP8XgsqwXbm2tcCFrYDPrhWthzW4Gl8VxHMcpNXm70OOs8muBZ8zsF4koXy/sOI7jOFWikDHwTwNf%0ABz4raU78y6wXPlzSC8Bh8RjCeuGXCOuFrwa+BWG9MJBZL/wovl7YccrCxRdfTPfu3dl33303hvk2%0AsY5TfxQyC/2fZiYz+7iZ7R//ppvZm2Z2qJntY2aHZYxxnH1+evTyM9DMHktc67roFWhvM/tdOR/M%0AcRqVo446irvuuis72Jd9Ok6d4a5UHafO2G+//ejatWt2sC/7dJw6w12pOk5jULZln62tHCkFTy1a%0A1Wr8uIG5wzM73NXLqgtfQeJk4wbccRqMUm8T29rKkVJQyOqTXIwbuJ6JT3WsiZ3sSoGvIHGycQPu%0AOI1B2baJrXX6FrL8dMIxFZDEcUqLj4E7TmPgyz4dp87wFrjj1Bnnn38+8+bNY9myZfTu3RugG75N%0ArOPUHW7AHafO+PGPf7zZWKmkZWb2Jr5NrOPUFd6F7jiO4zgpxA244ziO46QQN+CO4ziOk0LcgDuO%0A4zhOCnED7jiO4zgpxA244zhOCli6dCnDhg2jf//+DBgwAKA7+E5zjYwb8Abm5JNP9m0nHScldOjQ%0AgYkTJzJv3jxmzpwJ0F1Sf3ynuYbFDXgDM2bMGN920nFSwq677sqgQaHe3LlzZ4B3CBvM+E5zDYo7%0AcmlgDjnkEJqbm7ODh7PJB/b1BP/XZ5MoDICZkjKFwVBiYQAgKVMYTCmz+I7TsMR8uwPwMFXaaS6z%0A21tL1MLOaWnZwa2tcroBd7LxwqAFaqEwaO0dZagFOZ3ysWbNGkaMGAGwwMzekrQxrpI7zV1x0+1M%0AfKplE1ILu8ClZQe3tsqZ14BLug44FlhqZvvGsK7AVKAv0Awcb2YrFL6kywi+ldcCY8xsdjxnNPCj%0AeNkLzOx6nJrGC4PNqYXCoJCtNScd1anqcjrlYd26dYwYMYJRo0Yxe/bslTG4YXeaa3QKGQOfxJbj%0AIz5OWr8siYUARRQGucIdxykhZsbYsWPp168fZ511VjLKd5prUPIacDN7AMjehcgnTdQvXhg4Tg0y%0Ad+5cJk+ezP3338/+++8P0F/S0YSd5g6X9AJwWDyGsNPcS4Sd5q4GvgVhpzkgs9Pco/hOc6mlrWPg%0AVRknLWT8L5O+lsYBa1WW888/nzlz5rBq1SqAj8etJn3byTpGUjOwGtgArDezwW0ZEnMqz8CBAwlz%0ASAOS5pnZ9HjoO801IO2exFbJcdJCxv8yY6UtjVf2zXON5gnHFCxrodTC2GmGpCxZW04+aWbXxkMv%0ADOqbYWa2LHGcGRKbIGl8PD6bzYfEDiIMiR1UaWEdx8lNW9eB+zip49QPxQ6JOY5TA7TVgPs4qeOk%0AEwPukTQrDldB8UNijuPUAIUsI5tCWHLQTdJCwmxyHyd1nHQyxMwWSeoO3Cvp2WRkW4bEWpu3UgoK%0AmfuSi3y+BZLUyhyV1qiluTRObZDXgJvZyBaifJzUcVKGmS2K/5dKuo2wrLPYdcTZ12xx3kopKGTu%0ASy7GDVzfqm+BJLXgZyAftTSXxqkN3Be64zQIkjpJ6pz5TRjKmkvxQ2KO49QA7krVcRqHHsBt0fVm%0AR+D3ZnaXpEcpYkjMcZzawA244zQIZvYSsF+O8DcpckjMcZzq413ojuM4jpNCvAXuOE7DUw0HT47T%0AXrwF7jiO4zgpxA244ziO46QQN+CO4ziOk0LcgDuO4zhOCvFJbI7jVJV8E8gcx8mNt8Adx3EcJ4XU%0AXQs8U5sfN3B9m30oO47jOE6t4y1wx3Ecx0khddcCdxzHKTXu6MWpRdyAtwHPzI7jOE618S50x3Ec%0Ax0khFTfgko6S9Jyk+ZLGV/r+TnlwvdYvrtv6xPWafirahS6pA/Ar4HBgIfCopGlmNq+ScpSb7C72%0A7Bnx9dbF3ih6bURct/WJ67U+qPQY+CeB+XFfYiTdDAwHauajqYRTiTocQ695vTptxnVbAIWUGzWW%0Ar12vFaKQb2PSUZ3adO1KG/BewILE8ULgoArLUBfUWCXA9Vq/tEu37mVtE+19F20t5FvA82wdUHOz%0A0CWdBpwWD9dIeq4t1zkTugHLSiZYOyhWFl3c/nu2co2WZNmj/XdtnTy6bfUdleKdlICa+aZaY9jF%0AW8hZVt2WKs+WmloqA0pBpfUKnmcrRVt1W2kDvgjokzjuHcM2YmZXAVe190aSHjOzwe29TiloAFny%0A6hVa120tvaOWSIOMUHI5K5ZnS01a9FUoldYreJ6tFG2Vs9Kz0B8F9pG0p6RtgBOAaRWWwSk9rtf6%0AxXVbn7he64CKtsDNbL2kM4C7gQ7AdWb2dCVlcEqP67V+cd3WJ67X+qDiY+BmNh2YXoFbFd2lJ2ko%0AcKOZ9a6kLJJ+AOxlZqeU+L5Fy9JWSqDXinTBtlPHNddN3AIllbOCeRYASc3AKWZ2XzsvlRZ9FUqt%0A6TUN73czGSVNAhaa2Y+qI06LtOldysxKLUhqKaMBr+g9nJbx91/7lNCA57vPmHifIYmwScDXgPfj%0A3yzg22b2bIHXbKYCsjtto4YNeJtwV6qO4zQcklrrfbzEzHYkLLVaBFxbGakcpzhSb8DzuQOUtK2k%0A2yWtkbRO0gJJZ8a47SVNkrRC0jzgE1nnmqS9E8eTJF2QOB4uaY6ktyQ1S3pC0jxJiyS9Lmm1pJck%0AfSMjKzAD6CVpg6T3JO0m6VxJNyaue5ykpyWtlNQkqV8irlnSf0t6UtIqSVMlbZfjuZslPRXleyxH%0AvCRdHt/bk5IGFfnq20SB+poa4x+W1LeN9xkk6fGogz/Ea16QI10uHf8+IeP1CR2/GOUfI+nN+P7X%0AS1oq6dTENT4p6bF4zhJJv0jEHSzpX1G3T8QegbY833XxvnNbiK+KfkvI/rm+cUnHRn2sjO/x45kT%0AJI2POlob89bizDcWdfagpEslvQlMBa4EPhXLhpXZApjZO8AtwP6Je3xE0v1R/8sk3SSpS4ybDOwO%0A/CVe83sxvN06z5efy0ml8mweGZol/U/8Jt6WdK2kHpL+GvP445JeSHzvr8dv5wFJA6L+3wCOA06R%0AdEq8bovfUxmeofR51sxS+0eYfPEisBewDfAE0D8rzenAG8D/AqOAO4CXgCOBCcA/gK6EJRVzCd0r%0AmXMN2DtxPAm4IP7+JLCK4IpwK+AA4Esx7svAy0B/4DPAWmAQMBR4KHmPmP5cQrcuwEeBt+N1twa+%0AB8wHtonxzcAjwG5R7meAb+Z4N81At1be3dHAXwEBBwMP14i+vgVcGX+fAExtw322AV4BvhPf4ZcI%0A3aEXRB20puPrgRVRxn8HNgBjo457AR8DxhBaZr8GtiMU8G8An43XeAj4evy9I3Bw/N0LeDO++62i%0Ajt8EPtSGZzwkflNza0W/JfxOcn7jMY8tJTgc6QCMjmm3jed9hbAc6kXg2zEfPU3Ih2OA9TG8I7B9%0ADPtn1r0nsSmPdwImA08k4veOetsW+BDwAPB/WbIfljguic7Jk5/LqIuK5NkCn38m0CO+06XA7PhN%0A7EAoY/8vyvgqMDjq6P+AOVHXv8zSb6vfUxmeoeR5Nu0t8I3uAM3sfSDjDjDJ14ENZnYeodZ9MHA1%0A4UM7HrjQzJab2QLg8iLuPZYwc/NeM/vAzB43sz8BmNmtwJNALzP7O3AP8B8FXverwJ3xuuuAnxMK%0Am39PpLnczF4zs+XAX0i0EIpgOHCDBWYCXST1bMN1iqEQfQ0nGFGAW4FDJanI+xxMKKQvN7N1US+P%0AFHhuN2C5BReTownGuHvU8SILY6FdgZ7A2Wb2rpnNAa4BTozXWAfsLambma2J7xfgP4HpZjY9Xu9e%0A4DFCxi0KM3sAWN5Kkmrot5Tk+sZPA35rZg+b2QYzux54j6BvzOwPhIr4fDO7AniBMIad+cZeM7Mr%0AzGy9hdZ1S/x3bJGvBoYQyhDiPebHvPmemb0B/IJQSW+Jkum8SlQqzxbCFWa2xMwWERpeD5vZ48B+%0AhAp73yjjb4DDzew9QuNoP0IZmk2r31OpKUeeTbsBz+UOsFdWmt2AbjFDLgN2AX5IqMntlnX+K0Xc%0Auw+hZroFkkYDRwFT432PJhgGCK2B7rHrZ0CO03dLymFmH0QZk8/1euL3WkIrLxsD7pE0S8GbUjaF%0AvLtSU8g9N6Yxs/WEXo5di7zPbsAii9XayIKWEmexA/BW/J3RcbaMXQjv90FJt0rqQ9BZJt1YQk/K%0As5IelXRsDN8D+ErsrlsZv40hhMpAqamGfktJrm98D2Bc1vvrQ9A3kk4Efg8MjXH7EnpeMs9d6Dfw%0AczPrAvQF3gH+LRMRu21vVhgmewu4kU15Oxel0nm+/FwuKpVnC2FJ4vc7ieNehLJ9R4VNWv4dGB/1%0A0xzT7AiMIHShj4h5ttXvqQoUnWfTbsALYR2wwMy6xEzZTKipHQ0sZnNvRLtnnbuWUKBn+HDi9wLg%0AI9k3k9QV+B2hNd8j3nM6oVtkNqGFvRS4AvhzDnlfI+FGL9Zk+5DDS1IehpjZIOBzwOmSDiny/DSz%0AmDDPINkK6NNC2mwdd0n8XkCo6GXzh/j/08C9hNbH7kQdmdkLZjYS6A5cDNwqqVO83uTMtxj/OpnZ%0AhOIer2FZQOgxS76/HcxsiqQ9CD1r1xKGo7oQhsSSZC+5aXUJjpm9ShiGuUxSpgX303jeQDPbidDC%0ATn5n2dcslc4bOT8Xw9cI3dR/BnYmVMIgzD3qS3BW8xIhz7b4PVVc6jaSdgNeiDvA+cD7ks6WtCNB%0AqR+W9AnCBJXvS9pFUm/C+FiSOcDXJHVQmICW7Cq7FjhJ0qGStpLUS9K+8ZoQxtrXS/occASAmWVq%0AhLsCDwJbS8quvd8CHBOvuzUwjtCt868i3guxmwkzWwrcRugKS1KQK8USU8g9N6ZRmCm8M2HMsBge%0AIoxdnyGpo6ThbPn8GbJ13B/YKcZdS9D5dgkdf8zMniLo4yLCGOknCK3uG6Pc/ynpQ7H3JDM56oMY%0A/3lJR8b7bSdpaPz2Sk019Fturga+KemgOOGnk6RjJHUmjFcbodu8t6STCC3wXWj5uZfEtNu0dMPY%0A5f0am/yBdwbWAKsk9QL+J8c190ocl0TnBeTnclGpPNseFhH0DEE/IsxB2oFQ4QJYGbvUIeT5A2n9%0Ae6oGRefZtBvwQtwBTgMeJoyhLSQUztcQPrKfELo+XyaMU0/OOvc7wOcJhfAoEi1mM3sEOAm4lNBl%0A9HfChIm5hIrALYTJUF/LyCTpw8BzwBTCRIvdCZMuSFz3OUKt/gpCt9Dngc/HsZ2CiB9i58xvQgUi%0AuzUyDTgxfrgHA6vMbHGh92gjheprdPz9ZeD+rK7wvMR39SWCUV1JeJ93ECpC2WTr+Dagq6Q9CRn9%0AdcL8hYyO94jjUiMJNfolhIly59imtb9HAU9LWgNcBpxgZu/EeRbDgR8QJr0tIBiAcuTDaui3rJjZ%0AY8CphMlIKwiV8zExbh4wkTD+eRihd+RfBEPXkovQ+wmT3F6X1NqGFz8DvidpW0KZMYjwPdwJ/Ckr%0A7UXAj2KX7H+XQucF5udyUZE8WwIZexAmlE4hVOb+h7A1amb+yYcS6T8KPNPa91Qlis+zVuFZjaX+%0AI4wvP08Yq/xhDDsPOC7+3o7Q5TmfMJFprzLJMYTQAniSUPDPibJ9kzhLHDiDUGA8Qfiw/r1MsuwV%0A7/FEvF/mvSRlEfCr+N6eAgbXs74IlbiTSiTjRQk9zgA+VqnvPSHjFMJQwTpCxXRsLei3Fv5y6S/N%0Afy3l52q+z2qUse2UsS7zrHtic+oSSZ8h9HYsI7SsryQULKluhTqO42Souf3AHadE/BthGKMTYdLK%0Al914O45TT3gL3HEcx3FSSNonsTmO4zhOQ+IG3HEcx3FSSE2PgXfr1s369u1btfu//fbbdOrUqWr3%0ALyfZzzZr1qxlZvahVk4pKW3VbT3rBMrzfJXUbTXzbL18G4U+R7XzbBredxpkhHaUx5WeSl/M34EH%0AHmjVZMaMGVW9fznJfjbgMUuBbutZJ2bleb5K6raaebZevo1Cn6PaeTYN7zsNMpq1vTz2LnTHcRzH%0ASSE13YWeTd/xd+ZN0zzhmApI4lSajO7HDVzPmBzfgeu9cfFvozo8tWhVzvedwd97+fEWuOM4juOk%0AEDfgjuM4jpNC3IA7juM4TgpJ1Ri44ziNRyFzXxynEfEWuOM4juOkEDfgjuM4jpNC3IA7juOkgAUL%0AFjBs2DD69+/PgAEDALoDSOoq6V5JL8T/u8RwSbpc0nxJT0oalLmWpNEx/QuSRlfniZz24gbccRwn%0ABXTs2JGJEycyb948Zs6cCdBdUn9gPPA3M9sH+Fs8BvgcsE/8Ow34DQSDD5wDHAR8EjgnY/SddOEG%0AvEFZunSp1+YdJ0X07NmTQYNCtuvcuTPAO0AvYDhwfUx2PfCF+Hs4cEP0zjkT6CKpJ3AkcK+ZLTez%0AFcC9wFEVexCnZLgBb1A6dOjgtXnHSSnNzc0AOwAPAz3MbHGMeh3oEX/3AhYkTlsYw1oKd1KGLyNr%0AUHbdddfWavNDY7LrgSbgbBK1eWCmpExtfiixNg8gKVObn1KhR3GchmLNmjWMGDECYIGZvSVpY5yZ%0AmSQr1b0knUaosNOjRw+ampo2xvXYPrivbYlk2mqxZs2ampAjH22V0w24U7HafGuFQT4yBUVLhUYa%0AMmkhpKXAcarDunXrGDFiBKNGjWL27NkrY/ASST3NbHGsVC+N4YuAPonTe8ewRWyqpGfCm3Ldz8yu%0AAq4CGDx4sA0duum0K266nYlPtWxCmkcNbTGuUjQ1NZGUuVZpq5xuwLNIOo1ohM0RKlmbb60wyMeY%0AxIYVuQqNWigsSkEpCpyTTz6ZO+64g+7duzN37lxg41DHVKAv0Awcb2YrFBR+GXA0sBYYY2az4zmj%0AgR/Fy15gZtfjVA0zY+zYsfTr14+zzjqLcePGZaKmAaOBCfH/7YnwMyTdTBjiWhWN/N3ATxNDXUcA%0A36/Ygzglw8fAG5hkbR7YrDYPUERtPle4UyXGjBnDXXfdlR3scxtSzoMPPsjkyZO5//772X///QH6%0ASzqaYLgPl/QCcFg8BpgOvATMB64GvgUQh7vOBx6Nf+dlhsCcdOEGvEHJrs0nyNTmYcva/IlxNvrB%0AxNo8cDdwhKRdYgF/RAxzqsQhhxxC165ds4N9pnLKGTJkCGbGk08+yZw5cwDmmdl0M3vTzA41s33M%0A7LCMMY46Pd3MPmJmA83sscy1zOw6M9s7/v2uWs/ktA/vQm9Q5s6dy+TJkxk4cGCu2vwtksYCrwDH%0Ax1OmE7pZ5xO6Wk+CUJuXlKnNg9fmaxWfqew4VaAQX/6TjurUpmu7AW9QBg4cSJhQHpA0z8ymx8ND%0As9PH2een57qWmV0HXFcOOZ3SU8mZyqWgtZnOSeplgqNPZHQKxQ244zQGVZmpXApyTSTNRb1McEzL%0AzGmn+vgYuOM0Bj63wXHqDG+BO06dMXLkSJqamli2bBm9e/cG6IbPbXCcusMNuOPUGVOmbO4ET9Iy%0AM3sTn9vgOHWFd6E7juM4TgrJ2wKXdB1wLLDUzPaNYe7VySkphSy1cBzHcTZRSAt8Els6cHCvTo7j%0AOI5TRfIacDN7AMievOJenRzHcRynirR1EltVdqwqxKFDex0gJO9RL44hcuHOIhzHcdJNu2ehV3LH%0AqkIcOrTXacOYrN3I6sExRC7cWYTjOE66aessdN+xynEcx3GqSFsNuHt1chzHcZwqUsgysikEn8jd%0AJC0kzCZ3r06O4ziOU0XyGnAzG9lClHt1chzHcZwq4Z7YHMdxHCeFuC90x3HqmkK8/DVPOKYCkjhO%0AafEWeANz8skn0717d/bdd9+NYZK6SrpX0gvx/y4xXJIulzRf0pOSBiXOGR3TvxBd5jqOUwY8zzpJ%0A3IA3MGPGjOGuu+7KDnY3uY5To3iedZK4AW9gDjnkELp27Zod7G5y6xhJzZKekjRH0mMxrOgWnFMd%0APM86SXwM3MmmbG5ynZphmJktSxxnWnATJI2Px2ezeQvuIEIL7qBKC+vkpSqurVtyNZ2hFlw114LL%0A6EJcgLdVTjfgVSDfpJpamVBTaje57fVzD/Xtnx6qVuAMJ/h6gNCCayIY8I0tOGCmpC6SeiaMRUnw%0ArWRLRyVdW19x0+05XU1nqAWX07XgMroQF+CTjurUJjndgDvZLMkU0kW4yR2aFd6U68Lt9XMP9e2f%0AHipS4BhwTyzkfxt1UmwLrqQG3Gk3ZcuzTm3jBtzJJuMmdwJbusk9Q9LNhG7UVbHAuBv4aWISzBHA%0A9ysss1M4Q8xskaTuwL2Snk1GtqUF11rPSiEU2vuSj3xduq1RSz04+XphXn/9dd5+++1kkOfZBsUN%0AeAMzcuRImpqaWLZsGcDHo2tcd5Nbx5jZovh/qaTbCLOQi23BZV+zxZ6VQii09yUfLfXOFEIt9eC0%0A1gvjedZJ4ga8gZkyZcrG35KeNLNr46G7ya1DJHUCtjKz1fH3EcB5FNmCq7zkTgbPs04SN+CO0zj0%0AAG6TBCHv/97M7pL0KEW04BzHqQ3cgDtOg2BmLwH75Qh/kyJbcI7jVB935OI4juM4KcRb4HVKvrW1%0Ak47qVCFJHMdxnHLgLXDHcRzHSSFuwB3HcRwnhbgBdxzHcZwU4mPgjuM0PGnZn8BxkngL3HEcx3FS%0AiBtwx3Ecx0khbsAdx3EcJ4W4AXccx3GcFOIG3HEcx3FSiBtwx3Ecx0khbsAdx3EcJ4W4AXccx3Gc%0AFOIG3HEcx3FSSMU9sUk6CrgM6ABcY2YTKi2DU3qqrdd8nrTAvWm1lfbothC9pIF69NRW7TzrtJ+K%0AtsAldQB+BXwO6A+MlNS/kjI4pcf1Wr+4busT12t9UOku9E8C883sJTN7H7gZGF5hGZzS43qtX1y3%0A9YnrtQ6odBd6L2BB4nghcFAygaTTgNPi4RpJzxVzA13cLvk240zoBiwr5z1yUe7rAwy7eItn26Md%0Al8urV2i/bqFlnRRCJd5rCWjz87VCWXVbCr2WgvZ8G+2lxN9Woc9R7Tzbqpw1kt+q9k0UQ1vL45rb%0AjczMrgKuqrYcAJIeM7PB1ZajHFTj2Uqh23rWCaTz+Wolz6bx3eWilp6jNd3WkpwtkQYZoe1yVroL%0AfRHQJ3HcO4Y56cb1WgTn8tEAABppSURBVL+4busT12sdUGkD/iiwj6Q9JW0DnABMq7AMTulxvdYv%0Artv6xPVaB1S0C93M1ks6A7ibsHThOjN7upIyFEnVuwXLSMmercJ6rWedQI09X8rybE29u3ZQ9uco%0AkV7T8L7TICO0UU6ZWakFaQgkDQVuNLPe1ZbFKY60607SJGChmf2o2rI4TpqQ1ETI+9e04dxm4BQz%0Au6/UcrUV98RWA0hqlnRY4rivJJPUMSvdJEkXVF5CpyWydRfDxkp6VtJqSUskTZfUOca5DmucmPfe%0AlrRG0jJJUyR1ScQ3SXo3Ef8nST2rKXO9kCs/FZNW0jaSzpX0QtRhs6TrJPUth7zVpq4NeLYBdNJD%0AWnUn6TPAT4GRZtYZ6AdMLeL8VD53HbKfme0I7AXsApybFX9GjP8o0AW4tLLiOS1wK3Ac8DVgZ2A/%0AYBZwaDWFKhepNOCxVvV9SfMkrZD0O0nbSRoqaaGksyW9Dvwupj9W0hxJKyX9S9LHY/jZkm7NuvZl%0AscY2Q9IiSe/F2vZLkr7Riky7SfqjpDckvSzpzETcuZJukXRDbJU9LWlwjJsM7A78Jdbov1fgO7hT%0A0rezwp6U9MX42ySdGeVeJulnkrZKpO0g6XFJdxRyv1LRTt3Ni+fPl/TXFnR3efx9kqRn4vuupO4+%0AATxkZo8DmNlyM7vezFYrrKkdBXwvpn9V0lJJ78fnfhJ4W9J98TmXS1oV73lcC7J3jt/q5QpsK+nn%0A8dpLJF0pafu2aywdSLpW0jpJH0Q9jpK0VtKuiTSDYtzWkvaW9Pf4fpdJylnJMrO3CJO7cnopM7Pl%0AwB+BfUv0HM2Snorf/GOluGZ7kXSUpOdivhufI35bSVNj/MNqY2s3V36SdFz8/lcq9Hz0ayHtNZIW%0AAMcCd5vZo2a23sxWmdmvgA2S3gAGAxdEWVdLukdSt4QMOe9XChTsylJJc1uIV8zH8xXK8kF5L2pm%0AqfsDmoG5hGUQXYEHgQuAocB64GJgW2B74ABgKcFJQQdgdDx/W8Ji+bVA53jdDsBi4BhgUPz/ceB5%0A4MSYdlBMO5QwDgmhIjQL+F9gG0Kt/SXgyBh/LvAucHS8x0XAzKznOSxx3BcwoGPWc08CLoi/jwce%0ATsTtB7wJbBOPDZgR38/u8RlOSaQ/C/g9cEdKdLc1sITgcGJHYB7wTg7dHRyPjwE+Agj4TAV19x9R%0Arp8Anwa2bUWHhxC+s/eBOfGd/AL4ATAfuAv4GfBZYDXwb8lrALsCj2SuF+MuJRicrkBn4C/ARdXO%0As2X+pvrFb+fgqMN5wJHAdOC/st7NFfH3FOCHUf/bAUMS6QzYO/7eBbgHOC8R30TMSwRHIfcDk0uY%0AP7pV+50m5OkAvBjzxTbAE0D/rDTfAq6Mv08Aprbz+Q+Lvz8KvA0cTsj/34v5Yptk2oSMvwEeaEHG%0AMcAvo+5ejNfePh5PKOZ+7Xi2TH6f20L80cBfCWXWwSTK95b+UtkCj/zSzBZYqAFfCIyM4R8A55jZ%0Ae2b2DsGL0G/N7GEz22Bm1wPvEQr6V4DZwBfjuZ8F1prZnWY2O/5/EniGYBzuIRTQ2XwC+JCZnWdm%0A75vZS8D/b+/eo66q6zyOv7/LLiajKTKwFChypMIkGaC0crkwyxBTbOii4YVEyyVNOdqMNulqrawR%0AnKy0y5QWBUyB2kwjjajh5bE08QJ5QR2EFAcMQRARbEjA7/zx/Z2Hw+Gc5zmH51z2PufzWuus55y9%0A99n7t/f32ee39++2ryP+mQvucfcF7r4DmENkuL1Zn64EXzKzl4hioYL5wNvNbHj6fAZx4rxatMwM%0AjzvA/wW+UzhGZjaEyOBqbshRJzXHjrhyfpg4wcYQx3Atu8duEUCK3R893E2TYufuvwP+jjhRbwY2%0AmNm3LMaeLl32t8CL6eM17r6KiMsTxEXK2cDJ7n4n8N9FxwngYOBu4EZPjdnMzNIx+4cU981EcX7x%0AvrSjdwE7iGPmRIxGA7OA06F77O/T0jyAbcQF/MHuvtXd7ylZ55J0zq0nLoB/VDL/mjT/EeK34cJ6%0A71RGVDPk6kTiWEMUYR+X/hf76lPAze6+0N23Ad8kMt33l0sj0avqTxXSWOyn7v5U+o25ARhV4/b2%0ASMn5Xs5EYHb6zVoE7G+9tK3IcwZePAzgs8QPGsAL7r61aN5bgYtKMsKhRcv/gp0/jJ9OnwEwsxPM%0A7A9EscyNxBVSd3FLyTYOLtnGPwODipZ5vuj9n4G9rff6zgHuvn/hVZy2tI/XA6dbFI0X/zgVVDpG%0A3yGuLl/rZfuNUnPsgNuJO+dC7FYTV8Q9xW5RKoZ+iSbGzt1vcfeTiLvgicTV/zmVlk8Kx2QQUQKx%0AisgYCul4lhj+suBE4sflh0XT/hrYB1hctC+3punt7vdEack6og50OHATcJiZvY24q9rk7g+k5f+J%0AuNN5IBWZnl2yvtHpnNubuLP7nZntXTT/C+m8HOzuk939hTrthwO/MbPFFlUurVZuyNXBlZZx9+3A%0AJqJ0qK8OJv7vSet+LW2n0vY3AAdVSCPAJOJG4BQzKwxi82fiwq+W7TVKNcd6F3nOwItHEXoLceUF%0AcQIUWwV8ozgjdPd93H1umn8jMC7dlX6MlAmY2RuJuq39gFPTybyAOOlLrQKeKdnGvu4+ocp92dO+%0AfLOIOtXjiLvP+0rm73aMzOyjwDp3X7yH26yHmmNHVH3MKYndCnqO3TeBQa2Knbu/5u53EEWsh/ey%0AfPH0PxHHyIqmv4VdR8q6jsicF5hZvzRtPVF8/66ifXmzR2OrdvdHdz+anWNIvz9dDN5A3IWfQdEF%0Arrs/7+7nuvvBwOeAH5jZoaUrTXdiPwbeRp3quXtxtLuPJp4SNs3MjmnCNrOk9DzoHhM83dUPZed5%0AUHou3U7cjR9QZr2/JqomHyJKuGaVWaa37WVOnjPwaWY2xMz6E3VZlVr6XgecZ2ZHpkYC/czsREvd%0AetKVcxfRaOoZd38yfW8f4g7nFuCXZnYCcHyFbTwAbLZoiPQmiwZih5vZe6rcl7VEHVNNUob9GnAV%0Au999A/yjmR2Qrja/SByjDwAnW/RpnAd80Mz+vdZt91HNsSNOomFFsRtC1GV1sXvs3kDcxb4AbG9m%0A7Mxsopmdmo67mdl7iTr4ReWWr7C+Z4k7g8uBdRb91k8i4lXs88AyoiHPm9Idw3XAt81sYErPYDP7%0ASJX7kld7AUekC7etRP3lK2nebKIE5GSKzhEz+0S68APYSGQGu5VIpaL3zxAXRk83KP3d3P259Hcd%0A8CsiQ2qlaoZc7V4mlUy9mbgb3hPF58cNwIlmdpyZvR64iKj+/H3Jss8BQz36Zy8kSlfczF5n0cjz%0APGCiu/8lfe93RDVcqd6212g1D2+b5wz8F0S95tPED3nZvrXu/hBwLtGAYSNx1zalzLo+xM47OCMe%0AdH8X8In0vU9TYajBVDf6UaIu5RniTujHxD9yNa4ALk3Fnl+q8jsFs4GRQLlM+CaigdbDRH3sT9z9%0Ay+4+xN2HEXWjd7r76TVus6/2JHa3EEXo5xM/0IWhH3eJXfreZuALxAnZ7NhtTGleDrxMxOVf3f3n%0AafmfEMW6L5nZf5VZ3/yU3pOI6oFhwA+AM939f0rS7kSd92rgplTEezHxP77IzF4m7kreUeW+5NVT%0AxDmwgajueDvx44u730tkzEs82rwUvAe438y2EMf8i6n9Q8Ejad5GovTnY6nNRsOkm4vCeAH9iIvO%0Asi2Wm6iaIVfnE8cI4OPEb8qelip2n0/EOXA68F3ivDwJOMl3tvO5AriU+G0Ym6pKTiPqwicSRflL%0AiWLzR4u2MYpo17QLd1/Wy/YabT5wZrrwP4qo8lnT4zc8Ay0da33Rx9aAVaz/aOKK/FEi83sYmNDq%0A/a6Q1jOJRlal07tb0vbw3XG0phX6HsWOqMd+isj0v9LqY1+HYzGXqOfeRmTCU4m6wzuIC4Dbgf6t%0ATmceXj39bxBVGOe0Il017sMhRKO4R4DHs/I/Xu7YAl8jGlhCtBO4kbhwfAA4JINpvCId00eIG7N3%0AtiCN5c7384Dz0nwDvp/24TFgbG/rzOVQqpbBIe1awcz2IX6cfuDus0vmOTDc3Ve0JHEVKHbSTKkq%0AZCFRxLq51ekRqac8F6F3tFSv+QJRD/SLXhYX6ThmNosoxbhAmbe0o1zegYuIdJrUGHU20bXQgWvd%0A/erUGPR6or3ESuCT7r6xqC3PBKJR5BR3X5LWdRZRfwwxEFC5VtmSccrARURywGJQj4PcfUlq7LYY%0AOIVolPuiu0+3GOr0AHe/2MwmAH9PZOBHAle7+5Epw3+IaNzlaT1j3H1j8/dK+iLTGfiAAQN82LBh%0A3Z9feeUV+vXrV/kLGZGHdJamcfHixevdvWkDfuQxtnlII7Q2tqVxrae8HP+CRqd38eLFrxI9KL4H%0AjHP3NSmT73L3d5jZj9L7uQBmtoxouDouLf+5NH2X5SppVGxbGdesbrvqc7bVLRx7eo0ZM8aL3XXX%0AXZ4HeUhnaRqBh1yx7VEe0uje2tiWxrWR+5V1jUzvM88840Qf5f2Al3xnS2crfCaG3y0e4/0O4q77%0AS8ClRdMvA77kLYptK+Oa1W1Xe87q0YUiIjmyZcsWJk2aBLDK3V+2omHH3d1TD5S6SMO5fhZg0KBB%0AdHV11WvV3bZs2dKQ9XbCtnOVgT/23CamXHJzj8usnH5ik1LTHnbs2MHYsWMBDgVIgyHMI/ojLwbO%0AcPdX0yhXs4kRjDYAn3L3lek7Xyb6NO4gxoi+rdZ09BZbxbV9DdM5XbVt27YxadIkJk+ezJIlS15K%0Ak9ea2UG+swh9XZpeaWSv54hi9OLpXeW25+7XAtcCjB071seNG1dusT1SiPtFI3dw1T2vlF2m0bHv%0A6uqinvvU7G2rG1mHu/rqqxkxYpdH3s4Avu3uhxKjUE1N06cCG9P0b6flMLPDiNGZ3gWMJ8aU3u3J%0AWyLSN+7O1KlTGTFiBBdeuMvDz4pHQjuLGIGxML3cyF63Acen4X4PIEZ8q/miW1pPGXgHW716NTff%0AfDPnnBMPykrdTj5IPBIQYsD/U9L7So8MnAjM83gE6DPEaEytHr9ZpO3ce++9zJkzhzvvvJNRo0ZB%0ADMk7AZgOfNjMlhPDCk9PX1lADFe8ghgj/3wAjyFhLyeGSX2QeNZ5Q4eJlcbIVRG61NcFF1zAlVde%0AyebN3WNcHEg0gNmePhc/zm6XRwaaWeGRgYPZ+aCO0u+ISJ0cffTRhUZnAJjZE+6+IH08rnT51Bhq%0AWrl1uftMYGYj0inNowy8Q913330MHDiQMWPGNK0RR08NYga9CS4aub3CN2lZQ5NirWzwUou8pFNE%0A+kYZeIdaunQpd999NwsWLGDr1q0A+xKjNu1vZq9Ld+HFj7MrNIhZXfLIwKofgddTg5jv/vwmrnqs%0A8r/jysnjKs5rllY2eKlFXtIpIn2jOvAOde6557J69WpWrlzJvHnzADa7+2TiST0fT4uVNogp98jA%0A+cCpZvbG1IJ9OPFEIhERaSDdgUupi4F5ZvZ14A/E86tJf+eY2QrgRaLlOe7+uJndADwBbAemeTxj%0AW6QudnY32l62q6G6mUmnUgYuheLWFQDu/jRlWpG7+1bgE+W+7+7fAL7RuBSKiEgpFaGLiIjkkDJw%0AERGRHFIGLiIikkPKwEVERHJIjdhERKTuentIjfSd7sBFRERySBm4iIhIDikDFxERyaFeM3AzG2pm%0Ad5nZE2b2uJl9MU3vb2YLzWx5+ntAmm5mdo2ZrTCzR81sdNG6zkrLLzezsyptU0RERHpWzR34duAi%0Adz8MOAqYZmaHAZcAd7j7cOCO9BngBGI87OHEk6f+DSLDB74KHEmM9PXVQqYvIiIitek1A3f3Ne6+%0AJL3fDDxJPO95IjArLTYLOCW9nwjM9rCIeLrVQcBHgIXu/qK7bwQWAuPrujciIiIdoqZuZGY2DPhb%0A4H5gkLuvSbOeBwal94OBVUVfW52mVZpeuo09fmY06LnR1cpDGkVEpLKqM3Az+yvgP4AL3P1lM+ue%0A5+5uZl6PBPXlmdGg50ZXKw9pFBGRyqpqhW5mrycy75+7+3+myWtT0Tjp77o0/TlgaNHXh6RplaaL%0ASB3NmDGDgQMHcvjhh3dPU6NTkfZTTSt0I54F/aS7f6to1nygcFKfBdxUNP3M9MNwFLApFbXfBhxv%0AZgekH4/j0zQRqaPx48dz6623lk5Wo1ORNlPNHfgHgDOAD5rZw+k1AZgOfNjMlgMfSp8BFgBPE8+X%0Avg44H8DdXwQuBx5Mr6+laSJSR0cccQT9+/cvnaxGpyJtptc6cHe/B7AKs48rs7wD0yqsayYws5YE%0AikhdNKTRKfTc8LQavTVMLajUiDWrjTHVUFQaTQ8zEekw9Wx0mtZXseFpNaZU+dCLi0ZuL9uINQsN%0AV8tRQ1FpNA2lKtIZ1OhUpM0oAxfpDGp02gbOPvts9TCQbsrARdrM5Zdfzvve9z6WLVvGkCFDAAag%0ARqdtYcqUKephIN1UB96h1q1bx7HHHsvatWtJg/IMhO6T+3pgGLAS+KS7b0zdCa8GJgB/BqYUhthN%0AV/CXplV/3d1nIS1z2WWX7VL3ambr3X0DanSae8cccwwrV64snTwRGJfezwK6gIsp6mEALDKzQg+D%0AcaQeBgBmVuhhMLfByZc6Uwbeofbaay+uuuoqRo8ezebNm9lvv/0GpofUTCGu5qeb2SXE1fzF7Ho1%0AfyRxNX9k0dX8WMCBxWY2P3U9EpHGy2QPg772LoDG9zBoZU+BemxbGXiHOvDAAxk9OqrE9t13X4D/%0AY+dDasalxXQ1L5IjWeph0NfeBdD4Hgat7ClQj22rDlwKRXL70MCH1IhIw6iHQYfSHXiH27JlC5Mm%0ATQJY1ciH1EDfnjSXhQEx8jIwR17SKXVT6GEwnd17GHzezOYR1V6b3H2Nmd0G/EtRw7XjgS83Oc1S%0AB8rA29SwXoqvfja+H9u2bWPSpElMnjyZJUuWvJRmrTWzg9KJXu3V/LiS6V3lttmXJ81lYbCOvAzM%0AkZd0Su1OO+00urq6WL9+PcC7zWwqkXHfkN4/C3wyLb6AaHS6gmh4+hmIHgZmVuhhAOphkFsqQu9Q%0A7s7UqVMZMWIEF154YfEs9RcWyai5c+eyZs0atm3bBvCou//E3Te4+3HuPtzdP1TIjNP49tPc/W/c%0AfaS7P1RYj7vPdPdD0+unrdof6RvdgXeopUuXMmfOHEaOHMmoUaMADit6SI2u5kVEMk4ZeIcaOXIk%0A0aA8mNkT7r4gfVR/YRGRjFMRuoiISA7pDlxEcq23Bpsrp5/YpJSINJfuwEVERHJIGbiIiEgOKQMX%0AERHJIWXgIiIiOaQMXEREJIeUgYuIiOSQupGJiEgmqYtgz3QHLiIikkPKwEVERHJIGbiIiEgOKQMX%0AERHJIWXgIiIiOaQMXEREJIeUgYuIiOSQ+oGLSMP01o9XRPacMnARaWvVXER0+oAgkk8qQhcREckh%0A3YGLiEjNVD3SeroDFxERyaGmZ+BmNt7MlpnZCjO7pNnbl8ZQXNuXYtueFNf8a2oRupntBXwf+DCw%0AGnjQzOa7+xPNTIfUl+Lavjoltp321KtOiWu7a3Yd+HuBFe7+NICZzQMmAvqnyTfFtX0ptu2pLeLa%0AaRdepZqdgQ8GVhV9Xg0c2eQ0SP0prk1STcOhn43vV89NKra0ZUahuLaBzLVCN7PPAp9NH7eY2bKi%0A2QOA9T1+f0ajUlaTXtPZasfO2C2Nb230NvsSW8W1es2ObS9xrZsvZPj4V/j/bHR6W33O1kUj41rF%0A70Yr/6d62nZVsW12Bv4cMLTo85A0rZu7XwtcW+7LZvaQu49tXPLqIw/prHMae40r5D+2eUgjND+2%0APcW1nvJy/Asynt4+n7P10srjlPdtN7sV+oPAcDN7m5m9ATgVmN/kNEj9Ka7tS7FtT4prG2jqHbi7%0AbzezzwO3AXsBM9398WamQepPcW1fim17UlzbQ9PrwN19AbBgD7/e8GK6OslDOuuaxj7GFTrwmDVQ%0A1mJbL3k5/gWZTq/imv9tm7vXIyEiIiLSRBpKVUREJIcymYH3NsSfmb3RzK5P8+83s2HNT2VV6Zxi%0AZi+Y2cPpdU6T0zfTzNaZ2dIK883Mrknpf9TMRjchTZmPbdbjmtKQudg2Up6G/TSzlWb2WPrfeKjV%0A6cmyVsa1mXEqd76aWX8zW2hmy9PfA2pesbtn6kU0qPgjcAjwBuAR4LCSZc4Hfpjenwpcn9F0TgG+%0A18JjeQwwGlhaYf4E4BbAgKOA+zNwzFoa2zzENYuxbXVMsvQCVgIDWp2OrL9aHddmxqnc+QpcCVyS%0A3l8CzKh1vVm8A+8e4s/dXwUKQ/wVmwjMSu9/CRxnZtbENEJ16Wwpd/8t8GIPi0wEZntYBOxvZgc1%0AMEl5iG3m4wqZjG0j5SImUrOOiWuF87X4t24WcEqt681iBl5uiL/BlZZx9+3AJuDApqSuTBqScukE%0AmJSKMH9pZkPLzG+lavehmdtrdWzbIa7Q/Ng2Ut72xYHfmNniNJKZlNfquLY6ToPcfU16/zwwqNYV%0AZDEDbye/Boa5+7uBhey82pJ8U1ylJ0e7+2jgBGCamR3T6gRJWZmJk0c5es1dwrKYgVczxF/3Mmb2%0AOuDNwIampK5MGpJyQ0xucPe/pI8/BsY0KW3Vqmo4xSZvr9WxbYe4QvNj20i52hd3fy79XQf8iigq%0Alt21NK4ZiNPaQrVW+ruu1hVkMQOvZoi/+cBZ6f3HgTvTFUwz9ZrOkjrHk4Enm5i+aswHzkwtlo8C%0ANhUV6TRCHmLbDnGF5se2kXIz7KeZ9TOzfQvvgeOBsj0FpHVxzUicin/rzgJuqnkNzWrxV2OLvQnA%0AU0QLxa+kaV8DTk7v9wZuBFYADwCHZDSdVwCPE60r7wLe2eT0zQXWANuI+qWpwHnAeWm+Ad9P6X8M%0AGJuBY9by2GY9rlmNbbNjksUX0aL6kfR6PMtpzcKrVXFtdpwqnK8HAncAy4Hbgf61rlcjsYmIiORQ%0AFovQRUREpBfKwEVERHJIGbiIiEgOKQMXERHJIWXgIiIiOaQMXEREJIeUgYuIiOSQMnAREZEc+n9V%0AfOB4qz/YcAAAAABJRU5ErkJggg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589212" y="1615653"/>
            <a:ext cx="4970687" cy="429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lvl="1"/>
            <a:r>
              <a:rPr lang="en-IN" dirty="0" smtClean="0"/>
              <a:t>Many fields had Null values</a:t>
            </a:r>
          </a:p>
          <a:p>
            <a:pPr lvl="1"/>
            <a:r>
              <a:rPr lang="en-IN" dirty="0" smtClean="0"/>
              <a:t>Numerical </a:t>
            </a:r>
            <a:r>
              <a:rPr lang="en-IN" dirty="0"/>
              <a:t>value, were treated basis the field for </a:t>
            </a:r>
            <a:r>
              <a:rPr lang="en-IN" dirty="0" err="1" smtClean="0"/>
              <a:t>e.g</a:t>
            </a:r>
            <a:r>
              <a:rPr lang="en-IN" dirty="0" smtClean="0"/>
              <a:t> glucose was </a:t>
            </a:r>
            <a:r>
              <a:rPr lang="en-IN" dirty="0" err="1" smtClean="0"/>
              <a:t>replces</a:t>
            </a:r>
            <a:r>
              <a:rPr lang="en-IN" dirty="0" smtClean="0"/>
              <a:t> with 100 if diabetes was 0 else with 200.</a:t>
            </a:r>
          </a:p>
          <a:p>
            <a:pPr lvl="1"/>
            <a:r>
              <a:rPr lang="en-IN" dirty="0" smtClean="0"/>
              <a:t>Some of the null fields were replaced with the mean</a:t>
            </a:r>
          </a:p>
          <a:p>
            <a:pPr lvl="1"/>
            <a:r>
              <a:rPr lang="en-IN" dirty="0" smtClean="0"/>
              <a:t>As </a:t>
            </a:r>
            <a:r>
              <a:rPr lang="en-IN" dirty="0"/>
              <a:t>part of the data preparation, </a:t>
            </a:r>
            <a:r>
              <a:rPr lang="en-IN" dirty="0" smtClean="0"/>
              <a:t>the numerical fields were standardized. Following were the fields: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age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cigsPerDay</a:t>
            </a:r>
            <a:endParaRPr lang="en-I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totChol</a:t>
            </a:r>
            <a:endParaRPr lang="en-I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sysBP</a:t>
            </a:r>
            <a:endParaRPr lang="en-I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diaBP</a:t>
            </a:r>
            <a:r>
              <a:rPr lang="en-IN" dirty="0" smtClean="0"/>
              <a:t>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BMI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heartRate</a:t>
            </a:r>
            <a:endParaRPr lang="en-I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Glucose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Target class was binary and was highly imbalanced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48" y="1615653"/>
            <a:ext cx="4522230" cy="40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8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0918"/>
            <a:ext cx="8915400" cy="4855336"/>
          </a:xfrm>
        </p:spPr>
        <p:txBody>
          <a:bodyPr>
            <a:normAutofit/>
          </a:bodyPr>
          <a:lstStyle/>
          <a:p>
            <a:r>
              <a:rPr lang="en-IN" dirty="0" smtClean="0"/>
              <a:t>Model Validation Technique</a:t>
            </a:r>
          </a:p>
          <a:p>
            <a:pPr lvl="1"/>
            <a:r>
              <a:rPr lang="en-IN" dirty="0"/>
              <a:t>The dataset was split </a:t>
            </a:r>
            <a:r>
              <a:rPr lang="en-IN" dirty="0" smtClean="0"/>
              <a:t>67:33 </a:t>
            </a:r>
            <a:r>
              <a:rPr lang="en-IN" dirty="0"/>
              <a:t>into training and </a:t>
            </a:r>
            <a:r>
              <a:rPr lang="en-IN" dirty="0" smtClean="0"/>
              <a:t>testing sets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models were trained using their </a:t>
            </a:r>
            <a:r>
              <a:rPr lang="en-IN" dirty="0" smtClean="0"/>
              <a:t>optimal configuration </a:t>
            </a:r>
            <a:r>
              <a:rPr lang="en-IN" dirty="0"/>
              <a:t>on the training dataset.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trained model from each algorithm was then used to predict and test on the </a:t>
            </a:r>
            <a:r>
              <a:rPr lang="en-IN" dirty="0" smtClean="0"/>
              <a:t>33% sample.</a:t>
            </a:r>
          </a:p>
          <a:p>
            <a:pPr lvl="1"/>
            <a:r>
              <a:rPr lang="en-IN" dirty="0" smtClean="0"/>
              <a:t>The following supervised models were used:</a:t>
            </a:r>
          </a:p>
          <a:p>
            <a:pPr lvl="2"/>
            <a:r>
              <a:rPr lang="en-IN" dirty="0" smtClean="0"/>
              <a:t>Logistic Regression</a:t>
            </a:r>
          </a:p>
          <a:p>
            <a:pPr lvl="2"/>
            <a:r>
              <a:rPr lang="en-IN" dirty="0" smtClean="0"/>
              <a:t>XG Boosting</a:t>
            </a:r>
          </a:p>
          <a:p>
            <a:pPr lvl="2"/>
            <a:r>
              <a:rPr lang="en-IN" dirty="0" smtClean="0"/>
              <a:t>Random Forest</a:t>
            </a:r>
          </a:p>
          <a:p>
            <a:pPr lvl="2"/>
            <a:r>
              <a:rPr lang="en-IN" dirty="0" smtClean="0"/>
              <a:t>SVM</a:t>
            </a:r>
          </a:p>
          <a:p>
            <a:pPr lvl="2"/>
            <a:r>
              <a:rPr lang="en-IN" dirty="0" smtClean="0"/>
              <a:t>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57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</a:t>
            </a:r>
            <a:r>
              <a:rPr lang="en-IN" dirty="0" smtClean="0"/>
              <a:t>Learning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Evaluation criteria for model(s) </a:t>
            </a:r>
            <a:endParaRPr lang="en-IN" dirty="0" smtClean="0"/>
          </a:p>
          <a:p>
            <a:pPr lvl="1"/>
            <a:r>
              <a:rPr lang="en-IN" dirty="0"/>
              <a:t>The Area under the receiver operating characteristic curve (ROC-AUC) is the measure chosen here to compare classification accuracies.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AUC is a general measure of </a:t>
            </a:r>
            <a:r>
              <a:rPr lang="en-IN" dirty="0" err="1" smtClean="0"/>
              <a:t>predictiveness</a:t>
            </a:r>
            <a:r>
              <a:rPr lang="en-IN" dirty="0" smtClean="0"/>
              <a:t> </a:t>
            </a:r>
            <a:r>
              <a:rPr lang="en-IN" dirty="0"/>
              <a:t>and decouples classifier assessment from operating conditions i.e., class distributions and misclassification </a:t>
            </a:r>
            <a:r>
              <a:rPr lang="en-IN" dirty="0" smtClean="0"/>
              <a:t>costs. </a:t>
            </a:r>
          </a:p>
          <a:p>
            <a:pPr lvl="1"/>
            <a:r>
              <a:rPr lang="en-IN" dirty="0" smtClean="0"/>
              <a:t>AUC </a:t>
            </a:r>
            <a:r>
              <a:rPr lang="en-IN" dirty="0"/>
              <a:t>is preferable over alternative indicators like, e.g., error-rate because it measures the probability that a classifier ranks a randomly chosen positive instance higher than a randomly chosen negative </a:t>
            </a:r>
            <a:r>
              <a:rPr lang="en-IN" dirty="0" smtClean="0"/>
              <a:t>one</a:t>
            </a:r>
          </a:p>
          <a:p>
            <a:pPr lvl="1"/>
            <a:r>
              <a:rPr lang="en-IN" dirty="0" smtClean="0"/>
              <a:t>Model </a:t>
            </a:r>
            <a:r>
              <a:rPr lang="en-IN" dirty="0"/>
              <a:t>run time and memory utilization are also used to compare the performance of the classifiers</a:t>
            </a:r>
          </a:p>
        </p:txBody>
      </p:sp>
    </p:spTree>
    <p:extLst>
      <p:ext uri="{BB962C8B-B14F-4D97-AF65-F5344CB8AC3E}">
        <p14:creationId xmlns:p14="http://schemas.microsoft.com/office/powerpoint/2010/main" val="2486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047145"/>
              </p:ext>
            </p:extLst>
          </p:nvPr>
        </p:nvGraphicFramePr>
        <p:xfrm>
          <a:off x="2228046" y="1763211"/>
          <a:ext cx="8860666" cy="4637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2791"/>
                <a:gridCol w="1038093"/>
                <a:gridCol w="1202002"/>
                <a:gridCol w="1830322"/>
                <a:gridCol w="1666411"/>
                <a:gridCol w="1721047"/>
              </a:tblGrid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XG Boost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Random Forest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SVM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Decision Tree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Precision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0.82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2125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Recall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F1-score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Support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1399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1399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1399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1399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1399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Accuracy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85%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85%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85%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79%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2125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AUC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91%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90%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88%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79%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True +ve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True -ve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1181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1187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1175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1189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1039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False +ve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150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False -ve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197</a:t>
                      </a: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207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194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210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150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06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</a:t>
            </a:r>
            <a:r>
              <a:rPr lang="en-IN" dirty="0" err="1" smtClean="0"/>
              <a:t>Analyzed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5617"/>
            <a:ext cx="8915400" cy="427560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</a:t>
            </a:r>
            <a:r>
              <a:rPr lang="en-IN" dirty="0" smtClean="0"/>
              <a:t>dataset </a:t>
            </a:r>
            <a:r>
              <a:rPr lang="en-IN" dirty="0"/>
              <a:t>is </a:t>
            </a:r>
            <a:r>
              <a:rPr lang="en-IN" dirty="0" smtClean="0"/>
              <a:t>provided based on  study </a:t>
            </a:r>
            <a:r>
              <a:rPr lang="en-IN" dirty="0"/>
              <a:t>on residents of the town of Framingham, Massachusetts. The classification goal is to predict whether the patient has 10-year risk of future coronary heart disease (CHD).The dataset provides the patients’ information. </a:t>
            </a:r>
          </a:p>
          <a:p>
            <a:r>
              <a:rPr lang="en-IN" dirty="0"/>
              <a:t>It is seen that Random Forest and </a:t>
            </a:r>
            <a:r>
              <a:rPr lang="en-IN" dirty="0" smtClean="0"/>
              <a:t>Logistic Regression </a:t>
            </a:r>
            <a:r>
              <a:rPr lang="en-IN" dirty="0"/>
              <a:t>performs better than the other classifiers during training and that </a:t>
            </a:r>
            <a:r>
              <a:rPr lang="en-IN" dirty="0" smtClean="0"/>
              <a:t>Logistic Regression </a:t>
            </a:r>
            <a:r>
              <a:rPr lang="en-IN" dirty="0"/>
              <a:t>is </a:t>
            </a:r>
            <a:r>
              <a:rPr lang="en-IN" dirty="0" smtClean="0"/>
              <a:t>better </a:t>
            </a:r>
            <a:r>
              <a:rPr lang="en-IN" dirty="0"/>
              <a:t>than Random Forest during testing. </a:t>
            </a:r>
          </a:p>
          <a:p>
            <a:r>
              <a:rPr lang="en-IN" dirty="0"/>
              <a:t>The </a:t>
            </a:r>
            <a:r>
              <a:rPr lang="en-IN" dirty="0" smtClean="0"/>
              <a:t>LR </a:t>
            </a:r>
            <a:r>
              <a:rPr lang="en-IN" dirty="0"/>
              <a:t>classifier outperforms the other classifiers in terms of accuracy and memory utilization. </a:t>
            </a:r>
            <a:endParaRPr lang="en-IN" dirty="0" smtClean="0"/>
          </a:p>
          <a:p>
            <a:r>
              <a:rPr lang="en-IN" dirty="0" smtClean="0"/>
              <a:t>For class imbalance issue though we used XG Boost and feature selection in Random Forest it did not help much</a:t>
            </a:r>
            <a:endParaRPr lang="en-IN" dirty="0"/>
          </a:p>
          <a:p>
            <a:r>
              <a:rPr lang="en-IN" dirty="0" smtClean="0"/>
              <a:t>Another </a:t>
            </a:r>
            <a:r>
              <a:rPr lang="en-IN" dirty="0"/>
              <a:t>important point is the over-fitting suffered by classifiers other than </a:t>
            </a:r>
            <a:r>
              <a:rPr lang="en-IN" dirty="0" err="1"/>
              <a:t>XGBoost</a:t>
            </a:r>
            <a:r>
              <a:rPr lang="en-IN" dirty="0"/>
              <a:t> despite regularization or introduction of randomness, as the case maybe. </a:t>
            </a:r>
          </a:p>
          <a:p>
            <a:r>
              <a:rPr lang="en-IN" dirty="0" err="1"/>
              <a:t>XGBoost</a:t>
            </a:r>
            <a:r>
              <a:rPr lang="en-IN" dirty="0"/>
              <a:t> overcomes this problem due to its excellent inherent regularization and hence works perfectly for the noisy data from the HRIS. </a:t>
            </a:r>
          </a:p>
          <a:p>
            <a:r>
              <a:rPr lang="en-IN" dirty="0" smtClean="0"/>
              <a:t>However LR worked better as compared to other models, the AUC score was also 91%.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996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922</Words>
  <Application>Microsoft Office PowerPoint</Application>
  <PresentationFormat>Widescreen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Prediction  of  Coronary Heart Disease using  Machine Learning</vt:lpstr>
      <vt:lpstr>Introduction</vt:lpstr>
      <vt:lpstr>Problem Statement</vt:lpstr>
      <vt:lpstr>About the dataset</vt:lpstr>
      <vt:lpstr>Machine Learning -- Data Preprocessing</vt:lpstr>
      <vt:lpstr>Machine Learning</vt:lpstr>
      <vt:lpstr>Machine Learning cont…</vt:lpstr>
      <vt:lpstr>Results</vt:lpstr>
      <vt:lpstr>Result Analyzed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Windows User</dc:creator>
  <cp:lastModifiedBy>hp</cp:lastModifiedBy>
  <cp:revision>52</cp:revision>
  <dcterms:created xsi:type="dcterms:W3CDTF">2019-10-17T11:20:47Z</dcterms:created>
  <dcterms:modified xsi:type="dcterms:W3CDTF">2022-07-12T06:27:30Z</dcterms:modified>
</cp:coreProperties>
</file>