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ll"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4629" autoAdjust="0"/>
  </p:normalViewPr>
  <p:slideViewPr>
    <p:cSldViewPr>
      <p:cViewPr varScale="1">
        <p:scale>
          <a:sx n="12" d="100"/>
          <a:sy n="12" d="100"/>
        </p:scale>
        <p:origin x="2460" y="-144"/>
      </p:cViewPr>
      <p:guideLst>
        <p:guide orient="horz" pos="13824"/>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20040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329184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38404800"/>
            <a:ext cx="329184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Placeholders</a:t>
            </a:r>
            <a:r>
              <a:rPr sz="9600" dirty="0" smtClean="0">
                <a:solidFill>
                  <a:srgbClr val="7F7F7F"/>
                </a:solidFill>
                <a:latin typeface="Calibri" pitchFamily="34" charset="0"/>
                <a:cs typeface="Calibri" panose="020F0502020204030204" pitchFamily="34" charset="0"/>
              </a:rPr>
              <a:t>:</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smtClean="0">
                <a:solidFill>
                  <a:srgbClr val="7F7F7F"/>
                </a:solidFill>
                <a:latin typeface="Calibri" pitchFamily="34" charset="0"/>
                <a:cs typeface="Calibri" panose="020F0502020204030204" pitchFamily="34" charset="0"/>
              </a:rPr>
              <a:t>various elements included</a:t>
            </a:r>
            <a:r>
              <a:rPr sz="6600" dirty="0" smtClean="0">
                <a:solidFill>
                  <a:srgbClr val="7F7F7F"/>
                </a:solidFill>
                <a:latin typeface="Calibri" pitchFamily="34" charset="0"/>
                <a:cs typeface="Calibri" panose="020F0502020204030204" pitchFamily="34" charset="0"/>
              </a:rPr>
              <a:t> </a:t>
            </a:r>
            <a:r>
              <a:rPr sz="6600" dirty="0">
                <a:solidFill>
                  <a:srgbClr val="7F7F7F"/>
                </a:solidFill>
                <a:latin typeface="Calibri" pitchFamily="34" charset="0"/>
                <a:cs typeface="Calibri" panose="020F0502020204030204" pitchFamily="34" charset="0"/>
              </a:rPr>
              <a:t>in this </a:t>
            </a:r>
            <a:r>
              <a:rPr lang="en-US" sz="6600" dirty="0" smtClean="0">
                <a:solidFill>
                  <a:srgbClr val="7F7F7F"/>
                </a:solidFill>
                <a:latin typeface="Calibri" pitchFamily="34" charset="0"/>
                <a:cs typeface="Calibri" panose="020F0502020204030204" pitchFamily="34" charset="0"/>
              </a:rPr>
              <a:t>poster are ones</a:t>
            </a:r>
            <a:r>
              <a:rPr lang="en-US" sz="6600" baseline="0" dirty="0" smtClean="0">
                <a:solidFill>
                  <a:srgbClr val="7F7F7F"/>
                </a:solidFill>
                <a:latin typeface="Calibri" pitchFamily="34" charset="0"/>
                <a:cs typeface="Calibri" panose="020F0502020204030204" pitchFamily="34" charset="0"/>
              </a:rPr>
              <a:t> we often see in medical, research, and scientific posters.</a:t>
            </a:r>
            <a:r>
              <a:rPr sz="6600" dirty="0" smtClean="0">
                <a:solidFill>
                  <a:srgbClr val="7F7F7F"/>
                </a:solidFill>
                <a:latin typeface="Calibri" pitchFamily="34" charset="0"/>
                <a:cs typeface="Calibri" panose="020F0502020204030204" pitchFamily="34" charset="0"/>
              </a:rPr>
              <a:t> </a:t>
            </a:r>
            <a:r>
              <a:rPr lang="en-US" sz="6600" dirty="0" smtClean="0">
                <a:solidFill>
                  <a:srgbClr val="7F7F7F"/>
                </a:solidFill>
                <a:latin typeface="Calibri" pitchFamily="34" charset="0"/>
                <a:cs typeface="Calibri" panose="020F0502020204030204" pitchFamily="34" charset="0"/>
              </a:rPr>
              <a:t>Feel</a:t>
            </a:r>
            <a:r>
              <a:rPr lang="en-US" sz="66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smtClean="0">
                <a:solidFill>
                  <a:srgbClr val="7F7F7F"/>
                </a:solidFill>
                <a:latin typeface="Calibri" pitchFamily="34" charset="0"/>
                <a:cs typeface="Calibri" panose="020F0502020204030204" pitchFamily="34" charset="0"/>
              </a:rPr>
              <a:t>Image</a:t>
            </a:r>
            <a:r>
              <a:rPr lang="en-US" sz="9600" baseline="0" dirty="0" smtClean="0">
                <a:solidFill>
                  <a:srgbClr val="7F7F7F"/>
                </a:solidFill>
                <a:latin typeface="Calibri" pitchFamily="34" charset="0"/>
                <a:cs typeface="Calibri" panose="020F0502020204030204" pitchFamily="34" charset="0"/>
              </a:rPr>
              <a:t> Quality</a:t>
            </a:r>
            <a:r>
              <a:rPr lang="en-US" sz="9600" dirty="0" smtClean="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smtClean="0">
                <a:solidFill>
                  <a:srgbClr val="7F7F7F"/>
                </a:solidFill>
                <a:latin typeface="Calibri" pitchFamily="34" charset="0"/>
                <a:cs typeface="Calibri" panose="020F0502020204030204" pitchFamily="34" charset="0"/>
              </a:rPr>
              <a:t>Insert, Picture</a:t>
            </a:r>
            <a:r>
              <a:rPr lang="en-US" sz="66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smtClean="0">
                <a:solidFill>
                  <a:srgbClr val="7F7F7F"/>
                </a:solidFill>
                <a:latin typeface="Calibri" pitchFamily="34" charset="0"/>
                <a:cs typeface="Calibri" panose="020F0502020204030204" pitchFamily="34" charset="0"/>
              </a:rPr>
              <a:t>150-200 pixels per inch in their final printed size</a:t>
            </a:r>
            <a:r>
              <a:rPr lang="en-US" sz="6600" dirty="0" smtClean="0">
                <a:solidFill>
                  <a:srgbClr val="7F7F7F"/>
                </a:solidFill>
                <a:latin typeface="Calibri" pitchFamily="34" charset="0"/>
                <a:cs typeface="Calibri" panose="020F0502020204030204" pitchFamily="34" charset="0"/>
              </a:rPr>
              <a:t>. For instance, a 1600 x 1200 pixel</a:t>
            </a:r>
            <a:r>
              <a:rPr lang="en-US" sz="6600" baseline="0" dirty="0" smtClean="0">
                <a:solidFill>
                  <a:srgbClr val="7F7F7F"/>
                </a:solidFill>
                <a:latin typeface="Calibri" pitchFamily="34" charset="0"/>
                <a:cs typeface="Calibri" panose="020F0502020204030204" pitchFamily="34" charset="0"/>
              </a:rPr>
              <a:t> photo will usually look fine up to </a:t>
            </a:r>
            <a:r>
              <a:rPr lang="en-US" sz="66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r>
              <a:rPr lang="en-US" sz="4800" dirty="0" smtClean="0">
                <a:solidFill>
                  <a:srgbClr val="7F7F7F"/>
                </a:solidFill>
                <a:latin typeface="Calibri" pitchFamily="34" charset="0"/>
                <a:cs typeface="Calibri" panose="020F0502020204030204" pitchFamily="34" charset="0"/>
              </a:rPr>
              <a:t/>
            </a:r>
            <a:br>
              <a:rPr lang="en-US" sz="4800" dirty="0" smtClean="0">
                <a:solidFill>
                  <a:srgbClr val="7F7F7F"/>
                </a:solidFill>
                <a:latin typeface="Calibri" pitchFamily="34" charset="0"/>
                <a:cs typeface="Calibri" panose="020F0502020204030204" pitchFamily="34" charset="0"/>
              </a:rPr>
            </a:br>
            <a:r>
              <a:rPr lang="en-US" sz="48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3832800" y="0"/>
            <a:ext cx="12801600" cy="438912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smtClean="0">
                  <a:solidFill>
                    <a:schemeClr val="bg1">
                      <a:lumMod val="50000"/>
                    </a:schemeClr>
                  </a:solidFill>
                  <a:latin typeface="Calibri" pitchFamily="34" charset="0"/>
                  <a:cs typeface="Calibri" panose="020F0502020204030204" pitchFamily="34" charset="0"/>
                </a:rPr>
                <a:t>Change</a:t>
              </a:r>
              <a:r>
                <a:rPr lang="en-US" sz="9600" baseline="0" dirty="0" smtClean="0">
                  <a:solidFill>
                    <a:schemeClr val="bg1">
                      <a:lumMod val="50000"/>
                    </a:schemeClr>
                  </a:solidFill>
                  <a:latin typeface="Calibri" pitchFamily="34" charset="0"/>
                  <a:cs typeface="Calibri" panose="020F0502020204030204" pitchFamily="34" charset="0"/>
                </a:rPr>
                <a:t> Color Theme</a:t>
              </a:r>
              <a:r>
                <a:rPr lang="en-US" sz="9600" dirty="0" smtClean="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smtClean="0">
                  <a:solidFill>
                    <a:schemeClr val="bg1">
                      <a:lumMod val="50000"/>
                    </a:schemeClr>
                  </a:solidFill>
                  <a:latin typeface="Calibri" pitchFamily="34" charset="0"/>
                  <a:cs typeface="Calibri" panose="020F0502020204030204" pitchFamily="34" charset="0"/>
                </a:rPr>
                <a:t>Design</a:t>
              </a:r>
              <a:r>
                <a:rPr lang="en-US" sz="6600" baseline="0" dirty="0" smtClean="0">
                  <a:solidFill>
                    <a:schemeClr val="bg1">
                      <a:lumMod val="50000"/>
                    </a:schemeClr>
                  </a:solidFill>
                  <a:latin typeface="Calibri" pitchFamily="34" charset="0"/>
                  <a:cs typeface="Calibri" panose="020F0502020204030204" pitchFamily="34" charset="0"/>
                </a:rPr>
                <a:t> tab, then select the </a:t>
              </a:r>
              <a:r>
                <a:rPr lang="en-US" sz="6600" b="1" baseline="0" dirty="0" smtClean="0">
                  <a:solidFill>
                    <a:schemeClr val="bg1">
                      <a:lumMod val="50000"/>
                    </a:schemeClr>
                  </a:solidFill>
                  <a:latin typeface="Calibri" pitchFamily="34" charset="0"/>
                  <a:cs typeface="Calibri" panose="020F0502020204030204" pitchFamily="34" charset="0"/>
                </a:rPr>
                <a:t>Colors</a:t>
              </a:r>
              <a:r>
                <a:rPr lang="en-US" sz="66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smtClean="0">
                  <a:solidFill>
                    <a:schemeClr val="bg1">
                      <a:lumMod val="50000"/>
                    </a:schemeClr>
                  </a:solidFill>
                  <a:latin typeface="Calibri" pitchFamily="34" charset="0"/>
                  <a:cs typeface="Calibri" panose="020F0502020204030204" pitchFamily="34" charset="0"/>
                </a:rPr>
                <a:t>Once your poster file is ready, visit</a:t>
              </a:r>
              <a:r>
                <a:rPr lang="en-US" sz="6600" baseline="0" dirty="0" smtClean="0">
                  <a:solidFill>
                    <a:schemeClr val="bg1">
                      <a:lumMod val="50000"/>
                    </a:schemeClr>
                  </a:solidFill>
                  <a:latin typeface="Calibri" pitchFamily="34" charset="0"/>
                  <a:cs typeface="Calibri" panose="020F0502020204030204" pitchFamily="34" charset="0"/>
                </a:rPr>
                <a:t> </a:t>
              </a:r>
              <a:r>
                <a:rPr lang="en-US" sz="6600" b="1" baseline="0" dirty="0" smtClean="0">
                  <a:solidFill>
                    <a:schemeClr val="bg1">
                      <a:lumMod val="50000"/>
                    </a:schemeClr>
                  </a:solidFill>
                  <a:latin typeface="Calibri" pitchFamily="34" charset="0"/>
                  <a:cs typeface="Calibri" panose="020F0502020204030204" pitchFamily="34" charset="0"/>
                </a:rPr>
                <a:t>www.genigraphics.com</a:t>
              </a:r>
              <a:r>
                <a:rPr lang="en-US" sz="66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smtClean="0">
                  <a:solidFill>
                    <a:schemeClr val="bg1">
                      <a:lumMod val="50000"/>
                    </a:schemeClr>
                  </a:solidFill>
                  <a:latin typeface="Calibri" pitchFamily="34" charset="0"/>
                  <a:cs typeface="Calibri" panose="020F0502020204030204" pitchFamily="34" charset="0"/>
                </a:rPr>
                <a:t>US and Canada:  1-800-790-4001</a:t>
              </a:r>
              <a:br>
                <a:rPr lang="en-US" sz="6600" baseline="0" dirty="0" smtClean="0">
                  <a:solidFill>
                    <a:schemeClr val="bg1">
                      <a:lumMod val="50000"/>
                    </a:schemeClr>
                  </a:solidFill>
                  <a:latin typeface="Calibri" pitchFamily="34" charset="0"/>
                  <a:cs typeface="Calibri" panose="020F0502020204030204" pitchFamily="34" charset="0"/>
                </a:rPr>
              </a:br>
              <a:r>
                <a:rPr lang="en-US" sz="66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800" dirty="0" smtClean="0">
                  <a:solidFill>
                    <a:schemeClr val="bg1">
                      <a:lumMod val="50000"/>
                    </a:schemeClr>
                  </a:solidFill>
                  <a:latin typeface="Calibri" pitchFamily="34" charset="0"/>
                  <a:cs typeface="Calibri" panose="020F0502020204030204" pitchFamily="34" charset="0"/>
                </a:rPr>
                <a:t/>
              </a:r>
              <a:br>
                <a:rPr lang="en-US" sz="4800" dirty="0" smtClean="0">
                  <a:solidFill>
                    <a:schemeClr val="bg1">
                      <a:lumMod val="50000"/>
                    </a:schemeClr>
                  </a:solidFill>
                  <a:latin typeface="Calibri" pitchFamily="34" charset="0"/>
                  <a:cs typeface="Calibri" panose="020F0502020204030204" pitchFamily="34" charset="0"/>
                </a:rPr>
              </a:br>
              <a:r>
                <a:rPr lang="en-US" sz="48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782765" y="43476672"/>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pPr/>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pPr/>
              <a:t>7/12/2022</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pPr/>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143000" y="0"/>
            <a:ext cx="30480000" cy="203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smtClean="0">
                <a:solidFill>
                  <a:schemeClr val="bg1"/>
                </a:solidFill>
              </a:rPr>
              <a:t>Prediction of CHD using Machine learning</a:t>
            </a:r>
            <a:endParaRPr lang="en-US" sz="8000" b="1" dirty="0">
              <a:solidFill>
                <a:schemeClr val="bg1"/>
              </a:solidFill>
              <a:latin typeface="+mn-lt"/>
            </a:endParaRPr>
          </a:p>
        </p:txBody>
      </p:sp>
      <p:sp>
        <p:nvSpPr>
          <p:cNvPr id="24" name="TextBox 23"/>
          <p:cNvSpPr txBox="1"/>
          <p:nvPr/>
        </p:nvSpPr>
        <p:spPr>
          <a:xfrm>
            <a:off x="22402800" y="40690800"/>
            <a:ext cx="3656065" cy="923330"/>
          </a:xfrm>
          <a:prstGeom prst="rect">
            <a:avLst/>
          </a:prstGeom>
          <a:solidFill>
            <a:schemeClr val="accent1">
              <a:lumMod val="40000"/>
              <a:lumOff val="60000"/>
            </a:schemeClr>
          </a:solidFill>
        </p:spPr>
        <p:txBody>
          <a:bodyPr wrap="none" rtlCol="0">
            <a:spAutoFit/>
          </a:bodyPr>
          <a:lstStyle/>
          <a:p>
            <a:r>
              <a:rPr lang="en-US" sz="5400" dirty="0" err="1" smtClean="0"/>
              <a:t>Sagar</a:t>
            </a:r>
            <a:r>
              <a:rPr lang="en-US" sz="5400" dirty="0" smtClean="0"/>
              <a:t> </a:t>
            </a:r>
            <a:r>
              <a:rPr lang="en-US" sz="5400" dirty="0" err="1" smtClean="0"/>
              <a:t>Yadav</a:t>
            </a:r>
            <a:r>
              <a:rPr lang="en-US" sz="5400" smtClean="0"/>
              <a:t> </a:t>
            </a:r>
            <a:endParaRPr lang="en-US" sz="5400" dirty="0" smtClean="0"/>
          </a:p>
        </p:txBody>
      </p:sp>
      <p:sp>
        <p:nvSpPr>
          <p:cNvPr id="25" name="TextBox 24"/>
          <p:cNvSpPr txBox="1"/>
          <p:nvPr/>
        </p:nvSpPr>
        <p:spPr>
          <a:xfrm>
            <a:off x="22555200" y="38938200"/>
            <a:ext cx="3147616" cy="1200329"/>
          </a:xfrm>
          <a:prstGeom prst="rect">
            <a:avLst/>
          </a:prstGeom>
          <a:noFill/>
        </p:spPr>
        <p:txBody>
          <a:bodyPr wrap="none" rtlCol="0">
            <a:spAutoFit/>
          </a:bodyPr>
          <a:lstStyle/>
          <a:p>
            <a:r>
              <a:rPr lang="en-US" sz="7200" b="1" dirty="0" smtClean="0"/>
              <a:t>Contact</a:t>
            </a:r>
            <a:endParaRPr lang="en-US" sz="7200" b="1" dirty="0"/>
          </a:p>
        </p:txBody>
      </p:sp>
      <p:sp>
        <p:nvSpPr>
          <p:cNvPr id="10" name="Text Box 189"/>
          <p:cNvSpPr txBox="1">
            <a:spLocks noChangeArrowheads="1"/>
          </p:cNvSpPr>
          <p:nvPr/>
        </p:nvSpPr>
        <p:spPr bwMode="auto">
          <a:xfrm>
            <a:off x="1828800" y="7325916"/>
            <a:ext cx="14173200" cy="6771084"/>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IN" sz="3200" dirty="0">
                <a:latin typeface="Arial"/>
                <a:cs typeface="Arial"/>
              </a:rPr>
              <a:t>Artificial intelligence (AI) aims to mimic human cognitive functions. It is bringing a paradigm shift to healthcare, powered by increasing availability of healthcare data and rapid progress of analytics techniques. AI can be applied to various types of healthcare data (structured and unstructured).  Major disease areas that use AI tools include cancer, neurology and cardiology. This project aims to see how AI applications can help in early detection of Coronary Heart disease. In this project various Supervised Learning techniques have been used to predict Coronary Heart Disease. A real dataset from Framingham Heart Study (FHS) has been used. It includes over 4000 records and of 15 attributes. </a:t>
            </a:r>
          </a:p>
          <a:p>
            <a:pPr algn="just" eaLnBrk="1" hangingPunct="1"/>
            <a:r>
              <a:rPr lang="en-IN" sz="3200" dirty="0">
                <a:latin typeface="Arial"/>
                <a:cs typeface="Arial"/>
              </a:rPr>
              <a:t>In this project supervised techniques like Random Forest classifier, Decision Tree, SVM, Logistic Regression to detect the class variable. We found logistic regression to be </a:t>
            </a:r>
            <a:r>
              <a:rPr lang="en-IN" sz="3200" dirty="0" smtClean="0">
                <a:latin typeface="Arial"/>
                <a:cs typeface="Arial"/>
              </a:rPr>
              <a:t>better </a:t>
            </a:r>
            <a:r>
              <a:rPr lang="en-IN" sz="3200" dirty="0">
                <a:latin typeface="Arial"/>
                <a:cs typeface="Arial"/>
              </a:rPr>
              <a:t>with 85% accuracy.</a:t>
            </a:r>
            <a:endParaRPr lang="en-US" sz="3200" dirty="0">
              <a:latin typeface="Arial"/>
              <a:cs typeface="Arial"/>
            </a:endParaRPr>
          </a:p>
        </p:txBody>
      </p:sp>
      <p:sp>
        <p:nvSpPr>
          <p:cNvPr id="32" name="Rectangle 31"/>
          <p:cNvSpPr/>
          <p:nvPr/>
        </p:nvSpPr>
        <p:spPr>
          <a:xfrm>
            <a:off x="1828800" y="6172200"/>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smtClean="0">
                <a:solidFill>
                  <a:schemeClr val="accent3">
                    <a:lumMod val="20000"/>
                    <a:lumOff val="80000"/>
                  </a:schemeClr>
                </a:solidFill>
              </a:rPr>
              <a:t>Abstract</a:t>
            </a:r>
            <a:endParaRPr lang="en-US" sz="6000" b="1" dirty="0">
              <a:solidFill>
                <a:schemeClr val="accent3">
                  <a:lumMod val="20000"/>
                  <a:lumOff val="80000"/>
                </a:schemeClr>
              </a:solidFill>
            </a:endParaRPr>
          </a:p>
        </p:txBody>
      </p:sp>
      <p:sp>
        <p:nvSpPr>
          <p:cNvPr id="15" name="Text Box 194"/>
          <p:cNvSpPr txBox="1">
            <a:spLocks noChangeArrowheads="1"/>
          </p:cNvSpPr>
          <p:nvPr/>
        </p:nvSpPr>
        <p:spPr bwMode="auto">
          <a:xfrm>
            <a:off x="16916400" y="7349728"/>
            <a:ext cx="14173200" cy="3816429"/>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IN" sz="3200" dirty="0">
                <a:latin typeface="Arial"/>
                <a:cs typeface="Arial"/>
              </a:rPr>
              <a:t>The project used 67% of data to train the model and remaining 33% dataset </a:t>
            </a:r>
            <a:r>
              <a:rPr lang="en-IN" sz="3200" dirty="0" err="1">
                <a:latin typeface="Arial"/>
                <a:cs typeface="Arial"/>
              </a:rPr>
              <a:t>wasused</a:t>
            </a:r>
            <a:r>
              <a:rPr lang="en-IN" sz="3200" dirty="0">
                <a:latin typeface="Arial"/>
                <a:cs typeface="Arial"/>
              </a:rPr>
              <a:t> for testing. Different classifiers were </a:t>
            </a:r>
            <a:r>
              <a:rPr lang="en-IN" sz="3200" dirty="0" err="1">
                <a:latin typeface="Arial"/>
                <a:cs typeface="Arial"/>
              </a:rPr>
              <a:t>analyzed</a:t>
            </a:r>
            <a:r>
              <a:rPr lang="en-IN" sz="3200" dirty="0">
                <a:latin typeface="Arial"/>
                <a:cs typeface="Arial"/>
              </a:rPr>
              <a:t>, but basis the accuracy and performance it was found that Logistic Regression achieved an accuracy of 85% with sensitivity and specificity of 6.1% and 99% respectively. The ROC curve representing robustness of the classifier is shown in Fig.3. Fig. 4 represents model wise performance. Fig. 2 represent the </a:t>
            </a:r>
            <a:r>
              <a:rPr lang="en-IN" sz="3200" dirty="0" err="1">
                <a:latin typeface="Arial"/>
                <a:cs typeface="Arial"/>
              </a:rPr>
              <a:t>coorelation</a:t>
            </a:r>
            <a:r>
              <a:rPr lang="en-IN" sz="3200" dirty="0">
                <a:latin typeface="Arial"/>
                <a:cs typeface="Arial"/>
              </a:rPr>
              <a:t> between the features and the class variable</a:t>
            </a:r>
            <a:endParaRPr lang="en-US" sz="3200" dirty="0">
              <a:latin typeface="Arial"/>
              <a:cs typeface="Arial"/>
            </a:endParaRPr>
          </a:p>
        </p:txBody>
      </p:sp>
      <p:sp>
        <p:nvSpPr>
          <p:cNvPr id="33" name="Rectangle 32"/>
          <p:cNvSpPr/>
          <p:nvPr/>
        </p:nvSpPr>
        <p:spPr>
          <a:xfrm>
            <a:off x="1752600" y="14800714"/>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smtClean="0">
                <a:solidFill>
                  <a:schemeClr val="accent3">
                    <a:lumMod val="20000"/>
                    <a:lumOff val="80000"/>
                  </a:schemeClr>
                </a:solidFill>
              </a:rPr>
              <a:t>Introduction</a:t>
            </a:r>
            <a:endParaRPr lang="en-US" sz="6000" b="1" dirty="0">
              <a:solidFill>
                <a:schemeClr val="accent3">
                  <a:lumMod val="20000"/>
                  <a:lumOff val="80000"/>
                </a:schemeClr>
              </a:solidFill>
            </a:endParaRPr>
          </a:p>
        </p:txBody>
      </p:sp>
      <p:sp>
        <p:nvSpPr>
          <p:cNvPr id="13" name="Text Box 192"/>
          <p:cNvSpPr txBox="1">
            <a:spLocks noChangeArrowheads="1"/>
          </p:cNvSpPr>
          <p:nvPr/>
        </p:nvSpPr>
        <p:spPr bwMode="auto">
          <a:xfrm>
            <a:off x="1828800" y="28727400"/>
            <a:ext cx="14173200" cy="5293757"/>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14350" indent="-514350" algn="just" eaLnBrk="1" fontAlgn="base" hangingPunct="1">
              <a:buFont typeface="+mj-lt"/>
              <a:buAutoNum type="arabicPeriod"/>
            </a:pPr>
            <a:r>
              <a:rPr lang="en-IN" sz="3200" dirty="0">
                <a:latin typeface="Arial"/>
                <a:cs typeface="Arial"/>
              </a:rPr>
              <a:t>Investigate a suite of complex models and establish a performance </a:t>
            </a:r>
            <a:r>
              <a:rPr lang="en-IN" sz="3200" dirty="0" smtClean="0">
                <a:latin typeface="Arial"/>
                <a:cs typeface="Arial"/>
              </a:rPr>
              <a:t>ceiling:</a:t>
            </a:r>
            <a:endParaRPr lang="en-IN" sz="3200" dirty="0">
              <a:latin typeface="Arial"/>
              <a:cs typeface="Arial"/>
            </a:endParaRPr>
          </a:p>
          <a:p>
            <a:pPr marL="1028700" lvl="3" indent="-457200" algn="just" eaLnBrk="1" fontAlgn="base" hangingPunct="1">
              <a:buFont typeface="Arial" panose="020B0604020202020204" pitchFamily="34" charset="0"/>
              <a:buChar char="•"/>
            </a:pPr>
            <a:r>
              <a:rPr lang="en-IN" sz="3200" dirty="0">
                <a:latin typeface="Arial"/>
                <a:cs typeface="Arial"/>
              </a:rPr>
              <a:t>Support Vector Machines</a:t>
            </a:r>
          </a:p>
          <a:p>
            <a:pPr marL="1028700" lvl="3" indent="-457200" algn="just" eaLnBrk="1" fontAlgn="base" hangingPunct="1">
              <a:buFont typeface="Arial" panose="020B0604020202020204" pitchFamily="34" charset="0"/>
              <a:buChar char="•"/>
            </a:pPr>
            <a:r>
              <a:rPr lang="en-IN" sz="3200" dirty="0">
                <a:latin typeface="Arial"/>
                <a:cs typeface="Arial"/>
              </a:rPr>
              <a:t>Gradient Boosting Machines</a:t>
            </a:r>
          </a:p>
          <a:p>
            <a:pPr marL="1028700" lvl="3" indent="-457200" algn="just" eaLnBrk="1" fontAlgn="base" hangingPunct="1">
              <a:buFont typeface="Arial" panose="020B0604020202020204" pitchFamily="34" charset="0"/>
              <a:buChar char="•"/>
            </a:pPr>
            <a:r>
              <a:rPr lang="en-IN" sz="3200" dirty="0">
                <a:latin typeface="Arial"/>
                <a:cs typeface="Arial"/>
              </a:rPr>
              <a:t>Random Forest</a:t>
            </a:r>
          </a:p>
          <a:p>
            <a:pPr marL="1028700" lvl="3" indent="-457200" algn="just" eaLnBrk="1" fontAlgn="base" hangingPunct="1">
              <a:buFont typeface="Arial" panose="020B0604020202020204" pitchFamily="34" charset="0"/>
              <a:buChar char="•"/>
            </a:pPr>
            <a:r>
              <a:rPr lang="en-IN" sz="3200" dirty="0">
                <a:latin typeface="Arial"/>
                <a:cs typeface="Arial"/>
              </a:rPr>
              <a:t>Bagged Decision </a:t>
            </a:r>
            <a:r>
              <a:rPr lang="en-IN" sz="3200" dirty="0" smtClean="0">
                <a:latin typeface="Arial"/>
                <a:cs typeface="Arial"/>
              </a:rPr>
              <a:t>Trees</a:t>
            </a:r>
            <a:endParaRPr lang="en-IN" sz="3200" dirty="0">
              <a:latin typeface="Arial"/>
              <a:cs typeface="Arial"/>
            </a:endParaRPr>
          </a:p>
          <a:p>
            <a:pPr marL="514350" indent="-514350" algn="just" eaLnBrk="1" fontAlgn="base" hangingPunct="1">
              <a:buFont typeface="+mj-lt"/>
              <a:buAutoNum type="arabicPeriod"/>
            </a:pPr>
            <a:r>
              <a:rPr lang="en-IN" sz="3200" dirty="0" smtClean="0">
                <a:latin typeface="Arial"/>
                <a:cs typeface="Arial"/>
              </a:rPr>
              <a:t>Investigate </a:t>
            </a:r>
            <a:r>
              <a:rPr lang="en-IN" sz="3200" dirty="0">
                <a:latin typeface="Arial"/>
                <a:cs typeface="Arial"/>
              </a:rPr>
              <a:t>a suite of simpler more interpretable models, such as:</a:t>
            </a:r>
          </a:p>
          <a:p>
            <a:pPr marL="1028700" lvl="3" indent="-457200" algn="just" eaLnBrk="1" fontAlgn="base" hangingPunct="1">
              <a:buFont typeface="Arial" panose="020B0604020202020204" pitchFamily="34" charset="0"/>
              <a:buChar char="•"/>
            </a:pPr>
            <a:r>
              <a:rPr lang="en-IN" sz="3200" dirty="0" smtClean="0">
                <a:latin typeface="Arial"/>
                <a:cs typeface="Arial"/>
              </a:rPr>
              <a:t>Logistics Regression</a:t>
            </a:r>
          </a:p>
          <a:p>
            <a:pPr marL="1028700" lvl="3" indent="-457200" algn="just" eaLnBrk="1" hangingPunct="1">
              <a:buFont typeface="Arial" panose="020B0604020202020204" pitchFamily="34" charset="0"/>
              <a:buChar char="•"/>
            </a:pPr>
            <a:r>
              <a:rPr lang="en-IN" sz="3200" dirty="0" smtClean="0">
                <a:latin typeface="Arial"/>
                <a:cs typeface="Arial"/>
              </a:rPr>
              <a:t>k-Nearest Neighbours.</a:t>
            </a:r>
            <a:endParaRPr lang="en-IN" sz="3200" dirty="0">
              <a:latin typeface="Arial"/>
              <a:cs typeface="Arial"/>
            </a:endParaRPr>
          </a:p>
          <a:p>
            <a:pPr marL="514350" indent="-514350" algn="just" eaLnBrk="1" fontAlgn="base" hangingPunct="1">
              <a:buFont typeface="+mj-lt"/>
              <a:buAutoNum type="arabicPeriod"/>
            </a:pPr>
            <a:r>
              <a:rPr lang="en-IN" sz="3200" dirty="0" smtClean="0">
                <a:latin typeface="Arial"/>
                <a:cs typeface="Arial"/>
              </a:rPr>
              <a:t>Select </a:t>
            </a:r>
            <a:r>
              <a:rPr lang="en-IN" sz="3200" dirty="0">
                <a:latin typeface="Arial"/>
                <a:cs typeface="Arial"/>
              </a:rPr>
              <a:t>the model from </a:t>
            </a:r>
            <a:r>
              <a:rPr lang="en-IN" sz="3200" dirty="0" smtClean="0">
                <a:latin typeface="Arial"/>
                <a:cs typeface="Arial"/>
              </a:rPr>
              <a:t>(1) &amp; (2</a:t>
            </a:r>
            <a:r>
              <a:rPr lang="en-IN" sz="3200" dirty="0">
                <a:latin typeface="Arial"/>
                <a:cs typeface="Arial"/>
              </a:rPr>
              <a:t>) that best approximates the </a:t>
            </a:r>
            <a:r>
              <a:rPr lang="en-IN" sz="3200" dirty="0" smtClean="0">
                <a:latin typeface="Arial"/>
                <a:cs typeface="Arial"/>
              </a:rPr>
              <a:t>accuracy.</a:t>
            </a:r>
            <a:endParaRPr lang="en-IN" sz="3200" dirty="0">
              <a:latin typeface="Arial"/>
              <a:cs typeface="Arial"/>
            </a:endParaRPr>
          </a:p>
        </p:txBody>
      </p:sp>
      <p:sp>
        <p:nvSpPr>
          <p:cNvPr id="34" name="Rectangle 33"/>
          <p:cNvSpPr/>
          <p:nvPr/>
        </p:nvSpPr>
        <p:spPr>
          <a:xfrm>
            <a:off x="1796143" y="27465223"/>
            <a:ext cx="14173200"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a:t>Methodology</a:t>
            </a:r>
          </a:p>
        </p:txBody>
      </p:sp>
      <p:sp>
        <p:nvSpPr>
          <p:cNvPr id="14" name="Text Box 193"/>
          <p:cNvSpPr txBox="1">
            <a:spLocks noChangeArrowheads="1"/>
          </p:cNvSpPr>
          <p:nvPr/>
        </p:nvSpPr>
        <p:spPr bwMode="auto">
          <a:xfrm>
            <a:off x="16878156" y="32607645"/>
            <a:ext cx="14173200" cy="5786199"/>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IN" sz="3200" dirty="0" smtClean="0">
                <a:latin typeface="Arial" panose="020B0604020202020204" pitchFamily="34" charset="0"/>
                <a:cs typeface="Arial" panose="020B0604020202020204" pitchFamily="34" charset="0"/>
              </a:rPr>
              <a:t>This project highlighted how Machine Learning techniques can be used to detect disease at early stage of ones life. Some </a:t>
            </a:r>
            <a:r>
              <a:rPr lang="en-IN" sz="3200" dirty="0">
                <a:latin typeface="Arial" panose="020B0604020202020204" pitchFamily="34" charset="0"/>
                <a:cs typeface="Arial" panose="020B0604020202020204" pitchFamily="34" charset="0"/>
              </a:rPr>
              <a:t>of the most useful algorithms and techniques of artificial intelligence which are </a:t>
            </a:r>
            <a:r>
              <a:rPr lang="en-IN" sz="3200" dirty="0" smtClean="0">
                <a:latin typeface="Arial" panose="020B0604020202020204" pitchFamily="34" charset="0"/>
                <a:cs typeface="Arial" panose="020B0604020202020204" pitchFamily="34" charset="0"/>
              </a:rPr>
              <a:t>used. In </a:t>
            </a:r>
            <a:r>
              <a:rPr lang="en-IN" sz="3200" dirty="0">
                <a:latin typeface="Arial" panose="020B0604020202020204" pitchFamily="34" charset="0"/>
                <a:cs typeface="Arial" panose="020B0604020202020204" pitchFamily="34" charset="0"/>
              </a:rPr>
              <a:t>recent years several studies carried out in artificial intelligence subject on heart patients’ data, and many of algorithms were successful. But the important point is that the level of success in these algorithms depends on various factors and it is not possible to choose a method as the best one. Factors like data type of database, selecting sub-set of properties and risk factors, number of properties, the larger size of database, low number of missed data and access to suitable and correct data increases the success chance in exploration and increase the quality of algorithms’ results. </a:t>
            </a:r>
          </a:p>
        </p:txBody>
      </p:sp>
      <p:sp>
        <p:nvSpPr>
          <p:cNvPr id="36" name="Rectangle 35"/>
          <p:cNvSpPr/>
          <p:nvPr/>
        </p:nvSpPr>
        <p:spPr>
          <a:xfrm>
            <a:off x="16916400" y="31609687"/>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Conclusions</a:t>
            </a:r>
            <a:endParaRPr lang="en-US" sz="6000" b="1" dirty="0">
              <a:solidFill>
                <a:schemeClr val="accent3">
                  <a:lumMod val="20000"/>
                  <a:lumOff val="80000"/>
                </a:schemeClr>
              </a:solidFill>
            </a:endParaRPr>
          </a:p>
        </p:txBody>
      </p:sp>
      <p:sp>
        <p:nvSpPr>
          <p:cNvPr id="11" name="Text Box 190"/>
          <p:cNvSpPr txBox="1">
            <a:spLocks noChangeArrowheads="1"/>
          </p:cNvSpPr>
          <p:nvPr/>
        </p:nvSpPr>
        <p:spPr bwMode="auto">
          <a:xfrm>
            <a:off x="1752600" y="16007001"/>
            <a:ext cx="14164248" cy="5786199"/>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IN" sz="3200" dirty="0">
                <a:latin typeface="Arial"/>
                <a:cs typeface="Arial"/>
              </a:rPr>
              <a:t>World Health Organization has estimated 12 million deaths occur worldwide, every year due to Heart diseases. In our day to day life, people are undergoing a routine and busy schedule which leads to stress and anxiety. In addition to this, the percentage of people who are obese and addicted to cigarette is going up drastically.  This leads to various lifestyle diseases like heart disease, cancer etc. The challenge behind these diseases is its prediction, as their is no robust methodology to </a:t>
            </a:r>
            <a:r>
              <a:rPr lang="en-IN" sz="3200" dirty="0" smtClean="0">
                <a:latin typeface="Arial"/>
                <a:cs typeface="Arial"/>
              </a:rPr>
              <a:t>predict </a:t>
            </a:r>
            <a:r>
              <a:rPr lang="en-IN" sz="3200" dirty="0">
                <a:latin typeface="Arial"/>
                <a:cs typeface="Arial"/>
              </a:rPr>
              <a:t>these diseases in mid 20s and 30s. A large amount of work has been done related to heart prediction system by using various techniques and algorithms by many people. The aim of the current project is to achieve better accuracy, so that it can predict the chances of heart attack.</a:t>
            </a:r>
            <a:endParaRPr lang="en-US" sz="3200" dirty="0">
              <a:latin typeface="Arial"/>
              <a:cs typeface="Arial"/>
            </a:endParaRPr>
          </a:p>
        </p:txBody>
      </p:sp>
      <p:sp>
        <p:nvSpPr>
          <p:cNvPr id="45" name="Rectangle 44"/>
          <p:cNvSpPr/>
          <p:nvPr/>
        </p:nvSpPr>
        <p:spPr>
          <a:xfrm>
            <a:off x="16916400" y="6172200"/>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chemeClr val="accent3">
                    <a:lumMod val="20000"/>
                    <a:lumOff val="80000"/>
                  </a:schemeClr>
                </a:solidFill>
              </a:rPr>
              <a:t>Results</a:t>
            </a:r>
            <a:endParaRPr lang="en-US" sz="6000" b="1" dirty="0">
              <a:solidFill>
                <a:schemeClr val="accent3">
                  <a:lumMod val="20000"/>
                  <a:lumOff val="80000"/>
                </a:schemeClr>
              </a:solidFill>
            </a:endParaRPr>
          </a:p>
        </p:txBody>
      </p:sp>
      <p:sp>
        <p:nvSpPr>
          <p:cNvPr id="37" name="Text Box 180"/>
          <p:cNvSpPr txBox="1">
            <a:spLocks noChangeArrowheads="1"/>
          </p:cNvSpPr>
          <p:nvPr/>
        </p:nvSpPr>
        <p:spPr bwMode="auto">
          <a:xfrm>
            <a:off x="21532235" y="17373600"/>
            <a:ext cx="201356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smtClean="0">
                <a:latin typeface="Calibri" pitchFamily="34" charset="0"/>
              </a:rPr>
              <a:t>Figure </a:t>
            </a:r>
            <a:r>
              <a:rPr lang="en-US" sz="2000" b="1" dirty="0">
                <a:latin typeface="Calibri" pitchFamily="34" charset="0"/>
              </a:rPr>
              <a:t>1.</a:t>
            </a:r>
            <a:r>
              <a:rPr lang="en-US" sz="2000" dirty="0">
                <a:latin typeface="Calibri" pitchFamily="34" charset="0"/>
              </a:rPr>
              <a:t> </a:t>
            </a:r>
            <a:r>
              <a:rPr lang="en-US" sz="2000" dirty="0" smtClean="0">
                <a:latin typeface="Calibri" pitchFamily="34" charset="0"/>
              </a:rPr>
              <a:t>Data set</a:t>
            </a:r>
            <a:endParaRPr lang="en-US" sz="2000" dirty="0">
              <a:latin typeface="Calibri" pitchFamily="34" charset="0"/>
            </a:endParaRPr>
          </a:p>
        </p:txBody>
      </p:sp>
      <p:sp>
        <p:nvSpPr>
          <p:cNvPr id="40" name="Text Box 180"/>
          <p:cNvSpPr txBox="1">
            <a:spLocks noChangeArrowheads="1"/>
          </p:cNvSpPr>
          <p:nvPr/>
        </p:nvSpPr>
        <p:spPr bwMode="auto">
          <a:xfrm>
            <a:off x="18912696" y="29225796"/>
            <a:ext cx="217649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a:t>
            </a:r>
            <a:r>
              <a:rPr lang="en-US" sz="2000" b="1" dirty="0" smtClean="0">
                <a:latin typeface="Calibri" pitchFamily="34" charset="0"/>
              </a:rPr>
              <a:t>3.</a:t>
            </a:r>
            <a:r>
              <a:rPr lang="en-US" sz="2000" dirty="0" smtClean="0">
                <a:latin typeface="Calibri" pitchFamily="34" charset="0"/>
              </a:rPr>
              <a:t>ROC curve</a:t>
            </a:r>
            <a:endParaRPr lang="en-US" sz="2000" dirty="0">
              <a:latin typeface="Calibri" pitchFamily="34" charset="0"/>
            </a:endParaRPr>
          </a:p>
        </p:txBody>
      </p:sp>
      <p:sp>
        <p:nvSpPr>
          <p:cNvPr id="46" name="Rectangle 45"/>
          <p:cNvSpPr/>
          <p:nvPr/>
        </p:nvSpPr>
        <p:spPr>
          <a:xfrm>
            <a:off x="1752600" y="22578080"/>
            <a:ext cx="14173200"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smtClean="0">
                <a:solidFill>
                  <a:schemeClr val="accent3">
                    <a:lumMod val="20000"/>
                    <a:lumOff val="80000"/>
                  </a:schemeClr>
                </a:solidFill>
              </a:rPr>
              <a:t>Objectives</a:t>
            </a:r>
            <a:endParaRPr lang="en-US" sz="6000" b="1" dirty="0">
              <a:solidFill>
                <a:schemeClr val="accent3">
                  <a:lumMod val="20000"/>
                  <a:lumOff val="80000"/>
                </a:schemeClr>
              </a:solidFill>
            </a:endParaRPr>
          </a:p>
        </p:txBody>
      </p:sp>
      <p:sp>
        <p:nvSpPr>
          <p:cNvPr id="47" name="Text Box 190"/>
          <p:cNvSpPr txBox="1">
            <a:spLocks noChangeArrowheads="1"/>
          </p:cNvSpPr>
          <p:nvPr/>
        </p:nvSpPr>
        <p:spPr bwMode="auto">
          <a:xfrm>
            <a:off x="1752600" y="23914656"/>
            <a:ext cx="14173200" cy="2831544"/>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IN" sz="3200" dirty="0">
                <a:latin typeface="+mn-lt"/>
              </a:rPr>
              <a:t>1</a:t>
            </a:r>
            <a:r>
              <a:rPr lang="en-IN" sz="3200" dirty="0">
                <a:latin typeface="Arial"/>
                <a:cs typeface="Arial"/>
              </a:rPr>
              <a:t>. To automate prediction of Coronary Heart Disease by using Machine learning classification techniques.</a:t>
            </a:r>
          </a:p>
          <a:p>
            <a:pPr algn="just" eaLnBrk="1" hangingPunct="1"/>
            <a:r>
              <a:rPr lang="en-IN" sz="3200" dirty="0">
                <a:latin typeface="Arial"/>
                <a:cs typeface="Arial"/>
              </a:rPr>
              <a:t>2. To </a:t>
            </a:r>
            <a:r>
              <a:rPr lang="en-IN" sz="3200" dirty="0" err="1" smtClean="0">
                <a:latin typeface="Arial"/>
                <a:cs typeface="Arial"/>
              </a:rPr>
              <a:t>analyze</a:t>
            </a:r>
            <a:r>
              <a:rPr lang="en-IN" sz="3200" dirty="0" smtClean="0">
                <a:latin typeface="Arial"/>
                <a:cs typeface="Arial"/>
              </a:rPr>
              <a:t> </a:t>
            </a:r>
            <a:r>
              <a:rPr lang="en-IN" sz="3200" dirty="0">
                <a:latin typeface="Arial"/>
                <a:cs typeface="Arial"/>
              </a:rPr>
              <a:t>the most important features that affects heart disease</a:t>
            </a:r>
          </a:p>
          <a:p>
            <a:pPr algn="just" eaLnBrk="1" hangingPunct="1"/>
            <a:r>
              <a:rPr lang="en-IN" sz="3200" dirty="0">
                <a:latin typeface="Arial"/>
                <a:cs typeface="Arial"/>
              </a:rPr>
              <a:t>3</a:t>
            </a:r>
            <a:r>
              <a:rPr lang="en-IN" sz="3200" dirty="0" smtClean="0">
                <a:latin typeface="Arial"/>
                <a:cs typeface="Arial"/>
              </a:rPr>
              <a:t>. </a:t>
            </a:r>
            <a:r>
              <a:rPr lang="en-IN" sz="3200" dirty="0">
                <a:latin typeface="Arial"/>
                <a:cs typeface="Arial"/>
              </a:rPr>
              <a:t>To evaluate Weka Machine learning software for analysis, predictions and pattern mining in above setting.</a:t>
            </a:r>
            <a:endParaRPr lang="en-US" sz="3200" dirty="0">
              <a:latin typeface="Arial"/>
              <a:cs typeface="Arial"/>
            </a:endParaRPr>
          </a:p>
        </p:txBody>
      </p:sp>
      <p:sp>
        <p:nvSpPr>
          <p:cNvPr id="48" name="Text Box 180"/>
          <p:cNvSpPr txBox="1">
            <a:spLocks noChangeArrowheads="1"/>
          </p:cNvSpPr>
          <p:nvPr/>
        </p:nvSpPr>
        <p:spPr bwMode="auto">
          <a:xfrm>
            <a:off x="19202400" y="24384000"/>
            <a:ext cx="50292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b="1" dirty="0" smtClean="0">
                <a:latin typeface="Calibri" pitchFamily="34" charset="0"/>
              </a:rPr>
              <a:t>Figure </a:t>
            </a:r>
            <a:r>
              <a:rPr lang="en-US" sz="2000" b="1" dirty="0">
                <a:latin typeface="Calibri" pitchFamily="34" charset="0"/>
              </a:rPr>
              <a:t>2</a:t>
            </a:r>
            <a:r>
              <a:rPr lang="en-US" sz="2000" b="1" dirty="0" smtClean="0">
                <a:latin typeface="Calibri" pitchFamily="34" charset="0"/>
              </a:rPr>
              <a:t>.</a:t>
            </a:r>
            <a:r>
              <a:rPr lang="en-US" sz="2000" dirty="0" smtClean="0">
                <a:latin typeface="Calibri" pitchFamily="34" charset="0"/>
              </a:rPr>
              <a:t> Classifier results on test set</a:t>
            </a:r>
            <a:endParaRPr lang="en-US" sz="2000" dirty="0">
              <a:latin typeface="Calibri" pitchFamily="34" charset="0"/>
            </a:endParaRPr>
          </a:p>
        </p:txBody>
      </p:sp>
      <p:pic>
        <p:nvPicPr>
          <p:cNvPr id="16" name="Picture 15" descr="word_clou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648" y="38862000"/>
            <a:ext cx="9601200" cy="4800600"/>
          </a:xfrm>
          <a:prstGeom prst="rect">
            <a:avLst/>
          </a:prstGeom>
        </p:spPr>
      </p:pic>
      <p:pic>
        <p:nvPicPr>
          <p:cNvPr id="17" name="Picture 16" descr="data-min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9456" y="38803420"/>
            <a:ext cx="9677400" cy="4871150"/>
          </a:xfrm>
          <a:prstGeom prst="rect">
            <a:avLst/>
          </a:prstGeom>
        </p:spPr>
      </p:pic>
      <p:sp>
        <p:nvSpPr>
          <p:cNvPr id="42" name="Text Box 181"/>
          <p:cNvSpPr txBox="1">
            <a:spLocks noChangeArrowheads="1"/>
          </p:cNvSpPr>
          <p:nvPr/>
        </p:nvSpPr>
        <p:spPr bwMode="auto">
          <a:xfrm>
            <a:off x="23921719" y="31068204"/>
            <a:ext cx="670560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tIns="45720" bIns="4572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smtClean="0">
                <a:latin typeface="Arial"/>
                <a:cs typeface="Arial"/>
              </a:rPr>
              <a:t>Figure 4. Comparison of various models</a:t>
            </a:r>
            <a:endParaRPr lang="en-US" sz="1200" dirty="0">
              <a:latin typeface="Arial"/>
              <a:cs typeface="Arial"/>
            </a:endParaRPr>
          </a:p>
        </p:txBody>
      </p:sp>
      <p:pic>
        <p:nvPicPr>
          <p:cNvPr id="7" name="Picture 6" descr="4708fa79-2b62-43c0-a393-11035fd3a91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69800" y="1676400"/>
            <a:ext cx="6542477" cy="3581400"/>
          </a:xfrm>
          <a:prstGeom prst="rect">
            <a:avLst/>
          </a:prstGeom>
        </p:spPr>
      </p:pic>
      <p:pic>
        <p:nvPicPr>
          <p:cNvPr id="1026" name="Picture 2" descr="h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0" y="11734800"/>
            <a:ext cx="9911008" cy="5685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8037656" y="16179539"/>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5" name="Picture 34" descr="C:\Users\Admin\AppData\Local\Microsoft\Windows\INetCache\Content.Word\correlation.png"/>
          <p:cNvPicPr/>
          <p:nvPr/>
        </p:nvPicPr>
        <p:blipFill rotWithShape="1">
          <a:blip r:embed="rId6">
            <a:extLst>
              <a:ext uri="{28A0092B-C50C-407E-A947-70E740481C1C}">
                <a14:useLocalDpi xmlns:a14="http://schemas.microsoft.com/office/drawing/2010/main" val="0"/>
              </a:ext>
            </a:extLst>
          </a:blip>
          <a:srcRect r="11653"/>
          <a:stretch/>
        </p:blipFill>
        <p:spPr bwMode="auto">
          <a:xfrm>
            <a:off x="16383000" y="17926758"/>
            <a:ext cx="12584825" cy="6381042"/>
          </a:xfrm>
          <a:prstGeom prst="rect">
            <a:avLst/>
          </a:prstGeom>
          <a:noFill/>
          <a:ln>
            <a:noFill/>
          </a:ln>
        </p:spPr>
      </p:pic>
      <p:graphicFrame>
        <p:nvGraphicFramePr>
          <p:cNvPr id="8" name="Table 7"/>
          <p:cNvGraphicFramePr>
            <a:graphicFrameLocks noGrp="1"/>
          </p:cNvGraphicFramePr>
          <p:nvPr>
            <p:extLst>
              <p:ext uri="{D42A27DB-BD31-4B8C-83A1-F6EECF244321}">
                <p14:modId xmlns:p14="http://schemas.microsoft.com/office/powerpoint/2010/main" val="2374571562"/>
              </p:ext>
            </p:extLst>
          </p:nvPr>
        </p:nvGraphicFramePr>
        <p:xfrm>
          <a:off x="27134140" y="12098301"/>
          <a:ext cx="4478136" cy="5022994"/>
        </p:xfrm>
        <a:graphic>
          <a:graphicData uri="http://schemas.openxmlformats.org/drawingml/2006/table">
            <a:tbl>
              <a:tblPr firstRow="1" bandRow="1">
                <a:tableStyleId>{5C22544A-7EE6-4342-B048-85BDC9FD1C3A}</a:tableStyleId>
              </a:tblPr>
              <a:tblGrid>
                <a:gridCol w="1974260"/>
                <a:gridCol w="2503876"/>
              </a:tblGrid>
              <a:tr h="835003">
                <a:tc>
                  <a:txBody>
                    <a:bodyPr/>
                    <a:lstStyle/>
                    <a:p>
                      <a:r>
                        <a:rPr lang="en-IN" sz="3200" dirty="0" smtClean="0">
                          <a:latin typeface="Arial" panose="020B0604020202020204" pitchFamily="34" charset="0"/>
                          <a:cs typeface="Arial" panose="020B0604020202020204" pitchFamily="34" charset="0"/>
                        </a:rPr>
                        <a:t>Attribute</a:t>
                      </a:r>
                      <a:endParaRPr lang="en-IN" sz="3200" dirty="0">
                        <a:latin typeface="Arial" panose="020B0604020202020204" pitchFamily="34" charset="0"/>
                        <a:cs typeface="Arial" panose="020B0604020202020204" pitchFamily="34" charset="0"/>
                      </a:endParaRPr>
                    </a:p>
                  </a:txBody>
                  <a:tcPr/>
                </a:tc>
                <a:tc>
                  <a:txBody>
                    <a:bodyPr/>
                    <a:lstStyle/>
                    <a:p>
                      <a:r>
                        <a:rPr lang="en-IN" sz="3200" dirty="0" smtClean="0">
                          <a:latin typeface="Arial" panose="020B0604020202020204" pitchFamily="34" charset="0"/>
                          <a:cs typeface="Arial" panose="020B0604020202020204" pitchFamily="34" charset="0"/>
                        </a:rPr>
                        <a:t>correlation</a:t>
                      </a:r>
                      <a:endParaRPr lang="en-IN" sz="3200" dirty="0">
                        <a:latin typeface="Arial" panose="020B0604020202020204" pitchFamily="34" charset="0"/>
                        <a:cs typeface="Arial" panose="020B0604020202020204" pitchFamily="34" charset="0"/>
                      </a:endParaRPr>
                    </a:p>
                  </a:txBody>
                  <a:tcPr/>
                </a:tc>
              </a:tr>
              <a:tr h="835003">
                <a:tc>
                  <a:txBody>
                    <a:bodyPr/>
                    <a:lstStyle/>
                    <a:p>
                      <a:pPr algn="l">
                        <a:lnSpc>
                          <a:spcPct val="107000"/>
                        </a:lnSpc>
                        <a:spcAft>
                          <a:spcPts val="0"/>
                        </a:spcAft>
                      </a:pPr>
                      <a:r>
                        <a:rPr lang="en-IN" sz="2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age</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07000"/>
                        </a:lnSpc>
                        <a:spcAft>
                          <a:spcPts val="0"/>
                        </a:spcAft>
                      </a:pPr>
                      <a:r>
                        <a:rPr lang="en-IN" sz="2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0.23</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r>
              <a:tr h="835003">
                <a:tc>
                  <a:txBody>
                    <a:bodyPr/>
                    <a:lstStyle/>
                    <a:p>
                      <a:pPr algn="l">
                        <a:lnSpc>
                          <a:spcPct val="107000"/>
                        </a:lnSpc>
                        <a:spcAft>
                          <a:spcPts val="0"/>
                        </a:spcAft>
                      </a:pPr>
                      <a:r>
                        <a:rPr lang="en-IN" sz="26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sysBP</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07000"/>
                        </a:lnSpc>
                        <a:spcAft>
                          <a:spcPts val="0"/>
                        </a:spcAft>
                      </a:pPr>
                      <a:r>
                        <a:rPr lang="en-IN" sz="26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0.22</a:t>
                      </a:r>
                      <a:endParaRPr lang="en-IN" sz="2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r>
              <a:tr h="835003">
                <a:tc>
                  <a:txBody>
                    <a:bodyPr/>
                    <a:lstStyle/>
                    <a:p>
                      <a:pPr algn="l">
                        <a:lnSpc>
                          <a:spcPct val="107000"/>
                        </a:lnSpc>
                        <a:spcAft>
                          <a:spcPts val="0"/>
                        </a:spcAft>
                      </a:pPr>
                      <a:r>
                        <a:rPr lang="en-IN" sz="26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prevalentHyp</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07000"/>
                        </a:lnSpc>
                        <a:spcAft>
                          <a:spcPts val="0"/>
                        </a:spcAft>
                      </a:pPr>
                      <a:r>
                        <a:rPr lang="en-IN" sz="26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0.18</a:t>
                      </a:r>
                      <a:endParaRPr lang="en-IN" sz="2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r>
              <a:tr h="835003">
                <a:tc>
                  <a:txBody>
                    <a:bodyPr/>
                    <a:lstStyle/>
                    <a:p>
                      <a:pPr algn="l">
                        <a:lnSpc>
                          <a:spcPct val="107000"/>
                        </a:lnSpc>
                        <a:spcAft>
                          <a:spcPts val="0"/>
                        </a:spcAft>
                      </a:pPr>
                      <a:r>
                        <a:rPr lang="en-IN" sz="26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diaBP</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07000"/>
                        </a:lnSpc>
                        <a:spcAft>
                          <a:spcPts val="0"/>
                        </a:spcAft>
                      </a:pPr>
                      <a:r>
                        <a:rPr lang="en-IN" sz="26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0.15</a:t>
                      </a:r>
                      <a:endParaRPr lang="en-IN" sz="2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r>
              <a:tr h="835003">
                <a:tc>
                  <a:txBody>
                    <a:bodyPr/>
                    <a:lstStyle/>
                    <a:p>
                      <a:pPr algn="l">
                        <a:lnSpc>
                          <a:spcPct val="107000"/>
                        </a:lnSpc>
                        <a:spcAft>
                          <a:spcPts val="0"/>
                        </a:spcAft>
                      </a:pPr>
                      <a:r>
                        <a:rPr lang="en-IN" sz="2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glucose</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r">
                        <a:lnSpc>
                          <a:spcPct val="107000"/>
                        </a:lnSpc>
                        <a:spcAft>
                          <a:spcPts val="0"/>
                        </a:spcAft>
                      </a:pPr>
                      <a:r>
                        <a:rPr lang="en-IN" sz="2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0.13</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r>
            </a:tbl>
          </a:graphicData>
        </a:graphic>
      </p:graphicFrame>
      <p:sp>
        <p:nvSpPr>
          <p:cNvPr id="38" name="Text Box 180"/>
          <p:cNvSpPr txBox="1">
            <a:spLocks noChangeArrowheads="1"/>
          </p:cNvSpPr>
          <p:nvPr/>
        </p:nvSpPr>
        <p:spPr bwMode="auto">
          <a:xfrm>
            <a:off x="27789428" y="17221200"/>
            <a:ext cx="291041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dirty="0" smtClean="0">
                <a:latin typeface="Calibri" pitchFamily="34" charset="0"/>
              </a:rPr>
              <a:t>Important features (top 5)</a:t>
            </a:r>
            <a:endParaRPr lang="en-US" sz="2000" dirty="0">
              <a:latin typeface="Calibri" pitchFamily="34" charset="0"/>
            </a:endParaRP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78156" y="25222200"/>
            <a:ext cx="5004940" cy="3531405"/>
          </a:xfrm>
          <a:prstGeom prst="rect">
            <a:avLst/>
          </a:prstGeom>
        </p:spPr>
      </p:pic>
      <p:graphicFrame>
        <p:nvGraphicFramePr>
          <p:cNvPr id="23" name="Table 22"/>
          <p:cNvGraphicFramePr>
            <a:graphicFrameLocks noGrp="1"/>
          </p:cNvGraphicFramePr>
          <p:nvPr>
            <p:extLst>
              <p:ext uri="{D42A27DB-BD31-4B8C-83A1-F6EECF244321}">
                <p14:modId xmlns:p14="http://schemas.microsoft.com/office/powerpoint/2010/main" val="2404020769"/>
              </p:ext>
            </p:extLst>
          </p:nvPr>
        </p:nvGraphicFramePr>
        <p:xfrm>
          <a:off x="22936763" y="25316949"/>
          <a:ext cx="8675513" cy="5468001"/>
        </p:xfrm>
        <a:graphic>
          <a:graphicData uri="http://schemas.openxmlformats.org/drawingml/2006/table">
            <a:tbl>
              <a:tblPr firstRow="1" firstCol="1" bandRow="1">
                <a:tableStyleId>{5C22544A-7EE6-4342-B048-85BDC9FD1C3A}</a:tableStyleId>
              </a:tblPr>
              <a:tblGrid>
                <a:gridCol w="1373478"/>
                <a:gridCol w="1016400"/>
                <a:gridCol w="1176885"/>
                <a:gridCol w="1792075"/>
                <a:gridCol w="1631590"/>
                <a:gridCol w="1685085"/>
              </a:tblGrid>
              <a:tr h="497091">
                <a:tc>
                  <a:txBody>
                    <a:bodyPr/>
                    <a:lstStyle/>
                    <a:p>
                      <a:pPr algn="l">
                        <a:lnSpc>
                          <a:spcPct val="107000"/>
                        </a:lnSpc>
                        <a:spcAft>
                          <a:spcPts val="0"/>
                        </a:spcAft>
                      </a:pPr>
                      <a:r>
                        <a:rPr lang="en-IN" sz="1200">
                          <a:effectLst/>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200">
                          <a:effectLst/>
                        </a:rPr>
                        <a:t>LR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200">
                          <a:effectLst/>
                        </a:rPr>
                        <a:t>XG Boost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200">
                          <a:effectLst/>
                        </a:rPr>
                        <a:t>Random Forest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200">
                          <a:effectLst/>
                        </a:rPr>
                        <a:t>SVM</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200">
                          <a:effectLst/>
                        </a:rPr>
                        <a:t>Decision Tree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497091">
                <a:tc>
                  <a:txBody>
                    <a:bodyPr/>
                    <a:lstStyle/>
                    <a:p>
                      <a:pPr algn="l">
                        <a:lnSpc>
                          <a:spcPct val="107000"/>
                        </a:lnSpc>
                        <a:spcAft>
                          <a:spcPts val="0"/>
                        </a:spcAft>
                      </a:pPr>
                      <a:r>
                        <a:rPr lang="en-IN" sz="1200">
                          <a:effectLst/>
                        </a:rPr>
                        <a:t>Precision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0.82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0.81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0.81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0.72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0.79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497091">
                <a:tc>
                  <a:txBody>
                    <a:bodyPr/>
                    <a:lstStyle/>
                    <a:p>
                      <a:pPr algn="l">
                        <a:lnSpc>
                          <a:spcPct val="107000"/>
                        </a:lnSpc>
                        <a:spcAft>
                          <a:spcPts val="0"/>
                        </a:spcAft>
                      </a:pPr>
                      <a:r>
                        <a:rPr lang="en-IN" sz="1200">
                          <a:effectLst/>
                        </a:rPr>
                        <a:t>Recall</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0.85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0.85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0.85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0.85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0.79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497091">
                <a:tc>
                  <a:txBody>
                    <a:bodyPr/>
                    <a:lstStyle/>
                    <a:p>
                      <a:pPr algn="l">
                        <a:lnSpc>
                          <a:spcPct val="107000"/>
                        </a:lnSpc>
                        <a:spcAft>
                          <a:spcPts val="0"/>
                        </a:spcAft>
                      </a:pPr>
                      <a:r>
                        <a:rPr lang="en-IN" sz="1200">
                          <a:effectLst/>
                        </a:rPr>
                        <a:t>F1-score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0.79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0.78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0.79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497091">
                <a:tc>
                  <a:txBody>
                    <a:bodyPr/>
                    <a:lstStyle/>
                    <a:p>
                      <a:pPr algn="l">
                        <a:lnSpc>
                          <a:spcPct val="107000"/>
                        </a:lnSpc>
                        <a:spcAft>
                          <a:spcPts val="0"/>
                        </a:spcAft>
                      </a:pPr>
                      <a:r>
                        <a:rPr lang="en-IN" sz="1200">
                          <a:effectLst/>
                        </a:rPr>
                        <a:t>Support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1399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1399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1399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1399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1399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497091">
                <a:tc>
                  <a:txBody>
                    <a:bodyPr/>
                    <a:lstStyle/>
                    <a:p>
                      <a:pPr algn="l">
                        <a:lnSpc>
                          <a:spcPct val="107000"/>
                        </a:lnSpc>
                        <a:spcAft>
                          <a:spcPts val="0"/>
                        </a:spcAft>
                      </a:pPr>
                      <a:r>
                        <a:rPr lang="en-IN" sz="1200">
                          <a:effectLst/>
                        </a:rPr>
                        <a:t>Accuracy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85%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85%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85%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85%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79%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497091">
                <a:tc>
                  <a:txBody>
                    <a:bodyPr/>
                    <a:lstStyle/>
                    <a:p>
                      <a:pPr algn="l">
                        <a:lnSpc>
                          <a:spcPct val="107000"/>
                        </a:lnSpc>
                        <a:spcAft>
                          <a:spcPts val="0"/>
                        </a:spcAft>
                      </a:pPr>
                      <a:r>
                        <a:rPr lang="en-IN" sz="1200">
                          <a:effectLst/>
                        </a:rPr>
                        <a:t>AUC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91%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91%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90%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88%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79%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497091">
                <a:tc>
                  <a:txBody>
                    <a:bodyPr/>
                    <a:lstStyle/>
                    <a:p>
                      <a:pPr algn="l">
                        <a:lnSpc>
                          <a:spcPct val="107000"/>
                        </a:lnSpc>
                        <a:spcAft>
                          <a:spcPts val="0"/>
                        </a:spcAft>
                      </a:pPr>
                      <a:r>
                        <a:rPr lang="en-IN" sz="1200">
                          <a:effectLst/>
                        </a:rPr>
                        <a:t>True +ve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16</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60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497091">
                <a:tc>
                  <a:txBody>
                    <a:bodyPr/>
                    <a:lstStyle/>
                    <a:p>
                      <a:pPr algn="l">
                        <a:lnSpc>
                          <a:spcPct val="107000"/>
                        </a:lnSpc>
                        <a:spcAft>
                          <a:spcPts val="0"/>
                        </a:spcAft>
                      </a:pPr>
                      <a:r>
                        <a:rPr lang="en-IN" sz="1200">
                          <a:effectLst/>
                        </a:rPr>
                        <a:t>True -ve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1181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1187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1175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1189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1039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497091">
                <a:tc>
                  <a:txBody>
                    <a:bodyPr/>
                    <a:lstStyle/>
                    <a:p>
                      <a:pPr algn="l">
                        <a:lnSpc>
                          <a:spcPct val="107000"/>
                        </a:lnSpc>
                        <a:spcAft>
                          <a:spcPts val="0"/>
                        </a:spcAft>
                      </a:pPr>
                      <a:r>
                        <a:rPr lang="en-IN" sz="1200">
                          <a:effectLst/>
                        </a:rPr>
                        <a:t>False +ve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150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497091">
                <a:tc>
                  <a:txBody>
                    <a:bodyPr/>
                    <a:lstStyle/>
                    <a:p>
                      <a:pPr algn="l">
                        <a:lnSpc>
                          <a:spcPct val="107000"/>
                        </a:lnSpc>
                        <a:spcAft>
                          <a:spcPts val="0"/>
                        </a:spcAft>
                      </a:pPr>
                      <a:r>
                        <a:rPr lang="en-IN" sz="1200">
                          <a:effectLst/>
                        </a:rPr>
                        <a:t>False -ve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197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207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194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a:effectLst/>
                        </a:rPr>
                        <a:t>210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200" dirty="0">
                          <a:effectLst/>
                        </a:rPr>
                        <a:t>150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8307</TotalTime>
  <Words>779</Words>
  <Application>Microsoft Office PowerPoint</Application>
  <PresentationFormat>Custom</PresentationFormat>
  <Paragraphs>109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hp</cp:lastModifiedBy>
  <cp:revision>118</cp:revision>
  <cp:lastPrinted>2017-01-04T18:45:03Z</cp:lastPrinted>
  <dcterms:created xsi:type="dcterms:W3CDTF">2013-02-10T21:14:48Z</dcterms:created>
  <dcterms:modified xsi:type="dcterms:W3CDTF">2022-07-12T05:52:45Z</dcterms:modified>
</cp:coreProperties>
</file>