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71" r:id="rId6"/>
    <p:sldId id="279" r:id="rId7"/>
    <p:sldId id="270" r:id="rId8"/>
    <p:sldId id="272" r:id="rId9"/>
    <p:sldId id="280" r:id="rId10"/>
    <p:sldId id="281" r:id="rId11"/>
    <p:sldId id="282" r:id="rId12"/>
    <p:sldId id="283" r:id="rId13"/>
    <p:sldId id="284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1" autoAdjust="0"/>
  </p:normalViewPr>
  <p:slideViewPr>
    <p:cSldViewPr snapToGrid="0" showGuides="1">
      <p:cViewPr varScale="1">
        <p:scale>
          <a:sx n="63" d="100"/>
          <a:sy n="63" d="100"/>
        </p:scale>
        <p:origin x="10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26-08-2019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71 days average 61 tweets</a:t>
            </a:r>
          </a:p>
          <a:p>
            <a:r>
              <a:rPr lang="en-IN" dirty="0"/>
              <a:t>South Korean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3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Dropout – 10% nodes switched off randomly to stop overfitting.</a:t>
            </a:r>
          </a:p>
          <a:p>
            <a:endParaRPr lang="en-IN" dirty="0"/>
          </a:p>
          <a:p>
            <a:r>
              <a:rPr lang="en-IN" dirty="0"/>
              <a:t>Adam Optimizer -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features such as efficient use of computing power, handles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stationary objects and minimum memory requirements makes it very likely to be used for this research. It is the most common and very effective optimizer.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Number of iteration = 100 epoch. 1 Epoch is traversing of throughout the LSTM Model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Batch size is 32 data points for each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4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6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3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Sagar Anil Tade (x18109641@student.ncirl.ie) CISO BlockTech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5250"/>
            <a:ext cx="9144000" cy="22274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</a:rPr>
              <a:t>Can a hybrid of ANN-GARCH model provide a significant improvement in predicting the price volatility of the Ethereum?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6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Hybrid modeled Approach towards crypto currency market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6178"/>
    </mc:Choice>
    <mc:Fallback xmlns="">
      <p:transition spd="slow" advTm="261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93E7A-C420-4468-9915-8B71617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2F94BF3-C82E-4482-8E1A-33ED4D8EA8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5036547"/>
              </p:ext>
            </p:extLst>
          </p:nvPr>
        </p:nvGraphicFramePr>
        <p:xfrm>
          <a:off x="515938" y="1825625"/>
          <a:ext cx="5503862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931">
                  <a:extLst>
                    <a:ext uri="{9D8B030D-6E8A-4147-A177-3AD203B41FA5}">
                      <a16:colId xmlns:a16="http://schemas.microsoft.com/office/drawing/2014/main" val="2803746703"/>
                    </a:ext>
                  </a:extLst>
                </a:gridCol>
                <a:gridCol w="2751931">
                  <a:extLst>
                    <a:ext uri="{9D8B030D-6E8A-4147-A177-3AD203B41FA5}">
                      <a16:colId xmlns:a16="http://schemas.microsoft.com/office/drawing/2014/main" val="150303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statistically validate if the Ethereum time series is competent for the use of a proposed hybrid model.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3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implement a rolling window approach in predicting the volatility by using GARCH and ANN.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compare the hybrid results with the traditional systems and highlight its significance.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5950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9DF6A03-FB91-4460-89FD-42E75985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Conclusion and Limitations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5161288-54D8-4922-9379-EFA9B0D0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301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Hybrid model 2.03% better than traditional LSTM.</a:t>
            </a:r>
          </a:p>
          <a:p>
            <a:r>
              <a:rPr lang="en-IN" dirty="0"/>
              <a:t>Is it worth it?</a:t>
            </a:r>
          </a:p>
          <a:p>
            <a:r>
              <a:rPr lang="en-IN" dirty="0"/>
              <a:t>Less Data points to train heavy model like LSTM</a:t>
            </a:r>
          </a:p>
          <a:p>
            <a:r>
              <a:rPr lang="en-IN" dirty="0"/>
              <a:t>Only historical data, no sentiments, news, change in regulations, etc.</a:t>
            </a:r>
          </a:p>
          <a:p>
            <a:r>
              <a:rPr lang="en-IN" dirty="0"/>
              <a:t>Base research for hybrid modelling and volatility estimation.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775056A-84EA-4179-92CE-041A83BC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200" y="2478705"/>
            <a:ext cx="914400" cy="9144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CF8A3760-1AA4-4554-B2CE-6354533F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686" y="5299023"/>
            <a:ext cx="914400" cy="9144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97F0421-37F5-49D0-93F7-90FEBC22A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200" y="3897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x18109641@STUDENT.NCIRL.IE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Sagar Anil Tade,</a:t>
            </a:r>
            <a:br>
              <a:rPr lang="en-US" dirty="0"/>
            </a:br>
            <a:r>
              <a:rPr lang="en-US" dirty="0"/>
              <a:t>MSc. Fintech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32611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190" y="1234439"/>
            <a:ext cx="11167619" cy="46458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[1] Chu, J., Chan, S., Nadarajah, S. and </a:t>
            </a:r>
            <a:r>
              <a:rPr lang="en-IN" sz="2600" dirty="0" err="1"/>
              <a:t>Osterrieder</a:t>
            </a:r>
            <a:r>
              <a:rPr lang="en-IN" sz="2600" dirty="0"/>
              <a:t>, J. (2017). GARCH Modelling of Cryptocurrencies. </a:t>
            </a:r>
            <a:r>
              <a:rPr lang="en-IN" sz="2600" i="1" dirty="0"/>
              <a:t>Journal of Risk and Financial Management</a:t>
            </a:r>
            <a:r>
              <a:rPr lang="en-IN" sz="2600" dirty="0"/>
              <a:t>, 10(4), p.17.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[2] Wu, C., Lu, C., Ma, Y. and Lu, R. (2018). A New Forecasting Framework for Bitcoin Price with LSTM. 2018 </a:t>
            </a:r>
            <a:r>
              <a:rPr lang="en-IN" sz="2600" i="1" dirty="0"/>
              <a:t>IEEE International Conference on Data Mining Workshops (ICDMW)</a:t>
            </a:r>
            <a:r>
              <a:rPr lang="en-IN" sz="26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[3] </a:t>
            </a:r>
            <a:r>
              <a:rPr lang="en-IN" sz="2600" dirty="0" err="1"/>
              <a:t>Bildirici</a:t>
            </a:r>
            <a:r>
              <a:rPr lang="en-IN" sz="2600" dirty="0"/>
              <a:t>, M. and </a:t>
            </a:r>
            <a:r>
              <a:rPr lang="en-IN" sz="2600" dirty="0" err="1"/>
              <a:t>Ersin</a:t>
            </a:r>
            <a:r>
              <a:rPr lang="en-IN" sz="2600" dirty="0"/>
              <a:t>, Ö.Ö., 2009. Improving forecasts of GARCH family models with the artificial neural networks: An application to the daily returns in Istanbul Stock Exchange. Expert Systems with Applications, 36(4), pp.7355-7362.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[4] </a:t>
            </a:r>
            <a:r>
              <a:rPr lang="en-IN" sz="2600" dirty="0" err="1"/>
              <a:t>Mallqui</a:t>
            </a:r>
            <a:r>
              <a:rPr lang="en-IN" sz="2600" dirty="0"/>
              <a:t>, D. and Fernandes, R. (2019). Predicting the direction, maximum, minimum and closing prices of daily Bitcoin exchange rate using machine learning techniques. </a:t>
            </a:r>
            <a:r>
              <a:rPr lang="en-IN" sz="2600" i="1" dirty="0"/>
              <a:t>Applied Soft Computing</a:t>
            </a:r>
            <a:r>
              <a:rPr lang="en-IN" sz="2600" dirty="0"/>
              <a:t>, 75, pp.596-606.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[5] Steinert, L. and </a:t>
            </a:r>
            <a:r>
              <a:rPr lang="en-IN" sz="2600" dirty="0" err="1"/>
              <a:t>Herff</a:t>
            </a:r>
            <a:r>
              <a:rPr lang="en-IN" sz="2600" dirty="0"/>
              <a:t>, C. (2018). Predicting altcoin returns using social media. </a:t>
            </a:r>
            <a:r>
              <a:rPr lang="en-IN" sz="2600" i="1" dirty="0"/>
              <a:t>PLOS ONE</a:t>
            </a:r>
            <a:r>
              <a:rPr lang="en-IN" sz="2600" dirty="0"/>
              <a:t>, 13(12), p.e0208119.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</p:spTree>
    <p:extLst>
      <p:ext uri="{BB962C8B-B14F-4D97-AF65-F5344CB8AC3E}">
        <p14:creationId xmlns:p14="http://schemas.microsoft.com/office/powerpoint/2010/main" val="413023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8738" y="43148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Why is it important?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0537" y="1539239"/>
            <a:ext cx="5183188" cy="464585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Market Share of US$18 Billion.</a:t>
            </a:r>
          </a:p>
          <a:p>
            <a:r>
              <a:rPr lang="en-IN" sz="3200" dirty="0"/>
              <a:t>Very less amount of research is done on Ethereum.</a:t>
            </a:r>
          </a:p>
          <a:p>
            <a:r>
              <a:rPr lang="en-IN" sz="3200" dirty="0"/>
              <a:t>Unique and different from other cryptocurrencies</a:t>
            </a:r>
          </a:p>
          <a:p>
            <a:r>
              <a:rPr lang="en-IN" sz="3200" dirty="0"/>
              <a:t>Result of hybridisation on such volatile asset class.</a:t>
            </a:r>
          </a:p>
          <a:p>
            <a:r>
              <a:rPr lang="en-IN" sz="3200" dirty="0"/>
              <a:t>Better insights for investors.</a:t>
            </a:r>
          </a:p>
          <a:p>
            <a:r>
              <a:rPr lang="en-IN" sz="3200" dirty="0"/>
              <a:t>ANN (Nonlinearity) + </a:t>
            </a:r>
            <a:br>
              <a:rPr lang="en-IN" sz="3200" dirty="0"/>
            </a:br>
            <a:r>
              <a:rPr lang="en-IN" sz="3200" dirty="0"/>
              <a:t>GARCH (Volatility)</a:t>
            </a:r>
          </a:p>
          <a:p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  <p:pic>
        <p:nvPicPr>
          <p:cNvPr id="1026" name="Picture 2" descr="Image result for importance of research">
            <a:extLst>
              <a:ext uri="{FF2B5EF4-FFF2-40B4-BE49-F238E27FC236}">
                <a16:creationId xmlns:a16="http://schemas.microsoft.com/office/drawing/2014/main" id="{3712DD57-2015-46B1-B9B9-389752D4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6" y="1219169"/>
            <a:ext cx="6518274" cy="49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D522B-1A2B-4FC0-BCC7-8DA03820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0CD7-4240-4938-8619-5F606611F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0CBB-C62A-48BB-AE56-5B5B66478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Can a hybrid of ANN-GARCH model provide</a:t>
            </a:r>
            <a:br>
              <a:rPr lang="en-IN" dirty="0"/>
            </a:br>
            <a:r>
              <a:rPr lang="en-IN" dirty="0"/>
              <a:t>a significant improvement in predicting the price volatility of the Ethereum?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555A9-0441-482B-BC96-FB0CE1D15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Objectives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9C394-1063-44F4-A0DD-74144AA7FE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statistically validate if the Ethereum time series is competent for the use of a proposed hybrid model.</a:t>
            </a:r>
          </a:p>
          <a:p>
            <a:r>
              <a:rPr lang="en-IN" dirty="0"/>
              <a:t>To implement a rolling window approach in predicting the volatility by using GARCH and ANN.</a:t>
            </a:r>
          </a:p>
          <a:p>
            <a:r>
              <a:rPr lang="en-IN" dirty="0"/>
              <a:t>To compare the hybrid results with the traditional systems and highlight its significance.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C56D63-353E-4B6F-88B6-B0DB6054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sz="4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Proposed Question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4597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580062" cy="1024405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have others done??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524000"/>
            <a:ext cx="4475000" cy="4652963"/>
          </a:xfrm>
        </p:spPr>
        <p:txBody>
          <a:bodyPr/>
          <a:lstStyle/>
          <a:p>
            <a:r>
              <a:rPr lang="en-IN" sz="2500" dirty="0"/>
              <a:t>One paper uses 12 GARCH models on 7 major cryptocurrencies. Except Ethereum [1].</a:t>
            </a:r>
          </a:p>
          <a:p>
            <a:r>
              <a:rPr lang="en-IN" sz="2500" dirty="0"/>
              <a:t>Use of LSTM on Bitcoin AR (2) [2].</a:t>
            </a:r>
          </a:p>
          <a:p>
            <a:r>
              <a:rPr lang="en-IN" sz="2500" dirty="0"/>
              <a:t>Hybrid model used on Istanbul Stock Market (APGARCH-ANN) [3]</a:t>
            </a:r>
          </a:p>
          <a:p>
            <a:r>
              <a:rPr lang="en-IN" sz="2500" dirty="0"/>
              <a:t>RNN with tree classifiers [4].</a:t>
            </a:r>
          </a:p>
          <a:p>
            <a:r>
              <a:rPr lang="en-IN" sz="2500" dirty="0"/>
              <a:t>Prediction of Ethereum using sentiment analysis [5].</a:t>
            </a:r>
          </a:p>
          <a:p>
            <a:endParaRPr lang="en-IN" sz="2500" dirty="0"/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832F0ABD-A419-4FAE-9A0D-92FD0F5360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C71654-96A5-4280-94F3-931C61A9F92C}" type="slidenum">
              <a:rPr lang="en-US" sz="60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sz="60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202F37-5E0A-404D-B044-BFD558D9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4" y="1310640"/>
            <a:ext cx="11308153" cy="538016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F8824-63EA-4C90-A6D6-2E217E57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Methodology Followed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8E07479-27AB-45AA-A589-D019B66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Business Understanding</a:t>
            </a:r>
          </a:p>
          <a:p>
            <a:pPr marL="742950" lvl="1"/>
            <a:r>
              <a:rPr lang="en-US" sz="2400" dirty="0"/>
              <a:t>Predicting Volatility</a:t>
            </a:r>
          </a:p>
          <a:p>
            <a:pPr marL="1200150" lvl="2"/>
            <a:r>
              <a:rPr lang="en-US" sz="1600" dirty="0"/>
              <a:t>Investors</a:t>
            </a:r>
          </a:p>
          <a:p>
            <a:pPr marL="1200150" lvl="2"/>
            <a:r>
              <a:rPr lang="en-US" sz="1600" dirty="0"/>
              <a:t>Academicians – Use of Hybrid Models</a:t>
            </a:r>
          </a:p>
          <a:p>
            <a:pPr marL="285750"/>
            <a:r>
              <a:rPr lang="en-US" dirty="0"/>
              <a:t>Data Understanding</a:t>
            </a:r>
          </a:p>
          <a:p>
            <a:pPr marL="742950" lvl="1"/>
            <a:r>
              <a:rPr lang="en-US" sz="2400" dirty="0"/>
              <a:t>From: 07</a:t>
            </a:r>
            <a:r>
              <a:rPr lang="en-US" sz="2400" baseline="30000" dirty="0"/>
              <a:t>th</a:t>
            </a:r>
            <a:r>
              <a:rPr lang="en-US" sz="2400" dirty="0"/>
              <a:t> August 2015 to 27</a:t>
            </a:r>
            <a:r>
              <a:rPr lang="en-US" sz="2400" baseline="30000" dirty="0"/>
              <a:t>th</a:t>
            </a:r>
            <a:r>
              <a:rPr lang="en-US" sz="2400" dirty="0"/>
              <a:t> July 2019 (Frequency: Daily)</a:t>
            </a:r>
          </a:p>
          <a:p>
            <a:pPr marL="742950" lvl="1"/>
            <a:r>
              <a:rPr lang="en-US" sz="2400" dirty="0"/>
              <a:t>Number of Observations: 1451</a:t>
            </a:r>
          </a:p>
          <a:p>
            <a:pPr marL="742950" lvl="1"/>
            <a:r>
              <a:rPr lang="en-US" sz="2400" dirty="0"/>
              <a:t>Columns: Date, Open, High, Low, Close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BD8B7-3A5D-4F28-AFFB-F294813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2D756-E7F2-47B9-8004-9EA88D9F3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2"/>
          <a:stretch/>
        </p:blipFill>
        <p:spPr bwMode="auto">
          <a:xfrm>
            <a:off x="5455212" y="988536"/>
            <a:ext cx="4884848" cy="4884848"/>
          </a:xfrm>
          <a:prstGeom prst="ellipse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424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19C1-F63D-426C-AFED-E73C1B3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2BA4BD-45E7-4C46-A432-1D03929F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779" y="1089138"/>
            <a:ext cx="4016058" cy="823912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446E22-1A7F-41DE-BCB8-7B410954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779" y="1913049"/>
            <a:ext cx="4016058" cy="4464869"/>
          </a:xfrm>
        </p:spPr>
        <p:txBody>
          <a:bodyPr>
            <a:normAutofit/>
          </a:bodyPr>
          <a:lstStyle/>
          <a:p>
            <a:r>
              <a:rPr lang="en-IN" sz="2400" dirty="0"/>
              <a:t>Arrange data into ascending order by date.</a:t>
            </a:r>
          </a:p>
          <a:p>
            <a:r>
              <a:rPr lang="en-IN" sz="2400" dirty="0"/>
              <a:t>Log Prices for feeding model.</a:t>
            </a:r>
          </a:p>
          <a:p>
            <a:r>
              <a:rPr lang="en-IN" sz="2400" dirty="0"/>
              <a:t>Difference in Log Prices to find Standard Deviation (SD)</a:t>
            </a:r>
          </a:p>
          <a:p>
            <a:r>
              <a:rPr lang="en-IN" sz="2400" dirty="0"/>
              <a:t>Rolling SD with </a:t>
            </a:r>
            <a:br>
              <a:rPr lang="en-IN" sz="2400" dirty="0"/>
            </a:br>
            <a:r>
              <a:rPr lang="en-IN" sz="2400" dirty="0"/>
              <a:t>window size = 30</a:t>
            </a:r>
          </a:p>
          <a:p>
            <a:r>
              <a:rPr lang="en-IN" sz="2400" dirty="0"/>
              <a:t>Yang Zang Rolling Volatility with window size = 30 and period = 365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573BC3-0995-4DEE-9CA3-5738ED9F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5786" y="1089136"/>
            <a:ext cx="5183188" cy="823912"/>
          </a:xfrm>
        </p:spPr>
        <p:txBody>
          <a:bodyPr/>
          <a:lstStyle/>
          <a:p>
            <a:r>
              <a:rPr lang="en-IN" dirty="0"/>
              <a:t>Data Modelling: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9E608-E561-4920-B00E-7800E14BB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5786" y="1913048"/>
            <a:ext cx="6010276" cy="4620512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Tests Carried out on Data:</a:t>
            </a:r>
          </a:p>
          <a:p>
            <a:pPr lvl="1"/>
            <a:r>
              <a:rPr lang="en-IN" sz="1800" dirty="0"/>
              <a:t>ADF test for stationarity</a:t>
            </a:r>
          </a:p>
          <a:p>
            <a:pPr lvl="2"/>
            <a:r>
              <a:rPr lang="en-IN" sz="1400" dirty="0"/>
              <a:t>Alternate hypothesis accepted. </a:t>
            </a:r>
          </a:p>
          <a:p>
            <a:pPr lvl="1"/>
            <a:r>
              <a:rPr lang="en-IN" sz="1800" dirty="0"/>
              <a:t>KPSS test for stationarity</a:t>
            </a:r>
          </a:p>
          <a:p>
            <a:pPr lvl="2"/>
            <a:r>
              <a:rPr lang="en-IN" sz="1400" dirty="0"/>
              <a:t>Null Hypothesis accepted.</a:t>
            </a:r>
          </a:p>
          <a:p>
            <a:pPr lvl="1"/>
            <a:r>
              <a:rPr lang="en-IN" sz="1800" dirty="0"/>
              <a:t>ARCH Test</a:t>
            </a:r>
          </a:p>
          <a:p>
            <a:pPr lvl="2"/>
            <a:r>
              <a:rPr lang="en-IN" sz="1400" dirty="0"/>
              <a:t>ARCH effect of order 1 present.</a:t>
            </a:r>
          </a:p>
          <a:p>
            <a:r>
              <a:rPr lang="en-IN" sz="2400" dirty="0"/>
              <a:t>Shortlisted GJR-GARCH(1,1) considering</a:t>
            </a:r>
          </a:p>
          <a:p>
            <a:pPr lvl="1"/>
            <a:r>
              <a:rPr lang="en-IN" sz="1800" dirty="0"/>
              <a:t>Seasonal Volatility Pattern</a:t>
            </a:r>
          </a:p>
          <a:p>
            <a:pPr lvl="1"/>
            <a:r>
              <a:rPr lang="en-IN" sz="1800" dirty="0"/>
              <a:t>Better prediction of conditional variance</a:t>
            </a:r>
          </a:p>
          <a:p>
            <a:pPr lvl="1"/>
            <a:r>
              <a:rPr lang="en-IN" sz="1800" dirty="0"/>
              <a:t>Different impact of +</a:t>
            </a:r>
            <a:r>
              <a:rPr lang="en-IN" sz="1800" dirty="0" err="1"/>
              <a:t>ve</a:t>
            </a:r>
            <a:r>
              <a:rPr lang="en-IN" sz="1800" dirty="0"/>
              <a:t> and –</a:t>
            </a:r>
            <a:r>
              <a:rPr lang="en-IN" sz="1800" dirty="0" err="1"/>
              <a:t>ve</a:t>
            </a:r>
            <a:r>
              <a:rPr lang="en-IN" sz="1800" dirty="0"/>
              <a:t> shock</a:t>
            </a:r>
          </a:p>
          <a:p>
            <a:r>
              <a:rPr lang="en-IN" sz="2400" dirty="0"/>
              <a:t>LSTM</a:t>
            </a:r>
          </a:p>
          <a:p>
            <a:pPr lvl="1"/>
            <a:r>
              <a:rPr lang="en-IN" sz="1800" dirty="0"/>
              <a:t>Classification and non linear types of problems.</a:t>
            </a:r>
          </a:p>
          <a:p>
            <a:pPr lvl="1"/>
            <a:r>
              <a:rPr lang="en-IN" sz="1800" dirty="0"/>
              <a:t>Time independent</a:t>
            </a:r>
          </a:p>
          <a:p>
            <a:pPr lvl="1"/>
            <a:r>
              <a:rPr lang="en-IN" sz="1800" dirty="0"/>
              <a:t>Considers previous lagged training data to train model.</a:t>
            </a:r>
          </a:p>
          <a:p>
            <a:pPr lvl="1"/>
            <a:r>
              <a:rPr lang="en-IN" sz="1800" dirty="0"/>
              <a:t>Mapping of input function to output function </a:t>
            </a:r>
            <a:r>
              <a:rPr lang="en-IN" sz="1800" dirty="0" err="1"/>
              <a:t>wrt</a:t>
            </a:r>
            <a:r>
              <a:rPr lang="en-IN" sz="1800" dirty="0"/>
              <a:t> time.</a:t>
            </a:r>
          </a:p>
          <a:p>
            <a:pPr lvl="1"/>
            <a:r>
              <a:rPr lang="en-IN" sz="1800" dirty="0"/>
              <a:t>Helps in minimizing error between predicted and actual.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59E45-E7FE-42CC-9538-EDFC9593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Methodology </a:t>
            </a:r>
            <a:r>
              <a:rPr lang="en-IN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Cont</a:t>
            </a: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EA0B2303-A885-4B20-A1F7-525AD967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960" y="1103086"/>
                <a:ext cx="4914189" cy="50738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Rolling Window Approach for GJR-GARCH(1,1)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GJR-GARCH(1,1)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Fit it across Volatility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Obtain Alpha, Beta and Gamma values.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LSTM Training Model with 1121 observations </a:t>
                </a:r>
                <a:r>
                  <a:rPr lang="en-IN" sz="1800" dirty="0" err="1"/>
                  <a:t>ie</a:t>
                </a:r>
                <a:r>
                  <a:rPr lang="en-IN" sz="1800" dirty="0"/>
                  <a:t>. 80% of the dataset.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4 layers, 10 nodes per layer and 0.1 dropout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 err="1"/>
                  <a:t>Tensorflow</a:t>
                </a:r>
                <a:r>
                  <a:rPr lang="en-IN" sz="1800" dirty="0"/>
                  <a:t> regressor with 100 epoch and 32 batch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“Adam” optimizer with “Mean Squared Error” as a loss function is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Predict volatility by using LSTM with rolling window size of 300.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LSTM Training Model with two inputs forecasted GJR-GARCH and Volatility keeping rest of the configurations same.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EA0B2303-A885-4B20-A1F7-525AD967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960" y="1103086"/>
                <a:ext cx="4914189" cy="5073877"/>
              </a:xfrm>
              <a:prstGeom prst="rect">
                <a:avLst/>
              </a:prstGeom>
              <a:blipFill>
                <a:blip r:embed="rId3"/>
                <a:stretch>
                  <a:fillRect l="-2602" t="-2043" r="-2850"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B92A6-B36B-4081-8B66-536BEC1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18FF23-BBB9-47A8-BAAA-EF0D2E63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291"/>
            <a:ext cx="6096000" cy="60349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Implementation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21AD0B0-2AC6-4355-9AF1-674B1559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4" t="4658" r="8691" b="3704"/>
          <a:stretch/>
        </p:blipFill>
        <p:spPr>
          <a:xfrm>
            <a:off x="5764678" y="71424"/>
            <a:ext cx="6427322" cy="3143491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BF7FAAE2-2C23-4C22-8E2A-1C0084A10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43" t="6295" r="8929"/>
          <a:stretch/>
        </p:blipFill>
        <p:spPr>
          <a:xfrm>
            <a:off x="5764677" y="3214915"/>
            <a:ext cx="6450233" cy="31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B92A6-B36B-4081-8B66-536BEC1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DB3961-431B-45F4-834B-2C2ADBB603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1904450"/>
              </p:ext>
            </p:extLst>
          </p:nvPr>
        </p:nvGraphicFramePr>
        <p:xfrm>
          <a:off x="515938" y="1825625"/>
          <a:ext cx="55038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21">
                  <a:extLst>
                    <a:ext uri="{9D8B030D-6E8A-4147-A177-3AD203B41FA5}">
                      <a16:colId xmlns:a16="http://schemas.microsoft.com/office/drawing/2014/main" val="1637326105"/>
                    </a:ext>
                  </a:extLst>
                </a:gridCol>
                <a:gridCol w="1834621">
                  <a:extLst>
                    <a:ext uri="{9D8B030D-6E8A-4147-A177-3AD203B41FA5}">
                      <a16:colId xmlns:a16="http://schemas.microsoft.com/office/drawing/2014/main" val="817969315"/>
                    </a:ext>
                  </a:extLst>
                </a:gridCol>
                <a:gridCol w="1834621">
                  <a:extLst>
                    <a:ext uri="{9D8B030D-6E8A-4147-A177-3AD203B41FA5}">
                      <a16:colId xmlns:a16="http://schemas.microsoft.com/office/drawing/2014/main" val="100509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 Change</a:t>
                      </a:r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407505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GJR-GARCH(1,1)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0.6986146423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25362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0.6070618624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13.09%</a:t>
                      </a:r>
                      <a:endParaRPr lang="en-IN" dirty="0"/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282260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GARCH+LSTM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0.5894160298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2.03%</a:t>
                      </a:r>
                      <a:endParaRPr lang="en-IN" dirty="0"/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120047713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B18FF23-BBB9-47A8-BAAA-EF0D2E6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EB9CB-0B7C-47BA-A302-2F2A7F27C7CD}"/>
                  </a:ext>
                </a:extLst>
              </p:cNvPr>
              <p:cNvSpPr txBox="1"/>
              <p:nvPr/>
            </p:nvSpPr>
            <p:spPr>
              <a:xfrm>
                <a:off x="1475711" y="3912948"/>
                <a:ext cx="358431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EB9CB-0B7C-47BA-A302-2F2A7F27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11" y="3912948"/>
                <a:ext cx="3584315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64B8012-830B-4276-9EDD-02EE8B0D0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1" t="6456" r="8259"/>
          <a:stretch/>
        </p:blipFill>
        <p:spPr>
          <a:xfrm>
            <a:off x="6172201" y="1597891"/>
            <a:ext cx="6019800" cy="46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Widescreen</PresentationFormat>
  <Paragraphs>138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Office Theme</vt:lpstr>
      <vt:lpstr>Can a hybrid of ANN-GARCH model provide a significant improvement in predicting the price volatility of the Ethereum?</vt:lpstr>
      <vt:lpstr>PowerPoint Presentation</vt:lpstr>
      <vt:lpstr>Proposed Question and objectives</vt:lpstr>
      <vt:lpstr>What have others done??</vt:lpstr>
      <vt:lpstr>Architecture Diagram</vt:lpstr>
      <vt:lpstr>Methodology Followed</vt:lpstr>
      <vt:lpstr>Methodology Cont…</vt:lpstr>
      <vt:lpstr>Implementation</vt:lpstr>
      <vt:lpstr>Evaluation</vt:lpstr>
      <vt:lpstr>Conclusion and Limitations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2019-08-25T19:00:47Z</dcterms:created>
  <dcterms:modified xsi:type="dcterms:W3CDTF">2019-08-26T15:08:54Z</dcterms:modified>
</cp:coreProperties>
</file>