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258" r:id="rId5"/>
    <p:sldId id="271" r:id="rId6"/>
    <p:sldId id="270" r:id="rId7"/>
    <p:sldId id="272" r:id="rId8"/>
    <p:sldId id="276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41" autoAdjust="0"/>
  </p:normalViewPr>
  <p:slideViewPr>
    <p:cSldViewPr snapToGrid="0" showGuides="1">
      <p:cViewPr varScale="1">
        <p:scale>
          <a:sx n="63" d="100"/>
          <a:sy n="63" d="100"/>
        </p:scale>
        <p:origin x="10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21-04-2019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loosely regulated thus making it more uncertain and volatile for prediction.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71 days average 61 tweets</a:t>
            </a:r>
          </a:p>
          <a:p>
            <a:r>
              <a:rPr lang="en-IN" dirty="0"/>
              <a:t>South Korean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EGARCH log</a:t>
            </a:r>
          </a:p>
          <a:p>
            <a:r>
              <a:rPr lang="en-IN" dirty="0"/>
              <a:t>APGARCH (Asymmetric Power)</a:t>
            </a:r>
          </a:p>
          <a:p>
            <a:r>
              <a:rPr lang="en-IN" dirty="0"/>
              <a:t>IGARCH Integrated : Persistent parameter add up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86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loosely regulated thus making it more uncertain and volatile for prediction.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63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Sagar Anil Tade (x18109641@student.ncirl.ie) CISO BlockTech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5250"/>
            <a:ext cx="9144000" cy="222749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sz="4400" dirty="0">
                <a:solidFill>
                  <a:srgbClr val="FFFFFF"/>
                </a:solidFill>
              </a:rPr>
              <a:t>forecasting</a:t>
            </a:r>
            <a:br>
              <a:rPr lang="en-IN" sz="4400" dirty="0">
                <a:solidFill>
                  <a:srgbClr val="FFFFFF"/>
                </a:solidFill>
              </a:rPr>
            </a:br>
            <a:r>
              <a:rPr lang="en-IN" sz="4400" dirty="0">
                <a:solidFill>
                  <a:srgbClr val="FFFFFF"/>
                </a:solidFill>
              </a:rPr>
              <a:t>the price volatility of the Ethereum </a:t>
            </a:r>
            <a:r>
              <a:rPr lang="en-IN" sz="4400">
                <a:solidFill>
                  <a:srgbClr val="FFFFFF"/>
                </a:solidFill>
              </a:rPr>
              <a:t>by using ANN-GARCH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6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Hybrid modeled Approach towards crypto currency market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6178"/>
    </mc:Choice>
    <mc:Fallback xmlns="">
      <p:transition spd="slow" advTm="261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8738" y="431483"/>
            <a:ext cx="5157787" cy="66576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Why is it important?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0537" y="1539239"/>
            <a:ext cx="5183188" cy="4645857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Market Share of US$18 Billion.</a:t>
            </a:r>
          </a:p>
          <a:p>
            <a:r>
              <a:rPr lang="en-IN" sz="3200" dirty="0"/>
              <a:t>Very less amount of research is done on Ethereum.</a:t>
            </a:r>
          </a:p>
          <a:p>
            <a:r>
              <a:rPr lang="en-IN" sz="3200" dirty="0"/>
              <a:t>Unique and different from other cryptocurrencies</a:t>
            </a:r>
          </a:p>
          <a:p>
            <a:r>
              <a:rPr lang="en-IN" sz="3200" dirty="0"/>
              <a:t>Result of hybridisation on such volatile asset class.</a:t>
            </a:r>
          </a:p>
          <a:p>
            <a:r>
              <a:rPr lang="en-IN" sz="3200" dirty="0"/>
              <a:t>Better insights for investors.</a:t>
            </a:r>
          </a:p>
          <a:p>
            <a:r>
              <a:rPr lang="en-IN" sz="3200" dirty="0"/>
              <a:t>ANN (Nonlinearity) + </a:t>
            </a:r>
            <a:br>
              <a:rPr lang="en-IN" sz="3200" dirty="0"/>
            </a:br>
            <a:r>
              <a:rPr lang="en-IN" sz="3200" dirty="0"/>
              <a:t>GARCH (Volatility)</a:t>
            </a:r>
          </a:p>
          <a:p>
            <a:endParaRPr lang="en-IN" sz="3200" b="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989138"/>
            <a:ext cx="503238" cy="501650"/>
          </a:xfrm>
        </p:spPr>
      </p:pic>
      <p:pic>
        <p:nvPicPr>
          <p:cNvPr id="1026" name="Picture 2" descr="Image result for importance of research">
            <a:extLst>
              <a:ext uri="{FF2B5EF4-FFF2-40B4-BE49-F238E27FC236}">
                <a16:creationId xmlns:a16="http://schemas.microsoft.com/office/drawing/2014/main" id="{3712DD57-2015-46B1-B9B9-389752D4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6" y="1219169"/>
            <a:ext cx="6518274" cy="49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3"/>
    </mc:Choice>
    <mc:Fallback xmlns="">
      <p:transition spd="slow" advTm="741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580062" cy="1024405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have others done??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524000"/>
            <a:ext cx="4475000" cy="4652963"/>
          </a:xfrm>
        </p:spPr>
        <p:txBody>
          <a:bodyPr/>
          <a:lstStyle/>
          <a:p>
            <a:r>
              <a:rPr lang="en-IN" sz="2500" dirty="0"/>
              <a:t>One paper uses 12 GARCH models on 7 major cryptocurrencies. Except Ethereum [1].</a:t>
            </a:r>
          </a:p>
          <a:p>
            <a:r>
              <a:rPr lang="en-IN" sz="2500" dirty="0"/>
              <a:t>Use of LSTM on Bitcoin AR (2) [2].</a:t>
            </a:r>
          </a:p>
          <a:p>
            <a:r>
              <a:rPr lang="en-IN" sz="2500" dirty="0"/>
              <a:t>Hybrid model used on Istanbul Stock Market (APGARCH-ANN) [3]</a:t>
            </a:r>
          </a:p>
          <a:p>
            <a:r>
              <a:rPr lang="en-IN" sz="2500" dirty="0"/>
              <a:t>RNN with tree classifiers [4].</a:t>
            </a:r>
          </a:p>
          <a:p>
            <a:r>
              <a:rPr lang="en-IN" sz="2500" dirty="0"/>
              <a:t>Prediction of Ethereum using sentiment analysis [5].</a:t>
            </a:r>
          </a:p>
          <a:p>
            <a:endParaRPr lang="en-IN" sz="2500" dirty="0"/>
          </a:p>
          <a:p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11" name="Picture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832F0ABD-A419-4FAE-9A0D-92FD0F5360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49"/>
    </mc:Choice>
    <mc:Fallback xmlns="">
      <p:transition spd="slow" advTm="571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8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Methodology Followed</a:t>
            </a:r>
          </a:p>
        </p:txBody>
      </p:sp>
      <p:pic>
        <p:nvPicPr>
          <p:cNvPr id="14" name="Picture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9410EA10-300E-4E63-B9A5-293D036366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9206" b="9284"/>
          <a:stretch/>
        </p:blipFill>
        <p:spPr>
          <a:xfrm>
            <a:off x="327546" y="321733"/>
            <a:ext cx="7004583" cy="410628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680" y="320623"/>
            <a:ext cx="3941063" cy="621453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/>
            <a:r>
              <a:rPr lang="en-US" dirty="0">
                <a:solidFill>
                  <a:srgbClr val="FFFFFF"/>
                </a:solidFill>
              </a:rPr>
              <a:t>Business Understanding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Less work in this space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Forecasting Volatility</a:t>
            </a:r>
          </a:p>
          <a:p>
            <a:pPr marL="285750"/>
            <a:r>
              <a:rPr lang="en-US" dirty="0">
                <a:solidFill>
                  <a:srgbClr val="FFFFFF"/>
                </a:solidFill>
              </a:rPr>
              <a:t>Data Understanding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Decompose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ADF – Stationarity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ARCH Test</a:t>
            </a:r>
          </a:p>
          <a:p>
            <a:pPr marL="285750"/>
            <a:r>
              <a:rPr lang="en-US" dirty="0">
                <a:solidFill>
                  <a:srgbClr val="FFFFFF"/>
                </a:solidFill>
              </a:rPr>
              <a:t>Data Preparation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Scaling the data to feed MLP model</a:t>
            </a:r>
          </a:p>
          <a:p>
            <a:pPr marL="285750"/>
            <a:r>
              <a:rPr lang="en-US" dirty="0">
                <a:solidFill>
                  <a:srgbClr val="FFFFFF"/>
                </a:solidFill>
              </a:rPr>
              <a:t>Modelling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GARCH, APGARCH, EGARCH, IGARCH</a:t>
            </a:r>
          </a:p>
          <a:p>
            <a:pPr marL="1200150" lvl="2"/>
            <a:r>
              <a:rPr lang="en-US" sz="1600" dirty="0">
                <a:solidFill>
                  <a:srgbClr val="FFFFFF"/>
                </a:solidFill>
              </a:rPr>
              <a:t> AIC, BIC, </a:t>
            </a:r>
            <a:r>
              <a:rPr lang="en-US" sz="1600" dirty="0" err="1">
                <a:solidFill>
                  <a:srgbClr val="FFFFFF"/>
                </a:solidFill>
              </a:rPr>
              <a:t>AICc</a:t>
            </a:r>
            <a:r>
              <a:rPr lang="en-US" sz="1600" dirty="0">
                <a:solidFill>
                  <a:srgbClr val="FFFFFF"/>
                </a:solidFill>
              </a:rPr>
              <a:t>,, Hannan Quinn to choose best fit models.</a:t>
            </a:r>
          </a:p>
          <a:p>
            <a:pPr marL="742950" lvl="1"/>
            <a:r>
              <a:rPr lang="en-US" sz="1800" dirty="0">
                <a:solidFill>
                  <a:srgbClr val="FFFFFF"/>
                </a:solidFill>
              </a:rPr>
              <a:t>MPL(2,3,4 Hidden Layers)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(10,15,20 Neurons)</a:t>
            </a:r>
          </a:p>
          <a:p>
            <a:pPr marL="285750"/>
            <a:r>
              <a:rPr lang="en-US" dirty="0">
                <a:solidFill>
                  <a:srgbClr val="FFFFFF"/>
                </a:solidFill>
              </a:rPr>
              <a:t>Evaluation</a:t>
            </a:r>
          </a:p>
          <a:p>
            <a:pPr marL="742950" lvl="1"/>
            <a:r>
              <a:rPr lang="en-US" sz="1400" dirty="0">
                <a:solidFill>
                  <a:srgbClr val="FFFFFF"/>
                </a:solidFill>
              </a:rPr>
              <a:t>Model Confidence Set Test</a:t>
            </a:r>
          </a:p>
          <a:p>
            <a:pPr marL="742950" lvl="1"/>
            <a:r>
              <a:rPr lang="en-US" sz="1400" dirty="0">
                <a:solidFill>
                  <a:srgbClr val="FFFFFF"/>
                </a:solidFill>
              </a:rPr>
              <a:t>Student’s t- test</a:t>
            </a:r>
          </a:p>
          <a:p>
            <a:pPr marL="742950" lvl="1"/>
            <a:r>
              <a:rPr lang="en-US" sz="1400" dirty="0">
                <a:solidFill>
                  <a:srgbClr val="FFFFFF"/>
                </a:solidFill>
              </a:rPr>
              <a:t>General Error Distribution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56"/>
    </mc:Choice>
    <mc:Fallback xmlns="">
      <p:transition spd="slow" advTm="1137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x18109641@STUDENT.NCIRL.IE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Sagar Anil Tade,</a:t>
            </a:r>
            <a:br>
              <a:rPr lang="en-US" dirty="0"/>
            </a:br>
            <a:r>
              <a:rPr lang="en-US" dirty="0"/>
              <a:t>MSc. Fintech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0"/>
    </mc:Choice>
    <mc:Fallback xmlns="">
      <p:transition spd="slow" advTm="68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5" y="326113"/>
            <a:ext cx="5157787" cy="66576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190" y="1234439"/>
            <a:ext cx="11167619" cy="464585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[1] Chu, J., Chan, S., Nadarajah, S. and </a:t>
            </a:r>
            <a:r>
              <a:rPr lang="en-IN" sz="2600" dirty="0" err="1"/>
              <a:t>Osterrieder</a:t>
            </a:r>
            <a:r>
              <a:rPr lang="en-IN" sz="2600" dirty="0"/>
              <a:t>, J. (2017). GARCH Modelling of Cryptocurrencies. </a:t>
            </a:r>
            <a:r>
              <a:rPr lang="en-IN" sz="2600" i="1" dirty="0"/>
              <a:t>Journal of Risk and Financial Management</a:t>
            </a:r>
            <a:r>
              <a:rPr lang="en-IN" sz="2600" dirty="0"/>
              <a:t>, 10(4), p.17.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[2] Wu, C., Lu, C., Ma, Y. and Lu, R. (2018). A New Forecasting Framework for Bitcoin Price with LSTM. 2018 </a:t>
            </a:r>
            <a:r>
              <a:rPr lang="en-IN" sz="2600" i="1" dirty="0"/>
              <a:t>IEEE International Conference on Data Mining Workshops (ICDMW)</a:t>
            </a:r>
            <a:r>
              <a:rPr lang="en-IN" sz="26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[3] </a:t>
            </a:r>
            <a:r>
              <a:rPr lang="en-IN" sz="2600" dirty="0" err="1"/>
              <a:t>Bildirici</a:t>
            </a:r>
            <a:r>
              <a:rPr lang="en-IN" sz="2600" dirty="0"/>
              <a:t>, M. and </a:t>
            </a:r>
            <a:r>
              <a:rPr lang="en-IN" sz="2600" dirty="0" err="1"/>
              <a:t>Ersin</a:t>
            </a:r>
            <a:r>
              <a:rPr lang="en-IN" sz="2600" dirty="0"/>
              <a:t>, Ö.Ö., 2009. Improving forecasts of GARCH family models with the artificial neural networks: An application to the daily returns in Istanbul Stock Exchange. Expert Systems with Applications, 36(4), pp.7355-7362.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[4] </a:t>
            </a:r>
            <a:r>
              <a:rPr lang="en-IN" sz="2600" dirty="0" err="1"/>
              <a:t>Mallqui</a:t>
            </a:r>
            <a:r>
              <a:rPr lang="en-IN" sz="2600" dirty="0"/>
              <a:t>, D. and Fernandes, R. (2019). Predicting the direction, maximum, minimum and closing prices of daily Bitcoin exchange rate using machine learning techniques. </a:t>
            </a:r>
            <a:r>
              <a:rPr lang="en-IN" sz="2600" i="1" dirty="0"/>
              <a:t>Applied Soft Computing</a:t>
            </a:r>
            <a:r>
              <a:rPr lang="en-IN" sz="2600" dirty="0"/>
              <a:t>, 75, pp.596-606.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[5] Steinert, L. and </a:t>
            </a:r>
            <a:r>
              <a:rPr lang="en-IN" sz="2600" dirty="0" err="1"/>
              <a:t>Herff</a:t>
            </a:r>
            <a:r>
              <a:rPr lang="en-IN" sz="2600" dirty="0"/>
              <a:t>, C. (2018). Predicting altcoin returns using social media. </a:t>
            </a:r>
            <a:r>
              <a:rPr lang="en-IN" sz="2600" i="1" dirty="0"/>
              <a:t>PLOS ONE</a:t>
            </a:r>
            <a:r>
              <a:rPr lang="en-IN" sz="2600" dirty="0"/>
              <a:t>, 13(12), p.e0208119.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sz="3200" b="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989138"/>
            <a:ext cx="503238" cy="501650"/>
          </a:xfrm>
        </p:spPr>
      </p:pic>
    </p:spTree>
    <p:extLst>
      <p:ext uri="{BB962C8B-B14F-4D97-AF65-F5344CB8AC3E}">
        <p14:creationId xmlns:p14="http://schemas.microsoft.com/office/powerpoint/2010/main" val="41302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3"/>
    </mc:Choice>
    <mc:Fallback xmlns="">
      <p:transition spd="slow" advTm="74133"/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forecasting the price volatility of the Ethereum by using ANN-GARCH</vt:lpstr>
      <vt:lpstr>PowerPoint Presentation</vt:lpstr>
      <vt:lpstr>What have others done??</vt:lpstr>
      <vt:lpstr>Methodology Followed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2018-12-07T20:06:55Z</dcterms:created>
  <dcterms:modified xsi:type="dcterms:W3CDTF">2019-04-21T22:27:54Z</dcterms:modified>
</cp:coreProperties>
</file>