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sldIdLst>
    <p:sldId id="258" r:id="rId5"/>
    <p:sldId id="271" r:id="rId6"/>
    <p:sldId id="270" r:id="rId7"/>
    <p:sldId id="272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949" autoAdjust="0"/>
  </p:normalViewPr>
  <p:slideViewPr>
    <p:cSldViewPr snapToGrid="0" showGuides="1">
      <p:cViewPr varScale="1">
        <p:scale>
          <a:sx n="63" d="100"/>
          <a:sy n="63" d="100"/>
        </p:scale>
        <p:origin x="102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IN" smtClean="0"/>
              <a:t>20-04-2019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404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1156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861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Title comes here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email</a:t>
            </a:r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dirty="0"/>
              <a:t>Website </a:t>
            </a:r>
            <a:r>
              <a:rPr lang="en-US" dirty="0" err="1"/>
              <a:t>url</a:t>
            </a:r>
            <a:r>
              <a:rPr lang="en-US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email</a:t>
            </a:r>
            <a:endParaRPr lang="en-IN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dirty="0"/>
              <a:t>Website </a:t>
            </a:r>
            <a:r>
              <a:rPr lang="en-US" dirty="0" err="1"/>
              <a:t>url</a:t>
            </a:r>
            <a:r>
              <a:rPr lang="en-US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comes here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comes here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Sagar Anil Tade (x18109641@student.ncirl.ie) CISO BlockTech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Placeholder 9" descr="city scape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15250"/>
            <a:ext cx="9144000" cy="222749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IN" sz="4400" dirty="0">
                <a:solidFill>
                  <a:srgbClr val="FFFFFF"/>
                </a:solidFill>
              </a:rPr>
              <a:t>forecasting</a:t>
            </a:r>
            <a:br>
              <a:rPr lang="en-IN" sz="4400" dirty="0">
                <a:solidFill>
                  <a:srgbClr val="FFFFFF"/>
                </a:solidFill>
              </a:rPr>
            </a:br>
            <a:r>
              <a:rPr lang="en-IN" sz="4400" dirty="0">
                <a:solidFill>
                  <a:srgbClr val="FFFFFF"/>
                </a:solidFill>
              </a:rPr>
              <a:t>the price volatility of the Ethereum by Hybridization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66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Hybrid modeled Approach towards crypto currency market</a:t>
            </a:r>
          </a:p>
        </p:txBody>
      </p:sp>
    </p:spTree>
    <p:extLst>
      <p:ext uri="{BB962C8B-B14F-4D97-AF65-F5344CB8AC3E}">
        <p14:creationId xmlns:p14="http://schemas.microsoft.com/office/powerpoint/2010/main" val="3167172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26178"/>
    </mc:Choice>
    <mc:Fallback xmlns="">
      <p:transition spd="slow" advTm="2617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E3677-5FC4-4712-BA70-5DBE5745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8F2DCC-A50E-40A1-81F9-70371D4AA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553403"/>
            <a:ext cx="5157787" cy="665766"/>
          </a:xfrm>
        </p:spPr>
        <p:txBody>
          <a:bodyPr/>
          <a:lstStyle/>
          <a:p>
            <a:r>
              <a:rPr lang="en-IN" dirty="0"/>
              <a:t>Why is it important?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99BE374-1A6C-431E-BF50-487F47C677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18" r="5405"/>
          <a:stretch/>
        </p:blipFill>
        <p:spPr>
          <a:xfrm>
            <a:off x="6324282" y="1886244"/>
            <a:ext cx="5177361" cy="3523956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37A9B0-8DFC-4474-9F0A-612E661EF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0537" y="1539239"/>
            <a:ext cx="5183188" cy="4645857"/>
          </a:xfrm>
        </p:spPr>
        <p:txBody>
          <a:bodyPr/>
          <a:lstStyle/>
          <a:p>
            <a:r>
              <a:rPr lang="en-IN" dirty="0"/>
              <a:t>“Ransom” + “Ware” = “Ransomware”</a:t>
            </a:r>
          </a:p>
          <a:p>
            <a:r>
              <a:rPr lang="en-IN" b="0" dirty="0"/>
              <a:t>Locks </a:t>
            </a:r>
            <a:r>
              <a:rPr lang="en-IN" dirty="0"/>
              <a:t>down data by private key encryption</a:t>
            </a:r>
          </a:p>
          <a:p>
            <a:r>
              <a:rPr lang="en-IN" b="0" dirty="0"/>
              <a:t>To be released only after payment of ransom</a:t>
            </a:r>
          </a:p>
          <a:p>
            <a:r>
              <a:rPr lang="en-IN" dirty="0"/>
              <a:t>Types</a:t>
            </a:r>
          </a:p>
          <a:p>
            <a:pPr lvl="1"/>
            <a:r>
              <a:rPr lang="en-IN" dirty="0"/>
              <a:t>Crypto</a:t>
            </a:r>
          </a:p>
          <a:p>
            <a:pPr lvl="1"/>
            <a:r>
              <a:rPr lang="en-IN" dirty="0"/>
              <a:t>Locker</a:t>
            </a:r>
          </a:p>
          <a:p>
            <a:endParaRPr lang="en-IN" b="0" dirty="0"/>
          </a:p>
        </p:txBody>
      </p:sp>
      <p:pic>
        <p:nvPicPr>
          <p:cNvPr id="83" name="Picture Placeholder 82" descr="Bar chart">
            <a:extLst>
              <a:ext uri="{FF2B5EF4-FFF2-40B4-BE49-F238E27FC236}">
                <a16:creationId xmlns:a16="http://schemas.microsoft.com/office/drawing/2014/main" id="{C881BE4E-5D69-E447-A036-5172F657074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0" y="1989138"/>
            <a:ext cx="503238" cy="501650"/>
          </a:xfrm>
        </p:spPr>
      </p:pic>
    </p:spTree>
    <p:extLst>
      <p:ext uri="{BB962C8B-B14F-4D97-AF65-F5344CB8AC3E}">
        <p14:creationId xmlns:p14="http://schemas.microsoft.com/office/powerpoint/2010/main" val="46026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133"/>
    </mc:Choice>
    <mc:Fallback xmlns="">
      <p:transition spd="slow" advTm="7413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5580062" cy="1024405"/>
          </a:xfrm>
        </p:spPr>
        <p:txBody>
          <a:bodyPr/>
          <a:lstStyle/>
          <a:p>
            <a:r>
              <a:rPr lang="en-IN" dirty="0"/>
              <a:t>What have others done??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524000"/>
            <a:ext cx="4475000" cy="4652963"/>
          </a:xfrm>
        </p:spPr>
        <p:txBody>
          <a:bodyPr/>
          <a:lstStyle/>
          <a:p>
            <a:r>
              <a:rPr lang="en-IN" sz="2500" dirty="0"/>
              <a:t>Primary target - Financial Data of Client.</a:t>
            </a:r>
          </a:p>
          <a:p>
            <a:r>
              <a:rPr lang="en-IN" sz="2500" dirty="0"/>
              <a:t>62% chances of attack on FinTech Firms.</a:t>
            </a:r>
          </a:p>
          <a:p>
            <a:r>
              <a:rPr lang="en-IN" sz="2500" dirty="0"/>
              <a:t>Secondary target – Personal Information.</a:t>
            </a:r>
          </a:p>
          <a:p>
            <a:r>
              <a:rPr lang="en-IN" sz="2500" dirty="0"/>
              <a:t>Tertiary target – Employee Details.</a:t>
            </a:r>
          </a:p>
          <a:p>
            <a:r>
              <a:rPr lang="en-IN" sz="2500" dirty="0"/>
              <a:t>Laptop, Personal Computers, Servers not patched.</a:t>
            </a:r>
          </a:p>
          <a:p>
            <a:r>
              <a:rPr lang="en-IN" sz="2500" dirty="0"/>
              <a:t>Enormous Effects.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3</a:t>
            </a:fld>
            <a:endParaRPr lang="en-IN" dirty="0"/>
          </a:p>
        </p:txBody>
      </p:sp>
      <p:pic>
        <p:nvPicPr>
          <p:cNvPr id="7" name="Picture Placeholder 6" descr="skyscrapers">
            <a:extLst>
              <a:ext uri="{FF2B5EF4-FFF2-40B4-BE49-F238E27FC236}">
                <a16:creationId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149"/>
    </mc:Choice>
    <mc:Fallback xmlns="">
      <p:transition spd="slow" advTm="5714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</a:t>
            </a:r>
            <a:r>
              <a:rPr lang="en-IN"/>
              <a:t>for Implementing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15163-D5FD-4849-978B-77883FAF7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Email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Intrusion prevention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Proactive Exploit Protection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Browser Protection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Best Practices and employee awareness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A6F33C-3AFE-474E-AC15-C00F368C3C6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14400" y="1903728"/>
            <a:ext cx="3840536" cy="495389"/>
          </a:xfrm>
        </p:spPr>
        <p:txBody>
          <a:bodyPr/>
          <a:lstStyle/>
          <a:p>
            <a:r>
              <a:rPr lang="en-IN" dirty="0"/>
              <a:t>Prevention is better than cure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438480-8B6F-44E5-A602-6240C1B85FB3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Advance Antivirus Engines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Sapient machine learning and SONAR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Full scan and Isolation </a:t>
            </a:r>
            <a:r>
              <a:rPr lang="en-IN" dirty="0"/>
              <a:t>of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In Case of popular WannaCry and </a:t>
            </a:r>
            <a:r>
              <a:rPr lang="en-IN" sz="1600" dirty="0" err="1"/>
              <a:t>NotPetya</a:t>
            </a:r>
            <a:r>
              <a:rPr lang="en-IN" sz="1600" dirty="0"/>
              <a:t> SMBv1 protocol must be disabled.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Employee Awareness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Documentation</a:t>
            </a:r>
            <a:r>
              <a:rPr lang="en-IN" dirty="0"/>
              <a:t> and Knowledgebase creation.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Consulting with expert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Reverse engineering and finding weakness.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EE8A19-6968-4C81-B180-20FEF61ADEE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7475708" y="4963450"/>
            <a:ext cx="4320052" cy="495389"/>
          </a:xfrm>
        </p:spPr>
        <p:txBody>
          <a:bodyPr/>
          <a:lstStyle/>
          <a:p>
            <a:endParaRPr lang="en-IN" b="0" dirty="0"/>
          </a:p>
          <a:p>
            <a:r>
              <a:rPr lang="en-IN" dirty="0"/>
              <a:t>Containing the situation And Response</a:t>
            </a:r>
          </a:p>
          <a:p>
            <a:endParaRPr lang="en-IN" b="0" dirty="0"/>
          </a:p>
        </p:txBody>
      </p:sp>
      <p:pic>
        <p:nvPicPr>
          <p:cNvPr id="29" name="Picture Placeholder 28" descr="Pencil">
            <a:extLst>
              <a:ext uri="{FF2B5EF4-FFF2-40B4-BE49-F238E27FC236}">
                <a16:creationId xmlns:a16="http://schemas.microsoft.com/office/drawing/2014/main" id="{F0E35123-11A3-CD40-A44F-8A81B910563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pic>
        <p:nvPicPr>
          <p:cNvPr id="31" name="Picture Placeholder 30" descr="Laptop">
            <a:extLst>
              <a:ext uri="{FF2B5EF4-FFF2-40B4-BE49-F238E27FC236}">
                <a16:creationId xmlns:a16="http://schemas.microsoft.com/office/drawing/2014/main" id="{6BF407E9-98AE-2B40-90E3-1B14FC14FDB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40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756"/>
    </mc:Choice>
    <mc:Fallback xmlns="">
      <p:transition spd="slow" advTm="11375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9" descr="cityscape">
            <a:extLst>
              <a:ext uri="{FF2B5EF4-FFF2-40B4-BE49-F238E27FC236}">
                <a16:creationId xmlns:a16="http://schemas.microsoft.com/office/drawing/2014/main" id="{63493B9E-F6F8-4C0F-9706-CA547A8B2B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E3C40962-BA6A-43E4-97BA-511A9B90C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x18109641@STUDENT.NCIRL.IE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FDFFBF-E125-47CF-AAE0-ACC45013CE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Sagar Anil Tade,</a:t>
            </a:r>
            <a:br>
              <a:rPr lang="en-US" dirty="0"/>
            </a:br>
            <a:r>
              <a:rPr lang="en-US" dirty="0"/>
              <a:t>MSc. Fintech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5D612B9-68B9-4C9F-98FE-CEE07DB1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10"/>
    </mc:Choice>
    <mc:Fallback xmlns="">
      <p:transition spd="slow" advTm="6810"/>
    </mc:Fallback>
  </mc:AlternateContent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toso BG Presentation Template - v4" id="{D2E7B854-57A4-4C49-92B6-079BF15553DA}" vid="{DDFBD5F9-7DC6-43CD-820E-691F3CC0D9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C31332-3081-4BD9-AD6F-078B4521F3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19797F-2510-4681-A59B-FCD8F3733FE0}">
  <ds:schemaRefs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71af3243-3dd4-4a8d-8c0d-dd76da1f02a5"/>
    <ds:schemaRef ds:uri="16c05727-aa75-4e4a-9b5f-8a80a1165891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FF4E1AF-DB5E-4764-961C-6F82B33E9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Widescreen</PresentationFormat>
  <Paragraphs>44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Office Theme</vt:lpstr>
      <vt:lpstr>forecasting the price volatility of the Ethereum by Hybridization</vt:lpstr>
      <vt:lpstr>PowerPoint Presentation</vt:lpstr>
      <vt:lpstr>What have others done??</vt:lpstr>
      <vt:lpstr>Steps for Implementing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2018-12-07T20:06:55Z</dcterms:created>
  <dcterms:modified xsi:type="dcterms:W3CDTF">2019-04-20T15:31:16Z</dcterms:modified>
</cp:coreProperties>
</file>