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66" r:id="rId3"/>
    <p:sldId id="277" r:id="rId4"/>
    <p:sldId id="267" r:id="rId5"/>
    <p:sldId id="268" r:id="rId6"/>
    <p:sldId id="269" r:id="rId7"/>
    <p:sldId id="270" r:id="rId8"/>
    <p:sldId id="271" r:id="rId9"/>
    <p:sldId id="272" r:id="rId10"/>
    <p:sldId id="273" r:id="rId11"/>
    <p:sldId id="274" r:id="rId12"/>
    <p:sldId id="275" r:id="rId13"/>
    <p:sldId id="257" r:id="rId14"/>
    <p:sldId id="258" r:id="rId15"/>
    <p:sldId id="259" r:id="rId16"/>
    <p:sldId id="260" r:id="rId17"/>
    <p:sldId id="261" r:id="rId18"/>
    <p:sldId id="262" r:id="rId19"/>
    <p:sldId id="264" r:id="rId20"/>
    <p:sldId id="263" r:id="rId21"/>
    <p:sldId id="276" r:id="rId22"/>
    <p:sldId id="278"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500478980066926E-2"/>
          <c:y val="0.2476043503455754"/>
          <c:w val="0.94653577013911128"/>
          <c:h val="0.47775583648152248"/>
        </c:manualLayout>
      </c:layout>
      <c:barChart>
        <c:barDir val="col"/>
        <c:grouping val="clustered"/>
        <c:varyColors val="0"/>
        <c:ser>
          <c:idx val="0"/>
          <c:order val="0"/>
          <c:tx>
            <c:strRef>
              <c:f>Sheet1!$B$1</c:f>
              <c:strCache>
                <c:ptCount val="1"/>
                <c:pt idx="0">
                  <c:v>User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Set Reminders</c:v>
                </c:pt>
                <c:pt idx="1">
                  <c:v>Expenditure analysis</c:v>
                </c:pt>
                <c:pt idx="2">
                  <c:v>Set goals</c:v>
                </c:pt>
                <c:pt idx="3">
                  <c:v>Save loan interest</c:v>
                </c:pt>
              </c:strCache>
            </c:strRef>
          </c:cat>
          <c:val>
            <c:numRef>
              <c:f>Sheet1!$B$2:$B$5</c:f>
              <c:numCache>
                <c:formatCode>General</c:formatCode>
                <c:ptCount val="4"/>
                <c:pt idx="0">
                  <c:v>3</c:v>
                </c:pt>
                <c:pt idx="1">
                  <c:v>2</c:v>
                </c:pt>
                <c:pt idx="2">
                  <c:v>4</c:v>
                </c:pt>
                <c:pt idx="3">
                  <c:v>4</c:v>
                </c:pt>
              </c:numCache>
            </c:numRef>
          </c:val>
          <c:extLst>
            <c:ext xmlns:c16="http://schemas.microsoft.com/office/drawing/2014/chart" uri="{C3380CC4-5D6E-409C-BE32-E72D297353CC}">
              <c16:uniqueId val="{00000000-2B9E-475D-AA53-B484AEB16C35}"/>
            </c:ext>
          </c:extLst>
        </c:ser>
        <c:ser>
          <c:idx val="1"/>
          <c:order val="1"/>
          <c:tx>
            <c:strRef>
              <c:f>Sheet1!$C$1</c:f>
              <c:strCache>
                <c:ptCount val="1"/>
                <c:pt idx="0">
                  <c:v>User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Set Reminders</c:v>
                </c:pt>
                <c:pt idx="1">
                  <c:v>Expenditure analysis</c:v>
                </c:pt>
                <c:pt idx="2">
                  <c:v>Set goals</c:v>
                </c:pt>
                <c:pt idx="3">
                  <c:v>Save loan interest</c:v>
                </c:pt>
              </c:strCache>
            </c:strRef>
          </c:cat>
          <c:val>
            <c:numRef>
              <c:f>Sheet1!$C$2:$C$5</c:f>
              <c:numCache>
                <c:formatCode>General</c:formatCode>
                <c:ptCount val="4"/>
                <c:pt idx="0">
                  <c:v>3</c:v>
                </c:pt>
                <c:pt idx="1">
                  <c:v>3</c:v>
                </c:pt>
                <c:pt idx="2">
                  <c:v>4</c:v>
                </c:pt>
                <c:pt idx="3">
                  <c:v>5</c:v>
                </c:pt>
              </c:numCache>
            </c:numRef>
          </c:val>
          <c:extLst>
            <c:ext xmlns:c16="http://schemas.microsoft.com/office/drawing/2014/chart" uri="{C3380CC4-5D6E-409C-BE32-E72D297353CC}">
              <c16:uniqueId val="{00000001-2B9E-475D-AA53-B484AEB16C35}"/>
            </c:ext>
          </c:extLst>
        </c:ser>
        <c:ser>
          <c:idx val="2"/>
          <c:order val="2"/>
          <c:tx>
            <c:strRef>
              <c:f>Sheet1!$D$1</c:f>
              <c:strCache>
                <c:ptCount val="1"/>
                <c:pt idx="0">
                  <c:v>User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Set Reminders</c:v>
                </c:pt>
                <c:pt idx="1">
                  <c:v>Expenditure analysis</c:v>
                </c:pt>
                <c:pt idx="2">
                  <c:v>Set goals</c:v>
                </c:pt>
                <c:pt idx="3">
                  <c:v>Save loan interest</c:v>
                </c:pt>
              </c:strCache>
            </c:strRef>
          </c:cat>
          <c:val>
            <c:numRef>
              <c:f>Sheet1!$D$2:$D$5</c:f>
              <c:numCache>
                <c:formatCode>General</c:formatCode>
                <c:ptCount val="4"/>
                <c:pt idx="0">
                  <c:v>4</c:v>
                </c:pt>
                <c:pt idx="1">
                  <c:v>2</c:v>
                </c:pt>
                <c:pt idx="2">
                  <c:v>3</c:v>
                </c:pt>
                <c:pt idx="3">
                  <c:v>5</c:v>
                </c:pt>
              </c:numCache>
            </c:numRef>
          </c:val>
          <c:extLst>
            <c:ext xmlns:c16="http://schemas.microsoft.com/office/drawing/2014/chart" uri="{C3380CC4-5D6E-409C-BE32-E72D297353CC}">
              <c16:uniqueId val="{00000002-2B9E-475D-AA53-B484AEB16C35}"/>
            </c:ext>
          </c:extLst>
        </c:ser>
        <c:dLbls>
          <c:dLblPos val="outEnd"/>
          <c:showLegendKey val="0"/>
          <c:showVal val="1"/>
          <c:showCatName val="0"/>
          <c:showSerName val="0"/>
          <c:showPercent val="0"/>
          <c:showBubbleSize val="0"/>
        </c:dLbls>
        <c:gapWidth val="219"/>
        <c:overlap val="-27"/>
        <c:axId val="172938608"/>
        <c:axId val="172948592"/>
      </c:barChart>
      <c:catAx>
        <c:axId val="172938608"/>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948592"/>
        <c:crosses val="autoZero"/>
        <c:auto val="1"/>
        <c:lblAlgn val="ctr"/>
        <c:lblOffset val="100"/>
        <c:noMultiLvlLbl val="0"/>
      </c:catAx>
      <c:valAx>
        <c:axId val="17294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938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alpha val="93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193CA8-5033-4CFE-9AA9-05B31FD89B5A}" type="doc">
      <dgm:prSet loTypeId="urn:diagrams.loki3.com/VaryingWidthList" loCatId="list" qsTypeId="urn:microsoft.com/office/officeart/2005/8/quickstyle/simple1" qsCatId="simple" csTypeId="urn:microsoft.com/office/officeart/2005/8/colors/accent5_2" csCatId="accent5" phldr="1"/>
      <dgm:spPr/>
      <dgm:t>
        <a:bodyPr/>
        <a:lstStyle/>
        <a:p>
          <a:endParaRPr lang="en-US"/>
        </a:p>
      </dgm:t>
    </dgm:pt>
    <dgm:pt modelId="{8FE92859-6C83-41E0-BE54-A96DE2DE6622}">
      <dgm:prSet custT="1"/>
      <dgm:spPr/>
      <dgm:t>
        <a:bodyPr/>
        <a:lstStyle/>
        <a:p>
          <a:r>
            <a:rPr lang="en-US" sz="2700" dirty="0"/>
            <a:t> </a:t>
          </a:r>
          <a:r>
            <a:rPr lang="en-US" sz="1800" dirty="0"/>
            <a:t>Managing and Tracking services</a:t>
          </a:r>
        </a:p>
      </dgm:t>
    </dgm:pt>
    <dgm:pt modelId="{C0D95092-3501-4439-BCCE-25635B197ECB}" type="parTrans" cxnId="{3415825A-232E-404B-BDB2-D986F44F2BE7}">
      <dgm:prSet/>
      <dgm:spPr/>
      <dgm:t>
        <a:bodyPr/>
        <a:lstStyle/>
        <a:p>
          <a:endParaRPr lang="en-US"/>
        </a:p>
      </dgm:t>
    </dgm:pt>
    <dgm:pt modelId="{F0EE19CB-326E-4519-8604-9EC2972922C6}" type="sibTrans" cxnId="{3415825A-232E-404B-BDB2-D986F44F2BE7}">
      <dgm:prSet/>
      <dgm:spPr/>
      <dgm:t>
        <a:bodyPr/>
        <a:lstStyle/>
        <a:p>
          <a:endParaRPr lang="en-US"/>
        </a:p>
      </dgm:t>
    </dgm:pt>
    <dgm:pt modelId="{A4906885-F98D-4109-84BE-ABCD4F958D77}">
      <dgm:prSet custT="1"/>
      <dgm:spPr/>
      <dgm:t>
        <a:bodyPr/>
        <a:lstStyle/>
        <a:p>
          <a:r>
            <a:rPr lang="en-US" sz="1800" dirty="0"/>
            <a:t>Voice-based system</a:t>
          </a:r>
        </a:p>
      </dgm:t>
    </dgm:pt>
    <dgm:pt modelId="{DC6A3A4D-9E66-44A8-9304-2696379848C3}" type="parTrans" cxnId="{369E0804-29E9-4B58-B4F8-DF3567950B6E}">
      <dgm:prSet/>
      <dgm:spPr/>
      <dgm:t>
        <a:bodyPr/>
        <a:lstStyle/>
        <a:p>
          <a:endParaRPr lang="en-US"/>
        </a:p>
      </dgm:t>
    </dgm:pt>
    <dgm:pt modelId="{A093686E-FA6B-4447-AE1D-1F3ABA909916}" type="sibTrans" cxnId="{369E0804-29E9-4B58-B4F8-DF3567950B6E}">
      <dgm:prSet/>
      <dgm:spPr/>
      <dgm:t>
        <a:bodyPr/>
        <a:lstStyle/>
        <a:p>
          <a:endParaRPr lang="en-US"/>
        </a:p>
      </dgm:t>
    </dgm:pt>
    <dgm:pt modelId="{0E4BB60A-B078-4488-AA4C-E35AB1E14F7C}">
      <dgm:prSet custT="1"/>
      <dgm:spPr/>
      <dgm:t>
        <a:bodyPr/>
        <a:lstStyle/>
        <a:p>
          <a:r>
            <a:rPr lang="en-US" sz="1800" dirty="0"/>
            <a:t>User Interface</a:t>
          </a:r>
        </a:p>
      </dgm:t>
    </dgm:pt>
    <dgm:pt modelId="{19C49D92-827B-4DA4-8D60-026A0C7917B6}" type="parTrans" cxnId="{B4560415-3578-4B66-893A-C9E77E87D281}">
      <dgm:prSet/>
      <dgm:spPr/>
      <dgm:t>
        <a:bodyPr/>
        <a:lstStyle/>
        <a:p>
          <a:endParaRPr lang="en-US"/>
        </a:p>
      </dgm:t>
    </dgm:pt>
    <dgm:pt modelId="{638B4DE6-AB91-4631-8C65-B94EA8577B22}" type="sibTrans" cxnId="{B4560415-3578-4B66-893A-C9E77E87D281}">
      <dgm:prSet/>
      <dgm:spPr/>
      <dgm:t>
        <a:bodyPr/>
        <a:lstStyle/>
        <a:p>
          <a:endParaRPr lang="en-US"/>
        </a:p>
      </dgm:t>
    </dgm:pt>
    <dgm:pt modelId="{72F28FDA-66EC-49E9-AD27-F71C9089986D}">
      <dgm:prSet custT="1"/>
      <dgm:spPr/>
      <dgm:t>
        <a:bodyPr/>
        <a:lstStyle/>
        <a:p>
          <a:r>
            <a:rPr lang="en-US" sz="2000" dirty="0"/>
            <a:t>Report and Analysis</a:t>
          </a:r>
        </a:p>
      </dgm:t>
    </dgm:pt>
    <dgm:pt modelId="{93D2949F-3431-4DFB-B957-7A15114A056E}" type="parTrans" cxnId="{56B040A2-E53F-4015-B231-60D13BC907C9}">
      <dgm:prSet/>
      <dgm:spPr/>
      <dgm:t>
        <a:bodyPr/>
        <a:lstStyle/>
        <a:p>
          <a:endParaRPr lang="en-US"/>
        </a:p>
      </dgm:t>
    </dgm:pt>
    <dgm:pt modelId="{DB0929FE-8FAC-4B48-BA09-CB1A922EB684}" type="sibTrans" cxnId="{56B040A2-E53F-4015-B231-60D13BC907C9}">
      <dgm:prSet/>
      <dgm:spPr/>
      <dgm:t>
        <a:bodyPr/>
        <a:lstStyle/>
        <a:p>
          <a:endParaRPr lang="en-US"/>
        </a:p>
      </dgm:t>
    </dgm:pt>
    <dgm:pt modelId="{60A247DD-3E81-429B-B3C0-FD0085BFD776}" type="pres">
      <dgm:prSet presAssocID="{69193CA8-5033-4CFE-9AA9-05B31FD89B5A}" presName="Name0" presStyleCnt="0">
        <dgm:presLayoutVars>
          <dgm:resizeHandles/>
        </dgm:presLayoutVars>
      </dgm:prSet>
      <dgm:spPr/>
    </dgm:pt>
    <dgm:pt modelId="{C14FED20-EF90-474F-91C2-1EF612A2CA91}" type="pres">
      <dgm:prSet presAssocID="{8FE92859-6C83-41E0-BE54-A96DE2DE6622}" presName="text" presStyleLbl="node1" presStyleIdx="0" presStyleCnt="4" custScaleX="146887">
        <dgm:presLayoutVars>
          <dgm:bulletEnabled val="1"/>
        </dgm:presLayoutVars>
      </dgm:prSet>
      <dgm:spPr/>
    </dgm:pt>
    <dgm:pt modelId="{3850AE8B-3B65-4E51-9E6C-00F2F146D338}" type="pres">
      <dgm:prSet presAssocID="{F0EE19CB-326E-4519-8604-9EC2972922C6}" presName="space" presStyleCnt="0"/>
      <dgm:spPr/>
    </dgm:pt>
    <dgm:pt modelId="{B2763E3A-0821-475F-A531-DC408BFF66CF}" type="pres">
      <dgm:prSet presAssocID="{A4906885-F98D-4109-84BE-ABCD4F958D77}" presName="text" presStyleLbl="node1" presStyleIdx="1" presStyleCnt="4" custScaleX="337707">
        <dgm:presLayoutVars>
          <dgm:bulletEnabled val="1"/>
        </dgm:presLayoutVars>
      </dgm:prSet>
      <dgm:spPr/>
    </dgm:pt>
    <dgm:pt modelId="{BEF3B535-8025-4DC3-95F3-D50CD945E721}" type="pres">
      <dgm:prSet presAssocID="{A093686E-FA6B-4447-AE1D-1F3ABA909916}" presName="space" presStyleCnt="0"/>
      <dgm:spPr/>
    </dgm:pt>
    <dgm:pt modelId="{1A3F8055-8BF6-4343-B3D8-E11409DCB68F}" type="pres">
      <dgm:prSet presAssocID="{0E4BB60A-B078-4488-AA4C-E35AB1E14F7C}" presName="text" presStyleLbl="node1" presStyleIdx="2" presStyleCnt="4" custScaleX="331542">
        <dgm:presLayoutVars>
          <dgm:bulletEnabled val="1"/>
        </dgm:presLayoutVars>
      </dgm:prSet>
      <dgm:spPr/>
    </dgm:pt>
    <dgm:pt modelId="{B11481F3-16F4-4F61-AB34-76A39B6697B5}" type="pres">
      <dgm:prSet presAssocID="{638B4DE6-AB91-4631-8C65-B94EA8577B22}" presName="space" presStyleCnt="0"/>
      <dgm:spPr/>
    </dgm:pt>
    <dgm:pt modelId="{FE2B520A-5548-4506-968D-1AAB32ED2D6B}" type="pres">
      <dgm:prSet presAssocID="{72F28FDA-66EC-49E9-AD27-F71C9089986D}" presName="text" presStyleLbl="node1" presStyleIdx="3" presStyleCnt="4" custScaleX="242736">
        <dgm:presLayoutVars>
          <dgm:bulletEnabled val="1"/>
        </dgm:presLayoutVars>
      </dgm:prSet>
      <dgm:spPr/>
    </dgm:pt>
  </dgm:ptLst>
  <dgm:cxnLst>
    <dgm:cxn modelId="{369E0804-29E9-4B58-B4F8-DF3567950B6E}" srcId="{69193CA8-5033-4CFE-9AA9-05B31FD89B5A}" destId="{A4906885-F98D-4109-84BE-ABCD4F958D77}" srcOrd="1" destOrd="0" parTransId="{DC6A3A4D-9E66-44A8-9304-2696379848C3}" sibTransId="{A093686E-FA6B-4447-AE1D-1F3ABA909916}"/>
    <dgm:cxn modelId="{B4560415-3578-4B66-893A-C9E77E87D281}" srcId="{69193CA8-5033-4CFE-9AA9-05B31FD89B5A}" destId="{0E4BB60A-B078-4488-AA4C-E35AB1E14F7C}" srcOrd="2" destOrd="0" parTransId="{19C49D92-827B-4DA4-8D60-026A0C7917B6}" sibTransId="{638B4DE6-AB91-4631-8C65-B94EA8577B22}"/>
    <dgm:cxn modelId="{3415825A-232E-404B-BDB2-D986F44F2BE7}" srcId="{69193CA8-5033-4CFE-9AA9-05B31FD89B5A}" destId="{8FE92859-6C83-41E0-BE54-A96DE2DE6622}" srcOrd="0" destOrd="0" parTransId="{C0D95092-3501-4439-BCCE-25635B197ECB}" sibTransId="{F0EE19CB-326E-4519-8604-9EC2972922C6}"/>
    <dgm:cxn modelId="{56B040A2-E53F-4015-B231-60D13BC907C9}" srcId="{69193CA8-5033-4CFE-9AA9-05B31FD89B5A}" destId="{72F28FDA-66EC-49E9-AD27-F71C9089986D}" srcOrd="3" destOrd="0" parTransId="{93D2949F-3431-4DFB-B957-7A15114A056E}" sibTransId="{DB0929FE-8FAC-4B48-BA09-CB1A922EB684}"/>
    <dgm:cxn modelId="{E11D78CA-4C77-4C4B-A835-951882A3ED2E}" type="presOf" srcId="{8FE92859-6C83-41E0-BE54-A96DE2DE6622}" destId="{C14FED20-EF90-474F-91C2-1EF612A2CA91}" srcOrd="0" destOrd="0" presId="urn:diagrams.loki3.com/VaryingWidthList"/>
    <dgm:cxn modelId="{8A2D9AD3-E031-405D-87C8-6AA2B811588B}" type="presOf" srcId="{0E4BB60A-B078-4488-AA4C-E35AB1E14F7C}" destId="{1A3F8055-8BF6-4343-B3D8-E11409DCB68F}" srcOrd="0" destOrd="0" presId="urn:diagrams.loki3.com/VaryingWidthList"/>
    <dgm:cxn modelId="{35E412F0-5EDB-4F3F-8628-E810DB186F2F}" type="presOf" srcId="{69193CA8-5033-4CFE-9AA9-05B31FD89B5A}" destId="{60A247DD-3E81-429B-B3C0-FD0085BFD776}" srcOrd="0" destOrd="0" presId="urn:diagrams.loki3.com/VaryingWidthList"/>
    <dgm:cxn modelId="{6C2D92F7-D5CA-4180-9682-C078365895D9}" type="presOf" srcId="{72F28FDA-66EC-49E9-AD27-F71C9089986D}" destId="{FE2B520A-5548-4506-968D-1AAB32ED2D6B}" srcOrd="0" destOrd="0" presId="urn:diagrams.loki3.com/VaryingWidthList"/>
    <dgm:cxn modelId="{6BBDBDFD-F12F-4C81-AF79-41294BA04777}" type="presOf" srcId="{A4906885-F98D-4109-84BE-ABCD4F958D77}" destId="{B2763E3A-0821-475F-A531-DC408BFF66CF}" srcOrd="0" destOrd="0" presId="urn:diagrams.loki3.com/VaryingWidthList"/>
    <dgm:cxn modelId="{C627C0D7-90D7-41DE-BE38-A9E889D36FC2}" type="presParOf" srcId="{60A247DD-3E81-429B-B3C0-FD0085BFD776}" destId="{C14FED20-EF90-474F-91C2-1EF612A2CA91}" srcOrd="0" destOrd="0" presId="urn:diagrams.loki3.com/VaryingWidthList"/>
    <dgm:cxn modelId="{B177AF40-3862-481C-9407-A6A078BD46AE}" type="presParOf" srcId="{60A247DD-3E81-429B-B3C0-FD0085BFD776}" destId="{3850AE8B-3B65-4E51-9E6C-00F2F146D338}" srcOrd="1" destOrd="0" presId="urn:diagrams.loki3.com/VaryingWidthList"/>
    <dgm:cxn modelId="{6F958FAA-FB70-4A9F-97A1-34136846CFCC}" type="presParOf" srcId="{60A247DD-3E81-429B-B3C0-FD0085BFD776}" destId="{B2763E3A-0821-475F-A531-DC408BFF66CF}" srcOrd="2" destOrd="0" presId="urn:diagrams.loki3.com/VaryingWidthList"/>
    <dgm:cxn modelId="{FE657163-C8FB-4916-8F62-34352D8EF551}" type="presParOf" srcId="{60A247DD-3E81-429B-B3C0-FD0085BFD776}" destId="{BEF3B535-8025-4DC3-95F3-D50CD945E721}" srcOrd="3" destOrd="0" presId="urn:diagrams.loki3.com/VaryingWidthList"/>
    <dgm:cxn modelId="{14479080-0F8A-4C42-8799-AFB20E6BBA54}" type="presParOf" srcId="{60A247DD-3E81-429B-B3C0-FD0085BFD776}" destId="{1A3F8055-8BF6-4343-B3D8-E11409DCB68F}" srcOrd="4" destOrd="0" presId="urn:diagrams.loki3.com/VaryingWidthList"/>
    <dgm:cxn modelId="{D5094A3D-71E3-4672-8DDB-F417A61B3568}" type="presParOf" srcId="{60A247DD-3E81-429B-B3C0-FD0085BFD776}" destId="{B11481F3-16F4-4F61-AB34-76A39B6697B5}" srcOrd="5" destOrd="0" presId="urn:diagrams.loki3.com/VaryingWidthList"/>
    <dgm:cxn modelId="{D2B5F6F4-E5A0-4542-A232-81EC0A38CEB2}" type="presParOf" srcId="{60A247DD-3E81-429B-B3C0-FD0085BFD776}" destId="{FE2B520A-5548-4506-968D-1AAB32ED2D6B}" srcOrd="6"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193CA8-5033-4CFE-9AA9-05B31FD89B5A}" type="doc">
      <dgm:prSet loTypeId="urn:diagrams.loki3.com/VaryingWidthList" loCatId="list" qsTypeId="urn:microsoft.com/office/officeart/2005/8/quickstyle/simple1" qsCatId="simple" csTypeId="urn:microsoft.com/office/officeart/2005/8/colors/accent5_2" csCatId="accent5" phldr="1"/>
      <dgm:spPr/>
      <dgm:t>
        <a:bodyPr/>
        <a:lstStyle/>
        <a:p>
          <a:endParaRPr lang="en-US"/>
        </a:p>
      </dgm:t>
    </dgm:pt>
    <dgm:pt modelId="{0E4BB60A-B078-4488-AA4C-E35AB1E14F7C}">
      <dgm:prSet custT="1"/>
      <dgm:spPr/>
      <dgm:t>
        <a:bodyPr/>
        <a:lstStyle/>
        <a:p>
          <a:r>
            <a:rPr lang="en-US" sz="1800" dirty="0"/>
            <a:t>Money Manager Expense &amp; Budget</a:t>
          </a:r>
        </a:p>
      </dgm:t>
    </dgm:pt>
    <dgm:pt modelId="{19C49D92-827B-4DA4-8D60-026A0C7917B6}" type="parTrans" cxnId="{B4560415-3578-4B66-893A-C9E77E87D281}">
      <dgm:prSet/>
      <dgm:spPr/>
      <dgm:t>
        <a:bodyPr/>
        <a:lstStyle/>
        <a:p>
          <a:endParaRPr lang="en-US"/>
        </a:p>
      </dgm:t>
    </dgm:pt>
    <dgm:pt modelId="{638B4DE6-AB91-4631-8C65-B94EA8577B22}" type="sibTrans" cxnId="{B4560415-3578-4B66-893A-C9E77E87D281}">
      <dgm:prSet/>
      <dgm:spPr/>
      <dgm:t>
        <a:bodyPr/>
        <a:lstStyle/>
        <a:p>
          <a:endParaRPr lang="en-US"/>
        </a:p>
      </dgm:t>
    </dgm:pt>
    <dgm:pt modelId="{72F28FDA-66EC-49E9-AD27-F71C9089986D}">
      <dgm:prSet custT="1"/>
      <dgm:spPr/>
      <dgm:t>
        <a:bodyPr/>
        <a:lstStyle/>
        <a:p>
          <a:r>
            <a:rPr lang="en-US" sz="2000" dirty="0"/>
            <a:t>YNAB (You Need A Budget)</a:t>
          </a:r>
        </a:p>
      </dgm:t>
    </dgm:pt>
    <dgm:pt modelId="{93D2949F-3431-4DFB-B957-7A15114A056E}" type="parTrans" cxnId="{56B040A2-E53F-4015-B231-60D13BC907C9}">
      <dgm:prSet/>
      <dgm:spPr/>
      <dgm:t>
        <a:bodyPr/>
        <a:lstStyle/>
        <a:p>
          <a:endParaRPr lang="en-US"/>
        </a:p>
      </dgm:t>
    </dgm:pt>
    <dgm:pt modelId="{DB0929FE-8FAC-4B48-BA09-CB1A922EB684}" type="sibTrans" cxnId="{56B040A2-E53F-4015-B231-60D13BC907C9}">
      <dgm:prSet/>
      <dgm:spPr/>
      <dgm:t>
        <a:bodyPr/>
        <a:lstStyle/>
        <a:p>
          <a:endParaRPr lang="en-US"/>
        </a:p>
      </dgm:t>
    </dgm:pt>
    <dgm:pt modelId="{60A247DD-3E81-429B-B3C0-FD0085BFD776}" type="pres">
      <dgm:prSet presAssocID="{69193CA8-5033-4CFE-9AA9-05B31FD89B5A}" presName="Name0" presStyleCnt="0">
        <dgm:presLayoutVars>
          <dgm:resizeHandles/>
        </dgm:presLayoutVars>
      </dgm:prSet>
      <dgm:spPr/>
    </dgm:pt>
    <dgm:pt modelId="{1A3F8055-8BF6-4343-B3D8-E11409DCB68F}" type="pres">
      <dgm:prSet presAssocID="{0E4BB60A-B078-4488-AA4C-E35AB1E14F7C}" presName="text" presStyleLbl="node1" presStyleIdx="0" presStyleCnt="2" custScaleX="204711" custScaleY="28751" custLinFactY="-14972" custLinFactNeighborX="1215" custLinFactNeighborY="-100000">
        <dgm:presLayoutVars>
          <dgm:bulletEnabled val="1"/>
        </dgm:presLayoutVars>
      </dgm:prSet>
      <dgm:spPr/>
    </dgm:pt>
    <dgm:pt modelId="{B11481F3-16F4-4F61-AB34-76A39B6697B5}" type="pres">
      <dgm:prSet presAssocID="{638B4DE6-AB91-4631-8C65-B94EA8577B22}" presName="space" presStyleCnt="0"/>
      <dgm:spPr/>
    </dgm:pt>
    <dgm:pt modelId="{FE2B520A-5548-4506-968D-1AAB32ED2D6B}" type="pres">
      <dgm:prSet presAssocID="{72F28FDA-66EC-49E9-AD27-F71C9089986D}" presName="text" presStyleLbl="node1" presStyleIdx="1" presStyleCnt="2" custScaleX="175113" custScaleY="24679" custLinFactY="-9062" custLinFactNeighborX="1902" custLinFactNeighborY="-100000">
        <dgm:presLayoutVars>
          <dgm:bulletEnabled val="1"/>
        </dgm:presLayoutVars>
      </dgm:prSet>
      <dgm:spPr/>
    </dgm:pt>
  </dgm:ptLst>
  <dgm:cxnLst>
    <dgm:cxn modelId="{B4560415-3578-4B66-893A-C9E77E87D281}" srcId="{69193CA8-5033-4CFE-9AA9-05B31FD89B5A}" destId="{0E4BB60A-B078-4488-AA4C-E35AB1E14F7C}" srcOrd="0" destOrd="0" parTransId="{19C49D92-827B-4DA4-8D60-026A0C7917B6}" sibTransId="{638B4DE6-AB91-4631-8C65-B94EA8577B22}"/>
    <dgm:cxn modelId="{56B040A2-E53F-4015-B231-60D13BC907C9}" srcId="{69193CA8-5033-4CFE-9AA9-05B31FD89B5A}" destId="{72F28FDA-66EC-49E9-AD27-F71C9089986D}" srcOrd="1" destOrd="0" parTransId="{93D2949F-3431-4DFB-B957-7A15114A056E}" sibTransId="{DB0929FE-8FAC-4B48-BA09-CB1A922EB684}"/>
    <dgm:cxn modelId="{8A2D9AD3-E031-405D-87C8-6AA2B811588B}" type="presOf" srcId="{0E4BB60A-B078-4488-AA4C-E35AB1E14F7C}" destId="{1A3F8055-8BF6-4343-B3D8-E11409DCB68F}" srcOrd="0" destOrd="0" presId="urn:diagrams.loki3.com/VaryingWidthList"/>
    <dgm:cxn modelId="{35E412F0-5EDB-4F3F-8628-E810DB186F2F}" type="presOf" srcId="{69193CA8-5033-4CFE-9AA9-05B31FD89B5A}" destId="{60A247DD-3E81-429B-B3C0-FD0085BFD776}" srcOrd="0" destOrd="0" presId="urn:diagrams.loki3.com/VaryingWidthList"/>
    <dgm:cxn modelId="{6C2D92F7-D5CA-4180-9682-C078365895D9}" type="presOf" srcId="{72F28FDA-66EC-49E9-AD27-F71C9089986D}" destId="{FE2B520A-5548-4506-968D-1AAB32ED2D6B}" srcOrd="0" destOrd="0" presId="urn:diagrams.loki3.com/VaryingWidthList"/>
    <dgm:cxn modelId="{14479080-0F8A-4C42-8799-AFB20E6BBA54}" type="presParOf" srcId="{60A247DD-3E81-429B-B3C0-FD0085BFD776}" destId="{1A3F8055-8BF6-4343-B3D8-E11409DCB68F}" srcOrd="0" destOrd="0" presId="urn:diagrams.loki3.com/VaryingWidthList"/>
    <dgm:cxn modelId="{D5094A3D-71E3-4672-8DDB-F417A61B3568}" type="presParOf" srcId="{60A247DD-3E81-429B-B3C0-FD0085BFD776}" destId="{B11481F3-16F4-4F61-AB34-76A39B6697B5}" srcOrd="1" destOrd="0" presId="urn:diagrams.loki3.com/VaryingWidthList"/>
    <dgm:cxn modelId="{D2B5F6F4-E5A0-4542-A232-81EC0A38CEB2}" type="presParOf" srcId="{60A247DD-3E81-429B-B3C0-FD0085BFD776}" destId="{FE2B520A-5548-4506-968D-1AAB32ED2D6B}" srcOrd="2"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FED20-EF90-474F-91C2-1EF612A2CA91}">
      <dsp:nvSpPr>
        <dsp:cNvPr id="0" name=""/>
        <dsp:cNvSpPr/>
      </dsp:nvSpPr>
      <dsp:spPr>
        <a:xfrm>
          <a:off x="0" y="2829"/>
          <a:ext cx="3058477" cy="68859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t> </a:t>
          </a:r>
          <a:r>
            <a:rPr lang="en-US" sz="1800" kern="1200" dirty="0"/>
            <a:t>Managing and Tracking services</a:t>
          </a:r>
        </a:p>
      </dsp:txBody>
      <dsp:txXfrm>
        <a:off x="0" y="2829"/>
        <a:ext cx="3058477" cy="688590"/>
      </dsp:txXfrm>
    </dsp:sp>
    <dsp:sp modelId="{B2763E3A-0821-475F-A531-DC408BFF66CF}">
      <dsp:nvSpPr>
        <dsp:cNvPr id="0" name=""/>
        <dsp:cNvSpPr/>
      </dsp:nvSpPr>
      <dsp:spPr>
        <a:xfrm>
          <a:off x="0" y="725849"/>
          <a:ext cx="3058477" cy="68859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Voice-based system</a:t>
          </a:r>
        </a:p>
      </dsp:txBody>
      <dsp:txXfrm>
        <a:off x="0" y="725849"/>
        <a:ext cx="3058477" cy="688590"/>
      </dsp:txXfrm>
    </dsp:sp>
    <dsp:sp modelId="{1A3F8055-8BF6-4343-B3D8-E11409DCB68F}">
      <dsp:nvSpPr>
        <dsp:cNvPr id="0" name=""/>
        <dsp:cNvSpPr/>
      </dsp:nvSpPr>
      <dsp:spPr>
        <a:xfrm>
          <a:off x="1" y="1448869"/>
          <a:ext cx="3058474" cy="68859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User Interface</a:t>
          </a:r>
        </a:p>
      </dsp:txBody>
      <dsp:txXfrm>
        <a:off x="1" y="1448869"/>
        <a:ext cx="3058474" cy="688590"/>
      </dsp:txXfrm>
    </dsp:sp>
    <dsp:sp modelId="{FE2B520A-5548-4506-968D-1AAB32ED2D6B}">
      <dsp:nvSpPr>
        <dsp:cNvPr id="0" name=""/>
        <dsp:cNvSpPr/>
      </dsp:nvSpPr>
      <dsp:spPr>
        <a:xfrm>
          <a:off x="1" y="2171889"/>
          <a:ext cx="3058473" cy="68859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Report and Analysis</a:t>
          </a:r>
        </a:p>
      </dsp:txBody>
      <dsp:txXfrm>
        <a:off x="1" y="2171889"/>
        <a:ext cx="3058473" cy="688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F8055-8BF6-4343-B3D8-E11409DCB68F}">
      <dsp:nvSpPr>
        <dsp:cNvPr id="0" name=""/>
        <dsp:cNvSpPr/>
      </dsp:nvSpPr>
      <dsp:spPr>
        <a:xfrm>
          <a:off x="0" y="32429"/>
          <a:ext cx="3058477" cy="1081817"/>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Money Manager Expense &amp; Budget</a:t>
          </a:r>
        </a:p>
      </dsp:txBody>
      <dsp:txXfrm>
        <a:off x="0" y="32429"/>
        <a:ext cx="3058477" cy="1081817"/>
      </dsp:txXfrm>
    </dsp:sp>
    <dsp:sp modelId="{FE2B520A-5548-4506-968D-1AAB32ED2D6B}">
      <dsp:nvSpPr>
        <dsp:cNvPr id="0" name=""/>
        <dsp:cNvSpPr/>
      </dsp:nvSpPr>
      <dsp:spPr>
        <a:xfrm>
          <a:off x="0" y="1524759"/>
          <a:ext cx="3058477" cy="92859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YNAB (You Need A Budget)</a:t>
          </a:r>
        </a:p>
      </dsp:txBody>
      <dsp:txXfrm>
        <a:off x="0" y="1524759"/>
        <a:ext cx="3058477" cy="928599"/>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39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5205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2587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2049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633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7465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51CED-465B-40B5-ADCE-957C918F227B}"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80259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8323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351CED-465B-40B5-ADCE-957C918F227B}" type="datetimeFigureOut">
              <a:rPr lang="en-US" smtClean="0"/>
              <a:t>12/5/2022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8756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351CED-465B-40B5-ADCE-957C918F227B}" type="datetimeFigureOut">
              <a:rPr lang="en-US" smtClean="0"/>
              <a:t>12/5/2022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79834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5765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351CED-465B-40B5-ADCE-957C918F227B}" type="datetimeFigureOut">
              <a:rPr lang="en-US" smtClean="0"/>
              <a:t>12/5/2022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33CB2A-1702-4C1D-9CC4-8D472D39F19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77074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alsamiq.com/wireframes/?gclid=Cj0KCQiAyracBhDoARIsACGFcS6KNaKIyrt7dCm5WkNEftom5llplqcUCeyjBPzYgD1zOCauHfMujbEaAkRLEALw_wc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7.sv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5" name="Rectangle 1034">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7" name="Straight Connector 1036">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9" name="Rectangle 1038">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a:extLst>
              <a:ext uri="{FF2B5EF4-FFF2-40B4-BE49-F238E27FC236}">
                <a16:creationId xmlns:a16="http://schemas.microsoft.com/office/drawing/2014/main" id="{0A879EF7-88EC-3C97-E49E-BD571F461980}"/>
              </a:ext>
            </a:extLst>
          </p:cNvPr>
          <p:cNvSpPr>
            <a:spLocks noGrp="1"/>
          </p:cNvSpPr>
          <p:nvPr>
            <p:ph type="ctrTitle"/>
          </p:nvPr>
        </p:nvSpPr>
        <p:spPr>
          <a:xfrm>
            <a:off x="4974771" y="634946"/>
            <a:ext cx="6574972" cy="1450757"/>
          </a:xfrm>
        </p:spPr>
        <p:txBody>
          <a:bodyPr vert="horz" lIns="91440" tIns="45720" rIns="91440" bIns="45720" rtlCol="0" anchor="b">
            <a:normAutofit/>
          </a:bodyPr>
          <a:lstStyle/>
          <a:p>
            <a:r>
              <a:rPr lang="en-US" sz="4400" kern="1200" spc="-50" baseline="0" dirty="0">
                <a:solidFill>
                  <a:schemeClr val="tx1">
                    <a:lumMod val="75000"/>
                    <a:lumOff val="25000"/>
                  </a:schemeClr>
                </a:solidFill>
                <a:effectLst>
                  <a:outerShdw blurRad="38100" dist="38100" dir="2700000" algn="tl">
                    <a:srgbClr val="000000">
                      <a:alpha val="43137"/>
                    </a:srgbClr>
                  </a:outerShdw>
                </a:effectLst>
                <a:latin typeface="+mj-lt"/>
                <a:ea typeface="+mj-ea"/>
                <a:cs typeface="+mj-cs"/>
              </a:rPr>
              <a:t>Banking: Spending / Saving / Bill Tracking (Smartphone)</a:t>
            </a:r>
          </a:p>
        </p:txBody>
      </p:sp>
      <p:cxnSp>
        <p:nvCxnSpPr>
          <p:cNvPr id="1041" name="Straight Connector 1040">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4" name="Subtitle 2">
            <a:extLst>
              <a:ext uri="{FF2B5EF4-FFF2-40B4-BE49-F238E27FC236}">
                <a16:creationId xmlns:a16="http://schemas.microsoft.com/office/drawing/2014/main" id="{FF89BF47-33BB-8510-A325-F7BD5D069588}"/>
              </a:ext>
            </a:extLst>
          </p:cNvPr>
          <p:cNvSpPr>
            <a:spLocks noGrp="1"/>
          </p:cNvSpPr>
          <p:nvPr>
            <p:ph type="subTitle" idx="1"/>
          </p:nvPr>
        </p:nvSpPr>
        <p:spPr>
          <a:xfrm>
            <a:off x="4974769" y="2198914"/>
            <a:ext cx="6574973" cy="3670180"/>
          </a:xfrm>
        </p:spPr>
        <p:txBody>
          <a:bodyPr vert="horz" lIns="0" tIns="45720" rIns="0" bIns="45720" rtlCol="0">
            <a:normAutofit/>
          </a:bodyPr>
          <a:lstStyle/>
          <a:p>
            <a:r>
              <a:rPr lang="en-US" b="1" dirty="0">
                <a:solidFill>
                  <a:schemeClr val="tx1">
                    <a:lumMod val="75000"/>
                    <a:lumOff val="25000"/>
                  </a:schemeClr>
                </a:solidFill>
                <a:effectLst>
                  <a:outerShdw blurRad="38100" dist="38100" dir="2700000" algn="tl">
                    <a:srgbClr val="000000">
                      <a:alpha val="43137"/>
                    </a:srgbClr>
                  </a:outerShdw>
                </a:effectLst>
                <a:latin typeface="+mn-lt"/>
              </a:rPr>
              <a:t>CSCI5601 Designing for UX</a:t>
            </a:r>
          </a:p>
          <a:p>
            <a:r>
              <a:rPr lang="en-US" dirty="0">
                <a:solidFill>
                  <a:schemeClr val="tx1">
                    <a:lumMod val="75000"/>
                    <a:lumOff val="25000"/>
                  </a:schemeClr>
                </a:solidFill>
                <a:effectLst>
                  <a:outerShdw blurRad="38100" dist="38100" dir="2700000" algn="tl">
                    <a:srgbClr val="000000">
                      <a:alpha val="43137"/>
                    </a:srgbClr>
                  </a:outerShdw>
                </a:effectLst>
                <a:latin typeface="+mn-lt"/>
              </a:rPr>
              <a:t>Team </a:t>
            </a:r>
            <a:r>
              <a:rPr lang="en-US" dirty="0">
                <a:solidFill>
                  <a:srgbClr val="FFD700"/>
                </a:solidFill>
                <a:effectLst>
                  <a:outerShdw blurRad="38100" dist="38100" dir="2700000" algn="tl">
                    <a:srgbClr val="000000">
                      <a:alpha val="43137"/>
                    </a:srgbClr>
                  </a:outerShdw>
                </a:effectLst>
                <a:latin typeface="+mn-lt"/>
              </a:rPr>
              <a:t>Gold</a:t>
            </a:r>
            <a:endParaRPr lang="en-US" dirty="0">
              <a:solidFill>
                <a:schemeClr val="tx1"/>
              </a:solidFill>
              <a:effectLst>
                <a:outerShdw blurRad="38100" dist="38100" dir="2700000" algn="tl">
                  <a:srgbClr val="000000">
                    <a:alpha val="43137"/>
                  </a:srgbClr>
                </a:outerShdw>
              </a:effectLst>
              <a:latin typeface="+mn-lt"/>
            </a:endParaRPr>
          </a:p>
          <a:p>
            <a:pPr marL="342900" indent="-342900">
              <a:buFont typeface="Arial" panose="020B0604020202020204" pitchFamily="34" charset="0"/>
              <a:buChar char="•"/>
            </a:pPr>
            <a:r>
              <a:rPr lang="en-US" dirty="0">
                <a:solidFill>
                  <a:schemeClr val="tx1"/>
                </a:solidFill>
                <a:effectLst>
                  <a:outerShdw blurRad="38100" dist="38100" dir="2700000" algn="tl">
                    <a:srgbClr val="000000">
                      <a:alpha val="43137"/>
                    </a:srgbClr>
                  </a:outerShdw>
                </a:effectLst>
                <a:latin typeface="+mn-lt"/>
              </a:rPr>
              <a:t>Radhey </a:t>
            </a:r>
            <a:r>
              <a:rPr lang="en-US" dirty="0" err="1">
                <a:solidFill>
                  <a:schemeClr val="tx1"/>
                </a:solidFill>
                <a:effectLst>
                  <a:outerShdw blurRad="38100" dist="38100" dir="2700000" algn="tl">
                    <a:srgbClr val="000000">
                      <a:alpha val="43137"/>
                    </a:srgbClr>
                  </a:outerShdw>
                </a:effectLst>
                <a:latin typeface="+mn-lt"/>
              </a:rPr>
              <a:t>Rupapara</a:t>
            </a:r>
            <a:endParaRPr lang="en-US" dirty="0">
              <a:solidFill>
                <a:schemeClr val="tx1"/>
              </a:solidFill>
              <a:effectLst>
                <a:outerShdw blurRad="38100" dist="38100" dir="2700000" algn="tl">
                  <a:srgbClr val="000000">
                    <a:alpha val="43137"/>
                  </a:srgbClr>
                </a:outerShdw>
              </a:effectLst>
              <a:latin typeface="+mn-lt"/>
            </a:endParaRPr>
          </a:p>
          <a:p>
            <a:pPr marL="342900" indent="-342900">
              <a:buFont typeface="Arial" panose="020B0604020202020204" pitchFamily="34" charset="0"/>
              <a:buChar char="•"/>
            </a:pPr>
            <a:r>
              <a:rPr lang="en-US" dirty="0" err="1">
                <a:solidFill>
                  <a:schemeClr val="tx1"/>
                </a:solidFill>
                <a:effectLst>
                  <a:outerShdw blurRad="38100" dist="38100" dir="2700000" algn="tl">
                    <a:srgbClr val="000000">
                      <a:alpha val="43137"/>
                    </a:srgbClr>
                  </a:outerShdw>
                </a:effectLst>
                <a:latin typeface="+mn-lt"/>
              </a:rPr>
              <a:t>Tejaswini</a:t>
            </a:r>
            <a:r>
              <a:rPr lang="en-US" dirty="0">
                <a:solidFill>
                  <a:schemeClr val="tx1"/>
                </a:solidFill>
                <a:effectLst>
                  <a:outerShdw blurRad="38100" dist="38100" dir="2700000" algn="tl">
                    <a:srgbClr val="000000">
                      <a:alpha val="43137"/>
                    </a:srgbClr>
                  </a:outerShdw>
                </a:effectLst>
                <a:latin typeface="+mn-lt"/>
              </a:rPr>
              <a:t> </a:t>
            </a:r>
            <a:r>
              <a:rPr lang="en-US" dirty="0" err="1">
                <a:solidFill>
                  <a:schemeClr val="tx1"/>
                </a:solidFill>
                <a:effectLst>
                  <a:outerShdw blurRad="38100" dist="38100" dir="2700000" algn="tl">
                    <a:srgbClr val="000000">
                      <a:alpha val="43137"/>
                    </a:srgbClr>
                  </a:outerShdw>
                </a:effectLst>
                <a:latin typeface="+mn-lt"/>
              </a:rPr>
              <a:t>rallapalli</a:t>
            </a:r>
            <a:endParaRPr lang="en-US" dirty="0">
              <a:solidFill>
                <a:schemeClr val="tx1"/>
              </a:solidFill>
              <a:effectLst>
                <a:outerShdw blurRad="38100" dist="38100" dir="2700000" algn="tl">
                  <a:srgbClr val="000000">
                    <a:alpha val="43137"/>
                  </a:srgbClr>
                </a:outerShdw>
              </a:effectLst>
              <a:latin typeface="+mn-lt"/>
            </a:endParaRPr>
          </a:p>
          <a:p>
            <a:pPr marL="342900" indent="-342900">
              <a:buFont typeface="Arial" panose="020B0604020202020204" pitchFamily="34" charset="0"/>
              <a:buChar char="•"/>
            </a:pPr>
            <a:r>
              <a:rPr lang="en-US" dirty="0">
                <a:solidFill>
                  <a:schemeClr val="tx1"/>
                </a:solidFill>
                <a:effectLst>
                  <a:outerShdw blurRad="38100" dist="38100" dir="2700000" algn="tl">
                    <a:srgbClr val="000000">
                      <a:alpha val="43137"/>
                    </a:srgbClr>
                  </a:outerShdw>
                </a:effectLst>
                <a:latin typeface="+mn-lt"/>
              </a:rPr>
              <a:t>Dharmay Sureja</a:t>
            </a:r>
          </a:p>
          <a:p>
            <a:pPr marL="342900" indent="-342900">
              <a:buFont typeface="Arial" panose="020B0604020202020204" pitchFamily="34" charset="0"/>
              <a:buChar char="•"/>
            </a:pPr>
            <a:r>
              <a:rPr lang="en-US" dirty="0">
                <a:solidFill>
                  <a:schemeClr val="tx1"/>
                </a:solidFill>
                <a:effectLst>
                  <a:outerShdw blurRad="38100" dist="38100" dir="2700000" algn="tl">
                    <a:srgbClr val="000000">
                      <a:alpha val="43137"/>
                    </a:srgbClr>
                  </a:outerShdw>
                </a:effectLst>
                <a:latin typeface="+mn-lt"/>
              </a:rPr>
              <a:t>Sagar </a:t>
            </a:r>
            <a:r>
              <a:rPr lang="en-US" dirty="0" err="1">
                <a:solidFill>
                  <a:schemeClr val="tx1"/>
                </a:solidFill>
                <a:effectLst>
                  <a:outerShdw blurRad="38100" dist="38100" dir="2700000" algn="tl">
                    <a:srgbClr val="000000">
                      <a:alpha val="43137"/>
                    </a:srgbClr>
                  </a:outerShdw>
                </a:effectLst>
                <a:latin typeface="+mn-lt"/>
              </a:rPr>
              <a:t>vaghasia</a:t>
            </a:r>
            <a:endParaRPr lang="en-US" dirty="0">
              <a:solidFill>
                <a:schemeClr val="tx1"/>
              </a:solidFill>
              <a:effectLst>
                <a:outerShdw blurRad="38100" dist="38100" dir="2700000" algn="tl">
                  <a:srgbClr val="000000">
                    <a:alpha val="43137"/>
                  </a:srgbClr>
                </a:outerShdw>
              </a:effectLst>
              <a:latin typeface="+mn-lt"/>
            </a:endParaRPr>
          </a:p>
          <a:p>
            <a:pPr marL="342900" indent="-342900">
              <a:buFont typeface="Arial" panose="020B0604020202020204" pitchFamily="34" charset="0"/>
              <a:buChar char="•"/>
            </a:pPr>
            <a:r>
              <a:rPr lang="en-US" dirty="0">
                <a:solidFill>
                  <a:schemeClr val="tx1"/>
                </a:solidFill>
                <a:effectLst>
                  <a:outerShdw blurRad="38100" dist="38100" dir="2700000" algn="tl">
                    <a:srgbClr val="000000">
                      <a:alpha val="43137"/>
                    </a:srgbClr>
                  </a:outerShdw>
                </a:effectLst>
                <a:latin typeface="+mn-lt"/>
              </a:rPr>
              <a:t>Jayashree </a:t>
            </a:r>
            <a:r>
              <a:rPr lang="en-US" dirty="0" err="1">
                <a:solidFill>
                  <a:schemeClr val="tx1"/>
                </a:solidFill>
                <a:effectLst>
                  <a:outerShdw blurRad="38100" dist="38100" dir="2700000" algn="tl">
                    <a:srgbClr val="000000">
                      <a:alpha val="43137"/>
                    </a:srgbClr>
                  </a:outerShdw>
                </a:effectLst>
                <a:latin typeface="+mn-lt"/>
              </a:rPr>
              <a:t>Ramasubramanian</a:t>
            </a:r>
            <a:endParaRPr lang="en-US" dirty="0">
              <a:solidFill>
                <a:srgbClr val="FFD700"/>
              </a:solidFill>
              <a:effectLst>
                <a:outerShdw blurRad="38100" dist="38100" dir="2700000" algn="tl">
                  <a:srgbClr val="000000">
                    <a:alpha val="43137"/>
                  </a:srgbClr>
                </a:outerShdw>
              </a:effectLst>
              <a:latin typeface="+mn-lt"/>
            </a:endParaRPr>
          </a:p>
          <a:p>
            <a:endParaRPr lang="en-US" dirty="0">
              <a:solidFill>
                <a:schemeClr val="tx1"/>
              </a:solidFill>
              <a:effectLst>
                <a:outerShdw blurRad="38100" dist="38100" dir="2700000" algn="tl">
                  <a:srgbClr val="000000">
                    <a:alpha val="43137"/>
                  </a:srgbClr>
                </a:outerShdw>
              </a:effectLst>
              <a:latin typeface="+mn-lt"/>
            </a:endParaRPr>
          </a:p>
          <a:p>
            <a:endParaRPr lang="en-US" dirty="0">
              <a:solidFill>
                <a:schemeClr val="tx1"/>
              </a:solidFill>
              <a:effectLst>
                <a:outerShdw blurRad="38100" dist="38100" dir="2700000" algn="tl">
                  <a:srgbClr val="000000">
                    <a:alpha val="43137"/>
                  </a:srgbClr>
                </a:outerShdw>
              </a:effectLst>
              <a:latin typeface="+mn-lt"/>
            </a:endParaRPr>
          </a:p>
          <a:p>
            <a:endParaRPr lang="en-US" dirty="0">
              <a:solidFill>
                <a:schemeClr val="tx1">
                  <a:lumMod val="75000"/>
                  <a:lumOff val="25000"/>
                </a:schemeClr>
              </a:solidFill>
              <a:effectLst>
                <a:outerShdw blurRad="38100" dist="38100" dir="2700000" algn="tl">
                  <a:srgbClr val="000000">
                    <a:alpha val="43137"/>
                  </a:srgbClr>
                </a:outerShdw>
              </a:effectLst>
              <a:latin typeface="+mn-lt"/>
            </a:endParaRPr>
          </a:p>
          <a:p>
            <a:endParaRPr lang="en-US" dirty="0">
              <a:solidFill>
                <a:schemeClr val="tx1">
                  <a:lumMod val="75000"/>
                  <a:lumOff val="25000"/>
                </a:schemeClr>
              </a:solidFill>
              <a:effectLst>
                <a:outerShdw blurRad="38100" dist="38100" dir="2700000" algn="tl">
                  <a:srgbClr val="000000">
                    <a:alpha val="43137"/>
                  </a:srgbClr>
                </a:outerShdw>
              </a:effectLst>
              <a:latin typeface="+mn-lt"/>
            </a:endParaRPr>
          </a:p>
          <a:p>
            <a:endParaRPr lang="en-US" dirty="0">
              <a:solidFill>
                <a:schemeClr val="tx1">
                  <a:lumMod val="75000"/>
                  <a:lumOff val="25000"/>
                </a:schemeClr>
              </a:solidFill>
              <a:effectLst>
                <a:outerShdw blurRad="38100" dist="38100" dir="2700000" algn="tl">
                  <a:srgbClr val="000000">
                    <a:alpha val="43137"/>
                  </a:srgbClr>
                </a:outerShdw>
              </a:effectLst>
              <a:latin typeface="+mn-lt"/>
            </a:endParaRPr>
          </a:p>
        </p:txBody>
      </p:sp>
      <p:sp>
        <p:nvSpPr>
          <p:cNvPr id="1043" name="Rectangle 1042">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5" name="Rectangle 1044">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Slide Number Placeholder 5">
            <a:extLst>
              <a:ext uri="{FF2B5EF4-FFF2-40B4-BE49-F238E27FC236}">
                <a16:creationId xmlns:a16="http://schemas.microsoft.com/office/drawing/2014/main" id="{BA92B218-A20E-08A3-6FD4-A65AE5AA5C4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858DEAB1-92DC-414A-ADA8-4EA3E657D3B7}" type="slidenum">
              <a:rPr lang="en-US" smtClean="0">
                <a:effectLst>
                  <a:outerShdw blurRad="38100" dist="38100" dir="2700000" algn="tl">
                    <a:srgbClr val="000000">
                      <a:alpha val="43137"/>
                    </a:srgbClr>
                  </a:outerShdw>
                </a:effectLst>
              </a:rPr>
              <a:pPr defTabSz="914400">
                <a:spcAft>
                  <a:spcPts val="600"/>
                </a:spcAft>
              </a:pPr>
              <a:t>1</a:t>
            </a:fld>
            <a:endParaRPr lang="en-US">
              <a:effectLst>
                <a:outerShdw blurRad="38100" dist="38100" dir="2700000" algn="tl">
                  <a:srgbClr val="000000">
                    <a:alpha val="43137"/>
                  </a:srgbClr>
                </a:outerShdw>
              </a:effectLst>
            </a:endParaRPr>
          </a:p>
        </p:txBody>
      </p:sp>
      <p:pic>
        <p:nvPicPr>
          <p:cNvPr id="1030" name="Picture 6" descr="Best Premium Expense management Illustration download in PNG &amp; Vector format">
            <a:extLst>
              <a:ext uri="{FF2B5EF4-FFF2-40B4-BE49-F238E27FC236}">
                <a16:creationId xmlns:a16="http://schemas.microsoft.com/office/drawing/2014/main" id="{8513D5E6-8E1A-9A7B-55BA-654F0E0C3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4033"/>
            <a:ext cx="51435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15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56B9-BD01-7BD1-B2A6-CBD07E22E201}"/>
              </a:ext>
            </a:extLst>
          </p:cNvPr>
          <p:cNvSpPr>
            <a:spLocks noGrp="1"/>
          </p:cNvSpPr>
          <p:nvPr>
            <p:ph type="title"/>
          </p:nvPr>
        </p:nvSpPr>
        <p:spPr>
          <a:xfrm>
            <a:off x="1097280" y="263527"/>
            <a:ext cx="10058400" cy="1450757"/>
          </a:xfrm>
        </p:spPr>
        <p:txBody>
          <a:bodyPr/>
          <a:lstStyle/>
          <a:p>
            <a:r>
              <a:rPr lang="en-IN" b="1" dirty="0"/>
              <a:t>Analysis</a:t>
            </a:r>
          </a:p>
        </p:txBody>
      </p:sp>
      <p:sp>
        <p:nvSpPr>
          <p:cNvPr id="3" name="Content Placeholder 2">
            <a:extLst>
              <a:ext uri="{FF2B5EF4-FFF2-40B4-BE49-F238E27FC236}">
                <a16:creationId xmlns:a16="http://schemas.microsoft.com/office/drawing/2014/main" id="{DA8A8D06-A506-3713-B1F8-89A7136C561F}"/>
              </a:ext>
            </a:extLst>
          </p:cNvPr>
          <p:cNvSpPr>
            <a:spLocks noGrp="1"/>
          </p:cNvSpPr>
          <p:nvPr>
            <p:ph idx="1"/>
          </p:nvPr>
        </p:nvSpPr>
        <p:spPr>
          <a:xfrm>
            <a:off x="1097280" y="1845734"/>
            <a:ext cx="4791891" cy="4023360"/>
          </a:xfrm>
        </p:spPr>
        <p:txBody>
          <a:bodyPr>
            <a:normAutofit fontScale="47500" lnSpcReduction="20000"/>
          </a:bodyPr>
          <a:lstStyle/>
          <a:p>
            <a:r>
              <a:rPr lang="en-IN" sz="3800" dirty="0"/>
              <a:t>For the analysis of contextual Inquiry that we performed, we did </a:t>
            </a:r>
            <a:r>
              <a:rPr lang="en-IN" sz="3800" b="1" dirty="0"/>
              <a:t>Affinity Diagramming </a:t>
            </a:r>
            <a:r>
              <a:rPr lang="en-IN" sz="3800" dirty="0"/>
              <a:t>that allowed us to identify potential tasks and features for our study. </a:t>
            </a:r>
          </a:p>
          <a:p>
            <a:pPr marL="0" indent="0">
              <a:buNone/>
            </a:pPr>
            <a:endParaRPr lang="en-IN" dirty="0"/>
          </a:p>
          <a:p>
            <a:endParaRPr lang="en-IN" dirty="0"/>
          </a:p>
          <a:p>
            <a:pPr marL="285750" indent="-285750">
              <a:buFont typeface="Arial" panose="020B0604020202020204" pitchFamily="34" charset="0"/>
              <a:buChar char="•"/>
            </a:pPr>
            <a:r>
              <a:rPr lang="en-IN" sz="3600" dirty="0">
                <a:solidFill>
                  <a:schemeClr val="tx1"/>
                </a:solidFill>
              </a:rPr>
              <a:t>Statistics</a:t>
            </a:r>
          </a:p>
          <a:p>
            <a:pPr marL="285750" indent="-285750">
              <a:buFont typeface="Arial" panose="020B0604020202020204" pitchFamily="34" charset="0"/>
              <a:buChar char="•"/>
            </a:pPr>
            <a:r>
              <a:rPr lang="en-IN" sz="3600" dirty="0">
                <a:solidFill>
                  <a:schemeClr val="tx1"/>
                </a:solidFill>
              </a:rPr>
              <a:t>Loan Calculator</a:t>
            </a:r>
          </a:p>
          <a:p>
            <a:pPr marL="285750" indent="-285750">
              <a:buFont typeface="Arial" panose="020B0604020202020204" pitchFamily="34" charset="0"/>
              <a:buChar char="•"/>
            </a:pPr>
            <a:r>
              <a:rPr lang="en-IN" sz="3600" dirty="0">
                <a:solidFill>
                  <a:schemeClr val="tx1"/>
                </a:solidFill>
              </a:rPr>
              <a:t>Reminders</a:t>
            </a:r>
          </a:p>
          <a:p>
            <a:pPr marL="285750" indent="-285750">
              <a:buFont typeface="Arial" panose="020B0604020202020204" pitchFamily="34" charset="0"/>
              <a:buChar char="•"/>
            </a:pPr>
            <a:r>
              <a:rPr lang="en-IN" sz="3600" dirty="0">
                <a:solidFill>
                  <a:schemeClr val="tx1"/>
                </a:solidFill>
              </a:rPr>
              <a:t>Goal Tracking</a:t>
            </a:r>
          </a:p>
          <a:p>
            <a:pPr marL="285750" indent="-285750">
              <a:buFont typeface="Arial" panose="020B0604020202020204" pitchFamily="34" charset="0"/>
              <a:buChar char="•"/>
            </a:pPr>
            <a:r>
              <a:rPr lang="en-IN" sz="3600" dirty="0">
                <a:solidFill>
                  <a:schemeClr val="tx1"/>
                </a:solidFill>
              </a:rPr>
              <a:t>Linking Bank Accounts</a:t>
            </a:r>
          </a:p>
          <a:p>
            <a:pPr marL="285750" indent="-285750">
              <a:buFont typeface="Arial" panose="020B0604020202020204" pitchFamily="34" charset="0"/>
              <a:buChar char="•"/>
            </a:pPr>
            <a:r>
              <a:rPr lang="en-IN" sz="3600" dirty="0">
                <a:solidFill>
                  <a:schemeClr val="tx1"/>
                </a:solidFill>
              </a:rPr>
              <a:t>Expense Categorization</a:t>
            </a:r>
          </a:p>
          <a:p>
            <a:pPr marL="285750" indent="-285750">
              <a:buFont typeface="Arial" panose="020B0604020202020204" pitchFamily="34" charset="0"/>
              <a:buChar char="•"/>
            </a:pPr>
            <a:r>
              <a:rPr lang="en-IN" sz="3600" dirty="0">
                <a:solidFill>
                  <a:schemeClr val="tx1"/>
                </a:solidFill>
              </a:rPr>
              <a:t>UI Improvements</a:t>
            </a:r>
          </a:p>
          <a:p>
            <a:endParaRPr lang="en-IN" dirty="0"/>
          </a:p>
        </p:txBody>
      </p:sp>
      <p:pic>
        <p:nvPicPr>
          <p:cNvPr id="4" name="Picture 3" descr="A picture containing text, blue, tiled&#10;&#10;Description automatically generated">
            <a:extLst>
              <a:ext uri="{FF2B5EF4-FFF2-40B4-BE49-F238E27FC236}">
                <a16:creationId xmlns:a16="http://schemas.microsoft.com/office/drawing/2014/main" id="{54916EBA-A3A3-44C7-2768-92FA3A43516C}"/>
              </a:ext>
            </a:extLst>
          </p:cNvPr>
          <p:cNvPicPr>
            <a:picLocks noChangeAspect="1"/>
          </p:cNvPicPr>
          <p:nvPr/>
        </p:nvPicPr>
        <p:blipFill rotWithShape="1">
          <a:blip r:embed="rId2">
            <a:extLst>
              <a:ext uri="{28A0092B-C50C-407E-A947-70E740481C1C}">
                <a14:useLocalDpi xmlns:a14="http://schemas.microsoft.com/office/drawing/2010/main" val="0"/>
              </a:ext>
            </a:extLst>
          </a:blip>
          <a:srcRect l="10989" t="6081" r="1047" b="185"/>
          <a:stretch/>
        </p:blipFill>
        <p:spPr>
          <a:xfrm>
            <a:off x="6311537" y="1338943"/>
            <a:ext cx="4922520" cy="3851571"/>
          </a:xfrm>
          <a:prstGeom prst="rect">
            <a:avLst/>
          </a:prstGeom>
        </p:spPr>
      </p:pic>
      <p:sp>
        <p:nvSpPr>
          <p:cNvPr id="6" name="TextBox 5">
            <a:extLst>
              <a:ext uri="{FF2B5EF4-FFF2-40B4-BE49-F238E27FC236}">
                <a16:creationId xmlns:a16="http://schemas.microsoft.com/office/drawing/2014/main" id="{B5994F7A-1C6C-DBD7-0852-61931A864064}"/>
              </a:ext>
            </a:extLst>
          </p:cNvPr>
          <p:cNvSpPr txBox="1"/>
          <p:nvPr/>
        </p:nvSpPr>
        <p:spPr>
          <a:xfrm>
            <a:off x="1097280" y="2741508"/>
            <a:ext cx="3265714" cy="523220"/>
          </a:xfrm>
          <a:prstGeom prst="rect">
            <a:avLst/>
          </a:prstGeom>
          <a:noFill/>
        </p:spPr>
        <p:txBody>
          <a:bodyPr wrap="square" rtlCol="0">
            <a:spAutoFit/>
          </a:bodyPr>
          <a:lstStyle/>
          <a:p>
            <a:r>
              <a:rPr lang="en-IN" sz="2800" b="1" dirty="0"/>
              <a:t>Identified Features</a:t>
            </a:r>
          </a:p>
        </p:txBody>
      </p:sp>
    </p:spTree>
    <p:extLst>
      <p:ext uri="{BB962C8B-B14F-4D97-AF65-F5344CB8AC3E}">
        <p14:creationId xmlns:p14="http://schemas.microsoft.com/office/powerpoint/2010/main" val="73595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58EC2-E61D-42E7-4031-7CAA0701BAED}"/>
              </a:ext>
            </a:extLst>
          </p:cNvPr>
          <p:cNvSpPr>
            <a:spLocks noGrp="1"/>
          </p:cNvSpPr>
          <p:nvPr>
            <p:ph type="title"/>
          </p:nvPr>
        </p:nvSpPr>
        <p:spPr>
          <a:xfrm>
            <a:off x="5181601" y="634946"/>
            <a:ext cx="6368142" cy="1450757"/>
          </a:xfrm>
        </p:spPr>
        <p:txBody>
          <a:bodyPr>
            <a:normAutofit/>
          </a:bodyPr>
          <a:lstStyle/>
          <a:p>
            <a:r>
              <a:rPr lang="en-IN" b="1" dirty="0"/>
              <a:t>Analysis and Evaluation (Cont’d)</a:t>
            </a:r>
          </a:p>
        </p:txBody>
      </p:sp>
      <p:pic>
        <p:nvPicPr>
          <p:cNvPr id="5" name="Picture 4" descr="Magnifying glass showing decling performance">
            <a:extLst>
              <a:ext uri="{FF2B5EF4-FFF2-40B4-BE49-F238E27FC236}">
                <a16:creationId xmlns:a16="http://schemas.microsoft.com/office/drawing/2014/main" id="{56F9AACB-3BE5-E48E-D273-96BF76731787}"/>
              </a:ext>
            </a:extLst>
          </p:cNvPr>
          <p:cNvPicPr>
            <a:picLocks noChangeAspect="1"/>
          </p:cNvPicPr>
          <p:nvPr/>
        </p:nvPicPr>
        <p:blipFill rotWithShape="1">
          <a:blip r:embed="rId2"/>
          <a:srcRect l="12107" r="42672"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06FC11-6F70-13B1-B4A1-6420E8D7774A}"/>
              </a:ext>
            </a:extLst>
          </p:cNvPr>
          <p:cNvSpPr>
            <a:spLocks noGrp="1"/>
          </p:cNvSpPr>
          <p:nvPr>
            <p:ph idx="1"/>
          </p:nvPr>
        </p:nvSpPr>
        <p:spPr>
          <a:xfrm>
            <a:off x="5181601" y="2198913"/>
            <a:ext cx="6738256" cy="4343399"/>
          </a:xfrm>
        </p:spPr>
        <p:txBody>
          <a:bodyPr>
            <a:normAutofit fontScale="92500" lnSpcReduction="10000"/>
          </a:bodyPr>
          <a:lstStyle/>
          <a:p>
            <a:pPr marL="0" indent="0">
              <a:buNone/>
            </a:pPr>
            <a:r>
              <a:rPr lang="en-IN" sz="2200" b="1" dirty="0"/>
              <a:t>Problems Identified</a:t>
            </a:r>
          </a:p>
          <a:p>
            <a:pPr>
              <a:buFont typeface="Wingdings" panose="05000000000000000000" pitchFamily="2" charset="2"/>
              <a:buChar char="§"/>
            </a:pPr>
            <a:r>
              <a:rPr lang="en-IN" sz="1800" dirty="0"/>
              <a:t>Difficult navigating to the categories section</a:t>
            </a:r>
          </a:p>
          <a:p>
            <a:pPr>
              <a:buFont typeface="Wingdings" panose="05000000000000000000" pitchFamily="2" charset="2"/>
              <a:buChar char="§"/>
            </a:pPr>
            <a:r>
              <a:rPr lang="en-IN" sz="1800" dirty="0"/>
              <a:t>Missing instruction on how to set reminders</a:t>
            </a:r>
          </a:p>
          <a:p>
            <a:pPr>
              <a:buFont typeface="Wingdings" panose="05000000000000000000" pitchFamily="2" charset="2"/>
              <a:buChar char="§"/>
            </a:pPr>
            <a:r>
              <a:rPr lang="en-IN" sz="1800" dirty="0"/>
              <a:t>Missing icons/options to edit the details</a:t>
            </a:r>
          </a:p>
          <a:p>
            <a:pPr>
              <a:buFont typeface="Wingdings" panose="05000000000000000000" pitchFamily="2" charset="2"/>
              <a:buChar char="§"/>
            </a:pPr>
            <a:r>
              <a:rPr lang="en-IN" sz="1800" dirty="0"/>
              <a:t>Cluttered with many transactions for report analysis</a:t>
            </a:r>
          </a:p>
          <a:p>
            <a:pPr>
              <a:buFont typeface="Wingdings" panose="05000000000000000000" pitchFamily="2" charset="2"/>
              <a:buChar char="§"/>
            </a:pPr>
            <a:r>
              <a:rPr lang="en-IN" sz="1800" dirty="0"/>
              <a:t>Too many clicks to perform a single task</a:t>
            </a:r>
          </a:p>
          <a:p>
            <a:pPr marL="0" indent="0">
              <a:buNone/>
            </a:pPr>
            <a:r>
              <a:rPr lang="en-IN" sz="2200" b="1" dirty="0"/>
              <a:t>Suggestions/Improvements:</a:t>
            </a:r>
          </a:p>
          <a:p>
            <a:pPr>
              <a:buFont typeface="Wingdings" panose="05000000000000000000" pitchFamily="2" charset="2"/>
              <a:buChar char="§"/>
            </a:pPr>
            <a:r>
              <a:rPr lang="en-IN" sz="1800" dirty="0">
                <a:solidFill>
                  <a:schemeClr val="tx1"/>
                </a:solidFill>
              </a:rPr>
              <a:t>Provide an edit option or the previous button for users to edit the details</a:t>
            </a:r>
          </a:p>
          <a:p>
            <a:pPr>
              <a:buFont typeface="Wingdings" panose="05000000000000000000" pitchFamily="2" charset="2"/>
              <a:buChar char="§"/>
            </a:pPr>
            <a:r>
              <a:rPr lang="en-IN" sz="1800" dirty="0">
                <a:solidFill>
                  <a:schemeClr val="tx1"/>
                </a:solidFill>
              </a:rPr>
              <a:t>Reduce number of clicks need to perform a task</a:t>
            </a:r>
          </a:p>
          <a:p>
            <a:pPr>
              <a:buFont typeface="Wingdings" panose="05000000000000000000" pitchFamily="2" charset="2"/>
              <a:buChar char="§"/>
            </a:pPr>
            <a:r>
              <a:rPr lang="en-IN" sz="1800" dirty="0">
                <a:solidFill>
                  <a:schemeClr val="tx1"/>
                </a:solidFill>
              </a:rPr>
              <a:t>Provide clear navigation to categories and other features in the app</a:t>
            </a:r>
          </a:p>
          <a:p>
            <a:pPr>
              <a:buFont typeface="Wingdings" panose="05000000000000000000" pitchFamily="2" charset="2"/>
              <a:buChar char="§"/>
            </a:pPr>
            <a:r>
              <a:rPr lang="en-IN" sz="1800" dirty="0">
                <a:solidFill>
                  <a:schemeClr val="tx1"/>
                </a:solidFill>
              </a:rPr>
              <a:t>Provide tooltips wherever necessary for the user</a:t>
            </a:r>
          </a:p>
          <a:p>
            <a:endParaRPr lang="en-IN" sz="1100" dirty="0"/>
          </a:p>
        </p:txBody>
      </p:sp>
    </p:spTree>
    <p:extLst>
      <p:ext uri="{BB962C8B-B14F-4D97-AF65-F5344CB8AC3E}">
        <p14:creationId xmlns:p14="http://schemas.microsoft.com/office/powerpoint/2010/main" val="202014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9F97A2-0CCE-91D6-7669-80BDB369F9D8}"/>
              </a:ext>
            </a:extLst>
          </p:cNvPr>
          <p:cNvSpPr>
            <a:spLocks noGrp="1"/>
          </p:cNvSpPr>
          <p:nvPr>
            <p:ph type="title"/>
          </p:nvPr>
        </p:nvSpPr>
        <p:spPr>
          <a:xfrm>
            <a:off x="492370" y="516835"/>
            <a:ext cx="3084844" cy="2103875"/>
          </a:xfrm>
        </p:spPr>
        <p:txBody>
          <a:bodyPr>
            <a:normAutofit/>
          </a:bodyPr>
          <a:lstStyle/>
          <a:p>
            <a:r>
              <a:rPr lang="en-IN" sz="3600" b="1" dirty="0">
                <a:solidFill>
                  <a:srgbClr val="FFFFFF"/>
                </a:solidFill>
              </a:rPr>
              <a:t>Creating Prototypes</a:t>
            </a:r>
          </a:p>
        </p:txBody>
      </p:sp>
      <p:sp>
        <p:nvSpPr>
          <p:cNvPr id="3" name="Content Placeholder 2">
            <a:extLst>
              <a:ext uri="{FF2B5EF4-FFF2-40B4-BE49-F238E27FC236}">
                <a16:creationId xmlns:a16="http://schemas.microsoft.com/office/drawing/2014/main" id="{2887D505-424F-F869-DE6E-ACFB73390618}"/>
              </a:ext>
            </a:extLst>
          </p:cNvPr>
          <p:cNvSpPr>
            <a:spLocks noGrp="1"/>
          </p:cNvSpPr>
          <p:nvPr>
            <p:ph idx="1"/>
          </p:nvPr>
        </p:nvSpPr>
        <p:spPr>
          <a:xfrm>
            <a:off x="492371" y="2653800"/>
            <a:ext cx="3084844" cy="3335519"/>
          </a:xfrm>
        </p:spPr>
        <p:txBody>
          <a:bodyPr>
            <a:normAutofit/>
          </a:bodyPr>
          <a:lstStyle/>
          <a:p>
            <a:r>
              <a:rPr lang="en-IN" dirty="0">
                <a:solidFill>
                  <a:srgbClr val="FFFFFF"/>
                </a:solidFill>
              </a:rPr>
              <a:t>Based on the suggestions and improvements, we have created Low-fidelity prototypes using the </a:t>
            </a:r>
            <a:r>
              <a:rPr lang="en-IN" dirty="0" err="1">
                <a:solidFill>
                  <a:srgbClr val="FFFFFF"/>
                </a:solidFill>
                <a:hlinkClick r:id="rId2"/>
              </a:rPr>
              <a:t>Balasmiq</a:t>
            </a:r>
            <a:r>
              <a:rPr lang="en-IN" dirty="0">
                <a:solidFill>
                  <a:srgbClr val="FFFFFF"/>
                </a:solidFill>
              </a:rPr>
              <a:t> [6] tool throughout the study which allowed us to create prototypes easily with the drag-and-drop options.</a:t>
            </a:r>
          </a:p>
          <a:p>
            <a:endParaRPr lang="en-IN" sz="1500" dirty="0">
              <a:solidFill>
                <a:srgbClr val="FFFFFF"/>
              </a:solidFill>
            </a:endParaRPr>
          </a:p>
        </p:txBody>
      </p:sp>
      <p:sp>
        <p:nvSpPr>
          <p:cNvPr id="17"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D0068399-FE17-8523-880E-4CF2126086A9}"/>
              </a:ext>
            </a:extLst>
          </p:cNvPr>
          <p:cNvPicPr>
            <a:picLocks noChangeAspect="1"/>
          </p:cNvPicPr>
          <p:nvPr/>
        </p:nvPicPr>
        <p:blipFill>
          <a:blip r:embed="rId3"/>
          <a:stretch>
            <a:fillRect/>
          </a:stretch>
        </p:blipFill>
        <p:spPr>
          <a:xfrm>
            <a:off x="4742017" y="1621971"/>
            <a:ext cx="6445448" cy="4367348"/>
          </a:xfrm>
          <a:prstGeom prst="rect">
            <a:avLst/>
          </a:prstGeom>
        </p:spPr>
      </p:pic>
    </p:spTree>
    <p:extLst>
      <p:ext uri="{BB962C8B-B14F-4D97-AF65-F5344CB8AC3E}">
        <p14:creationId xmlns:p14="http://schemas.microsoft.com/office/powerpoint/2010/main" val="176410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1">
            <a:extLst>
              <a:ext uri="{FF2B5EF4-FFF2-40B4-BE49-F238E27FC236}">
                <a16:creationId xmlns:a16="http://schemas.microsoft.com/office/drawing/2014/main" id="{DD084BC9-9589-DA0E-171E-997C32DCC0AD}"/>
              </a:ext>
            </a:extLst>
          </p:cNvPr>
          <p:cNvSpPr>
            <a:spLocks noGrp="1"/>
          </p:cNvSpPr>
          <p:nvPr>
            <p:ph type="ctrTitle"/>
          </p:nvPr>
        </p:nvSpPr>
        <p:spPr>
          <a:xfrm>
            <a:off x="8141110" y="639097"/>
            <a:ext cx="3401961" cy="3686015"/>
          </a:xfrm>
        </p:spPr>
        <p:txBody>
          <a:bodyPr>
            <a:normAutofit/>
          </a:bodyPr>
          <a:lstStyle/>
          <a:p>
            <a:r>
              <a:rPr lang="en-US" sz="5600" b="1" dirty="0"/>
              <a:t>Prototypes</a:t>
            </a:r>
          </a:p>
        </p:txBody>
      </p:sp>
      <p:cxnSp>
        <p:nvCxnSpPr>
          <p:cNvPr id="29" name="Straight Connector 2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82A0A1BE-40BE-E425-697D-9CDDF4FB54C8}"/>
              </a:ext>
            </a:extLst>
          </p:cNvPr>
          <p:cNvGraphicFramePr>
            <a:graphicFrameLocks noGrp="1"/>
          </p:cNvGraphicFramePr>
          <p:nvPr>
            <p:extLst>
              <p:ext uri="{D42A27DB-BD31-4B8C-83A1-F6EECF244321}">
                <p14:modId xmlns:p14="http://schemas.microsoft.com/office/powerpoint/2010/main" val="4221461367"/>
              </p:ext>
            </p:extLst>
          </p:nvPr>
        </p:nvGraphicFramePr>
        <p:xfrm>
          <a:off x="633999" y="1414209"/>
          <a:ext cx="6912218" cy="3505902"/>
        </p:xfrm>
        <a:graphic>
          <a:graphicData uri="http://schemas.openxmlformats.org/drawingml/2006/table">
            <a:tbl>
              <a:tblPr firstRow="1" bandRow="1">
                <a:tableStyleId>{5C22544A-7EE6-4342-B048-85BDC9FD1C3A}</a:tableStyleId>
              </a:tblPr>
              <a:tblGrid>
                <a:gridCol w="2760494">
                  <a:extLst>
                    <a:ext uri="{9D8B030D-6E8A-4147-A177-3AD203B41FA5}">
                      <a16:colId xmlns:a16="http://schemas.microsoft.com/office/drawing/2014/main" val="106929499"/>
                    </a:ext>
                  </a:extLst>
                </a:gridCol>
                <a:gridCol w="4151724">
                  <a:extLst>
                    <a:ext uri="{9D8B030D-6E8A-4147-A177-3AD203B41FA5}">
                      <a16:colId xmlns:a16="http://schemas.microsoft.com/office/drawing/2014/main" val="1649135552"/>
                    </a:ext>
                  </a:extLst>
                </a:gridCol>
              </a:tblGrid>
              <a:tr h="579924">
                <a:tc>
                  <a:txBody>
                    <a:bodyPr/>
                    <a:lstStyle/>
                    <a:p>
                      <a:r>
                        <a:rPr lang="en-US" sz="2600"/>
                        <a:t>Features</a:t>
                      </a:r>
                      <a:endParaRPr lang="en-IN" sz="2600"/>
                    </a:p>
                  </a:txBody>
                  <a:tcPr marL="131801" marR="131801" marT="65900" marB="65900"/>
                </a:tc>
                <a:tc>
                  <a:txBody>
                    <a:bodyPr/>
                    <a:lstStyle/>
                    <a:p>
                      <a:r>
                        <a:rPr lang="en-US" sz="2600"/>
                        <a:t>Task</a:t>
                      </a:r>
                      <a:endParaRPr lang="en-IN" sz="2600"/>
                    </a:p>
                  </a:txBody>
                  <a:tcPr marL="131801" marR="131801" marT="65900" marB="65900"/>
                </a:tc>
                <a:extLst>
                  <a:ext uri="{0D108BD9-81ED-4DB2-BD59-A6C34878D82A}">
                    <a16:rowId xmlns:a16="http://schemas.microsoft.com/office/drawing/2014/main" val="3677668477"/>
                  </a:ext>
                </a:extLst>
              </a:tr>
              <a:tr h="975326">
                <a:tc>
                  <a:txBody>
                    <a:bodyPr/>
                    <a:lstStyle/>
                    <a:p>
                      <a:r>
                        <a:rPr lang="en-IN" sz="2600"/>
                        <a:t>Reminders</a:t>
                      </a:r>
                    </a:p>
                  </a:txBody>
                  <a:tcPr marL="131801" marR="131801" marT="65900" marB="65900"/>
                </a:tc>
                <a:tc>
                  <a:txBody>
                    <a:bodyPr/>
                    <a:lstStyle/>
                    <a:p>
                      <a:r>
                        <a:rPr lang="en-US" sz="2600"/>
                        <a:t>Setting reminder for custom time interval</a:t>
                      </a:r>
                      <a:endParaRPr lang="en-IN" sz="2600"/>
                    </a:p>
                  </a:txBody>
                  <a:tcPr marL="131801" marR="131801" marT="65900" marB="65900"/>
                </a:tc>
                <a:extLst>
                  <a:ext uri="{0D108BD9-81ED-4DB2-BD59-A6C34878D82A}">
                    <a16:rowId xmlns:a16="http://schemas.microsoft.com/office/drawing/2014/main" val="1056680961"/>
                  </a:ext>
                </a:extLst>
              </a:tr>
              <a:tr h="975326">
                <a:tc>
                  <a:txBody>
                    <a:bodyPr/>
                    <a:lstStyle/>
                    <a:p>
                      <a:r>
                        <a:rPr lang="en-IN" sz="2600"/>
                        <a:t>Visualization</a:t>
                      </a:r>
                    </a:p>
                  </a:txBody>
                  <a:tcPr marL="131801" marR="131801" marT="65900" marB="65900"/>
                </a:tc>
                <a:tc>
                  <a:txBody>
                    <a:bodyPr/>
                    <a:lstStyle/>
                    <a:p>
                      <a:r>
                        <a:rPr lang="en-US" sz="2600"/>
                        <a:t>Analyzing the data of expenditure using graphs</a:t>
                      </a:r>
                      <a:endParaRPr lang="en-IN" sz="2600"/>
                    </a:p>
                  </a:txBody>
                  <a:tcPr marL="131801" marR="131801" marT="65900" marB="65900"/>
                </a:tc>
                <a:extLst>
                  <a:ext uri="{0D108BD9-81ED-4DB2-BD59-A6C34878D82A}">
                    <a16:rowId xmlns:a16="http://schemas.microsoft.com/office/drawing/2014/main" val="2784108218"/>
                  </a:ext>
                </a:extLst>
              </a:tr>
              <a:tr h="975326">
                <a:tc>
                  <a:txBody>
                    <a:bodyPr/>
                    <a:lstStyle/>
                    <a:p>
                      <a:r>
                        <a:rPr lang="en-IN" sz="2600"/>
                        <a:t>Loan Calculator</a:t>
                      </a:r>
                    </a:p>
                  </a:txBody>
                  <a:tcPr marL="131801" marR="131801" marT="65900" marB="65900"/>
                </a:tc>
                <a:tc>
                  <a:txBody>
                    <a:bodyPr/>
                    <a:lstStyle/>
                    <a:p>
                      <a:r>
                        <a:rPr lang="en-US" sz="2600" dirty="0"/>
                        <a:t>Prediction for early loan payoff for interest saving</a:t>
                      </a:r>
                      <a:endParaRPr lang="en-IN" sz="2600" dirty="0"/>
                    </a:p>
                  </a:txBody>
                  <a:tcPr marL="131801" marR="131801" marT="65900" marB="65900"/>
                </a:tc>
                <a:extLst>
                  <a:ext uri="{0D108BD9-81ED-4DB2-BD59-A6C34878D82A}">
                    <a16:rowId xmlns:a16="http://schemas.microsoft.com/office/drawing/2014/main" val="4289376354"/>
                  </a:ext>
                </a:extLst>
              </a:tr>
            </a:tbl>
          </a:graphicData>
        </a:graphic>
      </p:graphicFrame>
    </p:spTree>
    <p:extLst>
      <p:ext uri="{BB962C8B-B14F-4D97-AF65-F5344CB8AC3E}">
        <p14:creationId xmlns:p14="http://schemas.microsoft.com/office/powerpoint/2010/main" val="2013710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E43D-1D97-CA75-16A7-80056555B85A}"/>
              </a:ext>
            </a:extLst>
          </p:cNvPr>
          <p:cNvSpPr>
            <a:spLocks noGrp="1"/>
          </p:cNvSpPr>
          <p:nvPr>
            <p:ph type="title"/>
          </p:nvPr>
        </p:nvSpPr>
        <p:spPr/>
        <p:txBody>
          <a:bodyPr>
            <a:normAutofit/>
          </a:bodyPr>
          <a:lstStyle/>
          <a:p>
            <a:r>
              <a:rPr lang="en-US" b="1" dirty="0"/>
              <a:t>Task 1: Setting reminder for custom time interval </a:t>
            </a:r>
            <a:endParaRPr lang="en-IN" b="1" dirty="0"/>
          </a:p>
        </p:txBody>
      </p:sp>
      <p:pic>
        <p:nvPicPr>
          <p:cNvPr id="4" name="Content Placeholder 3">
            <a:extLst>
              <a:ext uri="{FF2B5EF4-FFF2-40B4-BE49-F238E27FC236}">
                <a16:creationId xmlns:a16="http://schemas.microsoft.com/office/drawing/2014/main" id="{7F6C59A8-A1D7-BCA9-C938-89178788D2D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8097" y="1854092"/>
            <a:ext cx="1944732" cy="3960000"/>
          </a:xfrm>
          <a:prstGeom prst="rect">
            <a:avLst/>
          </a:prstGeom>
          <a:noFill/>
          <a:ln>
            <a:noFill/>
          </a:ln>
        </p:spPr>
      </p:pic>
      <p:pic>
        <p:nvPicPr>
          <p:cNvPr id="5" name="Picture 4">
            <a:extLst>
              <a:ext uri="{FF2B5EF4-FFF2-40B4-BE49-F238E27FC236}">
                <a16:creationId xmlns:a16="http://schemas.microsoft.com/office/drawing/2014/main" id="{1AFA3D95-3182-7FF0-55EB-71178013727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2847" y="1854092"/>
            <a:ext cx="1944649" cy="3960000"/>
          </a:xfrm>
          <a:prstGeom prst="rect">
            <a:avLst/>
          </a:prstGeom>
          <a:noFill/>
          <a:ln>
            <a:noFill/>
          </a:ln>
        </p:spPr>
      </p:pic>
      <p:pic>
        <p:nvPicPr>
          <p:cNvPr id="6" name="Picture 5">
            <a:extLst>
              <a:ext uri="{FF2B5EF4-FFF2-40B4-BE49-F238E27FC236}">
                <a16:creationId xmlns:a16="http://schemas.microsoft.com/office/drawing/2014/main" id="{69903B77-4203-9CF0-D106-1E3E94A675F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7514" y="1854092"/>
            <a:ext cx="1944865" cy="3960000"/>
          </a:xfrm>
          <a:prstGeom prst="rect">
            <a:avLst/>
          </a:prstGeom>
          <a:noFill/>
          <a:ln>
            <a:noFill/>
          </a:ln>
        </p:spPr>
      </p:pic>
      <p:pic>
        <p:nvPicPr>
          <p:cNvPr id="7" name="Picture 6">
            <a:extLst>
              <a:ext uri="{FF2B5EF4-FFF2-40B4-BE49-F238E27FC236}">
                <a16:creationId xmlns:a16="http://schemas.microsoft.com/office/drawing/2014/main" id="{AA39168A-A797-5EB5-AB65-59A267432F7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2397" y="1854092"/>
            <a:ext cx="1944682" cy="3960000"/>
          </a:xfrm>
          <a:prstGeom prst="rect">
            <a:avLst/>
          </a:prstGeom>
          <a:noFill/>
          <a:ln>
            <a:noFill/>
          </a:ln>
        </p:spPr>
      </p:pic>
      <p:pic>
        <p:nvPicPr>
          <p:cNvPr id="8" name="Picture 7">
            <a:extLst>
              <a:ext uri="{FF2B5EF4-FFF2-40B4-BE49-F238E27FC236}">
                <a16:creationId xmlns:a16="http://schemas.microsoft.com/office/drawing/2014/main" id="{BD83EBA5-3C53-1024-46F4-13F15C11451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67097" y="1854092"/>
            <a:ext cx="1944724" cy="3960000"/>
          </a:xfrm>
          <a:prstGeom prst="rect">
            <a:avLst/>
          </a:prstGeom>
          <a:noFill/>
          <a:ln>
            <a:noFill/>
          </a:ln>
        </p:spPr>
      </p:pic>
    </p:spTree>
    <p:extLst>
      <p:ext uri="{BB962C8B-B14F-4D97-AF65-F5344CB8AC3E}">
        <p14:creationId xmlns:p14="http://schemas.microsoft.com/office/powerpoint/2010/main" val="664590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FFFF-27B8-4853-D4C8-AE74477D4EE0}"/>
              </a:ext>
            </a:extLst>
          </p:cNvPr>
          <p:cNvSpPr>
            <a:spLocks noGrp="1"/>
          </p:cNvSpPr>
          <p:nvPr>
            <p:ph type="title"/>
          </p:nvPr>
        </p:nvSpPr>
        <p:spPr/>
        <p:txBody>
          <a:bodyPr>
            <a:normAutofit/>
          </a:bodyPr>
          <a:lstStyle/>
          <a:p>
            <a:r>
              <a:rPr lang="en-US" b="1" dirty="0"/>
              <a:t>Task 2: Analyzing the data of expenditure using graphs</a:t>
            </a:r>
            <a:endParaRPr lang="en-IN" b="1" dirty="0"/>
          </a:p>
        </p:txBody>
      </p:sp>
      <p:pic>
        <p:nvPicPr>
          <p:cNvPr id="6" name="Picture 5">
            <a:extLst>
              <a:ext uri="{FF2B5EF4-FFF2-40B4-BE49-F238E27FC236}">
                <a16:creationId xmlns:a16="http://schemas.microsoft.com/office/drawing/2014/main" id="{0D189A11-010F-9048-C544-53B4287733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7" y="1997184"/>
            <a:ext cx="1620000" cy="3298622"/>
          </a:xfrm>
          <a:prstGeom prst="rect">
            <a:avLst/>
          </a:prstGeom>
          <a:noFill/>
          <a:ln>
            <a:noFill/>
          </a:ln>
        </p:spPr>
      </p:pic>
      <p:pic>
        <p:nvPicPr>
          <p:cNvPr id="7" name="Picture 6">
            <a:extLst>
              <a:ext uri="{FF2B5EF4-FFF2-40B4-BE49-F238E27FC236}">
                <a16:creationId xmlns:a16="http://schemas.microsoft.com/office/drawing/2014/main" id="{AD01F341-2013-4D2A-A8E9-E1135BE8A3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6142" y="1997184"/>
            <a:ext cx="1620000" cy="3299169"/>
          </a:xfrm>
          <a:prstGeom prst="rect">
            <a:avLst/>
          </a:prstGeom>
          <a:noFill/>
          <a:ln>
            <a:noFill/>
          </a:ln>
        </p:spPr>
      </p:pic>
      <p:pic>
        <p:nvPicPr>
          <p:cNvPr id="8" name="Picture 7">
            <a:extLst>
              <a:ext uri="{FF2B5EF4-FFF2-40B4-BE49-F238E27FC236}">
                <a16:creationId xmlns:a16="http://schemas.microsoft.com/office/drawing/2014/main" id="{EC9D1924-98EA-002D-3B99-C7558386CCC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7631" y="2013802"/>
            <a:ext cx="1620000" cy="3299100"/>
          </a:xfrm>
          <a:prstGeom prst="rect">
            <a:avLst/>
          </a:prstGeom>
          <a:noFill/>
          <a:ln>
            <a:noFill/>
          </a:ln>
        </p:spPr>
      </p:pic>
      <p:pic>
        <p:nvPicPr>
          <p:cNvPr id="11" name="Picture 10">
            <a:extLst>
              <a:ext uri="{FF2B5EF4-FFF2-40B4-BE49-F238E27FC236}">
                <a16:creationId xmlns:a16="http://schemas.microsoft.com/office/drawing/2014/main" id="{4DC91A9D-2AA9-F875-D535-F6313C8B2F6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9120" y="2014131"/>
            <a:ext cx="1620000" cy="3298532"/>
          </a:xfrm>
          <a:prstGeom prst="rect">
            <a:avLst/>
          </a:prstGeom>
          <a:noFill/>
          <a:ln>
            <a:noFill/>
          </a:ln>
        </p:spPr>
      </p:pic>
      <p:pic>
        <p:nvPicPr>
          <p:cNvPr id="12" name="Picture 11">
            <a:extLst>
              <a:ext uri="{FF2B5EF4-FFF2-40B4-BE49-F238E27FC236}">
                <a16:creationId xmlns:a16="http://schemas.microsoft.com/office/drawing/2014/main" id="{CD85015D-68CC-B6E8-800C-7277CAFA58A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0609" y="2013802"/>
            <a:ext cx="1620000" cy="3298861"/>
          </a:xfrm>
          <a:prstGeom prst="rect">
            <a:avLst/>
          </a:prstGeom>
          <a:noFill/>
          <a:ln>
            <a:noFill/>
          </a:ln>
        </p:spPr>
      </p:pic>
      <p:pic>
        <p:nvPicPr>
          <p:cNvPr id="13" name="Picture 12">
            <a:extLst>
              <a:ext uri="{FF2B5EF4-FFF2-40B4-BE49-F238E27FC236}">
                <a16:creationId xmlns:a16="http://schemas.microsoft.com/office/drawing/2014/main" id="{30496FBD-C146-4D22-12CC-93F1604C933A}"/>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81852" y="1997184"/>
            <a:ext cx="1620000" cy="3299652"/>
          </a:xfrm>
          <a:prstGeom prst="rect">
            <a:avLst/>
          </a:prstGeom>
          <a:noFill/>
          <a:ln>
            <a:noFill/>
          </a:ln>
        </p:spPr>
      </p:pic>
      <p:pic>
        <p:nvPicPr>
          <p:cNvPr id="14" name="Picture 13">
            <a:extLst>
              <a:ext uri="{FF2B5EF4-FFF2-40B4-BE49-F238E27FC236}">
                <a16:creationId xmlns:a16="http://schemas.microsoft.com/office/drawing/2014/main" id="{66C77E53-3457-C957-E224-EE903439ACE5}"/>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17347" y="1997184"/>
            <a:ext cx="1537829" cy="3297600"/>
          </a:xfrm>
          <a:prstGeom prst="rect">
            <a:avLst/>
          </a:prstGeom>
          <a:noFill/>
          <a:ln>
            <a:noFill/>
          </a:ln>
        </p:spPr>
      </p:pic>
    </p:spTree>
    <p:extLst>
      <p:ext uri="{BB962C8B-B14F-4D97-AF65-F5344CB8AC3E}">
        <p14:creationId xmlns:p14="http://schemas.microsoft.com/office/powerpoint/2010/main" val="171778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CD5F-CE21-CD7E-D69D-254350DD0FA1}"/>
              </a:ext>
            </a:extLst>
          </p:cNvPr>
          <p:cNvSpPr>
            <a:spLocks noGrp="1"/>
          </p:cNvSpPr>
          <p:nvPr>
            <p:ph type="title"/>
          </p:nvPr>
        </p:nvSpPr>
        <p:spPr/>
        <p:txBody>
          <a:bodyPr>
            <a:normAutofit/>
          </a:bodyPr>
          <a:lstStyle/>
          <a:p>
            <a:r>
              <a:rPr lang="en-US" b="1" dirty="0"/>
              <a:t>Task 3: </a:t>
            </a:r>
            <a:r>
              <a:rPr lang="en-US" sz="4800" b="1" dirty="0"/>
              <a:t>Prediction for early loan payoff for interest saving</a:t>
            </a:r>
            <a:endParaRPr lang="en-IN" b="1" dirty="0"/>
          </a:p>
        </p:txBody>
      </p:sp>
      <p:pic>
        <p:nvPicPr>
          <p:cNvPr id="4" name="Content Placeholder 3" descr="Graphical user interface, application&#10;&#10;Description automatically generated">
            <a:extLst>
              <a:ext uri="{FF2B5EF4-FFF2-40B4-BE49-F238E27FC236}">
                <a16:creationId xmlns:a16="http://schemas.microsoft.com/office/drawing/2014/main" id="{008CB864-8E3F-D195-E2C9-8684D7766B7D}"/>
              </a:ext>
            </a:extLst>
          </p:cNvPr>
          <p:cNvPicPr>
            <a:picLocks noGrp="1" noChangeAspect="1"/>
          </p:cNvPicPr>
          <p:nvPr>
            <p:ph idx="1"/>
          </p:nvPr>
        </p:nvPicPr>
        <p:blipFill>
          <a:blip r:embed="rId2"/>
          <a:stretch>
            <a:fillRect/>
          </a:stretch>
        </p:blipFill>
        <p:spPr>
          <a:xfrm>
            <a:off x="1129214" y="1912458"/>
            <a:ext cx="2196000" cy="4233026"/>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024550FC-AA88-5B83-90F2-FCE45B6DB331}"/>
              </a:ext>
            </a:extLst>
          </p:cNvPr>
          <p:cNvPicPr>
            <a:picLocks noChangeAspect="1"/>
          </p:cNvPicPr>
          <p:nvPr/>
        </p:nvPicPr>
        <p:blipFill>
          <a:blip r:embed="rId3"/>
          <a:stretch>
            <a:fillRect/>
          </a:stretch>
        </p:blipFill>
        <p:spPr>
          <a:xfrm>
            <a:off x="3859584" y="1921851"/>
            <a:ext cx="2088000" cy="4223633"/>
          </a:xfrm>
          <a:prstGeom prst="rect">
            <a:avLst/>
          </a:prstGeom>
        </p:spPr>
      </p:pic>
      <p:pic>
        <p:nvPicPr>
          <p:cNvPr id="6" name="Picture 5" descr="Text, letter&#10;&#10;Description automatically generated">
            <a:extLst>
              <a:ext uri="{FF2B5EF4-FFF2-40B4-BE49-F238E27FC236}">
                <a16:creationId xmlns:a16="http://schemas.microsoft.com/office/drawing/2014/main" id="{B7C45E22-1CF6-954A-6C62-FC624CDF4CDF}"/>
              </a:ext>
            </a:extLst>
          </p:cNvPr>
          <p:cNvPicPr>
            <a:picLocks noChangeAspect="1"/>
          </p:cNvPicPr>
          <p:nvPr/>
        </p:nvPicPr>
        <p:blipFill>
          <a:blip r:embed="rId4"/>
          <a:stretch>
            <a:fillRect/>
          </a:stretch>
        </p:blipFill>
        <p:spPr>
          <a:xfrm>
            <a:off x="6481954" y="1929904"/>
            <a:ext cx="2088000" cy="4215580"/>
          </a:xfrm>
          <a:prstGeom prst="rect">
            <a:avLst/>
          </a:prstGeom>
        </p:spPr>
      </p:pic>
      <p:pic>
        <p:nvPicPr>
          <p:cNvPr id="7" name="Picture 6" descr="Text, letter&#10;&#10;Description automatically generated">
            <a:extLst>
              <a:ext uri="{FF2B5EF4-FFF2-40B4-BE49-F238E27FC236}">
                <a16:creationId xmlns:a16="http://schemas.microsoft.com/office/drawing/2014/main" id="{BB0690D4-9319-B112-3148-68486127BD59}"/>
              </a:ext>
            </a:extLst>
          </p:cNvPr>
          <p:cNvPicPr>
            <a:picLocks noChangeAspect="1"/>
          </p:cNvPicPr>
          <p:nvPr/>
        </p:nvPicPr>
        <p:blipFill>
          <a:blip r:embed="rId5"/>
          <a:stretch>
            <a:fillRect/>
          </a:stretch>
        </p:blipFill>
        <p:spPr>
          <a:xfrm>
            <a:off x="9104324" y="1929904"/>
            <a:ext cx="2088000" cy="4246300"/>
          </a:xfrm>
          <a:prstGeom prst="rect">
            <a:avLst/>
          </a:prstGeom>
        </p:spPr>
      </p:pic>
    </p:spTree>
    <p:extLst>
      <p:ext uri="{BB962C8B-B14F-4D97-AF65-F5344CB8AC3E}">
        <p14:creationId xmlns:p14="http://schemas.microsoft.com/office/powerpoint/2010/main" val="72694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3925-B809-3736-DA15-933F8D27286F}"/>
              </a:ext>
            </a:extLst>
          </p:cNvPr>
          <p:cNvSpPr>
            <a:spLocks noGrp="1"/>
          </p:cNvSpPr>
          <p:nvPr>
            <p:ph type="title"/>
          </p:nvPr>
        </p:nvSpPr>
        <p:spPr/>
        <p:txBody>
          <a:bodyPr/>
          <a:lstStyle/>
          <a:p>
            <a:r>
              <a:rPr lang="en-US" b="1" dirty="0"/>
              <a:t>Summary of Cognitive Walkthrough</a:t>
            </a:r>
            <a:endParaRPr lang="en-IN" b="1" dirty="0"/>
          </a:p>
        </p:txBody>
      </p:sp>
      <p:sp>
        <p:nvSpPr>
          <p:cNvPr id="3" name="Content Placeholder 2">
            <a:extLst>
              <a:ext uri="{FF2B5EF4-FFF2-40B4-BE49-F238E27FC236}">
                <a16:creationId xmlns:a16="http://schemas.microsoft.com/office/drawing/2014/main" id="{BC40CC09-0479-42B8-F522-233277E7B1EB}"/>
              </a:ext>
            </a:extLst>
          </p:cNvPr>
          <p:cNvSpPr>
            <a:spLocks noGrp="1"/>
          </p:cNvSpPr>
          <p:nvPr>
            <p:ph idx="1"/>
          </p:nvPr>
        </p:nvSpPr>
        <p:spPr>
          <a:xfrm>
            <a:off x="1097280" y="1845734"/>
            <a:ext cx="10058400" cy="4326466"/>
          </a:xfrm>
        </p:spPr>
        <p:txBody>
          <a:bodyPr>
            <a:normAutofit/>
          </a:bodyPr>
          <a:lstStyle/>
          <a:p>
            <a:pPr>
              <a:buFont typeface="Courier New" panose="02070309020205020404" pitchFamily="49" charset="0"/>
              <a:buChar char="o"/>
            </a:pPr>
            <a:r>
              <a:rPr lang="en-US" dirty="0">
                <a:solidFill>
                  <a:srgbClr val="3B3838"/>
                </a:solidFill>
                <a:effectLst/>
                <a:latin typeface="Arial" panose="020B0604020202020204" pitchFamily="34" charset="0"/>
                <a:ea typeface="Times New Roman" panose="02020603050405020304" pitchFamily="18" charset="0"/>
              </a:rPr>
              <a:t> </a:t>
            </a:r>
            <a:r>
              <a:rPr lang="en-US" dirty="0">
                <a:solidFill>
                  <a:srgbClr val="3B3838"/>
                </a:solidFill>
                <a:effectLst/>
                <a:latin typeface="Arial" panose="020B0604020202020204" pitchFamily="34" charset="0"/>
                <a:ea typeface="Times New Roman" panose="02020603050405020304" pitchFamily="18" charset="0"/>
                <a:cs typeface="Arial" panose="020B0604020202020204" pitchFamily="34" charset="0"/>
              </a:rPr>
              <a:t>After working on appendices and interviewing, proposed and applied corrections to some existing and new features of the application</a:t>
            </a:r>
            <a:endParaRPr lang="en-US" dirty="0">
              <a:latin typeface="Arial" panose="020B0604020202020204" pitchFamily="34" charset="0"/>
              <a:cs typeface="Arial" panose="020B0604020202020204" pitchFamily="34" charset="0"/>
            </a:endParaRPr>
          </a:p>
          <a:p>
            <a:pPr>
              <a:buFont typeface="Courier New" panose="02070309020205020404" pitchFamily="49" charset="0"/>
              <a:buChar char="o"/>
            </a:pPr>
            <a:r>
              <a:rPr lang="en-US" dirty="0">
                <a:solidFill>
                  <a:srgbClr val="3B3838"/>
                </a:solidFill>
                <a:effectLst/>
                <a:latin typeface="Arial" panose="020B0604020202020204" pitchFamily="34" charset="0"/>
                <a:ea typeface="Times New Roman" panose="02020603050405020304" pitchFamily="18" charset="0"/>
                <a:cs typeface="Arial" panose="020B0604020202020204" pitchFamily="34" charset="0"/>
              </a:rPr>
              <a:t> Researched how Abby (user person) will interact and how her motivations and knowledge will affect the usage </a:t>
            </a:r>
            <a:r>
              <a:rPr lang="en-US" dirty="0">
                <a:latin typeface="Arial" panose="020B0604020202020204" pitchFamily="34" charset="0"/>
                <a:cs typeface="Arial" panose="020B0604020202020204" pitchFamily="34" charset="0"/>
              </a:rPr>
              <a:t> </a:t>
            </a:r>
          </a:p>
          <a:p>
            <a:pPr>
              <a:buFont typeface="Courier New" panose="02070309020205020404" pitchFamily="49" charset="0"/>
              <a:buChar char="o"/>
            </a:pPr>
            <a:r>
              <a:rPr lang="en-US" dirty="0">
                <a:latin typeface="Arial" panose="020B0604020202020204" pitchFamily="34" charset="0"/>
                <a:cs typeface="Arial" panose="020B0604020202020204" pitchFamily="34" charset="0"/>
              </a:rPr>
              <a:t> Designed Prototypes to be evaluated in two rounds of Walkthroughs</a:t>
            </a:r>
          </a:p>
          <a:p>
            <a:pPr>
              <a:buFont typeface="Courier New" panose="02070309020205020404" pitchFamily="49" charset="0"/>
              <a:buChar char="o"/>
            </a:pPr>
            <a:r>
              <a:rPr lang="en-US" dirty="0">
                <a:solidFill>
                  <a:srgbClr val="3B3838"/>
                </a:solidFill>
                <a:effectLst/>
                <a:latin typeface="Arial" panose="020B0604020202020204" pitchFamily="34" charset="0"/>
                <a:ea typeface="Times New Roman" panose="02020603050405020304" pitchFamily="18" charset="0"/>
                <a:cs typeface="Arial" panose="020B0604020202020204" pitchFamily="34" charset="0"/>
              </a:rPr>
              <a:t> Created tasks for evaluators with normal use cases to perform with a task scenario </a:t>
            </a:r>
          </a:p>
          <a:p>
            <a:pPr>
              <a:buFont typeface="Courier New" panose="02070309020205020404" pitchFamily="49" charset="0"/>
              <a:buChar char="o"/>
            </a:pPr>
            <a:r>
              <a:rPr lang="en-US" dirty="0">
                <a:solidFill>
                  <a:srgbClr val="3B3838"/>
                </a:solidFill>
                <a:latin typeface="Arial" panose="020B0604020202020204" pitchFamily="34" charset="0"/>
                <a:ea typeface="Times New Roman" panose="02020603050405020304" pitchFamily="18" charset="0"/>
                <a:cs typeface="Arial" panose="020B0604020202020204" pitchFamily="34" charset="0"/>
              </a:rPr>
              <a:t> Evaluators f</a:t>
            </a:r>
            <a:r>
              <a:rPr lang="en-US" dirty="0">
                <a:solidFill>
                  <a:srgbClr val="3B3838"/>
                </a:solidFill>
                <a:effectLst/>
                <a:latin typeface="Arial" panose="020B0604020202020204" pitchFamily="34" charset="0"/>
                <a:ea typeface="Times New Roman" panose="02020603050405020304" pitchFamily="18" charset="0"/>
                <a:cs typeface="Arial" panose="020B0604020202020204" pitchFamily="34" charset="0"/>
              </a:rPr>
              <a:t>illed CW sheets with “yes”, “no” and “maybe” to justify the probability of usability for Abby</a:t>
            </a:r>
          </a:p>
          <a:p>
            <a:pPr>
              <a:buFont typeface="Courier New" panose="02070309020205020404" pitchFamily="49" charset="0"/>
              <a:buChar char="o"/>
            </a:pPr>
            <a:r>
              <a:rPr lang="en-US" dirty="0">
                <a:solidFill>
                  <a:srgbClr val="3B3838"/>
                </a:solidFill>
                <a:latin typeface="Arial" panose="020B0604020202020204" pitchFamily="34" charset="0"/>
                <a:ea typeface="Times New Roman" panose="02020603050405020304" pitchFamily="18" charset="0"/>
                <a:cs typeface="Arial" panose="020B0604020202020204" pitchFamily="34" charset="0"/>
              </a:rPr>
              <a:t> Evaluators were asked to find errors that need to be addressed to improve User Experience and note the severity (1 is lowest and 5 is highest, MF is must Fix) of the issue</a:t>
            </a:r>
          </a:p>
        </p:txBody>
      </p:sp>
    </p:spTree>
    <p:extLst>
      <p:ext uri="{BB962C8B-B14F-4D97-AF65-F5344CB8AC3E}">
        <p14:creationId xmlns:p14="http://schemas.microsoft.com/office/powerpoint/2010/main" val="277687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1D9D54-AB15-E374-0E7A-3A6EB1735D81}"/>
              </a:ext>
            </a:extLst>
          </p:cNvPr>
          <p:cNvSpPr txBox="1">
            <a:spLocks/>
          </p:cNvSpPr>
          <p:nvPr/>
        </p:nvSpPr>
        <p:spPr>
          <a:xfrm>
            <a:off x="1065197" y="5120640"/>
            <a:ext cx="10058400" cy="8229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3600" b="1" dirty="0">
                <a:solidFill>
                  <a:srgbClr val="FFFFFF"/>
                </a:solidFill>
              </a:rPr>
              <a:t>Results of Cognitive Walkthrough</a:t>
            </a:r>
          </a:p>
        </p:txBody>
      </p:sp>
      <p:sp>
        <p:nvSpPr>
          <p:cNvPr id="18" name="Rectangle 17">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 name="Table 3">
            <a:extLst>
              <a:ext uri="{FF2B5EF4-FFF2-40B4-BE49-F238E27FC236}">
                <a16:creationId xmlns:a16="http://schemas.microsoft.com/office/drawing/2014/main" id="{FD6B91C7-DD2D-4336-E763-95280A9DE5C5}"/>
              </a:ext>
            </a:extLst>
          </p:cNvPr>
          <p:cNvGraphicFramePr>
            <a:graphicFrameLocks noGrp="1"/>
          </p:cNvGraphicFramePr>
          <p:nvPr>
            <p:extLst>
              <p:ext uri="{D42A27DB-BD31-4B8C-83A1-F6EECF244321}">
                <p14:modId xmlns:p14="http://schemas.microsoft.com/office/powerpoint/2010/main" val="908303228"/>
              </p:ext>
            </p:extLst>
          </p:nvPr>
        </p:nvGraphicFramePr>
        <p:xfrm>
          <a:off x="718386" y="643538"/>
          <a:ext cx="10756330" cy="3618590"/>
        </p:xfrm>
        <a:graphic>
          <a:graphicData uri="http://schemas.openxmlformats.org/drawingml/2006/table">
            <a:tbl>
              <a:tblPr firstRow="1" bandRow="1">
                <a:tableStyleId>{5C22544A-7EE6-4342-B048-85BDC9FD1C3A}</a:tableStyleId>
              </a:tblPr>
              <a:tblGrid>
                <a:gridCol w="2522533">
                  <a:extLst>
                    <a:ext uri="{9D8B030D-6E8A-4147-A177-3AD203B41FA5}">
                      <a16:colId xmlns:a16="http://schemas.microsoft.com/office/drawing/2014/main" val="39917505"/>
                    </a:ext>
                  </a:extLst>
                </a:gridCol>
                <a:gridCol w="1279612">
                  <a:extLst>
                    <a:ext uri="{9D8B030D-6E8A-4147-A177-3AD203B41FA5}">
                      <a16:colId xmlns:a16="http://schemas.microsoft.com/office/drawing/2014/main" val="2201558521"/>
                    </a:ext>
                  </a:extLst>
                </a:gridCol>
                <a:gridCol w="1103898">
                  <a:extLst>
                    <a:ext uri="{9D8B030D-6E8A-4147-A177-3AD203B41FA5}">
                      <a16:colId xmlns:a16="http://schemas.microsoft.com/office/drawing/2014/main" val="1883568108"/>
                    </a:ext>
                  </a:extLst>
                </a:gridCol>
                <a:gridCol w="5850287">
                  <a:extLst>
                    <a:ext uri="{9D8B030D-6E8A-4147-A177-3AD203B41FA5}">
                      <a16:colId xmlns:a16="http://schemas.microsoft.com/office/drawing/2014/main" val="2663518192"/>
                    </a:ext>
                  </a:extLst>
                </a:gridCol>
              </a:tblGrid>
              <a:tr h="263606">
                <a:tc>
                  <a:txBody>
                    <a:bodyPr/>
                    <a:lstStyle/>
                    <a:p>
                      <a:pPr algn="ctr"/>
                      <a:r>
                        <a:rPr lang="en-US" sz="1200"/>
                        <a:t>Task</a:t>
                      </a:r>
                    </a:p>
                  </a:txBody>
                  <a:tcPr marL="59910" marR="59910" marT="29955" marB="29955"/>
                </a:tc>
                <a:tc>
                  <a:txBody>
                    <a:bodyPr/>
                    <a:lstStyle/>
                    <a:p>
                      <a:pPr algn="ctr"/>
                      <a:r>
                        <a:rPr lang="en-US" sz="1200"/>
                        <a:t>Evaluators</a:t>
                      </a:r>
                    </a:p>
                  </a:txBody>
                  <a:tcPr marL="59910" marR="59910" marT="29955" marB="29955"/>
                </a:tc>
                <a:tc>
                  <a:txBody>
                    <a:bodyPr/>
                    <a:lstStyle/>
                    <a:p>
                      <a:pPr algn="ctr"/>
                      <a:r>
                        <a:rPr lang="en-US" sz="1200"/>
                        <a:t>Severity</a:t>
                      </a:r>
                    </a:p>
                  </a:txBody>
                  <a:tcPr marL="59910" marR="59910" marT="29955" marB="29955"/>
                </a:tc>
                <a:tc>
                  <a:txBody>
                    <a:bodyPr/>
                    <a:lstStyle/>
                    <a:p>
                      <a:pPr algn="ctr"/>
                      <a:r>
                        <a:rPr lang="en-US" sz="1200"/>
                        <a:t>Observation</a:t>
                      </a:r>
                    </a:p>
                  </a:txBody>
                  <a:tcPr marL="59910" marR="59910" marT="29955" marB="29955"/>
                </a:tc>
                <a:extLst>
                  <a:ext uri="{0D108BD9-81ED-4DB2-BD59-A6C34878D82A}">
                    <a16:rowId xmlns:a16="http://schemas.microsoft.com/office/drawing/2014/main" val="1770756724"/>
                  </a:ext>
                </a:extLst>
              </a:tr>
              <a:tr h="443337">
                <a:tc rowSpan="4">
                  <a:txBody>
                    <a:bodyPr/>
                    <a:lstStyle/>
                    <a:p>
                      <a:pPr algn="ctr"/>
                      <a:endParaRPr lang="en-US" sz="1200"/>
                    </a:p>
                    <a:p>
                      <a:pPr algn="ctr"/>
                      <a:endParaRPr lang="en-US" sz="1200"/>
                    </a:p>
                    <a:p>
                      <a:pPr algn="ctr"/>
                      <a:endParaRPr lang="en-US" sz="1200"/>
                    </a:p>
                    <a:p>
                      <a:pPr algn="ctr"/>
                      <a:r>
                        <a:rPr lang="en-US" sz="1200"/>
                        <a:t>Set Reminder for custom </a:t>
                      </a:r>
                    </a:p>
                    <a:p>
                      <a:pPr algn="ctr"/>
                      <a:r>
                        <a:rPr lang="en-US" sz="1200"/>
                        <a:t>time interval</a:t>
                      </a:r>
                    </a:p>
                  </a:txBody>
                  <a:tcPr marL="59910" marR="59910" marT="29955" marB="29955"/>
                </a:tc>
                <a:tc>
                  <a:txBody>
                    <a:bodyPr/>
                    <a:lstStyle/>
                    <a:p>
                      <a:pPr algn="ctr"/>
                      <a:r>
                        <a:rPr lang="en-US" sz="1200"/>
                        <a:t>2,3,4,5</a:t>
                      </a:r>
                    </a:p>
                  </a:txBody>
                  <a:tcPr marL="59910" marR="59910" marT="29955" marB="29955"/>
                </a:tc>
                <a:tc>
                  <a:txBody>
                    <a:bodyPr/>
                    <a:lstStyle/>
                    <a:p>
                      <a:pPr algn="ctr"/>
                      <a:r>
                        <a:rPr lang="en-US" sz="1200"/>
                        <a:t>2</a:t>
                      </a:r>
                    </a:p>
                  </a:txBody>
                  <a:tcPr marL="59910" marR="59910" marT="29955" marB="29955"/>
                </a:tc>
                <a:tc>
                  <a:txBody>
                    <a:bodyPr/>
                    <a:lstStyle/>
                    <a:p>
                      <a:pPr algn="l"/>
                      <a:r>
                        <a:rPr lang="en-CA" sz="1200" kern="1200">
                          <a:solidFill>
                            <a:schemeClr val="dk1"/>
                          </a:solidFill>
                          <a:effectLst/>
                          <a:latin typeface="+mn-lt"/>
                          <a:ea typeface="+mn-ea"/>
                          <a:cs typeface="+mn-cs"/>
                        </a:rPr>
                        <a:t>The add reminder button which is misguiding as it is not adding reminder but taking to next page.</a:t>
                      </a:r>
                      <a:r>
                        <a:rPr lang="en-CA" sz="1200">
                          <a:effectLst/>
                        </a:rPr>
                        <a:t> </a:t>
                      </a:r>
                      <a:endParaRPr lang="en-US" sz="1200"/>
                    </a:p>
                  </a:txBody>
                  <a:tcPr marL="59910" marR="59910" marT="29955" marB="29955"/>
                </a:tc>
                <a:extLst>
                  <a:ext uri="{0D108BD9-81ED-4DB2-BD59-A6C34878D82A}">
                    <a16:rowId xmlns:a16="http://schemas.microsoft.com/office/drawing/2014/main" val="3841952123"/>
                  </a:ext>
                </a:extLst>
              </a:tr>
              <a:tr h="443337">
                <a:tc vMerge="1">
                  <a:txBody>
                    <a:bodyPr/>
                    <a:lstStyle/>
                    <a:p>
                      <a:endParaRPr lang="en-US" dirty="0"/>
                    </a:p>
                  </a:txBody>
                  <a:tcPr/>
                </a:tc>
                <a:tc>
                  <a:txBody>
                    <a:bodyPr/>
                    <a:lstStyle/>
                    <a:p>
                      <a:pPr algn="ctr"/>
                      <a:r>
                        <a:rPr lang="en-US" sz="1200"/>
                        <a:t>2,3,5</a:t>
                      </a:r>
                    </a:p>
                  </a:txBody>
                  <a:tcPr marL="59910" marR="59910" marT="29955" marB="29955"/>
                </a:tc>
                <a:tc>
                  <a:txBody>
                    <a:bodyPr/>
                    <a:lstStyle/>
                    <a:p>
                      <a:pPr algn="ctr"/>
                      <a:r>
                        <a:rPr lang="en-US" sz="1200"/>
                        <a:t>1-3</a:t>
                      </a:r>
                    </a:p>
                  </a:txBody>
                  <a:tcPr marL="59910" marR="59910" marT="29955" marB="29955"/>
                </a:tc>
                <a:tc>
                  <a:txBody>
                    <a:bodyPr/>
                    <a:lstStyle/>
                    <a:p>
                      <a:pPr algn="l"/>
                      <a:r>
                        <a:rPr lang="en-CA" sz="1200" kern="1200">
                          <a:solidFill>
                            <a:schemeClr val="dk1"/>
                          </a:solidFill>
                          <a:effectLst/>
                          <a:latin typeface="+mn-lt"/>
                          <a:ea typeface="+mn-ea"/>
                          <a:cs typeface="+mn-cs"/>
                        </a:rPr>
                        <a:t>There is no option of start and end date of reminder, add reminder button takes to the confirmation page which is misguiding.</a:t>
                      </a:r>
                      <a:endParaRPr lang="en-US" sz="1200"/>
                    </a:p>
                  </a:txBody>
                  <a:tcPr marL="59910" marR="59910" marT="29955" marB="29955"/>
                </a:tc>
                <a:extLst>
                  <a:ext uri="{0D108BD9-81ED-4DB2-BD59-A6C34878D82A}">
                    <a16:rowId xmlns:a16="http://schemas.microsoft.com/office/drawing/2014/main" val="3966079066"/>
                  </a:ext>
                </a:extLst>
              </a:tr>
              <a:tr h="263606">
                <a:tc vMerge="1">
                  <a:txBody>
                    <a:bodyPr/>
                    <a:lstStyle/>
                    <a:p>
                      <a:endParaRPr lang="en-US"/>
                    </a:p>
                  </a:txBody>
                  <a:tcPr/>
                </a:tc>
                <a:tc>
                  <a:txBody>
                    <a:bodyPr/>
                    <a:lstStyle/>
                    <a:p>
                      <a:pPr algn="ctr"/>
                      <a:r>
                        <a:rPr lang="en-US" sz="1200"/>
                        <a:t>All</a:t>
                      </a:r>
                    </a:p>
                  </a:txBody>
                  <a:tcPr marL="59910" marR="59910" marT="29955" marB="29955"/>
                </a:tc>
                <a:tc>
                  <a:txBody>
                    <a:bodyPr/>
                    <a:lstStyle/>
                    <a:p>
                      <a:pPr algn="ctr"/>
                      <a:r>
                        <a:rPr lang="en-US" sz="1200"/>
                        <a:t>MF</a:t>
                      </a:r>
                    </a:p>
                  </a:txBody>
                  <a:tcPr marL="59910" marR="59910" marT="29955" marB="29955"/>
                </a:tc>
                <a:tc>
                  <a:txBody>
                    <a:bodyPr/>
                    <a:lstStyle/>
                    <a:p>
                      <a:pPr algn="l"/>
                      <a:r>
                        <a:rPr lang="en-CA" sz="1200" kern="1200">
                          <a:solidFill>
                            <a:schemeClr val="dk1"/>
                          </a:solidFill>
                          <a:effectLst/>
                          <a:latin typeface="+mn-lt"/>
                          <a:ea typeface="+mn-ea"/>
                          <a:cs typeface="+mn-cs"/>
                        </a:rPr>
                        <a:t>The back button is missing.</a:t>
                      </a:r>
                      <a:endParaRPr lang="en-US" sz="1200"/>
                    </a:p>
                  </a:txBody>
                  <a:tcPr marL="59910" marR="59910" marT="29955" marB="29955"/>
                </a:tc>
                <a:extLst>
                  <a:ext uri="{0D108BD9-81ED-4DB2-BD59-A6C34878D82A}">
                    <a16:rowId xmlns:a16="http://schemas.microsoft.com/office/drawing/2014/main" val="1143240259"/>
                  </a:ext>
                </a:extLst>
              </a:tr>
              <a:tr h="263606">
                <a:tc vMerge="1">
                  <a:txBody>
                    <a:bodyPr/>
                    <a:lstStyle/>
                    <a:p>
                      <a:endParaRPr lang="en-US" dirty="0"/>
                    </a:p>
                  </a:txBody>
                  <a:tcPr/>
                </a:tc>
                <a:tc>
                  <a:txBody>
                    <a:bodyPr/>
                    <a:lstStyle/>
                    <a:p>
                      <a:pPr algn="ctr"/>
                      <a:r>
                        <a:rPr lang="en-US" sz="1200"/>
                        <a:t>All</a:t>
                      </a:r>
                    </a:p>
                  </a:txBody>
                  <a:tcPr marL="59910" marR="59910" marT="29955" marB="29955"/>
                </a:tc>
                <a:tc>
                  <a:txBody>
                    <a:bodyPr/>
                    <a:lstStyle/>
                    <a:p>
                      <a:pPr algn="ctr"/>
                      <a:r>
                        <a:rPr lang="en-US" sz="1200"/>
                        <a:t>MF</a:t>
                      </a:r>
                    </a:p>
                  </a:txBody>
                  <a:tcPr marL="59910" marR="59910" marT="29955" marB="29955"/>
                </a:tc>
                <a:tc>
                  <a:txBody>
                    <a:bodyPr/>
                    <a:lstStyle/>
                    <a:p>
                      <a:pPr algn="l"/>
                      <a:r>
                        <a:rPr lang="en-CA" sz="1200" kern="1200">
                          <a:solidFill>
                            <a:schemeClr val="dk1"/>
                          </a:solidFill>
                          <a:effectLst/>
                          <a:latin typeface="+mn-lt"/>
                          <a:ea typeface="+mn-ea"/>
                          <a:cs typeface="+mn-cs"/>
                        </a:rPr>
                        <a:t>No need to confirm the second time.</a:t>
                      </a:r>
                      <a:r>
                        <a:rPr lang="en-CA" sz="1200">
                          <a:effectLst/>
                        </a:rPr>
                        <a:t> </a:t>
                      </a:r>
                      <a:endParaRPr lang="en-US" sz="1200"/>
                    </a:p>
                  </a:txBody>
                  <a:tcPr marL="59910" marR="59910" marT="29955" marB="29955"/>
                </a:tc>
                <a:extLst>
                  <a:ext uri="{0D108BD9-81ED-4DB2-BD59-A6C34878D82A}">
                    <a16:rowId xmlns:a16="http://schemas.microsoft.com/office/drawing/2014/main" val="2403911730"/>
                  </a:ext>
                </a:extLst>
              </a:tr>
              <a:tr h="263606">
                <a:tc rowSpan="4">
                  <a:txBody>
                    <a:bodyPr/>
                    <a:lstStyle/>
                    <a:p>
                      <a:pPr algn="ctr"/>
                      <a:endParaRPr lang="en-US" sz="1200"/>
                    </a:p>
                    <a:p>
                      <a:pPr algn="ctr"/>
                      <a:endParaRPr lang="en-US" sz="1200"/>
                    </a:p>
                    <a:p>
                      <a:pPr algn="ctr"/>
                      <a:r>
                        <a:rPr lang="en-US" sz="1200"/>
                        <a:t>Analyzing the data of expenditure using graphs</a:t>
                      </a:r>
                    </a:p>
                  </a:txBody>
                  <a:tcPr marL="59910" marR="59910" marT="29955" marB="29955"/>
                </a:tc>
                <a:tc>
                  <a:txBody>
                    <a:bodyPr/>
                    <a:lstStyle/>
                    <a:p>
                      <a:pPr algn="ctr"/>
                      <a:r>
                        <a:rPr lang="en-US" sz="1200"/>
                        <a:t>1,2,3,5</a:t>
                      </a:r>
                    </a:p>
                  </a:txBody>
                  <a:tcPr marL="59910" marR="59910" marT="29955" marB="29955"/>
                </a:tc>
                <a:tc>
                  <a:txBody>
                    <a:bodyPr/>
                    <a:lstStyle/>
                    <a:p>
                      <a:pPr algn="ctr"/>
                      <a:r>
                        <a:rPr lang="en-US" sz="1200" dirty="0"/>
                        <a:t>MF</a:t>
                      </a:r>
                    </a:p>
                  </a:txBody>
                  <a:tcPr marL="59910" marR="59910" marT="29955" marB="29955"/>
                </a:tc>
                <a:tc>
                  <a:txBody>
                    <a:bodyPr/>
                    <a:lstStyle/>
                    <a:p>
                      <a:pPr algn="l"/>
                      <a:r>
                        <a:rPr lang="en-CA" sz="1200" kern="1200" dirty="0">
                          <a:solidFill>
                            <a:schemeClr val="dk1"/>
                          </a:solidFill>
                          <a:effectLst/>
                          <a:latin typeface="+mn-lt"/>
                          <a:ea typeface="+mn-ea"/>
                          <a:cs typeface="+mn-cs"/>
                        </a:rPr>
                        <a:t>What to do after selecting the dropdown is unclear.</a:t>
                      </a:r>
                      <a:endParaRPr lang="en-US" sz="1200" dirty="0"/>
                    </a:p>
                  </a:txBody>
                  <a:tcPr marL="59910" marR="59910" marT="29955" marB="29955"/>
                </a:tc>
                <a:extLst>
                  <a:ext uri="{0D108BD9-81ED-4DB2-BD59-A6C34878D82A}">
                    <a16:rowId xmlns:a16="http://schemas.microsoft.com/office/drawing/2014/main" val="1597932911"/>
                  </a:ext>
                </a:extLst>
              </a:tr>
              <a:tr h="263606">
                <a:tc vMerge="1">
                  <a:txBody>
                    <a:bodyPr/>
                    <a:lstStyle/>
                    <a:p>
                      <a:endParaRPr lang="en-US"/>
                    </a:p>
                  </a:txBody>
                  <a:tcPr/>
                </a:tc>
                <a:tc>
                  <a:txBody>
                    <a:bodyPr/>
                    <a:lstStyle/>
                    <a:p>
                      <a:pPr algn="ctr"/>
                      <a:r>
                        <a:rPr lang="en-US" sz="1200"/>
                        <a:t>4</a:t>
                      </a:r>
                    </a:p>
                  </a:txBody>
                  <a:tcPr marL="59910" marR="59910" marT="29955" marB="29955"/>
                </a:tc>
                <a:tc>
                  <a:txBody>
                    <a:bodyPr/>
                    <a:lstStyle/>
                    <a:p>
                      <a:pPr algn="ctr"/>
                      <a:r>
                        <a:rPr lang="en-US" sz="1200" dirty="0"/>
                        <a:t>MF</a:t>
                      </a:r>
                    </a:p>
                  </a:txBody>
                  <a:tcPr marL="59910" marR="59910" marT="29955" marB="29955"/>
                </a:tc>
                <a:tc>
                  <a:txBody>
                    <a:bodyPr/>
                    <a:lstStyle/>
                    <a:p>
                      <a:pPr algn="l"/>
                      <a:r>
                        <a:rPr lang="en-CA" sz="1200" kern="1200" dirty="0">
                          <a:solidFill>
                            <a:schemeClr val="dk1"/>
                          </a:solidFill>
                          <a:effectLst/>
                          <a:latin typeface="+mn-lt"/>
                          <a:ea typeface="+mn-ea"/>
                          <a:cs typeface="+mn-cs"/>
                        </a:rPr>
                        <a:t>A button is required that takes to the next step.</a:t>
                      </a:r>
                      <a:endParaRPr lang="en-US" sz="1200" dirty="0"/>
                    </a:p>
                  </a:txBody>
                  <a:tcPr marL="59910" marR="59910" marT="29955" marB="29955"/>
                </a:tc>
                <a:extLst>
                  <a:ext uri="{0D108BD9-81ED-4DB2-BD59-A6C34878D82A}">
                    <a16:rowId xmlns:a16="http://schemas.microsoft.com/office/drawing/2014/main" val="419974843"/>
                  </a:ext>
                </a:extLst>
              </a:tr>
              <a:tr h="263606">
                <a:tc vMerge="1">
                  <a:txBody>
                    <a:bodyPr/>
                    <a:lstStyle/>
                    <a:p>
                      <a:endParaRPr lang="en-US"/>
                    </a:p>
                  </a:txBody>
                  <a:tcPr/>
                </a:tc>
                <a:tc>
                  <a:txBody>
                    <a:bodyPr/>
                    <a:lstStyle/>
                    <a:p>
                      <a:pPr algn="ctr"/>
                      <a:r>
                        <a:rPr lang="en-US" sz="1200"/>
                        <a:t>5</a:t>
                      </a:r>
                    </a:p>
                  </a:txBody>
                  <a:tcPr marL="59910" marR="59910" marT="29955" marB="29955"/>
                </a:tc>
                <a:tc>
                  <a:txBody>
                    <a:bodyPr/>
                    <a:lstStyle/>
                    <a:p>
                      <a:pPr algn="ctr"/>
                      <a:r>
                        <a:rPr lang="en-US" sz="1200"/>
                        <a:t>3</a:t>
                      </a:r>
                    </a:p>
                  </a:txBody>
                  <a:tcPr marL="59910" marR="59910" marT="29955" marB="29955"/>
                </a:tc>
                <a:tc>
                  <a:txBody>
                    <a:bodyPr/>
                    <a:lstStyle/>
                    <a:p>
                      <a:pPr algn="l"/>
                      <a:r>
                        <a:rPr lang="en-CA" sz="1200" kern="1200" dirty="0">
                          <a:solidFill>
                            <a:schemeClr val="dk1"/>
                          </a:solidFill>
                          <a:effectLst/>
                          <a:latin typeface="+mn-lt"/>
                          <a:ea typeface="+mn-ea"/>
                          <a:cs typeface="+mn-cs"/>
                        </a:rPr>
                        <a:t>Some instruction would help would be good to guide to change the month.</a:t>
                      </a:r>
                      <a:endParaRPr lang="en-US" sz="1200" dirty="0"/>
                    </a:p>
                  </a:txBody>
                  <a:tcPr marL="59910" marR="59910" marT="29955" marB="29955"/>
                </a:tc>
                <a:extLst>
                  <a:ext uri="{0D108BD9-81ED-4DB2-BD59-A6C34878D82A}">
                    <a16:rowId xmlns:a16="http://schemas.microsoft.com/office/drawing/2014/main" val="2885591516"/>
                  </a:ext>
                </a:extLst>
              </a:tr>
              <a:tr h="263606">
                <a:tc vMerge="1">
                  <a:txBody>
                    <a:bodyPr/>
                    <a:lstStyle/>
                    <a:p>
                      <a:endParaRPr lang="en-US" dirty="0"/>
                    </a:p>
                  </a:txBody>
                  <a:tcPr/>
                </a:tc>
                <a:tc>
                  <a:txBody>
                    <a:bodyPr/>
                    <a:lstStyle/>
                    <a:p>
                      <a:pPr algn="ctr"/>
                      <a:r>
                        <a:rPr lang="en-US" sz="1200"/>
                        <a:t>4</a:t>
                      </a:r>
                    </a:p>
                  </a:txBody>
                  <a:tcPr marL="59910" marR="59910" marT="29955" marB="29955"/>
                </a:tc>
                <a:tc>
                  <a:txBody>
                    <a:bodyPr/>
                    <a:lstStyle/>
                    <a:p>
                      <a:pPr algn="ctr"/>
                      <a:r>
                        <a:rPr lang="en-US" sz="1200"/>
                        <a:t>3</a:t>
                      </a:r>
                    </a:p>
                  </a:txBody>
                  <a:tcPr marL="59910" marR="59910" marT="29955" marB="29955"/>
                </a:tc>
                <a:tc>
                  <a:txBody>
                    <a:bodyPr/>
                    <a:lstStyle/>
                    <a:p>
                      <a:pPr algn="l"/>
                      <a:r>
                        <a:rPr lang="en-CA" sz="1200" kern="1200" dirty="0">
                          <a:solidFill>
                            <a:schemeClr val="dk1"/>
                          </a:solidFill>
                          <a:effectLst/>
                          <a:latin typeface="+mn-lt"/>
                          <a:ea typeface="+mn-ea"/>
                          <a:cs typeface="+mn-cs"/>
                        </a:rPr>
                        <a:t>All the graphs at same time is bit confusing.</a:t>
                      </a:r>
                      <a:endParaRPr lang="en-US" sz="1200" dirty="0"/>
                    </a:p>
                  </a:txBody>
                  <a:tcPr marL="59910" marR="59910" marT="29955" marB="29955"/>
                </a:tc>
                <a:extLst>
                  <a:ext uri="{0D108BD9-81ED-4DB2-BD59-A6C34878D82A}">
                    <a16:rowId xmlns:a16="http://schemas.microsoft.com/office/drawing/2014/main" val="4218066593"/>
                  </a:ext>
                </a:extLst>
              </a:tr>
              <a:tr h="443337">
                <a:tc rowSpan="2">
                  <a:txBody>
                    <a:bodyPr/>
                    <a:lstStyle/>
                    <a:p>
                      <a:pPr algn="ctr"/>
                      <a:endParaRPr lang="en-US" sz="1200"/>
                    </a:p>
                    <a:p>
                      <a:pPr algn="ctr"/>
                      <a:r>
                        <a:rPr lang="en-US" sz="1200"/>
                        <a:t>Prediction for early loan payoff for interest saving</a:t>
                      </a:r>
                    </a:p>
                  </a:txBody>
                  <a:tcPr marL="59910" marR="59910" marT="29955" marB="29955"/>
                </a:tc>
                <a:tc>
                  <a:txBody>
                    <a:bodyPr/>
                    <a:lstStyle/>
                    <a:p>
                      <a:pPr algn="ctr"/>
                      <a:r>
                        <a:rPr lang="en-US" sz="1200"/>
                        <a:t>1,4,5</a:t>
                      </a:r>
                    </a:p>
                  </a:txBody>
                  <a:tcPr marL="59910" marR="59910" marT="29955" marB="2995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2-3</a:t>
                      </a:r>
                    </a:p>
                    <a:p>
                      <a:pPr algn="ctr"/>
                      <a:endParaRPr lang="en-US" sz="1200"/>
                    </a:p>
                  </a:txBody>
                  <a:tcPr marL="59910" marR="59910" marT="29955" marB="29955"/>
                </a:tc>
                <a:tc>
                  <a:txBody>
                    <a:bodyPr/>
                    <a:lstStyle/>
                    <a:p>
                      <a:pPr algn="l"/>
                      <a:r>
                        <a:rPr lang="en-CA" sz="1200" kern="1200">
                          <a:solidFill>
                            <a:schemeClr val="dk1"/>
                          </a:solidFill>
                          <a:effectLst/>
                          <a:latin typeface="+mn-lt"/>
                          <a:ea typeface="+mn-ea"/>
                          <a:cs typeface="+mn-cs"/>
                        </a:rPr>
                        <a:t>Less information about what will happen in next step which misleads to false interpretation about next steps.</a:t>
                      </a:r>
                      <a:endParaRPr lang="en-US" sz="1200"/>
                    </a:p>
                  </a:txBody>
                  <a:tcPr marL="59910" marR="59910" marT="29955" marB="29955"/>
                </a:tc>
                <a:extLst>
                  <a:ext uri="{0D108BD9-81ED-4DB2-BD59-A6C34878D82A}">
                    <a16:rowId xmlns:a16="http://schemas.microsoft.com/office/drawing/2014/main" val="2694979276"/>
                  </a:ext>
                </a:extLst>
              </a:tr>
              <a:tr h="443337">
                <a:tc vMerge="1">
                  <a:txBody>
                    <a:bodyPr/>
                    <a:lstStyle/>
                    <a:p>
                      <a:endParaRPr lang="en-US" dirty="0"/>
                    </a:p>
                  </a:txBody>
                  <a:tcPr/>
                </a:tc>
                <a:tc>
                  <a:txBody>
                    <a:bodyPr/>
                    <a:lstStyle/>
                    <a:p>
                      <a:pPr algn="ctr"/>
                      <a:r>
                        <a:rPr lang="en-US" sz="1200"/>
                        <a:t>All</a:t>
                      </a:r>
                    </a:p>
                  </a:txBody>
                  <a:tcPr marL="59910" marR="59910" marT="29955" marB="29955"/>
                </a:tc>
                <a:tc>
                  <a:txBody>
                    <a:bodyPr/>
                    <a:lstStyle/>
                    <a:p>
                      <a:pPr algn="ctr"/>
                      <a:r>
                        <a:rPr lang="en-US" sz="1200"/>
                        <a:t>MF</a:t>
                      </a:r>
                    </a:p>
                  </a:txBody>
                  <a:tcPr marL="59910" marR="59910" marT="29955" marB="29955"/>
                </a:tc>
                <a:tc>
                  <a:txBody>
                    <a:bodyPr/>
                    <a:lstStyle/>
                    <a:p>
                      <a:pPr algn="l"/>
                      <a:r>
                        <a:rPr lang="en-CA" sz="1200" kern="1200" dirty="0">
                          <a:solidFill>
                            <a:schemeClr val="dk1"/>
                          </a:solidFill>
                          <a:effectLst/>
                          <a:latin typeface="+mn-lt"/>
                          <a:ea typeface="+mn-ea"/>
                          <a:cs typeface="+mn-cs"/>
                        </a:rPr>
                        <a:t>The Exit button interprets that application would be closed, must be replaced with Home</a:t>
                      </a:r>
                      <a:r>
                        <a:rPr lang="en-CA" sz="1200" dirty="0">
                          <a:effectLst/>
                        </a:rPr>
                        <a:t> </a:t>
                      </a:r>
                      <a:endParaRPr lang="en-US" sz="1200" dirty="0"/>
                    </a:p>
                  </a:txBody>
                  <a:tcPr marL="59910" marR="59910" marT="29955" marB="29955"/>
                </a:tc>
                <a:extLst>
                  <a:ext uri="{0D108BD9-81ED-4DB2-BD59-A6C34878D82A}">
                    <a16:rowId xmlns:a16="http://schemas.microsoft.com/office/drawing/2014/main" val="280464080"/>
                  </a:ext>
                </a:extLst>
              </a:tr>
            </a:tbl>
          </a:graphicData>
        </a:graphic>
      </p:graphicFrame>
    </p:spTree>
    <p:extLst>
      <p:ext uri="{BB962C8B-B14F-4D97-AF65-F5344CB8AC3E}">
        <p14:creationId xmlns:p14="http://schemas.microsoft.com/office/powerpoint/2010/main" val="160189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F3FC-B422-DC0F-ADCD-A95FBE0B9F56}"/>
              </a:ext>
            </a:extLst>
          </p:cNvPr>
          <p:cNvSpPr>
            <a:spLocks noGrp="1"/>
          </p:cNvSpPr>
          <p:nvPr>
            <p:ph type="title"/>
          </p:nvPr>
        </p:nvSpPr>
        <p:spPr/>
        <p:txBody>
          <a:bodyPr/>
          <a:lstStyle/>
          <a:p>
            <a:r>
              <a:rPr lang="en-GB" b="1" dirty="0"/>
              <a:t>Updated Prototypes</a:t>
            </a:r>
            <a:br>
              <a:rPr lang="en-GB" dirty="0"/>
            </a:br>
            <a:endParaRPr lang="en-IN" dirty="0"/>
          </a:p>
        </p:txBody>
      </p:sp>
      <p:pic>
        <p:nvPicPr>
          <p:cNvPr id="5" name="Content Placeholder 4" descr="Letter&#10;&#10;Description automatically generated with medium confidence">
            <a:extLst>
              <a:ext uri="{FF2B5EF4-FFF2-40B4-BE49-F238E27FC236}">
                <a16:creationId xmlns:a16="http://schemas.microsoft.com/office/drawing/2014/main" id="{E78EF5A0-F1EB-8E50-9C3B-91E87317A3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9617" y="1825126"/>
            <a:ext cx="2136657" cy="4351338"/>
          </a:xfrm>
        </p:spPr>
      </p:pic>
      <p:sp>
        <p:nvSpPr>
          <p:cNvPr id="7" name="TextBox 6">
            <a:extLst>
              <a:ext uri="{FF2B5EF4-FFF2-40B4-BE49-F238E27FC236}">
                <a16:creationId xmlns:a16="http://schemas.microsoft.com/office/drawing/2014/main" id="{985DA9AD-58D3-FFC0-2190-79A1E4F47257}"/>
              </a:ext>
            </a:extLst>
          </p:cNvPr>
          <p:cNvSpPr txBox="1"/>
          <p:nvPr/>
        </p:nvSpPr>
        <p:spPr>
          <a:xfrm>
            <a:off x="1097280" y="1210913"/>
            <a:ext cx="6094520" cy="369332"/>
          </a:xfrm>
          <a:prstGeom prst="rect">
            <a:avLst/>
          </a:prstGeom>
          <a:noFill/>
        </p:spPr>
        <p:txBody>
          <a:bodyPr wrap="square">
            <a:spAutoFit/>
          </a:bodyPr>
          <a:lstStyle/>
          <a:p>
            <a:r>
              <a:rPr lang="en-US" b="1" dirty="0"/>
              <a:t>Task 2: Analyzing the data of expenditure using graphs</a:t>
            </a:r>
            <a:endParaRPr lang="en-IN" b="1" dirty="0"/>
          </a:p>
        </p:txBody>
      </p:sp>
      <p:sp>
        <p:nvSpPr>
          <p:cNvPr id="3" name="TextBox 2">
            <a:extLst>
              <a:ext uri="{FF2B5EF4-FFF2-40B4-BE49-F238E27FC236}">
                <a16:creationId xmlns:a16="http://schemas.microsoft.com/office/drawing/2014/main" id="{A61B1A0D-DE93-D157-36A5-B10EFA6EBA80}"/>
              </a:ext>
            </a:extLst>
          </p:cNvPr>
          <p:cNvSpPr txBox="1"/>
          <p:nvPr/>
        </p:nvSpPr>
        <p:spPr>
          <a:xfrm>
            <a:off x="446830" y="2415433"/>
            <a:ext cx="255089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Updated Title of the category selection Drop down menu </a:t>
            </a:r>
          </a:p>
          <a:p>
            <a:pPr marL="285750" indent="-285750">
              <a:buFont typeface="Arial" panose="020B0604020202020204" pitchFamily="34" charset="0"/>
              <a:buChar char="•"/>
            </a:pPr>
            <a:r>
              <a:rPr lang="en-US" dirty="0"/>
              <a:t>Added Show Visualization button </a:t>
            </a:r>
            <a:endParaRPr lang="en-IN" dirty="0"/>
          </a:p>
        </p:txBody>
      </p:sp>
      <p:sp>
        <p:nvSpPr>
          <p:cNvPr id="4" name="Rectangle 3">
            <a:extLst>
              <a:ext uri="{FF2B5EF4-FFF2-40B4-BE49-F238E27FC236}">
                <a16:creationId xmlns:a16="http://schemas.microsoft.com/office/drawing/2014/main" id="{29E51225-5613-3CEB-604F-BE34E3314A81}"/>
              </a:ext>
            </a:extLst>
          </p:cNvPr>
          <p:cNvSpPr/>
          <p:nvPr/>
        </p:nvSpPr>
        <p:spPr>
          <a:xfrm>
            <a:off x="3805331" y="3883844"/>
            <a:ext cx="1096607" cy="6381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67C6B5B-F5A8-A40F-1474-6236C1C0FEC5}"/>
              </a:ext>
            </a:extLst>
          </p:cNvPr>
          <p:cNvSpPr/>
          <p:nvPr/>
        </p:nvSpPr>
        <p:spPr>
          <a:xfrm>
            <a:off x="3439299" y="2709548"/>
            <a:ext cx="1547480" cy="28987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6B0FA11-EF65-FAB3-C93E-A5C460F67AF3}"/>
              </a:ext>
            </a:extLst>
          </p:cNvPr>
          <p:cNvSpPr txBox="1"/>
          <p:nvPr/>
        </p:nvSpPr>
        <p:spPr>
          <a:xfrm>
            <a:off x="6096000" y="2415433"/>
            <a:ext cx="255089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Added heading to show selected Category</a:t>
            </a:r>
          </a:p>
          <a:p>
            <a:pPr marL="285750" indent="-285750">
              <a:buFont typeface="Arial" panose="020B0604020202020204" pitchFamily="34" charset="0"/>
              <a:buChar char="•"/>
            </a:pPr>
            <a:r>
              <a:rPr lang="en-US" dirty="0"/>
              <a:t>Added description to month selection dropdown</a:t>
            </a:r>
          </a:p>
          <a:p>
            <a:pPr marL="285750" indent="-285750">
              <a:buFont typeface="Arial" panose="020B0604020202020204" pitchFamily="34" charset="0"/>
              <a:buChar char="•"/>
            </a:pPr>
            <a:r>
              <a:rPr lang="en-US" dirty="0"/>
              <a:t>Added Previous and Home buttons to go back and change category</a:t>
            </a:r>
            <a:endParaRPr lang="en-IN" dirty="0"/>
          </a:p>
        </p:txBody>
      </p:sp>
      <p:pic>
        <p:nvPicPr>
          <p:cNvPr id="13" name="Picture 12" descr="Text&#10;&#10;Description automatically generated">
            <a:extLst>
              <a:ext uri="{FF2B5EF4-FFF2-40B4-BE49-F238E27FC236}">
                <a16:creationId xmlns:a16="http://schemas.microsoft.com/office/drawing/2014/main" id="{1401569D-97FC-20EF-F8B6-07CFEFE25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7559" y="1825126"/>
            <a:ext cx="2137179" cy="4352400"/>
          </a:xfrm>
          <a:prstGeom prst="rect">
            <a:avLst/>
          </a:prstGeom>
        </p:spPr>
      </p:pic>
      <p:sp>
        <p:nvSpPr>
          <p:cNvPr id="23" name="Rectangle 22">
            <a:extLst>
              <a:ext uri="{FF2B5EF4-FFF2-40B4-BE49-F238E27FC236}">
                <a16:creationId xmlns:a16="http://schemas.microsoft.com/office/drawing/2014/main" id="{9A0B5225-D0B4-B2F2-7E67-32A01356F71A}"/>
              </a:ext>
            </a:extLst>
          </p:cNvPr>
          <p:cNvSpPr/>
          <p:nvPr/>
        </p:nvSpPr>
        <p:spPr>
          <a:xfrm>
            <a:off x="9336620" y="2694317"/>
            <a:ext cx="1130345" cy="19510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F06B161E-47E0-6CAE-5D2B-463CD6E35F1D}"/>
              </a:ext>
            </a:extLst>
          </p:cNvPr>
          <p:cNvSpPr/>
          <p:nvPr/>
        </p:nvSpPr>
        <p:spPr>
          <a:xfrm>
            <a:off x="9037727" y="3432638"/>
            <a:ext cx="1071014" cy="11049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9FBC28D-EA30-62A6-B6F0-49740AE3ABF5}"/>
              </a:ext>
            </a:extLst>
          </p:cNvPr>
          <p:cNvSpPr/>
          <p:nvPr/>
        </p:nvSpPr>
        <p:spPr>
          <a:xfrm>
            <a:off x="9323679" y="5277755"/>
            <a:ext cx="1570124" cy="35813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660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A551-9A18-B068-A78F-7834F7C5B1AD}"/>
              </a:ext>
            </a:extLst>
          </p:cNvPr>
          <p:cNvSpPr>
            <a:spLocks noGrp="1"/>
          </p:cNvSpPr>
          <p:nvPr>
            <p:ph type="title"/>
          </p:nvPr>
        </p:nvSpPr>
        <p:spPr>
          <a:xfrm>
            <a:off x="1097280" y="286603"/>
            <a:ext cx="10058400" cy="1450757"/>
          </a:xfrm>
        </p:spPr>
        <p:txBody>
          <a:bodyPr>
            <a:normAutofit/>
          </a:bodyPr>
          <a:lstStyle/>
          <a:p>
            <a:r>
              <a:rPr lang="en-IN" b="1" dirty="0"/>
              <a:t>Overview</a:t>
            </a:r>
          </a:p>
        </p:txBody>
      </p:sp>
      <p:sp>
        <p:nvSpPr>
          <p:cNvPr id="3" name="Content Placeholder 2">
            <a:extLst>
              <a:ext uri="{FF2B5EF4-FFF2-40B4-BE49-F238E27FC236}">
                <a16:creationId xmlns:a16="http://schemas.microsoft.com/office/drawing/2014/main" id="{DDB9016E-045A-5B02-1E5C-1DE65114A2E6}"/>
              </a:ext>
            </a:extLst>
          </p:cNvPr>
          <p:cNvSpPr>
            <a:spLocks noGrp="1"/>
          </p:cNvSpPr>
          <p:nvPr>
            <p:ph idx="1"/>
          </p:nvPr>
        </p:nvSpPr>
        <p:spPr>
          <a:xfrm>
            <a:off x="1097279" y="1845734"/>
            <a:ext cx="6454987" cy="4023360"/>
          </a:xfrm>
        </p:spPr>
        <p:txBody>
          <a:bodyPr>
            <a:normAutofit/>
          </a:bodyPr>
          <a:lstStyle/>
          <a:p>
            <a:pPr marL="0" marR="0" lvl="0" indent="0" defTabSz="914400" rtl="0" eaLnBrk="1" fontAlgn="auto" latinLnBrk="0" hangingPunct="1">
              <a:spcBef>
                <a:spcPts val="0"/>
              </a:spcBef>
              <a:spcAft>
                <a:spcPts val="0"/>
              </a:spcAft>
              <a:buClrTx/>
              <a:buSzTx/>
              <a:buFontTx/>
              <a:buNone/>
              <a:tabLst/>
              <a:defRPr/>
            </a:pPr>
            <a:r>
              <a:rPr kumimoji="0" lang="en-IN" sz="2800" b="0" i="0" u="none" strike="noStrike" kern="1200" cap="none" spc="0" normalizeH="0" baseline="0" noProof="0" dirty="0">
                <a:ln>
                  <a:noFill/>
                </a:ln>
                <a:effectLst/>
                <a:uLnTx/>
                <a:uFillTx/>
                <a:ea typeface="+mn-ea"/>
                <a:cs typeface="+mn-cs"/>
              </a:rPr>
              <a:t>Banking has become a part of everyone’s life and money management could be tedious be it from paying bills, analyse our spendings etc. Our research focusses on creating money management application and find shortcomings of existing applications that can help in analyse our spendings, bill tracking and savings</a:t>
            </a:r>
            <a:r>
              <a:rPr kumimoji="0" lang="en-IN" sz="2800" b="0" i="0" u="none" strike="noStrike" kern="1200" cap="none" spc="0" normalizeH="0" baseline="0" noProof="0" dirty="0">
                <a:ln>
                  <a:noFill/>
                </a:ln>
                <a:effectLst/>
                <a:uLnTx/>
                <a:uFillTx/>
                <a:latin typeface="Grandview"/>
                <a:ea typeface="+mn-ea"/>
                <a:cs typeface="+mn-cs"/>
              </a:rPr>
              <a:t>.   </a:t>
            </a:r>
          </a:p>
          <a:p>
            <a:endParaRPr lang="en-IN" dirty="0"/>
          </a:p>
        </p:txBody>
      </p:sp>
      <p:pic>
        <p:nvPicPr>
          <p:cNvPr id="18" name="Graphic 6" descr="Piggy Bank">
            <a:extLst>
              <a:ext uri="{FF2B5EF4-FFF2-40B4-BE49-F238E27FC236}">
                <a16:creationId xmlns:a16="http://schemas.microsoft.com/office/drawing/2014/main" id="{571A2E18-2C65-EC43-AC4B-E2EF8DF562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3500525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550F0636-8216-B22C-B5FA-DAA93F7A16F5}"/>
              </a:ext>
            </a:extLst>
          </p:cNvPr>
          <p:cNvSpPr txBox="1"/>
          <p:nvPr/>
        </p:nvSpPr>
        <p:spPr>
          <a:xfrm>
            <a:off x="492370" y="605896"/>
            <a:ext cx="3084844" cy="5646208"/>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3600" b="1" spc="-50" dirty="0">
                <a:solidFill>
                  <a:srgbClr val="FFFFFF"/>
                </a:solidFill>
                <a:latin typeface="+mj-lt"/>
                <a:ea typeface="+mj-ea"/>
                <a:cs typeface="+mj-cs"/>
              </a:rPr>
              <a:t>General findings</a:t>
            </a:r>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TextBox 5">
            <a:extLst>
              <a:ext uri="{FF2B5EF4-FFF2-40B4-BE49-F238E27FC236}">
                <a16:creationId xmlns:a16="http://schemas.microsoft.com/office/drawing/2014/main" id="{0445336C-7790-1FFE-12A8-3A2F7DC632AF}"/>
              </a:ext>
            </a:extLst>
          </p:cNvPr>
          <p:cNvSpPr txBox="1"/>
          <p:nvPr/>
        </p:nvSpPr>
        <p:spPr>
          <a:xfrm>
            <a:off x="4742016" y="605896"/>
            <a:ext cx="6413663" cy="5646208"/>
          </a:xfrm>
          <a:prstGeom prst="rect">
            <a:avLst/>
          </a:prstGeom>
        </p:spPr>
        <p:txBody>
          <a:bodyPr vert="horz" lIns="0" tIns="45720" rIns="0" bIns="45720" rtlCol="0" anchor="ctr">
            <a:normAutofit fontScale="92500" lnSpcReduction="10000"/>
          </a:bodyPr>
          <a:lstStyle/>
          <a:p>
            <a:pPr marL="285750" indent="-285750" defTabSz="914400">
              <a:lnSpc>
                <a:spcPct val="90000"/>
              </a:lnSpc>
              <a:spcAft>
                <a:spcPts val="600"/>
              </a:spcAft>
              <a:buClr>
                <a:schemeClr val="accent1"/>
              </a:buClr>
              <a:buFont typeface="Calibri" panose="020F0502020204030204" pitchFamily="34" charset="0"/>
              <a:buChar char="•"/>
            </a:pPr>
            <a:r>
              <a:rPr lang="en-US" sz="2400" dirty="0">
                <a:solidFill>
                  <a:schemeClr val="tx1">
                    <a:lumMod val="75000"/>
                    <a:lumOff val="25000"/>
                  </a:schemeClr>
                </a:solidFill>
              </a:rPr>
              <a:t>The labelling has to be done properly so that the end user knows what action they need to perform to complete the task</a:t>
            </a:r>
          </a:p>
          <a:p>
            <a:pPr marL="285750" indent="-285750" defTabSz="914400">
              <a:lnSpc>
                <a:spcPct val="90000"/>
              </a:lnSpc>
              <a:spcAft>
                <a:spcPts val="600"/>
              </a:spcAft>
              <a:buClr>
                <a:schemeClr val="accent1"/>
              </a:buClr>
              <a:buFont typeface="Calibri" panose="020F0502020204030204" pitchFamily="34" charset="0"/>
              <a:buChar char="•"/>
            </a:pPr>
            <a:r>
              <a:rPr lang="en-US" sz="2400" dirty="0">
                <a:solidFill>
                  <a:schemeClr val="tx1">
                    <a:lumMod val="75000"/>
                    <a:lumOff val="25000"/>
                  </a:schemeClr>
                </a:solidFill>
              </a:rPr>
              <a:t>When the information is represented graphically or through pictures, it becomes easier for the end user to understand, rather than mere text information</a:t>
            </a:r>
          </a:p>
          <a:p>
            <a:pPr marL="285750" indent="-285750" defTabSz="914400">
              <a:lnSpc>
                <a:spcPct val="90000"/>
              </a:lnSpc>
              <a:spcAft>
                <a:spcPts val="600"/>
              </a:spcAft>
              <a:buClr>
                <a:schemeClr val="accent1"/>
              </a:buClr>
              <a:buFont typeface="Calibri" panose="020F0502020204030204" pitchFamily="34" charset="0"/>
              <a:buChar char="•"/>
            </a:pPr>
            <a:r>
              <a:rPr lang="en-US" sz="2400" dirty="0">
                <a:solidFill>
                  <a:schemeClr val="tx1">
                    <a:lumMod val="75000"/>
                    <a:lumOff val="25000"/>
                  </a:schemeClr>
                </a:solidFill>
              </a:rPr>
              <a:t>Application should have a clear and consistent layout</a:t>
            </a:r>
          </a:p>
          <a:p>
            <a:pPr marL="285750" indent="-285750" defTabSz="914400">
              <a:lnSpc>
                <a:spcPct val="90000"/>
              </a:lnSpc>
              <a:spcAft>
                <a:spcPts val="600"/>
              </a:spcAft>
              <a:buClr>
                <a:schemeClr val="accent1"/>
              </a:buClr>
              <a:buFont typeface="Calibri" panose="020F0502020204030204" pitchFamily="34" charset="0"/>
              <a:buChar char="•"/>
            </a:pPr>
            <a:r>
              <a:rPr lang="en-US" sz="2400" dirty="0">
                <a:solidFill>
                  <a:schemeClr val="tx1">
                    <a:lumMod val="75000"/>
                    <a:lumOff val="25000"/>
                  </a:schemeClr>
                </a:solidFill>
              </a:rPr>
              <a:t>We need to focus on the user needs and design the application, in such a way that users can understand and find it easy to navigate and use the application</a:t>
            </a:r>
          </a:p>
          <a:p>
            <a:pPr marL="285750" indent="-285750" defTabSz="914400">
              <a:lnSpc>
                <a:spcPct val="90000"/>
              </a:lnSpc>
              <a:spcAft>
                <a:spcPts val="600"/>
              </a:spcAft>
              <a:buClr>
                <a:schemeClr val="accent1"/>
              </a:buClr>
              <a:buFont typeface="Calibri" panose="020F0502020204030204" pitchFamily="34" charset="0"/>
              <a:buChar char="•"/>
            </a:pPr>
            <a:r>
              <a:rPr lang="en-US" sz="2400" dirty="0">
                <a:solidFill>
                  <a:schemeClr val="tx1">
                    <a:lumMod val="75000"/>
                    <a:lumOff val="25000"/>
                  </a:schemeClr>
                </a:solidFill>
              </a:rPr>
              <a:t>We should only provide the information that is necessary to the end-user and not burden them by providing more information, which can confuse them</a:t>
            </a:r>
          </a:p>
          <a:p>
            <a:pPr marL="285750" indent="-285750" defTabSz="914400">
              <a:lnSpc>
                <a:spcPct val="90000"/>
              </a:lnSpc>
              <a:spcAft>
                <a:spcPts val="600"/>
              </a:spcAft>
              <a:buClr>
                <a:schemeClr val="accent1"/>
              </a:buClr>
              <a:buFont typeface="Calibri" panose="020F0502020204030204" pitchFamily="34" charset="0"/>
              <a:buChar char="•"/>
            </a:pPr>
            <a:r>
              <a:rPr lang="en-US" sz="2400" dirty="0">
                <a:solidFill>
                  <a:schemeClr val="tx1">
                    <a:lumMod val="75000"/>
                    <a:lumOff val="25000"/>
                  </a:schemeClr>
                </a:solidFill>
              </a:rPr>
              <a:t>The application has to be functional, and need not be fanciful</a:t>
            </a:r>
          </a:p>
          <a:p>
            <a:pPr marL="285750" indent="-285750" defTabSz="914400">
              <a:lnSpc>
                <a:spcPct val="90000"/>
              </a:lnSpc>
              <a:spcAft>
                <a:spcPts val="600"/>
              </a:spcAft>
              <a:buClr>
                <a:schemeClr val="accent1"/>
              </a:buClr>
              <a:buFont typeface="Calibri" panose="020F0502020204030204" pitchFamily="34" charset="0"/>
              <a:buChar char="•"/>
            </a:pPr>
            <a:r>
              <a:rPr lang="en-US" sz="2400" dirty="0">
                <a:solidFill>
                  <a:schemeClr val="tx1">
                    <a:lumMod val="75000"/>
                    <a:lumOff val="25000"/>
                  </a:schemeClr>
                </a:solidFill>
              </a:rPr>
              <a:t>Should follow the UI design patterns like getting feedback from the team and end users, using standard user interface controls, elements etc.</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spTree>
    <p:extLst>
      <p:ext uri="{BB962C8B-B14F-4D97-AF65-F5344CB8AC3E}">
        <p14:creationId xmlns:p14="http://schemas.microsoft.com/office/powerpoint/2010/main" val="2126314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3198-14EE-D30D-294C-21DA9A6EEFBF}"/>
              </a:ext>
            </a:extLst>
          </p:cNvPr>
          <p:cNvSpPr>
            <a:spLocks noGrp="1"/>
          </p:cNvSpPr>
          <p:nvPr>
            <p:ph type="title"/>
          </p:nvPr>
        </p:nvSpPr>
        <p:spPr/>
        <p:txBody>
          <a:bodyPr/>
          <a:lstStyle/>
          <a:p>
            <a:r>
              <a:rPr lang="en-IN" b="1" dirty="0"/>
              <a:t>Conclusion and Future Work</a:t>
            </a:r>
          </a:p>
        </p:txBody>
      </p:sp>
      <p:sp>
        <p:nvSpPr>
          <p:cNvPr id="3" name="Content Placeholder 2">
            <a:extLst>
              <a:ext uri="{FF2B5EF4-FFF2-40B4-BE49-F238E27FC236}">
                <a16:creationId xmlns:a16="http://schemas.microsoft.com/office/drawing/2014/main" id="{B715D19D-5A53-E689-41A0-E56166B74BFF}"/>
              </a:ext>
            </a:extLst>
          </p:cNvPr>
          <p:cNvSpPr>
            <a:spLocks noGrp="1"/>
          </p:cNvSpPr>
          <p:nvPr>
            <p:ph idx="1"/>
          </p:nvPr>
        </p:nvSpPr>
        <p:spPr/>
        <p:txBody>
          <a:bodyPr/>
          <a:lstStyle/>
          <a:p>
            <a:pPr marL="285750" indent="-285750">
              <a:buFontTx/>
              <a:buChar char="-"/>
            </a:pPr>
            <a:r>
              <a:rPr lang="en-CA" sz="2400" dirty="0"/>
              <a:t>We are planning on creating High-fidelity prototypes for the existing application.</a:t>
            </a:r>
          </a:p>
          <a:p>
            <a:pPr marL="285750" indent="-285750">
              <a:buFontTx/>
              <a:buChar char="-"/>
            </a:pPr>
            <a:r>
              <a:rPr lang="en-CA" sz="2400" dirty="0"/>
              <a:t>Add more intuitive ways to navigate within the app.</a:t>
            </a:r>
          </a:p>
          <a:p>
            <a:pPr marL="285750" indent="-285750">
              <a:buFontTx/>
              <a:buChar char="-"/>
            </a:pPr>
            <a:r>
              <a:rPr lang="en-CA" sz="2400" dirty="0"/>
              <a:t>Create more visualizations to analyse the expenditures.</a:t>
            </a:r>
          </a:p>
          <a:p>
            <a:pPr marL="285750" indent="-285750">
              <a:buFontTx/>
              <a:buChar char="-"/>
            </a:pPr>
            <a:r>
              <a:rPr lang="en-CA" sz="2400" dirty="0"/>
              <a:t>The application can be integrated with multiple payment methods and the users should be able to pay bills through the app.</a:t>
            </a:r>
          </a:p>
          <a:p>
            <a:pPr marL="285750" indent="-285750">
              <a:buFontTx/>
              <a:buChar char="-"/>
            </a:pPr>
            <a:r>
              <a:rPr lang="en-CA" sz="2400" dirty="0"/>
              <a:t>Users should be able to create teams like ‘</a:t>
            </a:r>
            <a:r>
              <a:rPr lang="en-CA" sz="2400" dirty="0" err="1"/>
              <a:t>SpiltWise</a:t>
            </a:r>
            <a:r>
              <a:rPr lang="en-CA" sz="2400" dirty="0"/>
              <a:t>’ app and should be able to share the expense within the team.</a:t>
            </a:r>
          </a:p>
          <a:p>
            <a:pPr marL="0" indent="0">
              <a:buNone/>
            </a:pPr>
            <a:endParaRPr lang="en-IN" dirty="0"/>
          </a:p>
        </p:txBody>
      </p:sp>
    </p:spTree>
    <p:extLst>
      <p:ext uri="{BB962C8B-B14F-4D97-AF65-F5344CB8AC3E}">
        <p14:creationId xmlns:p14="http://schemas.microsoft.com/office/powerpoint/2010/main" val="4199487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7163-BDF2-A341-1D9C-73BEFBD7ECD8}"/>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52788BF1-23BE-C182-2A2A-CE8109F04880}"/>
              </a:ext>
            </a:extLst>
          </p:cNvPr>
          <p:cNvSpPr>
            <a:spLocks noGrp="1"/>
          </p:cNvSpPr>
          <p:nvPr>
            <p:ph idx="1"/>
          </p:nvPr>
        </p:nvSpPr>
        <p:spPr>
          <a:xfrm>
            <a:off x="1097279" y="1845733"/>
            <a:ext cx="10365377" cy="4293807"/>
          </a:xfrm>
        </p:spPr>
        <p:txBody>
          <a:bodyPr>
            <a:normAutofit fontScale="62500" lnSpcReduction="20000"/>
          </a:bodyPr>
          <a:lstStyle/>
          <a:p>
            <a:r>
              <a:rPr lang="en-US" sz="2600" dirty="0"/>
              <a:t>[1] </a:t>
            </a:r>
            <a:r>
              <a:rPr lang="en-US" sz="2600" dirty="0" err="1"/>
              <a:t>Sumit</a:t>
            </a:r>
            <a:r>
              <a:rPr lang="en-US" sz="2600" dirty="0"/>
              <a:t> Pandey. 2013. Responsive design for transaction banking - a responsible approach. In Proceedings of the 11th Asia Pacific Conference on Computer Human Interaction (APCHI '13). Association for Computing Machinery, New York, NY, USA, 291–295. https://doi.org/10.1145/2525194.2525271 </a:t>
            </a:r>
          </a:p>
          <a:p>
            <a:r>
              <a:rPr lang="en-US" sz="2600" dirty="0"/>
              <a:t>[2] </a:t>
            </a:r>
            <a:r>
              <a:rPr lang="en-IN" sz="2600" dirty="0" err="1"/>
              <a:t>Udayan</a:t>
            </a:r>
            <a:r>
              <a:rPr lang="en-IN" sz="2600" dirty="0"/>
              <a:t> Tandon, Lavanya Siri, </a:t>
            </a:r>
            <a:r>
              <a:rPr lang="en-IN" sz="2600" dirty="0" err="1"/>
              <a:t>Apurv</a:t>
            </a:r>
            <a:r>
              <a:rPr lang="en-IN" sz="2600" dirty="0"/>
              <a:t> Mehra, and Jacki O'Neill. 2019. Designing a financial management smartphone app for users with mixed literacies. In Proceedings of the Tenth International Conference on Information and Communication Technologies and Development (ICTD '19). Association for Computing Machinery, New York, NY, USA, Article 35, 1–5. https://doi.org/10.1145/3287098.3287131 </a:t>
            </a:r>
          </a:p>
          <a:p>
            <a:r>
              <a:rPr lang="en-IN" sz="2600" dirty="0"/>
              <a:t>[3] </a:t>
            </a:r>
            <a:r>
              <a:rPr lang="en-IN" sz="2600" dirty="0" err="1"/>
              <a:t>Samia</a:t>
            </a:r>
            <a:r>
              <a:rPr lang="en-IN" sz="2600" dirty="0"/>
              <a:t> </a:t>
            </a:r>
            <a:r>
              <a:rPr lang="en-IN" sz="2600" dirty="0" err="1"/>
              <a:t>Ibtasam</a:t>
            </a:r>
            <a:r>
              <a:rPr lang="en-IN" sz="2600" dirty="0"/>
              <a:t>, Hamid Mehmood, </a:t>
            </a:r>
            <a:r>
              <a:rPr lang="en-IN" sz="2600" dirty="0" err="1"/>
              <a:t>Lubna</a:t>
            </a:r>
            <a:r>
              <a:rPr lang="en-IN" sz="2600" dirty="0"/>
              <a:t> </a:t>
            </a:r>
            <a:r>
              <a:rPr lang="en-IN" sz="2600" dirty="0" err="1"/>
              <a:t>Razaq</a:t>
            </a:r>
            <a:r>
              <a:rPr lang="en-IN" sz="2600" dirty="0"/>
              <a:t>, Jennifer Webster, Sarah Yu, and Richard Anderson. 2017. An Exploration of Smartphone Based Mobile Money Applications in Pakistan. In Proceedings of the Ninth International Conference on Information and Communication Technologies and Development (ICTD '17). Association for Computing Machinery, New York, NY, USA, Article 1, 1–11. https://doi.org/10.1145/3136560.3136571 </a:t>
            </a:r>
          </a:p>
          <a:p>
            <a:r>
              <a:rPr lang="en-IN" sz="2600" dirty="0"/>
              <a:t>[4] </a:t>
            </a:r>
            <a:r>
              <a:rPr lang="en-US" sz="2600" dirty="0"/>
              <a:t>Makayla Lewis and Mark Perry. 2019. Follow the Money: Managing Personal Finance Digitally. In Proceedings of the 2019 CHI Conference on Human Factors in Computing Systems (CHI '19). Association for Computing Machinery, New York, NY, USA, Paper 390, 1–14. https://doi.org/10.1145/3290605.3300620 </a:t>
            </a:r>
          </a:p>
          <a:p>
            <a:r>
              <a:rPr lang="en-US" sz="2600" dirty="0"/>
              <a:t>[5] Kathleen </a:t>
            </a:r>
            <a:r>
              <a:rPr lang="en-US" sz="2600" dirty="0" err="1"/>
              <a:t>Sindell</a:t>
            </a:r>
            <a:r>
              <a:rPr lang="en-US" sz="2600" dirty="0"/>
              <a:t>. 2003. Personal finance. Encyclopedia of Computer Science. John Wiley and Sons Ltd., GBR, 1397– 1400. </a:t>
            </a:r>
          </a:p>
          <a:p>
            <a:r>
              <a:rPr lang="en-US" sz="2600" dirty="0"/>
              <a:t>[6] Balsamiq. Rapid, effective and fun wireframing software. Balsamiq.com. Retrieved December 1, 2022 from https://balsamiq.com/</a:t>
            </a:r>
            <a:endParaRPr lang="en-IN" dirty="0"/>
          </a:p>
        </p:txBody>
      </p:sp>
      <p:sp>
        <p:nvSpPr>
          <p:cNvPr id="5" name="Rectangle 1">
            <a:extLst>
              <a:ext uri="{FF2B5EF4-FFF2-40B4-BE49-F238E27FC236}">
                <a16:creationId xmlns:a16="http://schemas.microsoft.com/office/drawing/2014/main" id="{04499F13-B467-F022-AF61-69B5FB05ABA9}"/>
              </a:ext>
            </a:extLst>
          </p:cNvPr>
          <p:cNvSpPr>
            <a:spLocks noChangeArrowheads="1"/>
          </p:cNvSpPr>
          <p:nvPr/>
        </p:nvSpPr>
        <p:spPr bwMode="auto">
          <a:xfrm>
            <a:off x="1459367" y="53271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4478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50DF4B24-8BDF-E1D1-2330-6C1B77BE4A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579792"/>
            <a:ext cx="5247747" cy="5247747"/>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746054-93BE-27A4-8B8B-E88791533A17}"/>
              </a:ext>
            </a:extLst>
          </p:cNvPr>
          <p:cNvSpPr>
            <a:spLocks noGrp="1"/>
          </p:cNvSpPr>
          <p:nvPr>
            <p:ph idx="1"/>
          </p:nvPr>
        </p:nvSpPr>
        <p:spPr>
          <a:xfrm>
            <a:off x="6222502" y="2200902"/>
            <a:ext cx="5127172" cy="3670180"/>
          </a:xfrm>
        </p:spPr>
        <p:txBody>
          <a:bodyPr>
            <a:normAutofit/>
          </a:bodyPr>
          <a:lstStyle/>
          <a:p>
            <a:pPr algn="ctr"/>
            <a:r>
              <a:rPr lang="en-IN" sz="6000" b="1" dirty="0"/>
              <a:t>Thank You</a:t>
            </a:r>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875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B70EF-3A95-1D3F-90C6-7DB34C178386}"/>
              </a:ext>
            </a:extLst>
          </p:cNvPr>
          <p:cNvSpPr>
            <a:spLocks noGrp="1"/>
          </p:cNvSpPr>
          <p:nvPr>
            <p:ph type="title"/>
          </p:nvPr>
        </p:nvSpPr>
        <p:spPr>
          <a:xfrm>
            <a:off x="5015207" y="628167"/>
            <a:ext cx="6796900" cy="3686015"/>
          </a:xfrm>
        </p:spPr>
        <p:txBody>
          <a:bodyPr vert="horz" lIns="91440" tIns="45720" rIns="91440" bIns="45720" rtlCol="0" anchor="b">
            <a:normAutofit/>
          </a:bodyPr>
          <a:lstStyle/>
          <a:p>
            <a:r>
              <a:rPr lang="en-US" sz="6000" dirty="0">
                <a:solidFill>
                  <a:schemeClr val="tx1">
                    <a:lumMod val="85000"/>
                    <a:lumOff val="15000"/>
                  </a:schemeClr>
                </a:solidFill>
              </a:rPr>
              <a:t>What motivated us?!</a:t>
            </a:r>
          </a:p>
        </p:txBody>
      </p:sp>
      <p:pic>
        <p:nvPicPr>
          <p:cNvPr id="5" name="Picture 4" descr="Wood human figure">
            <a:extLst>
              <a:ext uri="{FF2B5EF4-FFF2-40B4-BE49-F238E27FC236}">
                <a16:creationId xmlns:a16="http://schemas.microsoft.com/office/drawing/2014/main" id="{EFBC3E60-0418-063D-3C45-5ADD0FE03BFC}"/>
              </a:ext>
            </a:extLst>
          </p:cNvPr>
          <p:cNvPicPr>
            <a:picLocks noChangeAspect="1"/>
          </p:cNvPicPr>
          <p:nvPr/>
        </p:nvPicPr>
        <p:blipFill rotWithShape="1">
          <a:blip r:embed="rId2"/>
          <a:srcRect r="47495" b="-1"/>
          <a:stretch/>
        </p:blipFill>
        <p:spPr>
          <a:xfrm>
            <a:off x="633999" y="620720"/>
            <a:ext cx="4001315" cy="5086933"/>
          </a:xfrm>
          <a:prstGeom prst="rect">
            <a:avLst/>
          </a:prstGeom>
        </p:spPr>
      </p:pic>
      <p:cxnSp>
        <p:nvCxnSpPr>
          <p:cNvPr id="30" name="Straight Connector 29">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AB8ECB2-FB64-476F-A62F-36D68C8C7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289CEAD5-ED2F-4675-9E4C-80B8A0E8A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69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F889-2A78-3C12-C6DC-47499D183E54}"/>
              </a:ext>
            </a:extLst>
          </p:cNvPr>
          <p:cNvSpPr>
            <a:spLocks noGrp="1"/>
          </p:cNvSpPr>
          <p:nvPr>
            <p:ph type="title"/>
          </p:nvPr>
        </p:nvSpPr>
        <p:spPr/>
        <p:txBody>
          <a:bodyPr/>
          <a:lstStyle/>
          <a:p>
            <a:r>
              <a:rPr lang="en-IN" b="1" dirty="0"/>
              <a:t>Purpose and Motivation</a:t>
            </a:r>
          </a:p>
        </p:txBody>
      </p:sp>
      <p:sp>
        <p:nvSpPr>
          <p:cNvPr id="3" name="Content Placeholder 2">
            <a:extLst>
              <a:ext uri="{FF2B5EF4-FFF2-40B4-BE49-F238E27FC236}">
                <a16:creationId xmlns:a16="http://schemas.microsoft.com/office/drawing/2014/main" id="{243BE04C-E85B-3374-5DDE-D1DA5E496B75}"/>
              </a:ext>
            </a:extLst>
          </p:cNvPr>
          <p:cNvSpPr>
            <a:spLocks noGrp="1"/>
          </p:cNvSpPr>
          <p:nvPr>
            <p:ph idx="1"/>
          </p:nvPr>
        </p:nvSpPr>
        <p:spPr>
          <a:xfrm>
            <a:off x="1097279" y="1845734"/>
            <a:ext cx="10234749" cy="4304695"/>
          </a:xfrm>
        </p:spPr>
        <p:txBody>
          <a:bodyPr>
            <a:noAutofit/>
          </a:bodyPr>
          <a:lstStyle/>
          <a:p>
            <a:pPr>
              <a:buFont typeface="Arial" panose="020B0604020202020204" pitchFamily="34" charset="0"/>
              <a:buChar char="•"/>
            </a:pPr>
            <a:r>
              <a:rPr lang="en-US" dirty="0"/>
              <a:t>When we physically record every purchase, we make or have to remember when to make monthly bill payments, managing our money may be a difficult chore.</a:t>
            </a:r>
          </a:p>
          <a:p>
            <a:pPr>
              <a:buFont typeface="Arial" panose="020B0604020202020204" pitchFamily="34" charset="0"/>
              <a:buChar char="•"/>
            </a:pPr>
            <a:r>
              <a:rPr lang="en-US" dirty="0"/>
              <a:t>Our study focuses on the many money management apps and how users can use them to manage their finances, get expenditure analyses, and keep track of their expenses.</a:t>
            </a:r>
          </a:p>
          <a:p>
            <a:pPr>
              <a:buFont typeface="Arial" panose="020B0604020202020204" pitchFamily="34" charset="0"/>
              <a:buChar char="•"/>
            </a:pPr>
            <a:r>
              <a:rPr lang="en-US" dirty="0"/>
              <a:t>This study also focuses on computing interest for loan instalments and sending users timely reminders to pay their payments.</a:t>
            </a:r>
          </a:p>
          <a:p>
            <a:pPr>
              <a:buFont typeface="Arial" panose="020B0604020202020204" pitchFamily="34" charset="0"/>
              <a:buChar char="•"/>
            </a:pPr>
            <a:r>
              <a:rPr lang="en-US" dirty="0"/>
              <a:t>Finding the need for using these applications and identifying the shortcomings of the already available money management applications on the market are the key goals of this study.</a:t>
            </a:r>
          </a:p>
          <a:p>
            <a:pPr>
              <a:buFont typeface="Arial" panose="020B0604020202020204" pitchFamily="34" charset="0"/>
              <a:buChar char="•"/>
            </a:pPr>
            <a:r>
              <a:rPr lang="en-US" dirty="0"/>
              <a:t>Instead of relying on the traditional method of remembering when a bill is due, we outlined a number of factors that consumers must consider when managing their finances in this study.</a:t>
            </a:r>
            <a:endParaRPr lang="en-IN" dirty="0"/>
          </a:p>
        </p:txBody>
      </p:sp>
    </p:spTree>
    <p:extLst>
      <p:ext uri="{BB962C8B-B14F-4D97-AF65-F5344CB8AC3E}">
        <p14:creationId xmlns:p14="http://schemas.microsoft.com/office/powerpoint/2010/main" val="394792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06BE-D423-3029-F743-6F5DCC9594F6}"/>
              </a:ext>
            </a:extLst>
          </p:cNvPr>
          <p:cNvSpPr>
            <a:spLocks noGrp="1"/>
          </p:cNvSpPr>
          <p:nvPr>
            <p:ph type="title"/>
          </p:nvPr>
        </p:nvSpPr>
        <p:spPr/>
        <p:txBody>
          <a:bodyPr/>
          <a:lstStyle/>
          <a:p>
            <a:r>
              <a:rPr lang="en-IN" b="1" dirty="0"/>
              <a:t>Initial Study</a:t>
            </a:r>
          </a:p>
        </p:txBody>
      </p:sp>
      <p:sp>
        <p:nvSpPr>
          <p:cNvPr id="3" name="Content Placeholder 2">
            <a:extLst>
              <a:ext uri="{FF2B5EF4-FFF2-40B4-BE49-F238E27FC236}">
                <a16:creationId xmlns:a16="http://schemas.microsoft.com/office/drawing/2014/main" id="{CA904DBF-A7E1-6512-2A39-86FA413E0A1D}"/>
              </a:ext>
            </a:extLst>
          </p:cNvPr>
          <p:cNvSpPr>
            <a:spLocks noGrp="1"/>
          </p:cNvSpPr>
          <p:nvPr>
            <p:ph idx="1"/>
          </p:nvPr>
        </p:nvSpPr>
        <p:spPr/>
        <p:txBody>
          <a:bodyPr/>
          <a:lstStyle/>
          <a:p>
            <a:r>
              <a:rPr lang="en-IN" sz="2000" dirty="0"/>
              <a:t>In the initial study, we have found the themes from the existing applications [1][2][3][4][5], compared various apps and found the features and tasks from those applications.</a:t>
            </a:r>
          </a:p>
          <a:p>
            <a:endParaRPr lang="en-IN" dirty="0"/>
          </a:p>
        </p:txBody>
      </p:sp>
      <p:graphicFrame>
        <p:nvGraphicFramePr>
          <p:cNvPr id="4" name="Content Placeholder 2">
            <a:extLst>
              <a:ext uri="{FF2B5EF4-FFF2-40B4-BE49-F238E27FC236}">
                <a16:creationId xmlns:a16="http://schemas.microsoft.com/office/drawing/2014/main" id="{986F60E9-B431-CE8A-CB35-31F1027EB73B}"/>
              </a:ext>
            </a:extLst>
          </p:cNvPr>
          <p:cNvGraphicFramePr>
            <a:graphicFrameLocks/>
          </p:cNvGraphicFramePr>
          <p:nvPr>
            <p:extLst>
              <p:ext uri="{D42A27DB-BD31-4B8C-83A1-F6EECF244321}">
                <p14:modId xmlns:p14="http://schemas.microsoft.com/office/powerpoint/2010/main" val="811105340"/>
              </p:ext>
            </p:extLst>
          </p:nvPr>
        </p:nvGraphicFramePr>
        <p:xfrm>
          <a:off x="2258181" y="3114929"/>
          <a:ext cx="3058477" cy="2863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2">
            <a:extLst>
              <a:ext uri="{FF2B5EF4-FFF2-40B4-BE49-F238E27FC236}">
                <a16:creationId xmlns:a16="http://schemas.microsoft.com/office/drawing/2014/main" id="{A8F3FCDE-9209-A02D-E2BA-8590252A58FE}"/>
              </a:ext>
            </a:extLst>
          </p:cNvPr>
          <p:cNvGraphicFramePr>
            <a:graphicFrameLocks/>
          </p:cNvGraphicFramePr>
          <p:nvPr>
            <p:extLst>
              <p:ext uri="{D42A27DB-BD31-4B8C-83A1-F6EECF244321}">
                <p14:modId xmlns:p14="http://schemas.microsoft.com/office/powerpoint/2010/main" val="2446450358"/>
              </p:ext>
            </p:extLst>
          </p:nvPr>
        </p:nvGraphicFramePr>
        <p:xfrm>
          <a:off x="6706930" y="3114929"/>
          <a:ext cx="3058477" cy="37663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a:extLst>
              <a:ext uri="{FF2B5EF4-FFF2-40B4-BE49-F238E27FC236}">
                <a16:creationId xmlns:a16="http://schemas.microsoft.com/office/drawing/2014/main" id="{42742A15-3714-C7C2-EA05-0EB797DAD7B0}"/>
              </a:ext>
            </a:extLst>
          </p:cNvPr>
          <p:cNvSpPr txBox="1"/>
          <p:nvPr/>
        </p:nvSpPr>
        <p:spPr>
          <a:xfrm>
            <a:off x="3069631" y="2599077"/>
            <a:ext cx="1435576" cy="461665"/>
          </a:xfrm>
          <a:prstGeom prst="rect">
            <a:avLst/>
          </a:prstGeom>
          <a:noFill/>
        </p:spPr>
        <p:txBody>
          <a:bodyPr wrap="square" rtlCol="0">
            <a:spAutoFit/>
          </a:bodyPr>
          <a:lstStyle/>
          <a:p>
            <a:r>
              <a:rPr lang="en-IN" sz="2400" b="1" dirty="0"/>
              <a:t>THEMES</a:t>
            </a:r>
          </a:p>
        </p:txBody>
      </p:sp>
      <p:sp>
        <p:nvSpPr>
          <p:cNvPr id="8" name="TextBox 7">
            <a:extLst>
              <a:ext uri="{FF2B5EF4-FFF2-40B4-BE49-F238E27FC236}">
                <a16:creationId xmlns:a16="http://schemas.microsoft.com/office/drawing/2014/main" id="{D4B99F46-B0DE-490C-2E47-38D7B2650C6A}"/>
              </a:ext>
            </a:extLst>
          </p:cNvPr>
          <p:cNvSpPr txBox="1"/>
          <p:nvPr/>
        </p:nvSpPr>
        <p:spPr>
          <a:xfrm>
            <a:off x="7218618" y="2599076"/>
            <a:ext cx="2035099" cy="461665"/>
          </a:xfrm>
          <a:prstGeom prst="rect">
            <a:avLst/>
          </a:prstGeom>
          <a:noFill/>
        </p:spPr>
        <p:txBody>
          <a:bodyPr wrap="square" rtlCol="0">
            <a:spAutoFit/>
          </a:bodyPr>
          <a:lstStyle/>
          <a:p>
            <a:r>
              <a:rPr lang="en-IN" sz="2400" b="1" dirty="0"/>
              <a:t>APPLICATIONS</a:t>
            </a:r>
          </a:p>
        </p:txBody>
      </p:sp>
      <p:pic>
        <p:nvPicPr>
          <p:cNvPr id="12" name="Graphic 11" descr="Lightbulb and gear with solid fill">
            <a:extLst>
              <a:ext uri="{FF2B5EF4-FFF2-40B4-BE49-F238E27FC236}">
                <a16:creationId xmlns:a16="http://schemas.microsoft.com/office/drawing/2014/main" id="{C3C22F7E-2FC4-0777-D4BA-4929545B396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48007" y="753937"/>
            <a:ext cx="914400" cy="914400"/>
          </a:xfrm>
          <a:prstGeom prst="rect">
            <a:avLst/>
          </a:prstGeom>
        </p:spPr>
      </p:pic>
    </p:spTree>
    <p:extLst>
      <p:ext uri="{BB962C8B-B14F-4D97-AF65-F5344CB8AC3E}">
        <p14:creationId xmlns:p14="http://schemas.microsoft.com/office/powerpoint/2010/main" val="336295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6ABF0-1DE5-81DA-6CEF-87BAF16501AF}"/>
              </a:ext>
            </a:extLst>
          </p:cNvPr>
          <p:cNvSpPr>
            <a:spLocks noGrp="1"/>
          </p:cNvSpPr>
          <p:nvPr>
            <p:ph type="title"/>
          </p:nvPr>
        </p:nvSpPr>
        <p:spPr>
          <a:xfrm>
            <a:off x="4974771" y="602289"/>
            <a:ext cx="6574972" cy="1450757"/>
          </a:xfrm>
        </p:spPr>
        <p:txBody>
          <a:bodyPr>
            <a:normAutofit/>
          </a:bodyPr>
          <a:lstStyle/>
          <a:p>
            <a:r>
              <a:rPr lang="en-IN" b="1" dirty="0"/>
              <a:t>Contextual Inquiry</a:t>
            </a:r>
          </a:p>
        </p:txBody>
      </p:sp>
      <p:pic>
        <p:nvPicPr>
          <p:cNvPr id="6" name="Graphic 5" descr="Circles with arrows with solid fill">
            <a:extLst>
              <a:ext uri="{FF2B5EF4-FFF2-40B4-BE49-F238E27FC236}">
                <a16:creationId xmlns:a16="http://schemas.microsoft.com/office/drawing/2014/main" id="{61885C06-E925-86E3-AA30-CC9E98AB81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24" name="Straight Connector 23">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C89430-585F-BD8D-9436-B81D4CD41A40}"/>
              </a:ext>
            </a:extLst>
          </p:cNvPr>
          <p:cNvSpPr>
            <a:spLocks noGrp="1"/>
          </p:cNvSpPr>
          <p:nvPr>
            <p:ph idx="1"/>
          </p:nvPr>
        </p:nvSpPr>
        <p:spPr>
          <a:xfrm>
            <a:off x="4974769" y="2198914"/>
            <a:ext cx="6574973" cy="3670180"/>
          </a:xfrm>
        </p:spPr>
        <p:txBody>
          <a:bodyPr>
            <a:normAutofit fontScale="92500" lnSpcReduction="10000"/>
          </a:bodyPr>
          <a:lstStyle/>
          <a:p>
            <a:r>
              <a:rPr lang="en-IN" sz="2400" b="1" dirty="0"/>
              <a:t>Location:</a:t>
            </a:r>
            <a:r>
              <a:rPr lang="en-IN" sz="2400" dirty="0"/>
              <a:t> The contextual inquiry process was done at Goldberg Computer Science building.  </a:t>
            </a:r>
            <a:endParaRPr lang="en-US" sz="2400" dirty="0"/>
          </a:p>
          <a:p>
            <a:r>
              <a:rPr lang="en-IN" sz="2400" b="1" dirty="0"/>
              <a:t>Process:</a:t>
            </a:r>
            <a:r>
              <a:rPr lang="en-IN" sz="2400" dirty="0"/>
              <a:t> </a:t>
            </a:r>
            <a:r>
              <a:rPr lang="en-US" sz="2400" dirty="0"/>
              <a:t>Users were asked to do a variety of tasks using YNAB on a phone for us to better understand spending/saving/bill tracking. </a:t>
            </a:r>
            <a:r>
              <a:rPr lang="en-IN" sz="2400" dirty="0"/>
              <a:t>We conducted Pilot testing with 2 rounds of interview and Final testing with 3 rounds of interview with</a:t>
            </a:r>
            <a:endParaRPr lang="en-US" sz="2400" dirty="0"/>
          </a:p>
          <a:p>
            <a:pPr>
              <a:buFont typeface="Wingdings" panose="05000000000000000000" pitchFamily="2" charset="2"/>
              <a:buChar char="§"/>
            </a:pPr>
            <a:r>
              <a:rPr lang="en-IN" sz="2400" dirty="0"/>
              <a:t>The number of users were 3 and the researchers were 2 providing them with tasks and questions, and some end of study questions for about 40 minutes to find out their experiences of using the application. </a:t>
            </a:r>
            <a:endParaRPr lang="en-US" sz="2400" dirty="0"/>
          </a:p>
          <a:p>
            <a:endParaRPr lang="en-IN" dirty="0"/>
          </a:p>
        </p:txBody>
      </p:sp>
      <p:sp>
        <p:nvSpPr>
          <p:cNvPr id="26" name="Rectangle 25">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417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18EE-A0C3-5828-9275-94FD7FB7548C}"/>
              </a:ext>
            </a:extLst>
          </p:cNvPr>
          <p:cNvSpPr>
            <a:spLocks noGrp="1"/>
          </p:cNvSpPr>
          <p:nvPr>
            <p:ph type="title"/>
          </p:nvPr>
        </p:nvSpPr>
        <p:spPr/>
        <p:txBody>
          <a:bodyPr/>
          <a:lstStyle/>
          <a:p>
            <a:r>
              <a:rPr lang="en-IN" b="1" dirty="0"/>
              <a:t>Summary of Contextual Inquiry</a:t>
            </a:r>
          </a:p>
        </p:txBody>
      </p:sp>
      <p:sp>
        <p:nvSpPr>
          <p:cNvPr id="3" name="Content Placeholder 2">
            <a:extLst>
              <a:ext uri="{FF2B5EF4-FFF2-40B4-BE49-F238E27FC236}">
                <a16:creationId xmlns:a16="http://schemas.microsoft.com/office/drawing/2014/main" id="{0F46B134-B4FC-243B-298F-1CBDE3C1D8E5}"/>
              </a:ext>
            </a:extLst>
          </p:cNvPr>
          <p:cNvSpPr>
            <a:spLocks noGrp="1"/>
          </p:cNvSpPr>
          <p:nvPr>
            <p:ph idx="1"/>
          </p:nvPr>
        </p:nvSpPr>
        <p:spPr/>
        <p:txBody>
          <a:bodyPr/>
          <a:lstStyle/>
          <a:p>
            <a:pPr marL="0" indent="0">
              <a:buNone/>
            </a:pPr>
            <a:r>
              <a:rPr lang="en-IN" sz="2400" dirty="0"/>
              <a:t>We came up with 4 tasks for users to perform using the application “YNAB” and each had 4 Post-task questions</a:t>
            </a:r>
          </a:p>
          <a:p>
            <a:pPr>
              <a:buFont typeface="Wingdings" panose="05000000000000000000" pitchFamily="2" charset="2"/>
              <a:buChar char="v"/>
            </a:pPr>
            <a:r>
              <a:rPr lang="en-IN" sz="2400" dirty="0"/>
              <a:t>Set reminders for bill payments</a:t>
            </a:r>
          </a:p>
          <a:p>
            <a:pPr>
              <a:buFont typeface="Wingdings" panose="05000000000000000000" pitchFamily="2" charset="2"/>
              <a:buChar char="v"/>
            </a:pPr>
            <a:r>
              <a:rPr lang="en-IN" sz="2400" dirty="0"/>
              <a:t>Perform analysis on your expenditure</a:t>
            </a:r>
          </a:p>
          <a:p>
            <a:pPr>
              <a:buFont typeface="Wingdings" panose="05000000000000000000" pitchFamily="2" charset="2"/>
              <a:buChar char="v"/>
            </a:pPr>
            <a:r>
              <a:rPr lang="en-IN" sz="2400" dirty="0"/>
              <a:t>Use features on the application that will help you save money</a:t>
            </a:r>
          </a:p>
          <a:p>
            <a:pPr>
              <a:buFont typeface="Wingdings" panose="05000000000000000000" pitchFamily="2" charset="2"/>
              <a:buChar char="v"/>
            </a:pPr>
            <a:r>
              <a:rPr lang="en-IN" sz="2400" dirty="0"/>
              <a:t>Get an estimation on saving interest on the loan </a:t>
            </a:r>
          </a:p>
          <a:p>
            <a:endParaRPr lang="en-IN" dirty="0"/>
          </a:p>
        </p:txBody>
      </p:sp>
    </p:spTree>
    <p:extLst>
      <p:ext uri="{BB962C8B-B14F-4D97-AF65-F5344CB8AC3E}">
        <p14:creationId xmlns:p14="http://schemas.microsoft.com/office/powerpoint/2010/main" val="120838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3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3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 name="Straight Connector 3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2" name="Rectangle 41">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28D7F-4BD1-D9DF-9305-EC07E66EFFD0}"/>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b="1" dirty="0">
                <a:solidFill>
                  <a:schemeClr val="tx1">
                    <a:lumMod val="85000"/>
                    <a:lumOff val="15000"/>
                  </a:schemeClr>
                </a:solidFill>
              </a:rPr>
              <a:t>Results of Contextual Inquiry</a:t>
            </a:r>
          </a:p>
        </p:txBody>
      </p:sp>
      <p:cxnSp>
        <p:nvCxnSpPr>
          <p:cNvPr id="53" name="Straight Connector 43">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4" name="Rectangle 4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Table 7">
            <a:extLst>
              <a:ext uri="{FF2B5EF4-FFF2-40B4-BE49-F238E27FC236}">
                <a16:creationId xmlns:a16="http://schemas.microsoft.com/office/drawing/2014/main" id="{17E71CFD-312D-0CDA-1EA4-4FC9ADC64830}"/>
              </a:ext>
            </a:extLst>
          </p:cNvPr>
          <p:cNvGraphicFramePr>
            <a:graphicFrameLocks noGrp="1"/>
          </p:cNvGraphicFramePr>
          <p:nvPr>
            <p:extLst>
              <p:ext uri="{D42A27DB-BD31-4B8C-83A1-F6EECF244321}">
                <p14:modId xmlns:p14="http://schemas.microsoft.com/office/powerpoint/2010/main" val="271174323"/>
              </p:ext>
            </p:extLst>
          </p:nvPr>
        </p:nvGraphicFramePr>
        <p:xfrm>
          <a:off x="478971" y="587693"/>
          <a:ext cx="7335611" cy="5486533"/>
        </p:xfrm>
        <a:graphic>
          <a:graphicData uri="http://schemas.openxmlformats.org/drawingml/2006/table">
            <a:tbl>
              <a:tblPr firstRow="1" bandRow="1">
                <a:tableStyleId>{616DA210-FB5B-4158-B5E0-FEB733F419BA}</a:tableStyleId>
              </a:tblPr>
              <a:tblGrid>
                <a:gridCol w="1480361">
                  <a:extLst>
                    <a:ext uri="{9D8B030D-6E8A-4147-A177-3AD203B41FA5}">
                      <a16:colId xmlns:a16="http://schemas.microsoft.com/office/drawing/2014/main" val="3331457544"/>
                    </a:ext>
                  </a:extLst>
                </a:gridCol>
                <a:gridCol w="2795222">
                  <a:extLst>
                    <a:ext uri="{9D8B030D-6E8A-4147-A177-3AD203B41FA5}">
                      <a16:colId xmlns:a16="http://schemas.microsoft.com/office/drawing/2014/main" val="3858389727"/>
                    </a:ext>
                  </a:extLst>
                </a:gridCol>
                <a:gridCol w="3060028">
                  <a:extLst>
                    <a:ext uri="{9D8B030D-6E8A-4147-A177-3AD203B41FA5}">
                      <a16:colId xmlns:a16="http://schemas.microsoft.com/office/drawing/2014/main" val="3439371528"/>
                    </a:ext>
                  </a:extLst>
                </a:gridCol>
              </a:tblGrid>
              <a:tr h="275654">
                <a:tc>
                  <a:txBody>
                    <a:bodyPr/>
                    <a:lstStyle/>
                    <a:p>
                      <a:pPr algn="ctr" fontAlgn="ctr"/>
                      <a:r>
                        <a:rPr lang="en-IN" sz="1300" b="1"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Tasks</a:t>
                      </a:r>
                    </a:p>
                  </a:txBody>
                  <a:tcPr marL="7580" marR="7580" marT="7580" marB="0" anchor="ctr"/>
                </a:tc>
                <a:tc>
                  <a:txBody>
                    <a:bodyPr/>
                    <a:lstStyle/>
                    <a:p>
                      <a:pPr algn="ctr" fontAlgn="b"/>
                      <a:r>
                        <a:rPr lang="en-IN" sz="1300" b="1"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Observations</a:t>
                      </a:r>
                    </a:p>
                  </a:txBody>
                  <a:tcPr marL="7580" marR="7580" marT="7580" marB="0" anchor="b"/>
                </a:tc>
                <a:tc>
                  <a:txBody>
                    <a:bodyPr/>
                    <a:lstStyle/>
                    <a:p>
                      <a:pPr algn="ctr" fontAlgn="ctr"/>
                      <a:r>
                        <a:rPr lang="en-IN" sz="1300" b="1"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Responses</a:t>
                      </a:r>
                    </a:p>
                  </a:txBody>
                  <a:tcPr marL="7580" marR="7580" marT="7580" marB="0" anchor="ctr"/>
                </a:tc>
                <a:extLst>
                  <a:ext uri="{0D108BD9-81ED-4DB2-BD59-A6C34878D82A}">
                    <a16:rowId xmlns:a16="http://schemas.microsoft.com/office/drawing/2014/main" val="1118111860"/>
                  </a:ext>
                </a:extLst>
              </a:tr>
              <a:tr h="223666">
                <a:tc rowSpan="3">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Set reminders for bill payments</a:t>
                      </a:r>
                    </a:p>
                  </a:txBody>
                  <a:tcPr marL="7580" marR="7580" marT="7580" marB="0" anchor="ctr"/>
                </a:tc>
                <a:tc rowSpan="3">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Some users found it confusing to set reminders due to intuitive interface</a:t>
                      </a:r>
                    </a:p>
                  </a:txBody>
                  <a:tcPr marL="7580" marR="7580" marT="7580" marB="0" anchor="ctr"/>
                </a:tc>
                <a:tc>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Able to set reminders for various categories</a:t>
                      </a:r>
                    </a:p>
                  </a:txBody>
                  <a:tcPr marL="7580" marR="7580" marT="7580" marB="0" anchor="ctr"/>
                </a:tc>
                <a:extLst>
                  <a:ext uri="{0D108BD9-81ED-4DB2-BD59-A6C34878D82A}">
                    <a16:rowId xmlns:a16="http://schemas.microsoft.com/office/drawing/2014/main" val="3324954670"/>
                  </a:ext>
                </a:extLst>
              </a:tr>
              <a:tr h="396962">
                <a:tc vMerge="1">
                  <a:txBody>
                    <a:bodyPr/>
                    <a:lstStyle/>
                    <a:p>
                      <a:endParaRPr lang="en-US"/>
                    </a:p>
                  </a:txBody>
                  <a:tcPr/>
                </a:tc>
                <a:tc vMerge="1">
                  <a:txBody>
                    <a:bodyPr/>
                    <a:lstStyle/>
                    <a:p>
                      <a:endParaRPr lang="en-US"/>
                    </a:p>
                  </a:txBody>
                  <a:tcPr/>
                </a:tc>
                <a:tc>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Use create category, edit category and set reminders options</a:t>
                      </a:r>
                    </a:p>
                  </a:txBody>
                  <a:tcPr marL="7580" marR="7580" marT="7580" marB="0" anchor="ctr"/>
                </a:tc>
                <a:extLst>
                  <a:ext uri="{0D108BD9-81ED-4DB2-BD59-A6C34878D82A}">
                    <a16:rowId xmlns:a16="http://schemas.microsoft.com/office/drawing/2014/main" val="1840965295"/>
                  </a:ext>
                </a:extLst>
              </a:tr>
              <a:tr h="396962">
                <a:tc vMerge="1">
                  <a:txBody>
                    <a:bodyPr/>
                    <a:lstStyle/>
                    <a:p>
                      <a:endParaRPr lang="en-US"/>
                    </a:p>
                  </a:txBody>
                  <a:tcPr/>
                </a:tc>
                <a:tc vMerge="1">
                  <a:txBody>
                    <a:bodyPr/>
                    <a:lstStyle/>
                    <a:p>
                      <a:endParaRPr lang="en-US"/>
                    </a:p>
                  </a:txBody>
                  <a:tcPr/>
                </a:tc>
                <a:tc>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Alerts with different colours to differentiate between categories</a:t>
                      </a:r>
                      <a:endParaRPr lang="en-IN" sz="1000" b="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txBody>
                  <a:tcPr marL="7580" marR="7580" marT="7580" marB="0" anchor="ctr"/>
                </a:tc>
                <a:extLst>
                  <a:ext uri="{0D108BD9-81ED-4DB2-BD59-A6C34878D82A}">
                    <a16:rowId xmlns:a16="http://schemas.microsoft.com/office/drawing/2014/main" val="3855902454"/>
                  </a:ext>
                </a:extLst>
              </a:tr>
              <a:tr h="570261">
                <a:tc rowSpan="4">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Perform expenditure analysis</a:t>
                      </a:r>
                    </a:p>
                  </a:txBody>
                  <a:tcPr marL="7580" marR="7580" marT="7580" marB="0" anchor="ctr"/>
                </a:tc>
                <a:tc rowSpan="4">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Users found the interface to be easy but the icons on the navigation bar as intuitive</a:t>
                      </a:r>
                      <a:endParaRPr lang="en-IN" sz="1000" b="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endParaRPr>
                    </a:p>
                  </a:txBody>
                  <a:tcPr marL="7580" marR="7580" marT="7580" marB="0" anchor="ctr"/>
                </a:tc>
                <a:tc>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Use add category, edit category, delete category, create report and add expense to perform report generation</a:t>
                      </a:r>
                    </a:p>
                  </a:txBody>
                  <a:tcPr marL="7580" marR="7580" marT="7580" marB="0" anchor="ctr"/>
                </a:tc>
                <a:extLst>
                  <a:ext uri="{0D108BD9-81ED-4DB2-BD59-A6C34878D82A}">
                    <a16:rowId xmlns:a16="http://schemas.microsoft.com/office/drawing/2014/main" val="2858666864"/>
                  </a:ext>
                </a:extLst>
              </a:tr>
              <a:tr h="223666">
                <a:tc vMerge="1">
                  <a:txBody>
                    <a:bodyPr/>
                    <a:lstStyle/>
                    <a:p>
                      <a:endParaRPr lang="en-US"/>
                    </a:p>
                  </a:txBody>
                  <a:tcPr/>
                </a:tc>
                <a:tc vMerge="1">
                  <a:txBody>
                    <a:bodyPr/>
                    <a:lstStyle/>
                    <a:p>
                      <a:endParaRPr lang="en-US"/>
                    </a:p>
                  </a:txBody>
                  <a:tcPr/>
                </a:tc>
                <a:tc>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Analysis of expenditure was correctly shown</a:t>
                      </a:r>
                    </a:p>
                  </a:txBody>
                  <a:tcPr marL="7580" marR="7580" marT="7580" marB="0" anchor="ctr"/>
                </a:tc>
                <a:extLst>
                  <a:ext uri="{0D108BD9-81ED-4DB2-BD59-A6C34878D82A}">
                    <a16:rowId xmlns:a16="http://schemas.microsoft.com/office/drawing/2014/main" val="3419105645"/>
                  </a:ext>
                </a:extLst>
              </a:tr>
              <a:tr h="396962">
                <a:tc vMerge="1">
                  <a:txBody>
                    <a:bodyPr/>
                    <a:lstStyle/>
                    <a:p>
                      <a:endParaRPr lang="en-US"/>
                    </a:p>
                  </a:txBody>
                  <a:tcPr/>
                </a:tc>
                <a:tc vMerge="1">
                  <a:txBody>
                    <a:bodyPr/>
                    <a:lstStyle/>
                    <a:p>
                      <a:endParaRPr lang="en-US"/>
                    </a:p>
                  </a:txBody>
                  <a:tcPr/>
                </a:tc>
                <a:tc>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Users looked for guided tour and sub-category options in performing analysis</a:t>
                      </a:r>
                    </a:p>
                  </a:txBody>
                  <a:tcPr marL="7580" marR="7580" marT="7580" marB="0" anchor="ctr"/>
                </a:tc>
                <a:extLst>
                  <a:ext uri="{0D108BD9-81ED-4DB2-BD59-A6C34878D82A}">
                    <a16:rowId xmlns:a16="http://schemas.microsoft.com/office/drawing/2014/main" val="2683402865"/>
                  </a:ext>
                </a:extLst>
              </a:tr>
              <a:tr h="396962">
                <a:tc vMerge="1">
                  <a:txBody>
                    <a:bodyPr/>
                    <a:lstStyle/>
                    <a:p>
                      <a:endParaRPr lang="en-US"/>
                    </a:p>
                  </a:txBody>
                  <a:tcPr/>
                </a:tc>
                <a:tc vMerge="1">
                  <a:txBody>
                    <a:bodyPr/>
                    <a:lstStyle/>
                    <a:p>
                      <a:endParaRPr lang="en-US"/>
                    </a:p>
                  </a:txBody>
                  <a:tcPr/>
                </a:tc>
                <a:tc>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Able to give bar charts, pie charts and line graphs for the expenditure analysis</a:t>
                      </a:r>
                    </a:p>
                  </a:txBody>
                  <a:tcPr marL="7580" marR="7580" marT="7580" marB="0" anchor="ctr"/>
                </a:tc>
                <a:extLst>
                  <a:ext uri="{0D108BD9-81ED-4DB2-BD59-A6C34878D82A}">
                    <a16:rowId xmlns:a16="http://schemas.microsoft.com/office/drawing/2014/main" val="1840992108"/>
                  </a:ext>
                </a:extLst>
              </a:tr>
              <a:tr h="396962">
                <a:tc rowSpan="4">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Use features on the app that will help to save money</a:t>
                      </a:r>
                    </a:p>
                  </a:txBody>
                  <a:tcPr marL="7580" marR="7580" marT="7580" marB="0" anchor="ctr"/>
                </a:tc>
                <a:tc rowSpan="4">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Users found this task to be very easy and performed it correctly</a:t>
                      </a:r>
                    </a:p>
                  </a:txBody>
                  <a:tcPr marL="7580" marR="7580" marT="7580" marB="0" anchor="ctr"/>
                </a:tc>
                <a:tc>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Users used create budget, add category, add money to category and add bank account </a:t>
                      </a:r>
                    </a:p>
                  </a:txBody>
                  <a:tcPr marL="7580" marR="7580" marT="7580" marB="0" anchor="ctr"/>
                </a:tc>
                <a:extLst>
                  <a:ext uri="{0D108BD9-81ED-4DB2-BD59-A6C34878D82A}">
                    <a16:rowId xmlns:a16="http://schemas.microsoft.com/office/drawing/2014/main" val="519844801"/>
                  </a:ext>
                </a:extLst>
              </a:tr>
              <a:tr h="396962">
                <a:tc vMerge="1">
                  <a:txBody>
                    <a:bodyPr/>
                    <a:lstStyle/>
                    <a:p>
                      <a:endParaRPr lang="en-US"/>
                    </a:p>
                  </a:txBody>
                  <a:tcPr/>
                </a:tc>
                <a:tc vMerge="1">
                  <a:txBody>
                    <a:bodyPr/>
                    <a:lstStyle/>
                    <a:p>
                      <a:endParaRPr lang="en-US"/>
                    </a:p>
                  </a:txBody>
                  <a:tcPr/>
                </a:tc>
                <a:tc>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Application showed the users the ways to save money</a:t>
                      </a:r>
                    </a:p>
                  </a:txBody>
                  <a:tcPr marL="7580" marR="7580" marT="7580" marB="0" anchor="ctr"/>
                </a:tc>
                <a:extLst>
                  <a:ext uri="{0D108BD9-81ED-4DB2-BD59-A6C34878D82A}">
                    <a16:rowId xmlns:a16="http://schemas.microsoft.com/office/drawing/2014/main" val="2090940499"/>
                  </a:ext>
                </a:extLst>
              </a:tr>
              <a:tr h="223666">
                <a:tc vMerge="1">
                  <a:txBody>
                    <a:bodyPr/>
                    <a:lstStyle/>
                    <a:p>
                      <a:endParaRPr lang="en-US"/>
                    </a:p>
                  </a:txBody>
                  <a:tcPr/>
                </a:tc>
                <a:tc vMerge="1">
                  <a:txBody>
                    <a:bodyPr/>
                    <a:lstStyle/>
                    <a:p>
                      <a:endParaRPr lang="en-US"/>
                    </a:p>
                  </a:txBody>
                  <a:tcPr/>
                </a:tc>
                <a:tc>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App provided alerts on how much are the spendings</a:t>
                      </a:r>
                    </a:p>
                  </a:txBody>
                  <a:tcPr marL="7580" marR="7580" marT="7580" marB="0" anchor="ctr"/>
                </a:tc>
                <a:extLst>
                  <a:ext uri="{0D108BD9-81ED-4DB2-BD59-A6C34878D82A}">
                    <a16:rowId xmlns:a16="http://schemas.microsoft.com/office/drawing/2014/main" val="769118835"/>
                  </a:ext>
                </a:extLst>
              </a:tr>
              <a:tr h="396962">
                <a:tc vMerge="1">
                  <a:txBody>
                    <a:bodyPr/>
                    <a:lstStyle/>
                    <a:p>
                      <a:endParaRPr lang="en-US"/>
                    </a:p>
                  </a:txBody>
                  <a:tcPr/>
                </a:tc>
                <a:tc vMerge="1">
                  <a:txBody>
                    <a:bodyPr/>
                    <a:lstStyle/>
                    <a:p>
                      <a:endParaRPr lang="en-US"/>
                    </a:p>
                  </a:txBody>
                  <a:tcPr/>
                </a:tc>
                <a:tc>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For various sub-categories, it showed money saving options to users</a:t>
                      </a:r>
                    </a:p>
                  </a:txBody>
                  <a:tcPr marL="7580" marR="7580" marT="7580" marB="0" anchor="ctr"/>
                </a:tc>
                <a:extLst>
                  <a:ext uri="{0D108BD9-81ED-4DB2-BD59-A6C34878D82A}">
                    <a16:rowId xmlns:a16="http://schemas.microsoft.com/office/drawing/2014/main" val="1595231228"/>
                  </a:ext>
                </a:extLst>
              </a:tr>
              <a:tr h="396962">
                <a:tc rowSpan="3">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Get an estimation on saving loan on interest</a:t>
                      </a:r>
                    </a:p>
                  </a:txBody>
                  <a:tcPr marL="7580" marR="7580" marT="7580" marB="0" anchor="ctr"/>
                </a:tc>
                <a:tc rowSpan="3">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Users were able to perform the task easily due to familiarity of the app on the past usage basis</a:t>
                      </a:r>
                    </a:p>
                  </a:txBody>
                  <a:tcPr marL="7580" marR="7580" marT="7580" marB="0" anchor="ctr"/>
                </a:tc>
                <a:tc>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Application showed interest estimation based on the total loan amount </a:t>
                      </a:r>
                    </a:p>
                  </a:txBody>
                  <a:tcPr marL="7580" marR="7580" marT="7580" marB="0" anchor="ctr"/>
                </a:tc>
                <a:extLst>
                  <a:ext uri="{0D108BD9-81ED-4DB2-BD59-A6C34878D82A}">
                    <a16:rowId xmlns:a16="http://schemas.microsoft.com/office/drawing/2014/main" val="3310983316"/>
                  </a:ext>
                </a:extLst>
              </a:tr>
              <a:tr h="396962">
                <a:tc vMerge="1">
                  <a:txBody>
                    <a:bodyPr/>
                    <a:lstStyle/>
                    <a:p>
                      <a:endParaRPr lang="en-US"/>
                    </a:p>
                  </a:txBody>
                  <a:tcPr/>
                </a:tc>
                <a:tc vMerge="1">
                  <a:txBody>
                    <a:bodyPr/>
                    <a:lstStyle/>
                    <a:p>
                      <a:endParaRPr lang="en-US"/>
                    </a:p>
                  </a:txBody>
                  <a:tcPr/>
                </a:tc>
                <a:tc>
                  <a:txBody>
                    <a:bodyPr/>
                    <a:lstStyle/>
                    <a:p>
                      <a:pPr marL="0" algn="l" defTabSz="457200" rtl="0" eaLnBrk="1" fontAlgn="ctr" latinLnBrk="0" hangingPunct="1"/>
                      <a:r>
                        <a:rPr lang="en-IN" sz="10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Edit budget and edit categories features helped in getting the correct estimate of interest</a:t>
                      </a:r>
                    </a:p>
                  </a:txBody>
                  <a:tcPr marL="7580" marR="7580" marT="7580" marB="0" anchor="ctr"/>
                </a:tc>
                <a:extLst>
                  <a:ext uri="{0D108BD9-81ED-4DB2-BD59-A6C34878D82A}">
                    <a16:rowId xmlns:a16="http://schemas.microsoft.com/office/drawing/2014/main" val="1066219150"/>
                  </a:ext>
                </a:extLst>
              </a:tr>
              <a:tr h="396962">
                <a:tc vMerge="1">
                  <a:txBody>
                    <a:bodyPr/>
                    <a:lstStyle/>
                    <a:p>
                      <a:endParaRPr lang="en-US"/>
                    </a:p>
                  </a:txBody>
                  <a:tcPr/>
                </a:tc>
                <a:tc vMerge="1">
                  <a:txBody>
                    <a:bodyPr/>
                    <a:lstStyle/>
                    <a:p>
                      <a:endParaRPr lang="en-US"/>
                    </a:p>
                  </a:txBody>
                  <a:tcPr/>
                </a:tc>
                <a:tc>
                  <a:txBody>
                    <a:bodyPr/>
                    <a:lstStyle/>
                    <a:p>
                      <a:pPr marL="0" algn="l" defTabSz="457200" rtl="0" eaLnBrk="1" fontAlgn="ctr" latinLnBrk="0" hangingPunct="1"/>
                      <a:r>
                        <a:rPr lang="en-IN" sz="1000" b="0" kern="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rPr>
                        <a:t>App showed the total amount of loan and what could be saved on interest</a:t>
                      </a:r>
                    </a:p>
                  </a:txBody>
                  <a:tcPr marL="7580" marR="7580" marT="7580" marB="0" anchor="ctr"/>
                </a:tc>
                <a:extLst>
                  <a:ext uri="{0D108BD9-81ED-4DB2-BD59-A6C34878D82A}">
                    <a16:rowId xmlns:a16="http://schemas.microsoft.com/office/drawing/2014/main" val="2508171650"/>
                  </a:ext>
                </a:extLst>
              </a:tr>
            </a:tbl>
          </a:graphicData>
        </a:graphic>
      </p:graphicFrame>
    </p:spTree>
    <p:extLst>
      <p:ext uri="{BB962C8B-B14F-4D97-AF65-F5344CB8AC3E}">
        <p14:creationId xmlns:p14="http://schemas.microsoft.com/office/powerpoint/2010/main" val="269886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B1A2-50C9-4427-50AB-A9FF694800A5}"/>
              </a:ext>
            </a:extLst>
          </p:cNvPr>
          <p:cNvSpPr>
            <a:spLocks noGrp="1"/>
          </p:cNvSpPr>
          <p:nvPr>
            <p:ph type="title"/>
          </p:nvPr>
        </p:nvSpPr>
        <p:spPr/>
        <p:txBody>
          <a:bodyPr/>
          <a:lstStyle/>
          <a:p>
            <a:r>
              <a:rPr lang="en-IN" b="1" dirty="0"/>
              <a:t>Contextual Inquiry Analysis</a:t>
            </a:r>
          </a:p>
        </p:txBody>
      </p:sp>
      <p:sp>
        <p:nvSpPr>
          <p:cNvPr id="3" name="Content Placeholder 2">
            <a:extLst>
              <a:ext uri="{FF2B5EF4-FFF2-40B4-BE49-F238E27FC236}">
                <a16:creationId xmlns:a16="http://schemas.microsoft.com/office/drawing/2014/main" id="{302C34B3-6BB8-8D6A-3E5C-805A7946AF99}"/>
              </a:ext>
            </a:extLst>
          </p:cNvPr>
          <p:cNvSpPr>
            <a:spLocks noGrp="1"/>
          </p:cNvSpPr>
          <p:nvPr>
            <p:ph idx="1"/>
          </p:nvPr>
        </p:nvSpPr>
        <p:spPr/>
        <p:txBody>
          <a:bodyPr/>
          <a:lstStyle/>
          <a:p>
            <a:r>
              <a:rPr lang="en-IN" dirty="0">
                <a:solidFill>
                  <a:schemeClr val="tx1"/>
                </a:solidFill>
              </a:rPr>
              <a:t>This chart was created based on the observations from contextual inquiry on how likely the users were or how easy the users found the app while performing the tasks. Here, the scale 1 being not likely to 5 being more likely (ignore 0 and 6)</a:t>
            </a:r>
          </a:p>
          <a:p>
            <a:endParaRPr lang="en-IN" dirty="0">
              <a:solidFill>
                <a:schemeClr val="tx2"/>
              </a:solidFill>
            </a:endParaRPr>
          </a:p>
          <a:p>
            <a:endParaRPr lang="en-IN" dirty="0"/>
          </a:p>
        </p:txBody>
      </p:sp>
      <p:graphicFrame>
        <p:nvGraphicFramePr>
          <p:cNvPr id="4" name="Content Placeholder 10">
            <a:extLst>
              <a:ext uri="{FF2B5EF4-FFF2-40B4-BE49-F238E27FC236}">
                <a16:creationId xmlns:a16="http://schemas.microsoft.com/office/drawing/2014/main" id="{B1CEB0D4-7F37-AA18-98A2-6578E85E1BF0}"/>
              </a:ext>
            </a:extLst>
          </p:cNvPr>
          <p:cNvGraphicFramePr>
            <a:graphicFrameLocks/>
          </p:cNvGraphicFramePr>
          <p:nvPr>
            <p:extLst>
              <p:ext uri="{D42A27DB-BD31-4B8C-83A1-F6EECF244321}">
                <p14:modId xmlns:p14="http://schemas.microsoft.com/office/powerpoint/2010/main" val="2111886690"/>
              </p:ext>
            </p:extLst>
          </p:nvPr>
        </p:nvGraphicFramePr>
        <p:xfrm>
          <a:off x="2443843" y="2752613"/>
          <a:ext cx="7304314" cy="241249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66ADE47-505B-04CD-321C-444424F2157A}"/>
              </a:ext>
            </a:extLst>
          </p:cNvPr>
          <p:cNvSpPr txBox="1"/>
          <p:nvPr/>
        </p:nvSpPr>
        <p:spPr>
          <a:xfrm>
            <a:off x="1066800" y="5130430"/>
            <a:ext cx="10058400" cy="1477328"/>
          </a:xfrm>
          <a:prstGeom prst="rect">
            <a:avLst/>
          </a:prstGeom>
          <a:noFill/>
        </p:spPr>
        <p:txBody>
          <a:bodyPr wrap="square" rtlCol="0">
            <a:spAutoFit/>
          </a:bodyPr>
          <a:lstStyle/>
          <a:p>
            <a:r>
              <a:rPr lang="en-IN" b="1" dirty="0">
                <a:solidFill>
                  <a:schemeClr val="tx2"/>
                </a:solidFill>
              </a:rPr>
              <a:t>Suggestions</a:t>
            </a:r>
          </a:p>
          <a:p>
            <a:pPr marL="285750" indent="-285750">
              <a:buFont typeface="Arial" panose="020B0604020202020204" pitchFamily="34" charset="0"/>
              <a:buChar char="•"/>
            </a:pPr>
            <a:r>
              <a:rPr lang="en-IN" dirty="0"/>
              <a:t>Improve the report/analysis section by adding tooltips and buttons which helps users in easily performing the task.</a:t>
            </a:r>
          </a:p>
          <a:p>
            <a:pPr marL="285750" indent="-285750">
              <a:buFont typeface="Arial" panose="020B0604020202020204" pitchFamily="34" charset="0"/>
              <a:buChar char="•"/>
            </a:pPr>
            <a:r>
              <a:rPr lang="en-IN" dirty="0"/>
              <a:t>Navigation in the app has to be improved with previous and next buttons.</a:t>
            </a:r>
          </a:p>
          <a:p>
            <a:endParaRPr lang="en-IN" dirty="0"/>
          </a:p>
        </p:txBody>
      </p:sp>
    </p:spTree>
    <p:extLst>
      <p:ext uri="{BB962C8B-B14F-4D97-AF65-F5344CB8AC3E}">
        <p14:creationId xmlns:p14="http://schemas.microsoft.com/office/powerpoint/2010/main" val="372648536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222</TotalTime>
  <Words>1941</Words>
  <Application>Microsoft Office PowerPoint</Application>
  <PresentationFormat>Widescreen</PresentationFormat>
  <Paragraphs>193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Grandview</vt:lpstr>
      <vt:lpstr>Wingdings</vt:lpstr>
      <vt:lpstr>Retrospect</vt:lpstr>
      <vt:lpstr>Banking: Spending / Saving / Bill Tracking (Smartphone)</vt:lpstr>
      <vt:lpstr>Overview</vt:lpstr>
      <vt:lpstr>What motivated us?!</vt:lpstr>
      <vt:lpstr>Purpose and Motivation</vt:lpstr>
      <vt:lpstr>Initial Study</vt:lpstr>
      <vt:lpstr>Contextual Inquiry</vt:lpstr>
      <vt:lpstr>Summary of Contextual Inquiry</vt:lpstr>
      <vt:lpstr>Results of Contextual Inquiry</vt:lpstr>
      <vt:lpstr>Contextual Inquiry Analysis</vt:lpstr>
      <vt:lpstr>Analysis</vt:lpstr>
      <vt:lpstr>Analysis and Evaluation (Cont’d)</vt:lpstr>
      <vt:lpstr>Creating Prototypes</vt:lpstr>
      <vt:lpstr>Prototypes</vt:lpstr>
      <vt:lpstr>Task 1: Setting reminder for custom time interval </vt:lpstr>
      <vt:lpstr>Task 2: Analyzing the data of expenditure using graphs</vt:lpstr>
      <vt:lpstr>Task 3: Prediction for early loan payoff for interest saving</vt:lpstr>
      <vt:lpstr>Summary of Cognitive Walkthrough</vt:lpstr>
      <vt:lpstr>PowerPoint Presentation</vt:lpstr>
      <vt:lpstr>Updated Prototypes </vt:lpstr>
      <vt:lpstr>PowerPoint Presentation</vt:lpstr>
      <vt:lpstr>Conclusion and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Tejaswini Rallapalli</dc:creator>
  <cp:lastModifiedBy>Tejaswini Rallapalli</cp:lastModifiedBy>
  <cp:revision>16</cp:revision>
  <dcterms:created xsi:type="dcterms:W3CDTF">2022-12-05T04:10:35Z</dcterms:created>
  <dcterms:modified xsi:type="dcterms:W3CDTF">2022-12-05T14:44:17Z</dcterms:modified>
</cp:coreProperties>
</file>