
<file path=[Content_Types].xml><?xml version="1.0" encoding="utf-8"?>
<Types xmlns="http://schemas.openxmlformats.org/package/2006/content-types">
  <Default Extension="bin" ContentType="image/unknown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95" r:id="rId3"/>
    <p:sldId id="278" r:id="rId4"/>
    <p:sldId id="281" r:id="rId5"/>
    <p:sldId id="301" r:id="rId6"/>
    <p:sldId id="302" r:id="rId7"/>
    <p:sldId id="309" r:id="rId8"/>
    <p:sldId id="396" r:id="rId9"/>
    <p:sldId id="310" r:id="rId10"/>
    <p:sldId id="394" r:id="rId11"/>
    <p:sldId id="314" r:id="rId12"/>
    <p:sldId id="311" r:id="rId13"/>
    <p:sldId id="312" r:id="rId14"/>
    <p:sldId id="316" r:id="rId15"/>
    <p:sldId id="318" r:id="rId16"/>
    <p:sldId id="320" r:id="rId17"/>
    <p:sldId id="321" r:id="rId18"/>
    <p:sldId id="337" r:id="rId19"/>
    <p:sldId id="324" r:id="rId20"/>
    <p:sldId id="326" r:id="rId21"/>
    <p:sldId id="387" r:id="rId22"/>
    <p:sldId id="388" r:id="rId23"/>
    <p:sldId id="393" r:id="rId24"/>
    <p:sldId id="330" r:id="rId25"/>
    <p:sldId id="369" r:id="rId26"/>
    <p:sldId id="350" r:id="rId27"/>
    <p:sldId id="346" r:id="rId28"/>
    <p:sldId id="331" r:id="rId29"/>
    <p:sldId id="365" r:id="rId30"/>
    <p:sldId id="370" r:id="rId31"/>
    <p:sldId id="349" r:id="rId32"/>
    <p:sldId id="328" r:id="rId33"/>
    <p:sldId id="340" r:id="rId34"/>
    <p:sldId id="341" r:id="rId35"/>
    <p:sldId id="342" r:id="rId36"/>
    <p:sldId id="366" r:id="rId37"/>
    <p:sldId id="343" r:id="rId38"/>
    <p:sldId id="329" r:id="rId39"/>
    <p:sldId id="385" r:id="rId40"/>
    <p:sldId id="386" r:id="rId41"/>
    <p:sldId id="391" r:id="rId42"/>
    <p:sldId id="389" r:id="rId43"/>
    <p:sldId id="390" r:id="rId44"/>
    <p:sldId id="332" r:id="rId45"/>
    <p:sldId id="371" r:id="rId46"/>
    <p:sldId id="362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mi Meredith" initials="TM" lastIdx="1" clrIdx="0">
    <p:extLst>
      <p:ext uri="{19B8F6BF-5375-455C-9EA6-DF929625EA0E}">
        <p15:presenceInfo xmlns:p15="http://schemas.microsoft.com/office/powerpoint/2012/main" userId="b1d8dda900e118b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C48EDC-56FA-425D-8B46-1395F30C981A}" v="1" dt="2022-09-30T19:49:41.5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6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microsoft.com/office/2016/11/relationships/changesInfo" Target="changesInfos/changesInfo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no Franz" userId="25172e54-b52d-49cb-8f75-d4b16a57f2bf" providerId="ADAL" clId="{E6C48EDC-56FA-425D-8B46-1395F30C981A}"/>
    <pc:docChg chg="undo custSel addSld delSld modSld modShowInfo">
      <pc:chgData name="Juliano Franz" userId="25172e54-b52d-49cb-8f75-d4b16a57f2bf" providerId="ADAL" clId="{E6C48EDC-56FA-425D-8B46-1395F30C981A}" dt="2022-09-30T19:52:02.078" v="75" actId="47"/>
      <pc:docMkLst>
        <pc:docMk/>
      </pc:docMkLst>
      <pc:sldChg chg="addSp delSp modSp del mod">
        <pc:chgData name="Juliano Franz" userId="25172e54-b52d-49cb-8f75-d4b16a57f2bf" providerId="ADAL" clId="{E6C48EDC-56FA-425D-8B46-1395F30C981A}" dt="2022-09-30T19:49:54.040" v="41" actId="47"/>
        <pc:sldMkLst>
          <pc:docMk/>
          <pc:sldMk cId="2807422778" sldId="256"/>
        </pc:sldMkLst>
        <pc:spChg chg="del">
          <ac:chgData name="Juliano Franz" userId="25172e54-b52d-49cb-8f75-d4b16a57f2bf" providerId="ADAL" clId="{E6C48EDC-56FA-425D-8B46-1395F30C981A}" dt="2022-09-29T13:53:01.534" v="0" actId="478"/>
          <ac:spMkLst>
            <pc:docMk/>
            <pc:sldMk cId="2807422778" sldId="256"/>
            <ac:spMk id="3" creationId="{04B45F7B-B3B5-4DF1-8117-5E33419C1079}"/>
          </ac:spMkLst>
        </pc:spChg>
        <pc:spChg chg="add mod">
          <ac:chgData name="Juliano Franz" userId="25172e54-b52d-49cb-8f75-d4b16a57f2bf" providerId="ADAL" clId="{E6C48EDC-56FA-425D-8B46-1395F30C981A}" dt="2022-09-30T19:49:25.734" v="12" actId="20577"/>
          <ac:spMkLst>
            <pc:docMk/>
            <pc:sldMk cId="2807422778" sldId="256"/>
            <ac:spMk id="5" creationId="{DE245FC9-7B45-ED46-E41C-51DE5820BFFA}"/>
          </ac:spMkLst>
        </pc:spChg>
      </pc:sldChg>
      <pc:sldChg chg="del">
        <pc:chgData name="Juliano Franz" userId="25172e54-b52d-49cb-8f75-d4b16a57f2bf" providerId="ADAL" clId="{E6C48EDC-56FA-425D-8B46-1395F30C981A}" dt="2022-09-30T19:52:02.078" v="75" actId="47"/>
        <pc:sldMkLst>
          <pc:docMk/>
          <pc:sldMk cId="2041269160" sldId="392"/>
        </pc:sldMkLst>
      </pc:sldChg>
      <pc:sldChg chg="modSp add mod">
        <pc:chgData name="Juliano Franz" userId="25172e54-b52d-49cb-8f75-d4b16a57f2bf" providerId="ADAL" clId="{E6C48EDC-56FA-425D-8B46-1395F30C981A}" dt="2022-09-30T19:49:52.451" v="40" actId="20577"/>
        <pc:sldMkLst>
          <pc:docMk/>
          <pc:sldMk cId="1921857127" sldId="395"/>
        </pc:sldMkLst>
        <pc:spChg chg="mod">
          <ac:chgData name="Juliano Franz" userId="25172e54-b52d-49cb-8f75-d4b16a57f2bf" providerId="ADAL" clId="{E6C48EDC-56FA-425D-8B46-1395F30C981A}" dt="2022-09-30T19:49:49.640" v="38" actId="20577"/>
          <ac:spMkLst>
            <pc:docMk/>
            <pc:sldMk cId="1921857127" sldId="395"/>
            <ac:spMk id="2" creationId="{00000000-0000-0000-0000-000000000000}"/>
          </ac:spMkLst>
        </pc:spChg>
        <pc:spChg chg="mod">
          <ac:chgData name="Juliano Franz" userId="25172e54-b52d-49cb-8f75-d4b16a57f2bf" providerId="ADAL" clId="{E6C48EDC-56FA-425D-8B46-1395F30C981A}" dt="2022-09-30T19:49:52.451" v="40" actId="20577"/>
          <ac:spMkLst>
            <pc:docMk/>
            <pc:sldMk cId="1921857127" sldId="395"/>
            <ac:spMk id="3" creationId="{00000000-0000-0000-0000-000000000000}"/>
          </ac:spMkLst>
        </pc:spChg>
      </pc:sldChg>
      <pc:sldChg chg="addSp delSp modSp new mod setBg modClrScheme chgLayout">
        <pc:chgData name="Juliano Franz" userId="25172e54-b52d-49cb-8f75-d4b16a57f2bf" providerId="ADAL" clId="{E6C48EDC-56FA-425D-8B46-1395F30C981A}" dt="2022-09-30T19:50:45.457" v="74" actId="26606"/>
        <pc:sldMkLst>
          <pc:docMk/>
          <pc:sldMk cId="514316905" sldId="396"/>
        </pc:sldMkLst>
        <pc:spChg chg="mod ord">
          <ac:chgData name="Juliano Franz" userId="25172e54-b52d-49cb-8f75-d4b16a57f2bf" providerId="ADAL" clId="{E6C48EDC-56FA-425D-8B46-1395F30C981A}" dt="2022-09-30T19:50:45.457" v="74" actId="26606"/>
          <ac:spMkLst>
            <pc:docMk/>
            <pc:sldMk cId="514316905" sldId="396"/>
            <ac:spMk id="2" creationId="{81908E1F-82D8-FF40-CB5A-9D6F6366A9C6}"/>
          </ac:spMkLst>
        </pc:spChg>
        <pc:spChg chg="mod ord">
          <ac:chgData name="Juliano Franz" userId="25172e54-b52d-49cb-8f75-d4b16a57f2bf" providerId="ADAL" clId="{E6C48EDC-56FA-425D-8B46-1395F30C981A}" dt="2022-09-30T19:50:45.457" v="74" actId="26606"/>
          <ac:spMkLst>
            <pc:docMk/>
            <pc:sldMk cId="514316905" sldId="396"/>
            <ac:spMk id="3" creationId="{8F195169-46ED-B3F7-E5F5-F89F1FB1FE8A}"/>
          </ac:spMkLst>
        </pc:spChg>
        <pc:spChg chg="add">
          <ac:chgData name="Juliano Franz" userId="25172e54-b52d-49cb-8f75-d4b16a57f2bf" providerId="ADAL" clId="{E6C48EDC-56FA-425D-8B46-1395F30C981A}" dt="2022-09-30T19:50:45.457" v="74" actId="26606"/>
          <ac:spMkLst>
            <pc:docMk/>
            <pc:sldMk cId="514316905" sldId="396"/>
            <ac:spMk id="8" creationId="{4E1BEB12-92AF-4445-98AD-4C7756E7C93B}"/>
          </ac:spMkLst>
        </pc:spChg>
        <pc:spChg chg="add del">
          <ac:chgData name="Juliano Franz" userId="25172e54-b52d-49cb-8f75-d4b16a57f2bf" providerId="ADAL" clId="{E6C48EDC-56FA-425D-8B46-1395F30C981A}" dt="2022-09-30T19:50:45.457" v="73" actId="26606"/>
          <ac:spMkLst>
            <pc:docMk/>
            <pc:sldMk cId="514316905" sldId="396"/>
            <ac:spMk id="10" creationId="{A3363022-C969-41E9-8EB2-E4C94908C1FA}"/>
          </ac:spMkLst>
        </pc:spChg>
        <pc:spChg chg="add del">
          <ac:chgData name="Juliano Franz" userId="25172e54-b52d-49cb-8f75-d4b16a57f2bf" providerId="ADAL" clId="{E6C48EDC-56FA-425D-8B46-1395F30C981A}" dt="2022-09-30T19:50:45.457" v="73" actId="26606"/>
          <ac:spMkLst>
            <pc:docMk/>
            <pc:sldMk cId="514316905" sldId="396"/>
            <ac:spMk id="12" creationId="{8D1AD6B3-BE88-4CEB-BA17-790657CC4729}"/>
          </ac:spMkLst>
        </pc:spChg>
        <pc:spChg chg="add">
          <ac:chgData name="Juliano Franz" userId="25172e54-b52d-49cb-8f75-d4b16a57f2bf" providerId="ADAL" clId="{E6C48EDC-56FA-425D-8B46-1395F30C981A}" dt="2022-09-30T19:50:45.457" v="74" actId="26606"/>
          <ac:spMkLst>
            <pc:docMk/>
            <pc:sldMk cId="514316905" sldId="396"/>
            <ac:spMk id="19" creationId="{D0522C2C-7B5C-48A7-A969-03941E5D2E76}"/>
          </ac:spMkLst>
        </pc:spChg>
        <pc:spChg chg="add">
          <ac:chgData name="Juliano Franz" userId="25172e54-b52d-49cb-8f75-d4b16a57f2bf" providerId="ADAL" clId="{E6C48EDC-56FA-425D-8B46-1395F30C981A}" dt="2022-09-30T19:50:45.457" v="74" actId="26606"/>
          <ac:spMkLst>
            <pc:docMk/>
            <pc:sldMk cId="514316905" sldId="396"/>
            <ac:spMk id="20" creationId="{9C682A1A-5B2D-4111-BBD6-620165633E5B}"/>
          </ac:spMkLst>
        </pc:spChg>
        <pc:spChg chg="add">
          <ac:chgData name="Juliano Franz" userId="25172e54-b52d-49cb-8f75-d4b16a57f2bf" providerId="ADAL" clId="{E6C48EDC-56FA-425D-8B46-1395F30C981A}" dt="2022-09-30T19:50:45.457" v="74" actId="26606"/>
          <ac:spMkLst>
            <pc:docMk/>
            <pc:sldMk cId="514316905" sldId="396"/>
            <ac:spMk id="21" creationId="{D6EE29F2-D77F-4BD0-A20B-334D316A1C9D}"/>
          </ac:spMkLst>
        </pc:spChg>
        <pc:spChg chg="add">
          <ac:chgData name="Juliano Franz" userId="25172e54-b52d-49cb-8f75-d4b16a57f2bf" providerId="ADAL" clId="{E6C48EDC-56FA-425D-8B46-1395F30C981A}" dt="2022-09-30T19:50:45.457" v="74" actId="26606"/>
          <ac:spMkLst>
            <pc:docMk/>
            <pc:sldMk cId="514316905" sldId="396"/>
            <ac:spMk id="22" creationId="{22D09ED2-868F-42C6-866E-F92E0CEF314F}"/>
          </ac:spMkLst>
        </pc:spChg>
        <pc:grpChg chg="add del">
          <ac:chgData name="Juliano Franz" userId="25172e54-b52d-49cb-8f75-d4b16a57f2bf" providerId="ADAL" clId="{E6C48EDC-56FA-425D-8B46-1395F30C981A}" dt="2022-09-30T19:50:45.457" v="73" actId="26606"/>
          <ac:grpSpMkLst>
            <pc:docMk/>
            <pc:sldMk cId="514316905" sldId="396"/>
            <ac:grpSpMk id="14" creationId="{89D1390B-7E13-4B4F-9CB2-391063412E54}"/>
          </ac:grpSpMkLst>
        </pc:grpChg>
        <pc:picChg chg="add del">
          <ac:chgData name="Juliano Franz" userId="25172e54-b52d-49cb-8f75-d4b16a57f2bf" providerId="ADAL" clId="{E6C48EDC-56FA-425D-8B46-1395F30C981A}" dt="2022-09-30T19:50:45.457" v="73" actId="26606"/>
          <ac:picMkLst>
            <pc:docMk/>
            <pc:sldMk cId="514316905" sldId="396"/>
            <ac:picMk id="7" creationId="{E237AFD8-50C1-F6CD-CB0E-12DF22315981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0001D8-1D03-4FB7-9853-0F02F9691D89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08CE258-AA87-428E-8687-943FF5345606}">
      <dgm:prSet/>
      <dgm:spPr/>
      <dgm:t>
        <a:bodyPr/>
        <a:lstStyle/>
        <a:p>
          <a:r>
            <a:rPr lang="en-CA" dirty="0"/>
            <a:t>Target audience not good at describing needs and developers don’t know how to determine them.</a:t>
          </a:r>
          <a:endParaRPr lang="en-US" dirty="0"/>
        </a:p>
      </dgm:t>
    </dgm:pt>
    <dgm:pt modelId="{55A39D88-D153-43B3-AB10-DF6F32114E4E}" type="parTrans" cxnId="{A55E88A5-CE20-4137-BD44-0FB855916C6F}">
      <dgm:prSet/>
      <dgm:spPr/>
      <dgm:t>
        <a:bodyPr/>
        <a:lstStyle/>
        <a:p>
          <a:endParaRPr lang="en-US"/>
        </a:p>
      </dgm:t>
    </dgm:pt>
    <dgm:pt modelId="{3495D4F2-870F-415D-9967-FBC4CC49E03F}" type="sibTrans" cxnId="{A55E88A5-CE20-4137-BD44-0FB855916C6F}">
      <dgm:prSet/>
      <dgm:spPr/>
      <dgm:t>
        <a:bodyPr/>
        <a:lstStyle/>
        <a:p>
          <a:endParaRPr lang="en-US"/>
        </a:p>
      </dgm:t>
    </dgm:pt>
    <dgm:pt modelId="{AC7E88BC-02C2-4691-AD5C-E2FE46EB5289}">
      <dgm:prSet/>
      <dgm:spPr/>
      <dgm:t>
        <a:bodyPr/>
        <a:lstStyle/>
        <a:p>
          <a:r>
            <a:rPr lang="en-CA" dirty="0"/>
            <a:t>Developers don't understand the domain or terminology.</a:t>
          </a:r>
          <a:endParaRPr lang="en-US" dirty="0"/>
        </a:p>
      </dgm:t>
    </dgm:pt>
    <dgm:pt modelId="{FC6FA498-8605-4945-A238-A880EEB45538}" type="parTrans" cxnId="{856C5AB9-C53E-424E-82D6-EBD1B8868015}">
      <dgm:prSet/>
      <dgm:spPr/>
      <dgm:t>
        <a:bodyPr/>
        <a:lstStyle/>
        <a:p>
          <a:endParaRPr lang="en-US"/>
        </a:p>
      </dgm:t>
    </dgm:pt>
    <dgm:pt modelId="{373ADB1C-E1E1-4576-8C04-A29FD123A708}" type="sibTrans" cxnId="{856C5AB9-C53E-424E-82D6-EBD1B8868015}">
      <dgm:prSet/>
      <dgm:spPr/>
      <dgm:t>
        <a:bodyPr/>
        <a:lstStyle/>
        <a:p>
          <a:endParaRPr lang="en-US"/>
        </a:p>
      </dgm:t>
    </dgm:pt>
    <dgm:pt modelId="{1C5CF812-F458-43C8-A761-ADAD23EE7E1D}">
      <dgm:prSet/>
      <dgm:spPr/>
      <dgm:t>
        <a:bodyPr/>
        <a:lstStyle/>
        <a:p>
          <a:r>
            <a:rPr lang="en-CA" dirty="0"/>
            <a:t>Target audience don't know what they need when things are new and novel.</a:t>
          </a:r>
          <a:endParaRPr lang="en-US" dirty="0"/>
        </a:p>
      </dgm:t>
    </dgm:pt>
    <dgm:pt modelId="{75E5CC62-884A-4898-81F8-5F2159395908}" type="parTrans" cxnId="{942CB53E-848A-44E5-88E2-D9940AB53A60}">
      <dgm:prSet/>
      <dgm:spPr/>
      <dgm:t>
        <a:bodyPr/>
        <a:lstStyle/>
        <a:p>
          <a:endParaRPr lang="en-US"/>
        </a:p>
      </dgm:t>
    </dgm:pt>
    <dgm:pt modelId="{AED51DAF-CD27-4A1E-AE5B-625FA099392F}" type="sibTrans" cxnId="{942CB53E-848A-44E5-88E2-D9940AB53A60}">
      <dgm:prSet/>
      <dgm:spPr/>
      <dgm:t>
        <a:bodyPr/>
        <a:lstStyle/>
        <a:p>
          <a:endParaRPr lang="en-US"/>
        </a:p>
      </dgm:t>
    </dgm:pt>
    <dgm:pt modelId="{546616FE-F440-4623-AD71-9DC347FDB5CB}">
      <dgm:prSet/>
      <dgm:spPr/>
      <dgm:t>
        <a:bodyPr/>
        <a:lstStyle/>
        <a:p>
          <a:r>
            <a:rPr lang="en-US" dirty="0"/>
            <a:t>Funding source is not the user: pressure to satisfy them, not the target audience.</a:t>
          </a:r>
        </a:p>
      </dgm:t>
    </dgm:pt>
    <dgm:pt modelId="{4A2FCC97-0E74-4E3E-B707-D3F19544FF33}" type="parTrans" cxnId="{352511FA-AFA0-4CF5-9F10-C20DC1B53E53}">
      <dgm:prSet/>
      <dgm:spPr/>
      <dgm:t>
        <a:bodyPr/>
        <a:lstStyle/>
        <a:p>
          <a:endParaRPr lang="en-US"/>
        </a:p>
      </dgm:t>
    </dgm:pt>
    <dgm:pt modelId="{981B3660-1D52-4205-B5BC-26A03FC7BED0}" type="sibTrans" cxnId="{352511FA-AFA0-4CF5-9F10-C20DC1B53E53}">
      <dgm:prSet/>
      <dgm:spPr/>
      <dgm:t>
        <a:bodyPr/>
        <a:lstStyle/>
        <a:p>
          <a:endParaRPr lang="en-US"/>
        </a:p>
      </dgm:t>
    </dgm:pt>
    <dgm:pt modelId="{C52698A2-B554-48F5-B24E-01D454E89E99}">
      <dgm:prSet/>
      <dgm:spPr/>
      <dgm:t>
        <a:bodyPr/>
        <a:lstStyle/>
        <a:p>
          <a:r>
            <a:rPr lang="en-CA" dirty="0"/>
            <a:t>Novelty (h/w, s/w, PL) provides unknowns that are not well understood.</a:t>
          </a:r>
          <a:endParaRPr lang="en-US" dirty="0"/>
        </a:p>
      </dgm:t>
    </dgm:pt>
    <dgm:pt modelId="{9A7BD731-0684-4A16-946F-D03D1B8470FA}" type="parTrans" cxnId="{657B6E3F-02BB-43B9-81F5-750A8CCFDFE1}">
      <dgm:prSet/>
      <dgm:spPr/>
      <dgm:t>
        <a:bodyPr/>
        <a:lstStyle/>
        <a:p>
          <a:endParaRPr lang="en-US"/>
        </a:p>
      </dgm:t>
    </dgm:pt>
    <dgm:pt modelId="{DBEC787A-78F1-48B2-A5CB-EDC2E8D1F10F}" type="sibTrans" cxnId="{657B6E3F-02BB-43B9-81F5-750A8CCFDFE1}">
      <dgm:prSet/>
      <dgm:spPr/>
      <dgm:t>
        <a:bodyPr/>
        <a:lstStyle/>
        <a:p>
          <a:endParaRPr lang="en-US"/>
        </a:p>
      </dgm:t>
    </dgm:pt>
    <dgm:pt modelId="{65C853C7-10AE-4A4E-AC7A-2D3D241F662D}">
      <dgm:prSet/>
      <dgm:spPr/>
      <dgm:t>
        <a:bodyPr/>
        <a:lstStyle/>
        <a:p>
          <a:r>
            <a:rPr lang="en-CA" dirty="0"/>
            <a:t>System is complex and confusing: may be large and have many parts.</a:t>
          </a:r>
          <a:endParaRPr lang="en-US" dirty="0"/>
        </a:p>
      </dgm:t>
    </dgm:pt>
    <dgm:pt modelId="{13896D49-99FD-4E46-972F-1877EC2516CC}" type="parTrans" cxnId="{E470C282-EC1C-4480-9C6F-E8D6E9E51156}">
      <dgm:prSet/>
      <dgm:spPr/>
      <dgm:t>
        <a:bodyPr/>
        <a:lstStyle/>
        <a:p>
          <a:endParaRPr lang="en-US"/>
        </a:p>
      </dgm:t>
    </dgm:pt>
    <dgm:pt modelId="{8C0BE986-3E07-4587-A5B3-0C2DC8FF6497}" type="sibTrans" cxnId="{E470C282-EC1C-4480-9C6F-E8D6E9E51156}">
      <dgm:prSet/>
      <dgm:spPr/>
      <dgm:t>
        <a:bodyPr/>
        <a:lstStyle/>
        <a:p>
          <a:endParaRPr lang="en-US"/>
        </a:p>
      </dgm:t>
    </dgm:pt>
    <dgm:pt modelId="{134D5609-A0AA-45F8-90D7-822114E1986E}" type="pres">
      <dgm:prSet presAssocID="{830001D8-1D03-4FB7-9853-0F02F9691D89}" presName="vert0" presStyleCnt="0">
        <dgm:presLayoutVars>
          <dgm:dir/>
          <dgm:animOne val="branch"/>
          <dgm:animLvl val="lvl"/>
        </dgm:presLayoutVars>
      </dgm:prSet>
      <dgm:spPr/>
    </dgm:pt>
    <dgm:pt modelId="{4FB0DE64-769E-4215-AD0A-ACDBB28B74E1}" type="pres">
      <dgm:prSet presAssocID="{708CE258-AA87-428E-8687-943FF5345606}" presName="thickLine" presStyleLbl="alignNode1" presStyleIdx="0" presStyleCnt="6"/>
      <dgm:spPr/>
    </dgm:pt>
    <dgm:pt modelId="{A5693FAC-D178-46C5-AFCF-5D7D8F13518B}" type="pres">
      <dgm:prSet presAssocID="{708CE258-AA87-428E-8687-943FF5345606}" presName="horz1" presStyleCnt="0"/>
      <dgm:spPr/>
    </dgm:pt>
    <dgm:pt modelId="{F0E1DE37-CDBB-4811-8D7F-103970D911B7}" type="pres">
      <dgm:prSet presAssocID="{708CE258-AA87-428E-8687-943FF5345606}" presName="tx1" presStyleLbl="revTx" presStyleIdx="0" presStyleCnt="6"/>
      <dgm:spPr/>
    </dgm:pt>
    <dgm:pt modelId="{BE138AE0-4DF9-4F3D-9E89-A5F6E2553696}" type="pres">
      <dgm:prSet presAssocID="{708CE258-AA87-428E-8687-943FF5345606}" presName="vert1" presStyleCnt="0"/>
      <dgm:spPr/>
    </dgm:pt>
    <dgm:pt modelId="{8DF5989C-739E-44FD-B057-45B97BD2B64B}" type="pres">
      <dgm:prSet presAssocID="{AC7E88BC-02C2-4691-AD5C-E2FE46EB5289}" presName="thickLine" presStyleLbl="alignNode1" presStyleIdx="1" presStyleCnt="6"/>
      <dgm:spPr/>
    </dgm:pt>
    <dgm:pt modelId="{44A184CB-2C9A-483E-BEDB-5761E5F7BFAD}" type="pres">
      <dgm:prSet presAssocID="{AC7E88BC-02C2-4691-AD5C-E2FE46EB5289}" presName="horz1" presStyleCnt="0"/>
      <dgm:spPr/>
    </dgm:pt>
    <dgm:pt modelId="{B1FBAFDF-8740-4B2B-AE11-844A8930ACCE}" type="pres">
      <dgm:prSet presAssocID="{AC7E88BC-02C2-4691-AD5C-E2FE46EB5289}" presName="tx1" presStyleLbl="revTx" presStyleIdx="1" presStyleCnt="6"/>
      <dgm:spPr/>
    </dgm:pt>
    <dgm:pt modelId="{CF43C336-ECDE-49D5-AA34-57F41F5498B8}" type="pres">
      <dgm:prSet presAssocID="{AC7E88BC-02C2-4691-AD5C-E2FE46EB5289}" presName="vert1" presStyleCnt="0"/>
      <dgm:spPr/>
    </dgm:pt>
    <dgm:pt modelId="{1E6E091F-107F-4BD8-A004-B171C21DE377}" type="pres">
      <dgm:prSet presAssocID="{1C5CF812-F458-43C8-A761-ADAD23EE7E1D}" presName="thickLine" presStyleLbl="alignNode1" presStyleIdx="2" presStyleCnt="6"/>
      <dgm:spPr/>
    </dgm:pt>
    <dgm:pt modelId="{F48A94F9-7A98-4754-B306-D4F08A1CDCC5}" type="pres">
      <dgm:prSet presAssocID="{1C5CF812-F458-43C8-A761-ADAD23EE7E1D}" presName="horz1" presStyleCnt="0"/>
      <dgm:spPr/>
    </dgm:pt>
    <dgm:pt modelId="{BF5C6454-7020-4225-92A7-CCD4EAA762C0}" type="pres">
      <dgm:prSet presAssocID="{1C5CF812-F458-43C8-A761-ADAD23EE7E1D}" presName="tx1" presStyleLbl="revTx" presStyleIdx="2" presStyleCnt="6"/>
      <dgm:spPr/>
    </dgm:pt>
    <dgm:pt modelId="{177B2E39-44B6-4CA5-B8F0-FCD8F0FEE504}" type="pres">
      <dgm:prSet presAssocID="{1C5CF812-F458-43C8-A761-ADAD23EE7E1D}" presName="vert1" presStyleCnt="0"/>
      <dgm:spPr/>
    </dgm:pt>
    <dgm:pt modelId="{6AC87040-8F5F-4C8D-9718-10737DA3DBB9}" type="pres">
      <dgm:prSet presAssocID="{546616FE-F440-4623-AD71-9DC347FDB5CB}" presName="thickLine" presStyleLbl="alignNode1" presStyleIdx="3" presStyleCnt="6"/>
      <dgm:spPr/>
    </dgm:pt>
    <dgm:pt modelId="{3914C97A-F90A-4A42-9D87-23A2C7E09A60}" type="pres">
      <dgm:prSet presAssocID="{546616FE-F440-4623-AD71-9DC347FDB5CB}" presName="horz1" presStyleCnt="0"/>
      <dgm:spPr/>
    </dgm:pt>
    <dgm:pt modelId="{BBC19032-B597-4387-BD4A-98595C678CD6}" type="pres">
      <dgm:prSet presAssocID="{546616FE-F440-4623-AD71-9DC347FDB5CB}" presName="tx1" presStyleLbl="revTx" presStyleIdx="3" presStyleCnt="6"/>
      <dgm:spPr/>
    </dgm:pt>
    <dgm:pt modelId="{AB3AEE5D-7C56-418C-90B6-BF343FA13606}" type="pres">
      <dgm:prSet presAssocID="{546616FE-F440-4623-AD71-9DC347FDB5CB}" presName="vert1" presStyleCnt="0"/>
      <dgm:spPr/>
    </dgm:pt>
    <dgm:pt modelId="{8406FAAF-BF00-472E-B167-7C1823BF8DDF}" type="pres">
      <dgm:prSet presAssocID="{C52698A2-B554-48F5-B24E-01D454E89E99}" presName="thickLine" presStyleLbl="alignNode1" presStyleIdx="4" presStyleCnt="6"/>
      <dgm:spPr/>
    </dgm:pt>
    <dgm:pt modelId="{F417D246-4318-4DEA-8415-A28BA588710F}" type="pres">
      <dgm:prSet presAssocID="{C52698A2-B554-48F5-B24E-01D454E89E99}" presName="horz1" presStyleCnt="0"/>
      <dgm:spPr/>
    </dgm:pt>
    <dgm:pt modelId="{13D801D8-BE1D-4105-A304-4D7544A4BC80}" type="pres">
      <dgm:prSet presAssocID="{C52698A2-B554-48F5-B24E-01D454E89E99}" presName="tx1" presStyleLbl="revTx" presStyleIdx="4" presStyleCnt="6"/>
      <dgm:spPr/>
    </dgm:pt>
    <dgm:pt modelId="{9AA8D58B-0353-4D8F-9C7B-35D6000FBAE0}" type="pres">
      <dgm:prSet presAssocID="{C52698A2-B554-48F5-B24E-01D454E89E99}" presName="vert1" presStyleCnt="0"/>
      <dgm:spPr/>
    </dgm:pt>
    <dgm:pt modelId="{6F4CC415-5F31-4CF4-95F8-8B5A8A4C0AE0}" type="pres">
      <dgm:prSet presAssocID="{65C853C7-10AE-4A4E-AC7A-2D3D241F662D}" presName="thickLine" presStyleLbl="alignNode1" presStyleIdx="5" presStyleCnt="6"/>
      <dgm:spPr/>
    </dgm:pt>
    <dgm:pt modelId="{69AD5770-7256-4404-981B-658E1CCE09AA}" type="pres">
      <dgm:prSet presAssocID="{65C853C7-10AE-4A4E-AC7A-2D3D241F662D}" presName="horz1" presStyleCnt="0"/>
      <dgm:spPr/>
    </dgm:pt>
    <dgm:pt modelId="{142E533C-F82C-41C7-A558-22A8F876E926}" type="pres">
      <dgm:prSet presAssocID="{65C853C7-10AE-4A4E-AC7A-2D3D241F662D}" presName="tx1" presStyleLbl="revTx" presStyleIdx="5" presStyleCnt="6"/>
      <dgm:spPr/>
    </dgm:pt>
    <dgm:pt modelId="{721B31E5-44AF-4B63-96E4-EB0AD7D263E1}" type="pres">
      <dgm:prSet presAssocID="{65C853C7-10AE-4A4E-AC7A-2D3D241F662D}" presName="vert1" presStyleCnt="0"/>
      <dgm:spPr/>
    </dgm:pt>
  </dgm:ptLst>
  <dgm:cxnLst>
    <dgm:cxn modelId="{D0869C1D-03AB-4FC9-B4F6-08D02FAF971D}" type="presOf" srcId="{AC7E88BC-02C2-4691-AD5C-E2FE46EB5289}" destId="{B1FBAFDF-8740-4B2B-AE11-844A8930ACCE}" srcOrd="0" destOrd="0" presId="urn:microsoft.com/office/officeart/2008/layout/LinedList"/>
    <dgm:cxn modelId="{14252426-6633-4C07-8B88-7EF41D1E0EDC}" type="presOf" srcId="{546616FE-F440-4623-AD71-9DC347FDB5CB}" destId="{BBC19032-B597-4387-BD4A-98595C678CD6}" srcOrd="0" destOrd="0" presId="urn:microsoft.com/office/officeart/2008/layout/LinedList"/>
    <dgm:cxn modelId="{942CB53E-848A-44E5-88E2-D9940AB53A60}" srcId="{830001D8-1D03-4FB7-9853-0F02F9691D89}" destId="{1C5CF812-F458-43C8-A761-ADAD23EE7E1D}" srcOrd="2" destOrd="0" parTransId="{75E5CC62-884A-4898-81F8-5F2159395908}" sibTransId="{AED51DAF-CD27-4A1E-AE5B-625FA099392F}"/>
    <dgm:cxn modelId="{657B6E3F-02BB-43B9-81F5-750A8CCFDFE1}" srcId="{830001D8-1D03-4FB7-9853-0F02F9691D89}" destId="{C52698A2-B554-48F5-B24E-01D454E89E99}" srcOrd="4" destOrd="0" parTransId="{9A7BD731-0684-4A16-946F-D03D1B8470FA}" sibTransId="{DBEC787A-78F1-48B2-A5CB-EDC2E8D1F10F}"/>
    <dgm:cxn modelId="{ACFC5D65-2BC4-44D3-94C8-531CBEA9A7FC}" type="presOf" srcId="{C52698A2-B554-48F5-B24E-01D454E89E99}" destId="{13D801D8-BE1D-4105-A304-4D7544A4BC80}" srcOrd="0" destOrd="0" presId="urn:microsoft.com/office/officeart/2008/layout/LinedList"/>
    <dgm:cxn modelId="{E470C282-EC1C-4480-9C6F-E8D6E9E51156}" srcId="{830001D8-1D03-4FB7-9853-0F02F9691D89}" destId="{65C853C7-10AE-4A4E-AC7A-2D3D241F662D}" srcOrd="5" destOrd="0" parTransId="{13896D49-99FD-4E46-972F-1877EC2516CC}" sibTransId="{8C0BE986-3E07-4587-A5B3-0C2DC8FF6497}"/>
    <dgm:cxn modelId="{A55E88A5-CE20-4137-BD44-0FB855916C6F}" srcId="{830001D8-1D03-4FB7-9853-0F02F9691D89}" destId="{708CE258-AA87-428E-8687-943FF5345606}" srcOrd="0" destOrd="0" parTransId="{55A39D88-D153-43B3-AB10-DF6F32114E4E}" sibTransId="{3495D4F2-870F-415D-9967-FBC4CC49E03F}"/>
    <dgm:cxn modelId="{856C5AB9-C53E-424E-82D6-EBD1B8868015}" srcId="{830001D8-1D03-4FB7-9853-0F02F9691D89}" destId="{AC7E88BC-02C2-4691-AD5C-E2FE46EB5289}" srcOrd="1" destOrd="0" parTransId="{FC6FA498-8605-4945-A238-A880EEB45538}" sibTransId="{373ADB1C-E1E1-4576-8C04-A29FD123A708}"/>
    <dgm:cxn modelId="{80FB25BA-6679-4FC4-B587-CEB81C0449BC}" type="presOf" srcId="{65C853C7-10AE-4A4E-AC7A-2D3D241F662D}" destId="{142E533C-F82C-41C7-A558-22A8F876E926}" srcOrd="0" destOrd="0" presId="urn:microsoft.com/office/officeart/2008/layout/LinedList"/>
    <dgm:cxn modelId="{A0E75FCB-794B-4F06-B906-F0486804A711}" type="presOf" srcId="{708CE258-AA87-428E-8687-943FF5345606}" destId="{F0E1DE37-CDBB-4811-8D7F-103970D911B7}" srcOrd="0" destOrd="0" presId="urn:microsoft.com/office/officeart/2008/layout/LinedList"/>
    <dgm:cxn modelId="{3D16EEDC-5441-4DAD-8EE9-84CBE08D5F22}" type="presOf" srcId="{830001D8-1D03-4FB7-9853-0F02F9691D89}" destId="{134D5609-A0AA-45F8-90D7-822114E1986E}" srcOrd="0" destOrd="0" presId="urn:microsoft.com/office/officeart/2008/layout/LinedList"/>
    <dgm:cxn modelId="{352511FA-AFA0-4CF5-9F10-C20DC1B53E53}" srcId="{830001D8-1D03-4FB7-9853-0F02F9691D89}" destId="{546616FE-F440-4623-AD71-9DC347FDB5CB}" srcOrd="3" destOrd="0" parTransId="{4A2FCC97-0E74-4E3E-B707-D3F19544FF33}" sibTransId="{981B3660-1D52-4205-B5BC-26A03FC7BED0}"/>
    <dgm:cxn modelId="{0AFADCFE-9C9E-4AF6-AE0F-996C7FC681A6}" type="presOf" srcId="{1C5CF812-F458-43C8-A761-ADAD23EE7E1D}" destId="{BF5C6454-7020-4225-92A7-CCD4EAA762C0}" srcOrd="0" destOrd="0" presId="urn:microsoft.com/office/officeart/2008/layout/LinedList"/>
    <dgm:cxn modelId="{E1991424-D868-4C63-B9D1-427B8D542821}" type="presParOf" srcId="{134D5609-A0AA-45F8-90D7-822114E1986E}" destId="{4FB0DE64-769E-4215-AD0A-ACDBB28B74E1}" srcOrd="0" destOrd="0" presId="urn:microsoft.com/office/officeart/2008/layout/LinedList"/>
    <dgm:cxn modelId="{A32291FD-4C31-4156-AE51-E4D5FCE42A7F}" type="presParOf" srcId="{134D5609-A0AA-45F8-90D7-822114E1986E}" destId="{A5693FAC-D178-46C5-AFCF-5D7D8F13518B}" srcOrd="1" destOrd="0" presId="urn:microsoft.com/office/officeart/2008/layout/LinedList"/>
    <dgm:cxn modelId="{7CEB5283-4D3D-4C11-9900-35247B6EE699}" type="presParOf" srcId="{A5693FAC-D178-46C5-AFCF-5D7D8F13518B}" destId="{F0E1DE37-CDBB-4811-8D7F-103970D911B7}" srcOrd="0" destOrd="0" presId="urn:microsoft.com/office/officeart/2008/layout/LinedList"/>
    <dgm:cxn modelId="{D66FFBC1-070B-4885-BED4-95F7055F344A}" type="presParOf" srcId="{A5693FAC-D178-46C5-AFCF-5D7D8F13518B}" destId="{BE138AE0-4DF9-4F3D-9E89-A5F6E2553696}" srcOrd="1" destOrd="0" presId="urn:microsoft.com/office/officeart/2008/layout/LinedList"/>
    <dgm:cxn modelId="{0A752ABC-B950-462C-A203-C05E4FF9FAE0}" type="presParOf" srcId="{134D5609-A0AA-45F8-90D7-822114E1986E}" destId="{8DF5989C-739E-44FD-B057-45B97BD2B64B}" srcOrd="2" destOrd="0" presId="urn:microsoft.com/office/officeart/2008/layout/LinedList"/>
    <dgm:cxn modelId="{3AB261BF-1D8F-4AE3-9A6A-CB36D9B87D9A}" type="presParOf" srcId="{134D5609-A0AA-45F8-90D7-822114E1986E}" destId="{44A184CB-2C9A-483E-BEDB-5761E5F7BFAD}" srcOrd="3" destOrd="0" presId="urn:microsoft.com/office/officeart/2008/layout/LinedList"/>
    <dgm:cxn modelId="{534DA519-B4D1-4DB3-8E87-60ED009463D7}" type="presParOf" srcId="{44A184CB-2C9A-483E-BEDB-5761E5F7BFAD}" destId="{B1FBAFDF-8740-4B2B-AE11-844A8930ACCE}" srcOrd="0" destOrd="0" presId="urn:microsoft.com/office/officeart/2008/layout/LinedList"/>
    <dgm:cxn modelId="{4D8D3E87-4F4E-434E-BBD0-85C796488C61}" type="presParOf" srcId="{44A184CB-2C9A-483E-BEDB-5761E5F7BFAD}" destId="{CF43C336-ECDE-49D5-AA34-57F41F5498B8}" srcOrd="1" destOrd="0" presId="urn:microsoft.com/office/officeart/2008/layout/LinedList"/>
    <dgm:cxn modelId="{B4AC80C7-877B-469B-92EA-D1C2C8EBEF46}" type="presParOf" srcId="{134D5609-A0AA-45F8-90D7-822114E1986E}" destId="{1E6E091F-107F-4BD8-A004-B171C21DE377}" srcOrd="4" destOrd="0" presId="urn:microsoft.com/office/officeart/2008/layout/LinedList"/>
    <dgm:cxn modelId="{FF06E5E0-5B3B-4299-BF1C-C3E828FE1DF1}" type="presParOf" srcId="{134D5609-A0AA-45F8-90D7-822114E1986E}" destId="{F48A94F9-7A98-4754-B306-D4F08A1CDCC5}" srcOrd="5" destOrd="0" presId="urn:microsoft.com/office/officeart/2008/layout/LinedList"/>
    <dgm:cxn modelId="{863D355B-CEE8-4363-882D-463773F49048}" type="presParOf" srcId="{F48A94F9-7A98-4754-B306-D4F08A1CDCC5}" destId="{BF5C6454-7020-4225-92A7-CCD4EAA762C0}" srcOrd="0" destOrd="0" presId="urn:microsoft.com/office/officeart/2008/layout/LinedList"/>
    <dgm:cxn modelId="{36F14917-F7A7-48CC-8D74-33F67AAC80ED}" type="presParOf" srcId="{F48A94F9-7A98-4754-B306-D4F08A1CDCC5}" destId="{177B2E39-44B6-4CA5-B8F0-FCD8F0FEE504}" srcOrd="1" destOrd="0" presId="urn:microsoft.com/office/officeart/2008/layout/LinedList"/>
    <dgm:cxn modelId="{5D6FC7D4-9EB7-4366-B385-96F72063A7A5}" type="presParOf" srcId="{134D5609-A0AA-45F8-90D7-822114E1986E}" destId="{6AC87040-8F5F-4C8D-9718-10737DA3DBB9}" srcOrd="6" destOrd="0" presId="urn:microsoft.com/office/officeart/2008/layout/LinedList"/>
    <dgm:cxn modelId="{953FE575-80FD-408E-BC31-AFA104183E83}" type="presParOf" srcId="{134D5609-A0AA-45F8-90D7-822114E1986E}" destId="{3914C97A-F90A-4A42-9D87-23A2C7E09A60}" srcOrd="7" destOrd="0" presId="urn:microsoft.com/office/officeart/2008/layout/LinedList"/>
    <dgm:cxn modelId="{507358A3-903D-4A60-B4BD-9971AFB8E1F9}" type="presParOf" srcId="{3914C97A-F90A-4A42-9D87-23A2C7E09A60}" destId="{BBC19032-B597-4387-BD4A-98595C678CD6}" srcOrd="0" destOrd="0" presId="urn:microsoft.com/office/officeart/2008/layout/LinedList"/>
    <dgm:cxn modelId="{1A871E9B-8368-4B3D-BC4A-56F71ABC1B94}" type="presParOf" srcId="{3914C97A-F90A-4A42-9D87-23A2C7E09A60}" destId="{AB3AEE5D-7C56-418C-90B6-BF343FA13606}" srcOrd="1" destOrd="0" presId="urn:microsoft.com/office/officeart/2008/layout/LinedList"/>
    <dgm:cxn modelId="{33C455C8-6528-4164-9EF4-1C87690803C3}" type="presParOf" srcId="{134D5609-A0AA-45F8-90D7-822114E1986E}" destId="{8406FAAF-BF00-472E-B167-7C1823BF8DDF}" srcOrd="8" destOrd="0" presId="urn:microsoft.com/office/officeart/2008/layout/LinedList"/>
    <dgm:cxn modelId="{5115DD3B-CAFF-493B-B660-D91315FF7BFD}" type="presParOf" srcId="{134D5609-A0AA-45F8-90D7-822114E1986E}" destId="{F417D246-4318-4DEA-8415-A28BA588710F}" srcOrd="9" destOrd="0" presId="urn:microsoft.com/office/officeart/2008/layout/LinedList"/>
    <dgm:cxn modelId="{14878A70-76EC-44BB-AA02-AE9D446A7653}" type="presParOf" srcId="{F417D246-4318-4DEA-8415-A28BA588710F}" destId="{13D801D8-BE1D-4105-A304-4D7544A4BC80}" srcOrd="0" destOrd="0" presId="urn:microsoft.com/office/officeart/2008/layout/LinedList"/>
    <dgm:cxn modelId="{7A7CF97D-6637-4EFB-BE3D-3CF293D3F659}" type="presParOf" srcId="{F417D246-4318-4DEA-8415-A28BA588710F}" destId="{9AA8D58B-0353-4D8F-9C7B-35D6000FBAE0}" srcOrd="1" destOrd="0" presId="urn:microsoft.com/office/officeart/2008/layout/LinedList"/>
    <dgm:cxn modelId="{B19BD917-B969-414D-B1F5-191D4CA951E2}" type="presParOf" srcId="{134D5609-A0AA-45F8-90D7-822114E1986E}" destId="{6F4CC415-5F31-4CF4-95F8-8B5A8A4C0AE0}" srcOrd="10" destOrd="0" presId="urn:microsoft.com/office/officeart/2008/layout/LinedList"/>
    <dgm:cxn modelId="{8CE15117-8AD5-487B-88A6-8195F4D53E5A}" type="presParOf" srcId="{134D5609-A0AA-45F8-90D7-822114E1986E}" destId="{69AD5770-7256-4404-981B-658E1CCE09AA}" srcOrd="11" destOrd="0" presId="urn:microsoft.com/office/officeart/2008/layout/LinedList"/>
    <dgm:cxn modelId="{EBB84B2D-8E9A-4C3D-974A-2E539642DE5C}" type="presParOf" srcId="{69AD5770-7256-4404-981B-658E1CCE09AA}" destId="{142E533C-F82C-41C7-A558-22A8F876E926}" srcOrd="0" destOrd="0" presId="urn:microsoft.com/office/officeart/2008/layout/LinedList"/>
    <dgm:cxn modelId="{6B1858FF-314F-4241-A2A1-7D9114819568}" type="presParOf" srcId="{69AD5770-7256-4404-981B-658E1CCE09AA}" destId="{721B31E5-44AF-4B63-96E4-EB0AD7D263E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559212-2D30-4833-B9DE-6A039BEC523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6_2" csCatId="accent6" phldr="1"/>
      <dgm:spPr/>
      <dgm:t>
        <a:bodyPr/>
        <a:lstStyle/>
        <a:p>
          <a:endParaRPr lang="en-US"/>
        </a:p>
      </dgm:t>
    </dgm:pt>
    <dgm:pt modelId="{C9C0EE00-FD6E-4DB2-B48C-2B7E986AEF47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Correctness, Feasibility, Testable</a:t>
          </a:r>
          <a:endParaRPr lang="en-US"/>
        </a:p>
      </dgm:t>
    </dgm:pt>
    <dgm:pt modelId="{CF4A4941-81EF-4005-A883-8F640C32B20E}" type="parTrans" cxnId="{7FDD8986-A544-4AA9-A1AD-134B866EA9B6}">
      <dgm:prSet/>
      <dgm:spPr/>
      <dgm:t>
        <a:bodyPr/>
        <a:lstStyle/>
        <a:p>
          <a:endParaRPr lang="en-US"/>
        </a:p>
      </dgm:t>
    </dgm:pt>
    <dgm:pt modelId="{0DA78EC1-DF34-4BC8-92DA-E3AEBA158F78}" type="sibTrans" cxnId="{7FDD8986-A544-4AA9-A1AD-134B866EA9B6}">
      <dgm:prSet/>
      <dgm:spPr/>
      <dgm:t>
        <a:bodyPr/>
        <a:lstStyle/>
        <a:p>
          <a:endParaRPr lang="en-US"/>
        </a:p>
      </dgm:t>
    </dgm:pt>
    <dgm:pt modelId="{9E8086E8-97AD-43BD-9AC2-639620ECFA89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We can program the right thing and can check that we did</a:t>
          </a:r>
          <a:endParaRPr lang="en-US"/>
        </a:p>
      </dgm:t>
    </dgm:pt>
    <dgm:pt modelId="{E91FC1D3-8E80-43C1-8D72-FF5D622767DF}" type="parTrans" cxnId="{1D6BFF0A-4270-4730-9AE4-A3656AAC8435}">
      <dgm:prSet/>
      <dgm:spPr/>
      <dgm:t>
        <a:bodyPr/>
        <a:lstStyle/>
        <a:p>
          <a:endParaRPr lang="en-US"/>
        </a:p>
      </dgm:t>
    </dgm:pt>
    <dgm:pt modelId="{E8FD8EFD-79AD-4B30-979A-27DE3B9C22AB}" type="sibTrans" cxnId="{1D6BFF0A-4270-4730-9AE4-A3656AAC8435}">
      <dgm:prSet/>
      <dgm:spPr/>
      <dgm:t>
        <a:bodyPr/>
        <a:lstStyle/>
        <a:p>
          <a:endParaRPr lang="en-US"/>
        </a:p>
      </dgm:t>
    </dgm:pt>
    <dgm:pt modelId="{68BD118C-4C73-4A2C-A2F2-2416C728DBBF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Consistency (Accuracy)</a:t>
          </a:r>
          <a:endParaRPr lang="en-US"/>
        </a:p>
      </dgm:t>
    </dgm:pt>
    <dgm:pt modelId="{FFB8BEAE-1AEA-4CC6-B151-5CD028EDCFE3}" type="parTrans" cxnId="{89CD67E6-DB09-44EE-8997-5409BC0F464B}">
      <dgm:prSet/>
      <dgm:spPr/>
      <dgm:t>
        <a:bodyPr/>
        <a:lstStyle/>
        <a:p>
          <a:endParaRPr lang="en-US"/>
        </a:p>
      </dgm:t>
    </dgm:pt>
    <dgm:pt modelId="{0FEBAE0B-6BA8-477F-A836-64552E77DC48}" type="sibTrans" cxnId="{89CD67E6-DB09-44EE-8997-5409BC0F464B}">
      <dgm:prSet/>
      <dgm:spPr/>
      <dgm:t>
        <a:bodyPr/>
        <a:lstStyle/>
        <a:p>
          <a:endParaRPr lang="en-US"/>
        </a:p>
      </dgm:t>
    </dgm:pt>
    <dgm:pt modelId="{DB8FE0F5-3FB7-413F-83E1-C82313E6C544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The design isn’t filled with mistakes or contradictions</a:t>
          </a:r>
          <a:endParaRPr lang="en-US"/>
        </a:p>
      </dgm:t>
    </dgm:pt>
    <dgm:pt modelId="{5C699553-3E83-4744-9DB4-A14FDE452D88}" type="parTrans" cxnId="{430F386F-44CB-4483-8420-22229755C8A1}">
      <dgm:prSet/>
      <dgm:spPr/>
      <dgm:t>
        <a:bodyPr/>
        <a:lstStyle/>
        <a:p>
          <a:endParaRPr lang="en-US"/>
        </a:p>
      </dgm:t>
    </dgm:pt>
    <dgm:pt modelId="{115E635F-EB54-431F-BFA5-5B142FA3539D}" type="sibTrans" cxnId="{430F386F-44CB-4483-8420-22229755C8A1}">
      <dgm:prSet/>
      <dgm:spPr/>
      <dgm:t>
        <a:bodyPr/>
        <a:lstStyle/>
        <a:p>
          <a:endParaRPr lang="en-US"/>
        </a:p>
      </dgm:t>
    </dgm:pt>
    <dgm:pt modelId="{A72E71E4-F826-4FC4-AA14-7256CBE4B26B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Ambiguity and Completeness</a:t>
          </a:r>
          <a:endParaRPr lang="en-US"/>
        </a:p>
      </dgm:t>
    </dgm:pt>
    <dgm:pt modelId="{809BD31C-8F6E-495B-AB4E-CD47261C8C60}" type="parTrans" cxnId="{1D96F71B-40D2-4174-8196-7E3B609A3D56}">
      <dgm:prSet/>
      <dgm:spPr/>
      <dgm:t>
        <a:bodyPr/>
        <a:lstStyle/>
        <a:p>
          <a:endParaRPr lang="en-US"/>
        </a:p>
      </dgm:t>
    </dgm:pt>
    <dgm:pt modelId="{40D35EEA-758C-4FD1-B5A5-23155A859F73}" type="sibTrans" cxnId="{1D96F71B-40D2-4174-8196-7E3B609A3D56}">
      <dgm:prSet/>
      <dgm:spPr/>
      <dgm:t>
        <a:bodyPr/>
        <a:lstStyle/>
        <a:p>
          <a:endParaRPr lang="en-US"/>
        </a:p>
      </dgm:t>
    </dgm:pt>
    <dgm:pt modelId="{70C98A98-D79C-4DE4-99BB-AF385BAB935A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Programmers don't have a ton of questions</a:t>
          </a:r>
          <a:endParaRPr lang="en-US"/>
        </a:p>
      </dgm:t>
    </dgm:pt>
    <dgm:pt modelId="{F3319B50-6493-4B30-AEFC-DF0B80A958C0}" type="parTrans" cxnId="{0ACFBE60-93C5-4622-96E6-CB1D2E485B22}">
      <dgm:prSet/>
      <dgm:spPr/>
      <dgm:t>
        <a:bodyPr/>
        <a:lstStyle/>
        <a:p>
          <a:endParaRPr lang="en-US"/>
        </a:p>
      </dgm:t>
    </dgm:pt>
    <dgm:pt modelId="{49C168E4-271A-452A-B3EB-6051F89343D3}" type="sibTrans" cxnId="{0ACFBE60-93C5-4622-96E6-CB1D2E485B22}">
      <dgm:prSet/>
      <dgm:spPr/>
      <dgm:t>
        <a:bodyPr/>
        <a:lstStyle/>
        <a:p>
          <a:endParaRPr lang="en-US"/>
        </a:p>
      </dgm:t>
    </dgm:pt>
    <dgm:pt modelId="{CC70D3D7-DE6A-4A43-9AB3-68E2A3F995E8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Relevance and Traceable (Concise)</a:t>
          </a:r>
          <a:endParaRPr lang="en-US"/>
        </a:p>
      </dgm:t>
    </dgm:pt>
    <dgm:pt modelId="{8E7E592A-0E18-430D-8C69-61C3A34E29A9}" type="parTrans" cxnId="{A84E1E8A-64DB-44A5-9C4C-C16E2B8F5DE5}">
      <dgm:prSet/>
      <dgm:spPr/>
      <dgm:t>
        <a:bodyPr/>
        <a:lstStyle/>
        <a:p>
          <a:endParaRPr lang="en-US"/>
        </a:p>
      </dgm:t>
    </dgm:pt>
    <dgm:pt modelId="{3CCD2CBD-F083-4FE1-8146-7943F34F3206}" type="sibTrans" cxnId="{A84E1E8A-64DB-44A5-9C4C-C16E2B8F5DE5}">
      <dgm:prSet/>
      <dgm:spPr/>
      <dgm:t>
        <a:bodyPr/>
        <a:lstStyle/>
        <a:p>
          <a:endParaRPr lang="en-US"/>
        </a:p>
      </dgm:t>
    </dgm:pt>
    <dgm:pt modelId="{2EB3B773-3ABA-407B-B9A9-D217B2BC1794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No extra confusing, unneeded garbage</a:t>
          </a:r>
          <a:endParaRPr lang="en-US"/>
        </a:p>
      </dgm:t>
    </dgm:pt>
    <dgm:pt modelId="{B72633E4-4596-44DA-A602-2421F197E43D}" type="parTrans" cxnId="{88357D6D-1925-4E69-83AA-35F60379F7A2}">
      <dgm:prSet/>
      <dgm:spPr/>
      <dgm:t>
        <a:bodyPr/>
        <a:lstStyle/>
        <a:p>
          <a:endParaRPr lang="en-US"/>
        </a:p>
      </dgm:t>
    </dgm:pt>
    <dgm:pt modelId="{FED67D5A-D8DE-425B-ADA0-0D8C70447703}" type="sibTrans" cxnId="{88357D6D-1925-4E69-83AA-35F60379F7A2}">
      <dgm:prSet/>
      <dgm:spPr/>
      <dgm:t>
        <a:bodyPr/>
        <a:lstStyle/>
        <a:p>
          <a:endParaRPr lang="en-US"/>
        </a:p>
      </dgm:t>
    </dgm:pt>
    <dgm:pt modelId="{AA3C6270-E8B5-4338-9E1F-3339F30F1883}" type="pres">
      <dgm:prSet presAssocID="{5D559212-2D30-4833-B9DE-6A039BEC5232}" presName="root" presStyleCnt="0">
        <dgm:presLayoutVars>
          <dgm:dir/>
          <dgm:resizeHandles val="exact"/>
        </dgm:presLayoutVars>
      </dgm:prSet>
      <dgm:spPr/>
    </dgm:pt>
    <dgm:pt modelId="{9E0F1E55-12B3-4BAD-B3B4-C9F74C8154B9}" type="pres">
      <dgm:prSet presAssocID="{C9C0EE00-FD6E-4DB2-B48C-2B7E986AEF47}" presName="compNode" presStyleCnt="0"/>
      <dgm:spPr/>
    </dgm:pt>
    <dgm:pt modelId="{91A1CA11-2864-4756-A2AD-FCA60D5419E7}" type="pres">
      <dgm:prSet presAssocID="{C9C0EE00-FD6E-4DB2-B48C-2B7E986AEF47}" presName="bgRect" presStyleLbl="bgShp" presStyleIdx="0" presStyleCnt="4"/>
      <dgm:spPr/>
    </dgm:pt>
    <dgm:pt modelId="{9D65BC1C-7BE3-4595-A838-D64945C83F1F}" type="pres">
      <dgm:prSet presAssocID="{C9C0EE00-FD6E-4DB2-B48C-2B7E986AEF4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EA7E20E-7E63-4277-965E-84792523F600}" type="pres">
      <dgm:prSet presAssocID="{C9C0EE00-FD6E-4DB2-B48C-2B7E986AEF47}" presName="spaceRect" presStyleCnt="0"/>
      <dgm:spPr/>
    </dgm:pt>
    <dgm:pt modelId="{07F720B3-B0BF-4A8C-B6B4-9F90B27A3314}" type="pres">
      <dgm:prSet presAssocID="{C9C0EE00-FD6E-4DB2-B48C-2B7E986AEF47}" presName="parTx" presStyleLbl="revTx" presStyleIdx="0" presStyleCnt="8">
        <dgm:presLayoutVars>
          <dgm:chMax val="0"/>
          <dgm:chPref val="0"/>
        </dgm:presLayoutVars>
      </dgm:prSet>
      <dgm:spPr/>
    </dgm:pt>
    <dgm:pt modelId="{7911625B-53EE-483B-85FC-26D6CDA3285D}" type="pres">
      <dgm:prSet presAssocID="{C9C0EE00-FD6E-4DB2-B48C-2B7E986AEF47}" presName="desTx" presStyleLbl="revTx" presStyleIdx="1" presStyleCnt="8">
        <dgm:presLayoutVars/>
      </dgm:prSet>
      <dgm:spPr/>
    </dgm:pt>
    <dgm:pt modelId="{87D5098D-7246-416E-A848-5959A7576E9E}" type="pres">
      <dgm:prSet presAssocID="{0DA78EC1-DF34-4BC8-92DA-E3AEBA158F78}" presName="sibTrans" presStyleCnt="0"/>
      <dgm:spPr/>
    </dgm:pt>
    <dgm:pt modelId="{F36B34A3-222E-48A1-B91E-6B03F3E30E08}" type="pres">
      <dgm:prSet presAssocID="{68BD118C-4C73-4A2C-A2F2-2416C728DBBF}" presName="compNode" presStyleCnt="0"/>
      <dgm:spPr/>
    </dgm:pt>
    <dgm:pt modelId="{C84FF28A-D256-4460-910F-BBC1C616961E}" type="pres">
      <dgm:prSet presAssocID="{68BD118C-4C73-4A2C-A2F2-2416C728DBBF}" presName="bgRect" presStyleLbl="bgShp" presStyleIdx="1" presStyleCnt="4"/>
      <dgm:spPr/>
    </dgm:pt>
    <dgm:pt modelId="{537BA5EA-4A79-4D55-8527-84450923DEE1}" type="pres">
      <dgm:prSet presAssocID="{68BD118C-4C73-4A2C-A2F2-2416C728DBB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B70157D2-39C7-44B8-BEA1-5B294F681666}" type="pres">
      <dgm:prSet presAssocID="{68BD118C-4C73-4A2C-A2F2-2416C728DBBF}" presName="spaceRect" presStyleCnt="0"/>
      <dgm:spPr/>
    </dgm:pt>
    <dgm:pt modelId="{AE68261B-E2B4-496B-82E1-F9B914AA862B}" type="pres">
      <dgm:prSet presAssocID="{68BD118C-4C73-4A2C-A2F2-2416C728DBBF}" presName="parTx" presStyleLbl="revTx" presStyleIdx="2" presStyleCnt="8">
        <dgm:presLayoutVars>
          <dgm:chMax val="0"/>
          <dgm:chPref val="0"/>
        </dgm:presLayoutVars>
      </dgm:prSet>
      <dgm:spPr/>
    </dgm:pt>
    <dgm:pt modelId="{319C0507-3063-40DD-BD6D-01C3ADD138ED}" type="pres">
      <dgm:prSet presAssocID="{68BD118C-4C73-4A2C-A2F2-2416C728DBBF}" presName="desTx" presStyleLbl="revTx" presStyleIdx="3" presStyleCnt="8">
        <dgm:presLayoutVars/>
      </dgm:prSet>
      <dgm:spPr/>
    </dgm:pt>
    <dgm:pt modelId="{42CF73F7-01AC-4133-8C56-27C41A69FF8F}" type="pres">
      <dgm:prSet presAssocID="{0FEBAE0B-6BA8-477F-A836-64552E77DC48}" presName="sibTrans" presStyleCnt="0"/>
      <dgm:spPr/>
    </dgm:pt>
    <dgm:pt modelId="{6C2420B1-954B-495F-BFCC-5DE61EE85C3A}" type="pres">
      <dgm:prSet presAssocID="{A72E71E4-F826-4FC4-AA14-7256CBE4B26B}" presName="compNode" presStyleCnt="0"/>
      <dgm:spPr/>
    </dgm:pt>
    <dgm:pt modelId="{B43483BC-A1EE-4A81-A3B4-541BA7E81F1A}" type="pres">
      <dgm:prSet presAssocID="{A72E71E4-F826-4FC4-AA14-7256CBE4B26B}" presName="bgRect" presStyleLbl="bgShp" presStyleIdx="2" presStyleCnt="4"/>
      <dgm:spPr/>
    </dgm:pt>
    <dgm:pt modelId="{33811169-0EF1-4B8B-9473-90EAD7023BA3}" type="pres">
      <dgm:prSet presAssocID="{A72E71E4-F826-4FC4-AA14-7256CBE4B26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A904D189-702C-442C-A823-DD480CA37B53}" type="pres">
      <dgm:prSet presAssocID="{A72E71E4-F826-4FC4-AA14-7256CBE4B26B}" presName="spaceRect" presStyleCnt="0"/>
      <dgm:spPr/>
    </dgm:pt>
    <dgm:pt modelId="{C3110042-329D-4CEC-9C65-86FB41E0481C}" type="pres">
      <dgm:prSet presAssocID="{A72E71E4-F826-4FC4-AA14-7256CBE4B26B}" presName="parTx" presStyleLbl="revTx" presStyleIdx="4" presStyleCnt="8">
        <dgm:presLayoutVars>
          <dgm:chMax val="0"/>
          <dgm:chPref val="0"/>
        </dgm:presLayoutVars>
      </dgm:prSet>
      <dgm:spPr/>
    </dgm:pt>
    <dgm:pt modelId="{78917BAF-4282-4C99-A5F2-AD05E4829866}" type="pres">
      <dgm:prSet presAssocID="{A72E71E4-F826-4FC4-AA14-7256CBE4B26B}" presName="desTx" presStyleLbl="revTx" presStyleIdx="5" presStyleCnt="8">
        <dgm:presLayoutVars/>
      </dgm:prSet>
      <dgm:spPr/>
    </dgm:pt>
    <dgm:pt modelId="{4571E9D6-02A3-4C56-BB14-1AE1A95D9D62}" type="pres">
      <dgm:prSet presAssocID="{40D35EEA-758C-4FD1-B5A5-23155A859F73}" presName="sibTrans" presStyleCnt="0"/>
      <dgm:spPr/>
    </dgm:pt>
    <dgm:pt modelId="{380AE92B-4F16-460C-9919-8C20033CD570}" type="pres">
      <dgm:prSet presAssocID="{CC70D3D7-DE6A-4A43-9AB3-68E2A3F995E8}" presName="compNode" presStyleCnt="0"/>
      <dgm:spPr/>
    </dgm:pt>
    <dgm:pt modelId="{AF62390A-4BFD-41EF-96FB-9F7B25C128F0}" type="pres">
      <dgm:prSet presAssocID="{CC70D3D7-DE6A-4A43-9AB3-68E2A3F995E8}" presName="bgRect" presStyleLbl="bgShp" presStyleIdx="3" presStyleCnt="4"/>
      <dgm:spPr/>
    </dgm:pt>
    <dgm:pt modelId="{604CF80D-3F02-4DEC-9DE6-546F31F2041F}" type="pres">
      <dgm:prSet presAssocID="{CC70D3D7-DE6A-4A43-9AB3-68E2A3F995E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1B7A554A-BA30-4C33-8BB6-F6DC0F060B9E}" type="pres">
      <dgm:prSet presAssocID="{CC70D3D7-DE6A-4A43-9AB3-68E2A3F995E8}" presName="spaceRect" presStyleCnt="0"/>
      <dgm:spPr/>
    </dgm:pt>
    <dgm:pt modelId="{BE5DF0E0-A9F7-424F-808B-78623B5622E8}" type="pres">
      <dgm:prSet presAssocID="{CC70D3D7-DE6A-4A43-9AB3-68E2A3F995E8}" presName="parTx" presStyleLbl="revTx" presStyleIdx="6" presStyleCnt="8">
        <dgm:presLayoutVars>
          <dgm:chMax val="0"/>
          <dgm:chPref val="0"/>
        </dgm:presLayoutVars>
      </dgm:prSet>
      <dgm:spPr/>
    </dgm:pt>
    <dgm:pt modelId="{8F730222-3255-4F97-B0C9-D63D0A96B6B9}" type="pres">
      <dgm:prSet presAssocID="{CC70D3D7-DE6A-4A43-9AB3-68E2A3F995E8}" presName="desTx" presStyleLbl="revTx" presStyleIdx="7" presStyleCnt="8">
        <dgm:presLayoutVars/>
      </dgm:prSet>
      <dgm:spPr/>
    </dgm:pt>
  </dgm:ptLst>
  <dgm:cxnLst>
    <dgm:cxn modelId="{C42F0507-F133-4D50-BB4A-F026C02D4CAE}" type="presOf" srcId="{9E8086E8-97AD-43BD-9AC2-639620ECFA89}" destId="{7911625B-53EE-483B-85FC-26D6CDA3285D}" srcOrd="0" destOrd="0" presId="urn:microsoft.com/office/officeart/2018/2/layout/IconVerticalSolidList"/>
    <dgm:cxn modelId="{52EDD808-81DA-4380-8A07-819CEC1F69AD}" type="presOf" srcId="{CC70D3D7-DE6A-4A43-9AB3-68E2A3F995E8}" destId="{BE5DF0E0-A9F7-424F-808B-78623B5622E8}" srcOrd="0" destOrd="0" presId="urn:microsoft.com/office/officeart/2018/2/layout/IconVerticalSolidList"/>
    <dgm:cxn modelId="{1D6BFF0A-4270-4730-9AE4-A3656AAC8435}" srcId="{C9C0EE00-FD6E-4DB2-B48C-2B7E986AEF47}" destId="{9E8086E8-97AD-43BD-9AC2-639620ECFA89}" srcOrd="0" destOrd="0" parTransId="{E91FC1D3-8E80-43C1-8D72-FF5D622767DF}" sibTransId="{E8FD8EFD-79AD-4B30-979A-27DE3B9C22AB}"/>
    <dgm:cxn modelId="{2986B30B-51BD-42F3-BDD9-9AB406F4F313}" type="presOf" srcId="{DB8FE0F5-3FB7-413F-83E1-C82313E6C544}" destId="{319C0507-3063-40DD-BD6D-01C3ADD138ED}" srcOrd="0" destOrd="0" presId="urn:microsoft.com/office/officeart/2018/2/layout/IconVerticalSolidList"/>
    <dgm:cxn modelId="{8DF6160D-AE56-45EC-B021-237A43A4F2B4}" type="presOf" srcId="{A72E71E4-F826-4FC4-AA14-7256CBE4B26B}" destId="{C3110042-329D-4CEC-9C65-86FB41E0481C}" srcOrd="0" destOrd="0" presId="urn:microsoft.com/office/officeart/2018/2/layout/IconVerticalSolidList"/>
    <dgm:cxn modelId="{BF6C3110-56E8-4997-9CF8-63D8BBB46B18}" type="presOf" srcId="{70C98A98-D79C-4DE4-99BB-AF385BAB935A}" destId="{78917BAF-4282-4C99-A5F2-AD05E4829866}" srcOrd="0" destOrd="0" presId="urn:microsoft.com/office/officeart/2018/2/layout/IconVerticalSolidList"/>
    <dgm:cxn modelId="{1D96F71B-40D2-4174-8196-7E3B609A3D56}" srcId="{5D559212-2D30-4833-B9DE-6A039BEC5232}" destId="{A72E71E4-F826-4FC4-AA14-7256CBE4B26B}" srcOrd="2" destOrd="0" parTransId="{809BD31C-8F6E-495B-AB4E-CD47261C8C60}" sibTransId="{40D35EEA-758C-4FD1-B5A5-23155A859F73}"/>
    <dgm:cxn modelId="{0ACFBE60-93C5-4622-96E6-CB1D2E485B22}" srcId="{A72E71E4-F826-4FC4-AA14-7256CBE4B26B}" destId="{70C98A98-D79C-4DE4-99BB-AF385BAB935A}" srcOrd="0" destOrd="0" parTransId="{F3319B50-6493-4B30-AEFC-DF0B80A958C0}" sibTransId="{49C168E4-271A-452A-B3EB-6051F89343D3}"/>
    <dgm:cxn modelId="{88357D6D-1925-4E69-83AA-35F60379F7A2}" srcId="{CC70D3D7-DE6A-4A43-9AB3-68E2A3F995E8}" destId="{2EB3B773-3ABA-407B-B9A9-D217B2BC1794}" srcOrd="0" destOrd="0" parTransId="{B72633E4-4596-44DA-A602-2421F197E43D}" sibTransId="{FED67D5A-D8DE-425B-ADA0-0D8C70447703}"/>
    <dgm:cxn modelId="{430F386F-44CB-4483-8420-22229755C8A1}" srcId="{68BD118C-4C73-4A2C-A2F2-2416C728DBBF}" destId="{DB8FE0F5-3FB7-413F-83E1-C82313E6C544}" srcOrd="0" destOrd="0" parTransId="{5C699553-3E83-4744-9DB4-A14FDE452D88}" sibTransId="{115E635F-EB54-431F-BFA5-5B142FA3539D}"/>
    <dgm:cxn modelId="{3D77D173-7436-4A45-9A03-5DFFEA8D2045}" type="presOf" srcId="{5D559212-2D30-4833-B9DE-6A039BEC5232}" destId="{AA3C6270-E8B5-4338-9E1F-3339F30F1883}" srcOrd="0" destOrd="0" presId="urn:microsoft.com/office/officeart/2018/2/layout/IconVerticalSolidList"/>
    <dgm:cxn modelId="{849D1A86-043D-4F16-8C41-14F10CBCFA2F}" type="presOf" srcId="{68BD118C-4C73-4A2C-A2F2-2416C728DBBF}" destId="{AE68261B-E2B4-496B-82E1-F9B914AA862B}" srcOrd="0" destOrd="0" presId="urn:microsoft.com/office/officeart/2018/2/layout/IconVerticalSolidList"/>
    <dgm:cxn modelId="{7FDD8986-A544-4AA9-A1AD-134B866EA9B6}" srcId="{5D559212-2D30-4833-B9DE-6A039BEC5232}" destId="{C9C0EE00-FD6E-4DB2-B48C-2B7E986AEF47}" srcOrd="0" destOrd="0" parTransId="{CF4A4941-81EF-4005-A883-8F640C32B20E}" sibTransId="{0DA78EC1-DF34-4BC8-92DA-E3AEBA158F78}"/>
    <dgm:cxn modelId="{A84E1E8A-64DB-44A5-9C4C-C16E2B8F5DE5}" srcId="{5D559212-2D30-4833-B9DE-6A039BEC5232}" destId="{CC70D3D7-DE6A-4A43-9AB3-68E2A3F995E8}" srcOrd="3" destOrd="0" parTransId="{8E7E592A-0E18-430D-8C69-61C3A34E29A9}" sibTransId="{3CCD2CBD-F083-4FE1-8146-7943F34F3206}"/>
    <dgm:cxn modelId="{FCAF9FBD-B19E-48D7-80CE-F8EB51D710F1}" type="presOf" srcId="{C9C0EE00-FD6E-4DB2-B48C-2B7E986AEF47}" destId="{07F720B3-B0BF-4A8C-B6B4-9F90B27A3314}" srcOrd="0" destOrd="0" presId="urn:microsoft.com/office/officeart/2018/2/layout/IconVerticalSolidList"/>
    <dgm:cxn modelId="{89CD67E6-DB09-44EE-8997-5409BC0F464B}" srcId="{5D559212-2D30-4833-B9DE-6A039BEC5232}" destId="{68BD118C-4C73-4A2C-A2F2-2416C728DBBF}" srcOrd="1" destOrd="0" parTransId="{FFB8BEAE-1AEA-4CC6-B151-5CD028EDCFE3}" sibTransId="{0FEBAE0B-6BA8-477F-A836-64552E77DC48}"/>
    <dgm:cxn modelId="{70A007F3-3FC1-46AF-907D-71C174065CF0}" type="presOf" srcId="{2EB3B773-3ABA-407B-B9A9-D217B2BC1794}" destId="{8F730222-3255-4F97-B0C9-D63D0A96B6B9}" srcOrd="0" destOrd="0" presId="urn:microsoft.com/office/officeart/2018/2/layout/IconVerticalSolidList"/>
    <dgm:cxn modelId="{1659CCC3-EF54-476B-89B6-52E00349B99B}" type="presParOf" srcId="{AA3C6270-E8B5-4338-9E1F-3339F30F1883}" destId="{9E0F1E55-12B3-4BAD-B3B4-C9F74C8154B9}" srcOrd="0" destOrd="0" presId="urn:microsoft.com/office/officeart/2018/2/layout/IconVerticalSolidList"/>
    <dgm:cxn modelId="{B6578C40-266C-4709-AC5A-9B3B574D5251}" type="presParOf" srcId="{9E0F1E55-12B3-4BAD-B3B4-C9F74C8154B9}" destId="{91A1CA11-2864-4756-A2AD-FCA60D5419E7}" srcOrd="0" destOrd="0" presId="urn:microsoft.com/office/officeart/2018/2/layout/IconVerticalSolidList"/>
    <dgm:cxn modelId="{5F37C578-8912-4482-9F16-D6D5A50EF757}" type="presParOf" srcId="{9E0F1E55-12B3-4BAD-B3B4-C9F74C8154B9}" destId="{9D65BC1C-7BE3-4595-A838-D64945C83F1F}" srcOrd="1" destOrd="0" presId="urn:microsoft.com/office/officeart/2018/2/layout/IconVerticalSolidList"/>
    <dgm:cxn modelId="{08EBC1A0-B3E0-49FE-82A1-D8BE8EF797C2}" type="presParOf" srcId="{9E0F1E55-12B3-4BAD-B3B4-C9F74C8154B9}" destId="{1EA7E20E-7E63-4277-965E-84792523F600}" srcOrd="2" destOrd="0" presId="urn:microsoft.com/office/officeart/2018/2/layout/IconVerticalSolidList"/>
    <dgm:cxn modelId="{538AEA01-1AD4-467F-A3BC-1339E0908F2D}" type="presParOf" srcId="{9E0F1E55-12B3-4BAD-B3B4-C9F74C8154B9}" destId="{07F720B3-B0BF-4A8C-B6B4-9F90B27A3314}" srcOrd="3" destOrd="0" presId="urn:microsoft.com/office/officeart/2018/2/layout/IconVerticalSolidList"/>
    <dgm:cxn modelId="{ABFBE212-7790-4311-A9A0-A013E729F1E0}" type="presParOf" srcId="{9E0F1E55-12B3-4BAD-B3B4-C9F74C8154B9}" destId="{7911625B-53EE-483B-85FC-26D6CDA3285D}" srcOrd="4" destOrd="0" presId="urn:microsoft.com/office/officeart/2018/2/layout/IconVerticalSolidList"/>
    <dgm:cxn modelId="{A60215D6-C3AC-4424-988F-EFE825BD6B10}" type="presParOf" srcId="{AA3C6270-E8B5-4338-9E1F-3339F30F1883}" destId="{87D5098D-7246-416E-A848-5959A7576E9E}" srcOrd="1" destOrd="0" presId="urn:microsoft.com/office/officeart/2018/2/layout/IconVerticalSolidList"/>
    <dgm:cxn modelId="{5B704863-A0F8-4D0E-AFB8-E54706ED73AB}" type="presParOf" srcId="{AA3C6270-E8B5-4338-9E1F-3339F30F1883}" destId="{F36B34A3-222E-48A1-B91E-6B03F3E30E08}" srcOrd="2" destOrd="0" presId="urn:microsoft.com/office/officeart/2018/2/layout/IconVerticalSolidList"/>
    <dgm:cxn modelId="{3EB70312-1020-4DD7-865F-449DF529455B}" type="presParOf" srcId="{F36B34A3-222E-48A1-B91E-6B03F3E30E08}" destId="{C84FF28A-D256-4460-910F-BBC1C616961E}" srcOrd="0" destOrd="0" presId="urn:microsoft.com/office/officeart/2018/2/layout/IconVerticalSolidList"/>
    <dgm:cxn modelId="{A0F04543-85EA-4BB9-B730-2FFCA0D1BE15}" type="presParOf" srcId="{F36B34A3-222E-48A1-B91E-6B03F3E30E08}" destId="{537BA5EA-4A79-4D55-8527-84450923DEE1}" srcOrd="1" destOrd="0" presId="urn:microsoft.com/office/officeart/2018/2/layout/IconVerticalSolidList"/>
    <dgm:cxn modelId="{B5BA6C4F-ECA8-4F29-AA9C-C9939874F433}" type="presParOf" srcId="{F36B34A3-222E-48A1-B91E-6B03F3E30E08}" destId="{B70157D2-39C7-44B8-BEA1-5B294F681666}" srcOrd="2" destOrd="0" presId="urn:microsoft.com/office/officeart/2018/2/layout/IconVerticalSolidList"/>
    <dgm:cxn modelId="{62D027E5-0377-4729-B64A-A5AB922099C4}" type="presParOf" srcId="{F36B34A3-222E-48A1-B91E-6B03F3E30E08}" destId="{AE68261B-E2B4-496B-82E1-F9B914AA862B}" srcOrd="3" destOrd="0" presId="urn:microsoft.com/office/officeart/2018/2/layout/IconVerticalSolidList"/>
    <dgm:cxn modelId="{B2A82859-F551-404E-A24C-5F5F055A8D56}" type="presParOf" srcId="{F36B34A3-222E-48A1-B91E-6B03F3E30E08}" destId="{319C0507-3063-40DD-BD6D-01C3ADD138ED}" srcOrd="4" destOrd="0" presId="urn:microsoft.com/office/officeart/2018/2/layout/IconVerticalSolidList"/>
    <dgm:cxn modelId="{DC243DE7-2300-436E-AFB3-8D14B96D1881}" type="presParOf" srcId="{AA3C6270-E8B5-4338-9E1F-3339F30F1883}" destId="{42CF73F7-01AC-4133-8C56-27C41A69FF8F}" srcOrd="3" destOrd="0" presId="urn:microsoft.com/office/officeart/2018/2/layout/IconVerticalSolidList"/>
    <dgm:cxn modelId="{A4C1B0B2-3178-44D4-AE93-07D420B9B12F}" type="presParOf" srcId="{AA3C6270-E8B5-4338-9E1F-3339F30F1883}" destId="{6C2420B1-954B-495F-BFCC-5DE61EE85C3A}" srcOrd="4" destOrd="0" presId="urn:microsoft.com/office/officeart/2018/2/layout/IconVerticalSolidList"/>
    <dgm:cxn modelId="{27E431FD-6010-4BB5-9BF7-64508AAA3BF1}" type="presParOf" srcId="{6C2420B1-954B-495F-BFCC-5DE61EE85C3A}" destId="{B43483BC-A1EE-4A81-A3B4-541BA7E81F1A}" srcOrd="0" destOrd="0" presId="urn:microsoft.com/office/officeart/2018/2/layout/IconVerticalSolidList"/>
    <dgm:cxn modelId="{434CBCAD-106D-476E-9BBB-6DAA8DC719FB}" type="presParOf" srcId="{6C2420B1-954B-495F-BFCC-5DE61EE85C3A}" destId="{33811169-0EF1-4B8B-9473-90EAD7023BA3}" srcOrd="1" destOrd="0" presId="urn:microsoft.com/office/officeart/2018/2/layout/IconVerticalSolidList"/>
    <dgm:cxn modelId="{A0108A3B-A6AA-4497-A984-26BE6FE8DB94}" type="presParOf" srcId="{6C2420B1-954B-495F-BFCC-5DE61EE85C3A}" destId="{A904D189-702C-442C-A823-DD480CA37B53}" srcOrd="2" destOrd="0" presId="urn:microsoft.com/office/officeart/2018/2/layout/IconVerticalSolidList"/>
    <dgm:cxn modelId="{2DFE95B4-12DB-435D-8CFC-2DD41A59FE95}" type="presParOf" srcId="{6C2420B1-954B-495F-BFCC-5DE61EE85C3A}" destId="{C3110042-329D-4CEC-9C65-86FB41E0481C}" srcOrd="3" destOrd="0" presId="urn:microsoft.com/office/officeart/2018/2/layout/IconVerticalSolidList"/>
    <dgm:cxn modelId="{08AE349D-6DAA-4FEB-9A0C-656A975B4EE3}" type="presParOf" srcId="{6C2420B1-954B-495F-BFCC-5DE61EE85C3A}" destId="{78917BAF-4282-4C99-A5F2-AD05E4829866}" srcOrd="4" destOrd="0" presId="urn:microsoft.com/office/officeart/2018/2/layout/IconVerticalSolidList"/>
    <dgm:cxn modelId="{DC8CBD7B-AD91-433B-9133-D444B06DD058}" type="presParOf" srcId="{AA3C6270-E8B5-4338-9E1F-3339F30F1883}" destId="{4571E9D6-02A3-4C56-BB14-1AE1A95D9D62}" srcOrd="5" destOrd="0" presId="urn:microsoft.com/office/officeart/2018/2/layout/IconVerticalSolidList"/>
    <dgm:cxn modelId="{25038065-BC57-47E3-B28B-E191C4640D68}" type="presParOf" srcId="{AA3C6270-E8B5-4338-9E1F-3339F30F1883}" destId="{380AE92B-4F16-460C-9919-8C20033CD570}" srcOrd="6" destOrd="0" presId="urn:microsoft.com/office/officeart/2018/2/layout/IconVerticalSolidList"/>
    <dgm:cxn modelId="{FA9EC283-6084-4267-9F5E-536E69C21ADF}" type="presParOf" srcId="{380AE92B-4F16-460C-9919-8C20033CD570}" destId="{AF62390A-4BFD-41EF-96FB-9F7B25C128F0}" srcOrd="0" destOrd="0" presId="urn:microsoft.com/office/officeart/2018/2/layout/IconVerticalSolidList"/>
    <dgm:cxn modelId="{5F826177-AD49-44E2-87A5-4D9A2F32CA86}" type="presParOf" srcId="{380AE92B-4F16-460C-9919-8C20033CD570}" destId="{604CF80D-3F02-4DEC-9DE6-546F31F2041F}" srcOrd="1" destOrd="0" presId="urn:microsoft.com/office/officeart/2018/2/layout/IconVerticalSolidList"/>
    <dgm:cxn modelId="{37945083-F7D9-4307-9809-5C7F96CB053C}" type="presParOf" srcId="{380AE92B-4F16-460C-9919-8C20033CD570}" destId="{1B7A554A-BA30-4C33-8BB6-F6DC0F060B9E}" srcOrd="2" destOrd="0" presId="urn:microsoft.com/office/officeart/2018/2/layout/IconVerticalSolidList"/>
    <dgm:cxn modelId="{E7E3D013-C20C-482A-876C-926B5B229BF8}" type="presParOf" srcId="{380AE92B-4F16-460C-9919-8C20033CD570}" destId="{BE5DF0E0-A9F7-424F-808B-78623B5622E8}" srcOrd="3" destOrd="0" presId="urn:microsoft.com/office/officeart/2018/2/layout/IconVerticalSolidList"/>
    <dgm:cxn modelId="{A5FEEE54-123D-415C-BB55-930F4C31056C}" type="presParOf" srcId="{380AE92B-4F16-460C-9919-8C20033CD570}" destId="{8F730222-3255-4F97-B0C9-D63D0A96B6B9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B0DE64-769E-4215-AD0A-ACDBB28B74E1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E1DE37-CDBB-4811-8D7F-103970D911B7}">
      <dsp:nvSpPr>
        <dsp:cNvPr id="0" name=""/>
        <dsp:cNvSpPr/>
      </dsp:nvSpPr>
      <dsp:spPr>
        <a:xfrm>
          <a:off x="0" y="2492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Target audience not good at describing needs and developers don’t know how to determine them.</a:t>
          </a:r>
          <a:endParaRPr lang="en-US" sz="2300" kern="1200" dirty="0"/>
        </a:p>
      </dsp:txBody>
      <dsp:txXfrm>
        <a:off x="0" y="2492"/>
        <a:ext cx="6492875" cy="850069"/>
      </dsp:txXfrm>
    </dsp:sp>
    <dsp:sp modelId="{8DF5989C-739E-44FD-B057-45B97BD2B64B}">
      <dsp:nvSpPr>
        <dsp:cNvPr id="0" name=""/>
        <dsp:cNvSpPr/>
      </dsp:nvSpPr>
      <dsp:spPr>
        <a:xfrm>
          <a:off x="0" y="852561"/>
          <a:ext cx="6492875" cy="0"/>
        </a:xfrm>
        <a:prstGeom prst="line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FBAFDF-8740-4B2B-AE11-844A8930ACCE}">
      <dsp:nvSpPr>
        <dsp:cNvPr id="0" name=""/>
        <dsp:cNvSpPr/>
      </dsp:nvSpPr>
      <dsp:spPr>
        <a:xfrm>
          <a:off x="0" y="852561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Developers don't understand the domain or terminology.</a:t>
          </a:r>
          <a:endParaRPr lang="en-US" sz="2300" kern="1200" dirty="0"/>
        </a:p>
      </dsp:txBody>
      <dsp:txXfrm>
        <a:off x="0" y="852561"/>
        <a:ext cx="6492875" cy="850069"/>
      </dsp:txXfrm>
    </dsp:sp>
    <dsp:sp modelId="{1E6E091F-107F-4BD8-A004-B171C21DE377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5C6454-7020-4225-92A7-CCD4EAA762C0}">
      <dsp:nvSpPr>
        <dsp:cNvPr id="0" name=""/>
        <dsp:cNvSpPr/>
      </dsp:nvSpPr>
      <dsp:spPr>
        <a:xfrm>
          <a:off x="0" y="1702630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Target audience don't know what they need when things are new and novel.</a:t>
          </a:r>
          <a:endParaRPr lang="en-US" sz="2300" kern="1200" dirty="0"/>
        </a:p>
      </dsp:txBody>
      <dsp:txXfrm>
        <a:off x="0" y="1702630"/>
        <a:ext cx="6492875" cy="850069"/>
      </dsp:txXfrm>
    </dsp:sp>
    <dsp:sp modelId="{6AC87040-8F5F-4C8D-9718-10737DA3DBB9}">
      <dsp:nvSpPr>
        <dsp:cNvPr id="0" name=""/>
        <dsp:cNvSpPr/>
      </dsp:nvSpPr>
      <dsp:spPr>
        <a:xfrm>
          <a:off x="0" y="2552699"/>
          <a:ext cx="6492875" cy="0"/>
        </a:xfrm>
        <a:prstGeom prst="line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C19032-B597-4387-BD4A-98595C678CD6}">
      <dsp:nvSpPr>
        <dsp:cNvPr id="0" name=""/>
        <dsp:cNvSpPr/>
      </dsp:nvSpPr>
      <dsp:spPr>
        <a:xfrm>
          <a:off x="0" y="2552699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Funding source is not the user: pressure to satisfy them, not the target audience.</a:t>
          </a:r>
        </a:p>
      </dsp:txBody>
      <dsp:txXfrm>
        <a:off x="0" y="2552699"/>
        <a:ext cx="6492875" cy="850069"/>
      </dsp:txXfrm>
    </dsp:sp>
    <dsp:sp modelId="{8406FAAF-BF00-472E-B167-7C1823BF8DDF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D801D8-BE1D-4105-A304-4D7544A4BC80}">
      <dsp:nvSpPr>
        <dsp:cNvPr id="0" name=""/>
        <dsp:cNvSpPr/>
      </dsp:nvSpPr>
      <dsp:spPr>
        <a:xfrm>
          <a:off x="0" y="3402769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Novelty (h/w, s/w, PL) provides unknowns that are not well understood.</a:t>
          </a:r>
          <a:endParaRPr lang="en-US" sz="2300" kern="1200" dirty="0"/>
        </a:p>
      </dsp:txBody>
      <dsp:txXfrm>
        <a:off x="0" y="3402769"/>
        <a:ext cx="6492875" cy="850069"/>
      </dsp:txXfrm>
    </dsp:sp>
    <dsp:sp modelId="{6F4CC415-5F31-4CF4-95F8-8B5A8A4C0AE0}">
      <dsp:nvSpPr>
        <dsp:cNvPr id="0" name=""/>
        <dsp:cNvSpPr/>
      </dsp:nvSpPr>
      <dsp:spPr>
        <a:xfrm>
          <a:off x="0" y="4252838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2E533C-F82C-41C7-A558-22A8F876E926}">
      <dsp:nvSpPr>
        <dsp:cNvPr id="0" name=""/>
        <dsp:cNvSpPr/>
      </dsp:nvSpPr>
      <dsp:spPr>
        <a:xfrm>
          <a:off x="0" y="4252838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System is complex and confusing: may be large and have many parts.</a:t>
          </a:r>
          <a:endParaRPr lang="en-US" sz="2300" kern="1200" dirty="0"/>
        </a:p>
      </dsp:txBody>
      <dsp:txXfrm>
        <a:off x="0" y="4252838"/>
        <a:ext cx="6492875" cy="8500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A1CA11-2864-4756-A2AD-FCA60D5419E7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65BC1C-7BE3-4595-A838-D64945C83F1F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720B3-B0BF-4A8C-B6B4-9F90B27A3314}">
      <dsp:nvSpPr>
        <dsp:cNvPr id="0" name=""/>
        <dsp:cNvSpPr/>
      </dsp:nvSpPr>
      <dsp:spPr>
        <a:xfrm>
          <a:off x="1057183" y="1805"/>
          <a:ext cx="4732020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Correctness, Feasibility, Testable</a:t>
          </a:r>
          <a:endParaRPr lang="en-US" sz="2200" kern="1200"/>
        </a:p>
      </dsp:txBody>
      <dsp:txXfrm>
        <a:off x="1057183" y="1805"/>
        <a:ext cx="4732020" cy="915310"/>
      </dsp:txXfrm>
    </dsp:sp>
    <dsp:sp modelId="{7911625B-53EE-483B-85FC-26D6CDA3285D}">
      <dsp:nvSpPr>
        <dsp:cNvPr id="0" name=""/>
        <dsp:cNvSpPr/>
      </dsp:nvSpPr>
      <dsp:spPr>
        <a:xfrm>
          <a:off x="5789203" y="1805"/>
          <a:ext cx="472639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We can program the right thing and can check that we did</a:t>
          </a:r>
          <a:endParaRPr lang="en-US" sz="1800" kern="1200"/>
        </a:p>
      </dsp:txBody>
      <dsp:txXfrm>
        <a:off x="5789203" y="1805"/>
        <a:ext cx="4726396" cy="915310"/>
      </dsp:txXfrm>
    </dsp:sp>
    <dsp:sp modelId="{C84FF28A-D256-4460-910F-BBC1C616961E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7BA5EA-4A79-4D55-8527-84450923DEE1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68261B-E2B4-496B-82E1-F9B914AA862B}">
      <dsp:nvSpPr>
        <dsp:cNvPr id="0" name=""/>
        <dsp:cNvSpPr/>
      </dsp:nvSpPr>
      <dsp:spPr>
        <a:xfrm>
          <a:off x="1057183" y="1145944"/>
          <a:ext cx="4732020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Consistency (Accuracy)</a:t>
          </a:r>
          <a:endParaRPr lang="en-US" sz="2200" kern="1200"/>
        </a:p>
      </dsp:txBody>
      <dsp:txXfrm>
        <a:off x="1057183" y="1145944"/>
        <a:ext cx="4732020" cy="915310"/>
      </dsp:txXfrm>
    </dsp:sp>
    <dsp:sp modelId="{319C0507-3063-40DD-BD6D-01C3ADD138ED}">
      <dsp:nvSpPr>
        <dsp:cNvPr id="0" name=""/>
        <dsp:cNvSpPr/>
      </dsp:nvSpPr>
      <dsp:spPr>
        <a:xfrm>
          <a:off x="5789203" y="1145944"/>
          <a:ext cx="472639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The design isn’t filled with mistakes or contradictions</a:t>
          </a:r>
          <a:endParaRPr lang="en-US" sz="1800" kern="1200"/>
        </a:p>
      </dsp:txBody>
      <dsp:txXfrm>
        <a:off x="5789203" y="1145944"/>
        <a:ext cx="4726396" cy="915310"/>
      </dsp:txXfrm>
    </dsp:sp>
    <dsp:sp modelId="{B43483BC-A1EE-4A81-A3B4-541BA7E81F1A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811169-0EF1-4B8B-9473-90EAD7023BA3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110042-329D-4CEC-9C65-86FB41E0481C}">
      <dsp:nvSpPr>
        <dsp:cNvPr id="0" name=""/>
        <dsp:cNvSpPr/>
      </dsp:nvSpPr>
      <dsp:spPr>
        <a:xfrm>
          <a:off x="1057183" y="2290082"/>
          <a:ext cx="4732020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Ambiguity and Completeness</a:t>
          </a:r>
          <a:endParaRPr lang="en-US" sz="2200" kern="1200"/>
        </a:p>
      </dsp:txBody>
      <dsp:txXfrm>
        <a:off x="1057183" y="2290082"/>
        <a:ext cx="4732020" cy="915310"/>
      </dsp:txXfrm>
    </dsp:sp>
    <dsp:sp modelId="{78917BAF-4282-4C99-A5F2-AD05E4829866}">
      <dsp:nvSpPr>
        <dsp:cNvPr id="0" name=""/>
        <dsp:cNvSpPr/>
      </dsp:nvSpPr>
      <dsp:spPr>
        <a:xfrm>
          <a:off x="5789203" y="2290082"/>
          <a:ext cx="472639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Programmers don't have a ton of questions</a:t>
          </a:r>
          <a:endParaRPr lang="en-US" sz="1800" kern="1200"/>
        </a:p>
      </dsp:txBody>
      <dsp:txXfrm>
        <a:off x="5789203" y="2290082"/>
        <a:ext cx="4726396" cy="915310"/>
      </dsp:txXfrm>
    </dsp:sp>
    <dsp:sp modelId="{AF62390A-4BFD-41EF-96FB-9F7B25C128F0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4CF80D-3F02-4DEC-9DE6-546F31F2041F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5DF0E0-A9F7-424F-808B-78623B5622E8}">
      <dsp:nvSpPr>
        <dsp:cNvPr id="0" name=""/>
        <dsp:cNvSpPr/>
      </dsp:nvSpPr>
      <dsp:spPr>
        <a:xfrm>
          <a:off x="1057183" y="3434221"/>
          <a:ext cx="4732020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Relevance and Traceable (Concise)</a:t>
          </a:r>
          <a:endParaRPr lang="en-US" sz="2200" kern="1200"/>
        </a:p>
      </dsp:txBody>
      <dsp:txXfrm>
        <a:off x="1057183" y="3434221"/>
        <a:ext cx="4732020" cy="915310"/>
      </dsp:txXfrm>
    </dsp:sp>
    <dsp:sp modelId="{8F730222-3255-4F97-B0C9-D63D0A96B6B9}">
      <dsp:nvSpPr>
        <dsp:cNvPr id="0" name=""/>
        <dsp:cNvSpPr/>
      </dsp:nvSpPr>
      <dsp:spPr>
        <a:xfrm>
          <a:off x="5789203" y="3434221"/>
          <a:ext cx="472639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No extra confusing, unneeded garbage</a:t>
          </a:r>
          <a:endParaRPr lang="en-US" sz="1800" kern="1200"/>
        </a:p>
      </dsp:txBody>
      <dsp:txXfrm>
        <a:off x="5789203" y="3434221"/>
        <a:ext cx="4726396" cy="915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7053D-B751-4A07-9950-EF3041F2E0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5D17D-BB24-4ED4-9831-10EB61646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851A0-686D-42F9-9C79-270C75F38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BAEFA-782E-4C12-9D05-98CEC0F3EF71}" type="datetimeFigureOut">
              <a:rPr lang="en-CA" smtClean="0"/>
              <a:t>2022-09-30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228CC-D136-4DB7-AB2F-C9ED592CD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45051-1525-4C3D-8B17-CA90D27DA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95D-B4BC-4F8F-B6E9-A0AD39A328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0387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A895D-9E66-4859-8356-9CC2711D7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06C1B-2EB9-4617-AC9C-B24B69585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5F0E8-C286-45F5-987C-ED523668F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BAEFA-782E-4C12-9D05-98CEC0F3EF71}" type="datetimeFigureOut">
              <a:rPr lang="en-CA" smtClean="0"/>
              <a:t>2022-09-30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5E436-6AC9-46A7-8D85-0E1700CFC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0DE71-E308-40E6-87B7-C35C3EC9A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95D-B4BC-4F8F-B6E9-A0AD39A328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513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F784D6-5694-4F15-885F-A8C878673E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6A44A-EB17-49BB-80B4-28F087E3D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5396C-5A99-4F2D-9833-CFC41038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BAEFA-782E-4C12-9D05-98CEC0F3EF71}" type="datetimeFigureOut">
              <a:rPr lang="en-CA" smtClean="0"/>
              <a:t>2022-09-30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CDBF6-D39D-428C-923B-94A047F7A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9D3E2-AC74-4795-B776-F933D176F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95D-B4BC-4F8F-B6E9-A0AD39A328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908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 baseline="0">
                <a:solidFill>
                  <a:schemeClr val="bg1"/>
                </a:solidFill>
                <a:latin typeface="Cabin Sketch" charset="0"/>
                <a:ea typeface="Cabin Sketch" charset="0"/>
                <a:cs typeface="Cabin Sketch" charset="0"/>
              </a:defRPr>
            </a:lvl1pPr>
          </a:lstStyle>
          <a:p>
            <a:r>
              <a:rPr lang="en-US" dirty="0"/>
              <a:t>Presentation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 baseline="0">
                <a:solidFill>
                  <a:schemeClr val="bg1"/>
                </a:solidFill>
                <a:latin typeface="Space Mono" charset="0"/>
                <a:ea typeface="Space Mono" charset="0"/>
                <a:cs typeface="Space Mono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Presenter(s) name(s)</a:t>
            </a:r>
          </a:p>
        </p:txBody>
      </p:sp>
    </p:spTree>
    <p:extLst>
      <p:ext uri="{BB962C8B-B14F-4D97-AF65-F5344CB8AC3E}">
        <p14:creationId xmlns:p14="http://schemas.microsoft.com/office/powerpoint/2010/main" val="2178479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>
                <a:solidFill>
                  <a:schemeClr val="bg1"/>
                </a:solidFill>
                <a:latin typeface="Cabin Sketch" charset="0"/>
                <a:ea typeface="Cabin Sketch" charset="0"/>
                <a:cs typeface="Cabin Sketch" charset="0"/>
              </a:defRPr>
            </a:lvl1pPr>
          </a:lstStyle>
          <a:p>
            <a:r>
              <a:rPr lang="en-US" dirty="0"/>
              <a:t>Presentation section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Space Mono" charset="0"/>
                <a:ea typeface="Space Mono" charset="0"/>
                <a:cs typeface="Space Mono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7687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856C3AC-EB2C-6442-8863-75856DD28822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0CC572-C422-1D42-B8AD-0F78D3115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165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856C3AC-EB2C-6442-8863-75856DD28822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0CC572-C422-1D42-B8AD-0F78D3115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63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856C3AC-EB2C-6442-8863-75856DD28822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0CC572-C422-1D42-B8AD-0F78D3115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252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856C3AC-EB2C-6442-8863-75856DD28822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0CC572-C422-1D42-B8AD-0F78D3115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602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856C3AC-EB2C-6442-8863-75856DD28822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0CC572-C422-1D42-B8AD-0F78D3115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011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856C3AC-EB2C-6442-8863-75856DD28822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0CC572-C422-1D42-B8AD-0F78D3115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18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CD545-A41B-42A9-A1F0-983D2FBA5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0D20E-325A-4F20-9F9E-7FC47E975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ACBC9-47C0-4B42-B24A-1A0545202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BAEFA-782E-4C12-9D05-98CEC0F3EF71}" type="datetimeFigureOut">
              <a:rPr lang="en-CA" smtClean="0"/>
              <a:t>2022-09-30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5D55D-59E9-46A8-964F-C1748518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09B3B-7912-465A-867D-A5C34928F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95D-B4BC-4F8F-B6E9-A0AD39A328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50223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856C3AC-EB2C-6442-8863-75856DD28822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0CC572-C422-1D42-B8AD-0F78D3115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486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856C3AC-EB2C-6442-8863-75856DD28822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0CC572-C422-1D42-B8AD-0F78D3115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379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856C3AC-EB2C-6442-8863-75856DD28822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0CC572-C422-1D42-B8AD-0F78D3115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1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B7FAD-701A-4BC2-817B-E65EF95C6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289F1-94A4-4DB4-82CE-DC4FA8228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6139D-275B-418B-BA94-C87B317BF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BAEFA-782E-4C12-9D05-98CEC0F3EF71}" type="datetimeFigureOut">
              <a:rPr lang="en-CA" smtClean="0"/>
              <a:t>2022-09-30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79A56-E587-45F4-B891-934D8EED8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15194-FE99-4AD4-846E-BFF011312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95D-B4BC-4F8F-B6E9-A0AD39A328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5473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FC4E2-A847-400B-8AB4-C37257620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9EC77-2FCD-4E84-BEC7-F5C7B2F2B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B29F46-4A8E-45BC-9304-EA96AD337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FECF9-3034-4CA3-99EC-966C1F152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BAEFA-782E-4C12-9D05-98CEC0F3EF71}" type="datetimeFigureOut">
              <a:rPr lang="en-CA" smtClean="0"/>
              <a:t>2022-09-30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E9AB7-0568-4B3E-9F91-447632A5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1BC09-530F-4720-B112-B1E3D5DB2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95D-B4BC-4F8F-B6E9-A0AD39A328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3183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7A989-988C-456C-9D9C-1F5734A51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49F73-28DE-4EBE-8BAC-7DA3A6BA0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5967A5-6ACB-4EDF-B3E5-935B1B1F0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C23CFA-C96A-464B-88E9-C28BDB8A11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BFAC4C-9801-40CF-B62C-38A12955BA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AC29D8-FE06-4DA0-9660-8B2A9B20C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BAEFA-782E-4C12-9D05-98CEC0F3EF71}" type="datetimeFigureOut">
              <a:rPr lang="en-CA" smtClean="0"/>
              <a:t>2022-09-30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F60D9-1AD8-4F59-9DE1-D6BAA54EF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B0087-6007-4394-8179-6477C4EB6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95D-B4BC-4F8F-B6E9-A0AD39A328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6405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5AA91-6620-468B-8087-DD7BE72C9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8EDA5B-01E0-46F5-9C1D-3331810EE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BAEFA-782E-4C12-9D05-98CEC0F3EF71}" type="datetimeFigureOut">
              <a:rPr lang="en-CA" smtClean="0"/>
              <a:t>2022-09-30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F8AEB7-1C56-4FE1-B843-4C7B3E5B0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2BBC48-91CE-42A6-9152-4002B6266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95D-B4BC-4F8F-B6E9-A0AD39A328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2280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EB513-01C6-4AD1-A724-2CCBBC77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BAEFA-782E-4C12-9D05-98CEC0F3EF71}" type="datetimeFigureOut">
              <a:rPr lang="en-CA" smtClean="0"/>
              <a:t>2022-09-30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4F4045-48CA-49F7-80D1-D02A820E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14B36-393C-40D6-8363-6024EB21E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95D-B4BC-4F8F-B6E9-A0AD39A328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7111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4B98A-E9BB-40B7-B268-61B2D6BC7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E2BF-D3DC-47EB-9E77-9EFA9251C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0574F-F23F-46D7-8338-33C550348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C6814-4AEA-490F-AB30-0031914F4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BAEFA-782E-4C12-9D05-98CEC0F3EF71}" type="datetimeFigureOut">
              <a:rPr lang="en-CA" smtClean="0"/>
              <a:t>2022-09-30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34FDB-6445-435D-B75C-2CCC9ABF5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E494F-B888-4376-B6AB-5E3FD6A0F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95D-B4BC-4F8F-B6E9-A0AD39A328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3434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B6936-576F-4CF4-A3CB-C98259806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C2F3C0-6E10-41E5-89FC-5E51647D0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C59FF8-A4DE-491B-835A-5C663E8C7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EF063-141C-4CDC-A31D-421FB4BC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BAEFA-782E-4C12-9D05-98CEC0F3EF71}" type="datetimeFigureOut">
              <a:rPr lang="en-CA" smtClean="0"/>
              <a:t>2022-09-30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337CE-2F26-4CDE-A449-558635548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9D951-DCD8-4265-B0A8-0EF370445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D95D-B4BC-4F8F-B6E9-A0AD39A328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8922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AF304E-7108-471D-AB7C-71283A6E8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9B2DE-52CF-4879-9DE2-246D63F33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E5978-9E85-434F-981E-C1226FAEA0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BAEFA-782E-4C12-9D05-98CEC0F3EF71}" type="datetimeFigureOut">
              <a:rPr lang="en-CA" smtClean="0"/>
              <a:t>2022-09-30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6D500-CBDD-4F78-9693-0182AC958E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4CABA-3218-47E2-8443-739181BCA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8D95D-B4BC-4F8F-B6E9-A0AD39A328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9826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11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326598"/>
          </a:solidFill>
          <a:latin typeface="Alfa Slab One" charset="0"/>
          <a:ea typeface="Alfa Slab One" charset="0"/>
          <a:cs typeface="Alfa Slab One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ual-paradigm.com/guide/uml-unified-modeling-language/what-is-component-diagram/" TargetMode="External"/><Relationship Id="rId2" Type="http://schemas.openxmlformats.org/officeDocument/2006/relationships/hyperlink" Target="https://www.lucidchart.com/pages/uml-component-diagram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bin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Design Components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3602038"/>
            <a:ext cx="6858000" cy="2001320"/>
          </a:xfrm>
        </p:spPr>
        <p:txBody>
          <a:bodyPr>
            <a:normAutofit/>
          </a:bodyPr>
          <a:lstStyle/>
          <a:p>
            <a:endParaRPr lang="en-US" sz="2400" b="1" dirty="0"/>
          </a:p>
          <a:p>
            <a:r>
              <a:rPr lang="en-US" sz="2400" b="1" dirty="0"/>
              <a:t>Lecture 8a</a:t>
            </a:r>
          </a:p>
          <a:p>
            <a:r>
              <a:rPr lang="en-US" dirty="0">
                <a:latin typeface="Space Mono" charset="0"/>
                <a:ea typeface="Space Mono" charset="0"/>
                <a:cs typeface="Space Mono" charset="0"/>
              </a:rPr>
              <a:t>Mobile Computing</a:t>
            </a:r>
          </a:p>
        </p:txBody>
      </p:sp>
    </p:spTree>
    <p:extLst>
      <p:ext uri="{BB962C8B-B14F-4D97-AF65-F5344CB8AC3E}">
        <p14:creationId xmlns:p14="http://schemas.microsoft.com/office/powerpoint/2010/main" val="1921857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Notation: Entities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Notation_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6200000">
            <a:off x="4601329" y="-1203704"/>
            <a:ext cx="1791727" cy="7247135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79576" y="3501008"/>
            <a:ext cx="7772400" cy="259228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sometimes need to identify a specific instance of an entity (i.e., there are many unique instances)</a:t>
            </a:r>
          </a:p>
          <a:p>
            <a:r>
              <a:rPr lang="en-US" dirty="0"/>
              <a:t>Example: A bank account – all are unique and have keys (i.e., account numbers)</a:t>
            </a:r>
          </a:p>
          <a:p>
            <a:r>
              <a:rPr lang="en-US" dirty="0"/>
              <a:t>An entity type for which no key exists is known as a </a:t>
            </a:r>
            <a:r>
              <a:rPr lang="en-US" b="1" dirty="0"/>
              <a:t>Weak Entity</a:t>
            </a:r>
          </a:p>
          <a:p>
            <a:r>
              <a:rPr lang="en-US" dirty="0"/>
              <a:t>Example: Federal tax rate – there is usually just one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Slide Background Fill">
            <a:extLst>
              <a:ext uri="{FF2B5EF4-FFF2-40B4-BE49-F238E27FC236}">
                <a16:creationId xmlns:a16="http://schemas.microsoft.com/office/drawing/2014/main" id="{44D65982-4F00-4330-8DAA-DE6A9E4D6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lor Cover">
            <a:extLst>
              <a:ext uri="{FF2B5EF4-FFF2-40B4-BE49-F238E27FC236}">
                <a16:creationId xmlns:a16="http://schemas.microsoft.com/office/drawing/2014/main" id="{009115B9-5BFD-478D-9C87-29ADB3AF1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11">
            <a:extLst>
              <a:ext uri="{FF2B5EF4-FFF2-40B4-BE49-F238E27FC236}">
                <a16:creationId xmlns:a16="http://schemas.microsoft.com/office/drawing/2014/main" id="{8D57F946-2E03-4DE1-91F8-25BEDC663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-2"/>
            <a:ext cx="3468234" cy="6858000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1598881B-E007-4AAF-BA50-0AD618219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87A6DD9E-16A5-46AE-A522-D46D6BEDF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1325880" y="1947672"/>
            <a:ext cx="5961888" cy="2788920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1068" y="841247"/>
            <a:ext cx="6877878" cy="5120640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Describe the properties of an entity or relationship</a:t>
            </a:r>
          </a:p>
          <a:p>
            <a:r>
              <a:rPr lang="en-US" sz="2000" dirty="0">
                <a:solidFill>
                  <a:schemeClr val="tx2"/>
                </a:solidFill>
              </a:rPr>
              <a:t>May be </a:t>
            </a:r>
            <a:r>
              <a:rPr lang="en-US" sz="2000" b="1" dirty="0">
                <a:solidFill>
                  <a:schemeClr val="tx2"/>
                </a:solidFill>
              </a:rPr>
              <a:t>Composite</a:t>
            </a:r>
            <a:r>
              <a:rPr lang="en-US" sz="2000" dirty="0">
                <a:solidFill>
                  <a:schemeClr val="tx2"/>
                </a:solidFill>
              </a:rPr>
              <a:t> or </a:t>
            </a:r>
            <a:r>
              <a:rPr lang="en-US" sz="2000" b="1" dirty="0">
                <a:solidFill>
                  <a:schemeClr val="tx2"/>
                </a:solidFill>
              </a:rPr>
              <a:t>Simple (Atomic)</a:t>
            </a:r>
            <a:r>
              <a:rPr lang="en-US" sz="2000" dirty="0">
                <a:solidFill>
                  <a:schemeClr val="tx2"/>
                </a:solidFill>
              </a:rPr>
              <a:t>: Simple have one-part values and composite have multipart values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Simple: account Balance =  144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Composite: date = 17 January 2011 (d/m/y)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Choice depends on functional needs: e.g., name may be composite (first, middle, last) if each component is searchable, or simple if it is never decomposed</a:t>
            </a:r>
          </a:p>
          <a:p>
            <a:r>
              <a:rPr lang="en-US" sz="2000" b="1" dirty="0">
                <a:solidFill>
                  <a:schemeClr val="tx2"/>
                </a:solidFill>
              </a:rPr>
              <a:t>May be Stored </a:t>
            </a:r>
            <a:r>
              <a:rPr lang="en-US" sz="2000" dirty="0">
                <a:solidFill>
                  <a:schemeClr val="tx2"/>
                </a:solidFill>
              </a:rPr>
              <a:t>or</a:t>
            </a:r>
            <a:r>
              <a:rPr lang="en-US" sz="2000" b="1" dirty="0">
                <a:solidFill>
                  <a:schemeClr val="tx2"/>
                </a:solidFill>
              </a:rPr>
              <a:t> Derived</a:t>
            </a:r>
            <a:r>
              <a:rPr lang="en-US" sz="2000" dirty="0">
                <a:solidFill>
                  <a:schemeClr val="tx2"/>
                </a:solidFill>
              </a:rPr>
              <a:t> (e.g., calculated using other attributes, possibly from other entities or relationships)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age can be stored as a value (57 years)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age can be derived (calculated) based on a stored </a:t>
            </a:r>
            <a:r>
              <a:rPr lang="en-US" sz="2000" dirty="0" err="1">
                <a:solidFill>
                  <a:schemeClr val="tx2"/>
                </a:solidFill>
              </a:rPr>
              <a:t>birthDate</a:t>
            </a:r>
            <a:r>
              <a:rPr lang="en-US" sz="2000" dirty="0">
                <a:solidFill>
                  <a:schemeClr val="tx2"/>
                </a:solidFill>
              </a:rPr>
              <a:t> (more accurate, does not need to be updated)</a:t>
            </a:r>
          </a:p>
          <a:p>
            <a:pPr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907E470A-25F4-47D0-8FEC-EE9FD606B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220E63-99E1-482A-A0A6-B47EB4BF8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49" cy="6858000"/>
            <a:chOff x="-2848" y="0"/>
            <a:chExt cx="12188949" cy="6858000"/>
          </a:xfrm>
        </p:grpSpPr>
        <p:sp>
          <p:nvSpPr>
            <p:cNvPr id="11" name="Color Cover">
              <a:extLst>
                <a:ext uri="{FF2B5EF4-FFF2-40B4-BE49-F238E27FC236}">
                  <a16:creationId xmlns:a16="http://schemas.microsoft.com/office/drawing/2014/main" id="{F8610896-EA5E-4BE8-8398-C1AFC049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Color Cover">
              <a:extLst>
                <a:ext uri="{FF2B5EF4-FFF2-40B4-BE49-F238E27FC236}">
                  <a16:creationId xmlns:a16="http://schemas.microsoft.com/office/drawing/2014/main" id="{F44E9794-9C4B-427F-BB50-89D893347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18EE54-271A-4FE8-B6B3-D0FCF55A7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1279" y="598259"/>
            <a:ext cx="10889442" cy="5680742"/>
            <a:chOff x="651279" y="598259"/>
            <a:chExt cx="10889442" cy="5680742"/>
          </a:xfrm>
        </p:grpSpPr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ECA6F781-4382-4525-9DA8-9D66605F87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209C186B-2883-498E-A176-6B60F8B51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062" y="891712"/>
            <a:ext cx="3084194" cy="5160789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Attributes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521" y="598259"/>
            <a:ext cx="7030664" cy="5661482"/>
          </a:xfrm>
        </p:spPr>
        <p:txBody>
          <a:bodyPr anchor="ctr"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May be </a:t>
            </a:r>
            <a:r>
              <a:rPr lang="en-US" sz="2000" b="1" dirty="0">
                <a:solidFill>
                  <a:schemeClr val="bg1"/>
                </a:solidFill>
              </a:rPr>
              <a:t>Single-Valued </a:t>
            </a:r>
            <a:r>
              <a:rPr lang="en-US" sz="2000" dirty="0">
                <a:solidFill>
                  <a:schemeClr val="bg1"/>
                </a:solidFill>
              </a:rPr>
              <a:t>or </a:t>
            </a:r>
            <a:r>
              <a:rPr lang="en-US" sz="2000" b="1" dirty="0">
                <a:solidFill>
                  <a:schemeClr val="bg1"/>
                </a:solidFill>
              </a:rPr>
              <a:t>Multi-Valued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Single: age – everyone only has one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Multi: degrees – some people have more than 1 (e.g., 2 Bachelors, </a:t>
            </a:r>
            <a:r>
              <a:rPr lang="en-US" sz="2000" dirty="0" err="1">
                <a:solidFill>
                  <a:schemeClr val="bg1"/>
                </a:solidFill>
              </a:rPr>
              <a:t>MMath</a:t>
            </a:r>
            <a:r>
              <a:rPr lang="en-US" sz="2000" dirty="0">
                <a:solidFill>
                  <a:schemeClr val="bg1"/>
                </a:solidFill>
              </a:rPr>
              <a:t>, PhD, LLD)</a:t>
            </a:r>
          </a:p>
          <a:p>
            <a:r>
              <a:rPr lang="en-US" sz="2000" dirty="0">
                <a:solidFill>
                  <a:schemeClr val="bg1"/>
                </a:solidFill>
              </a:rPr>
              <a:t>May be optional/unknown – </a:t>
            </a:r>
            <a:r>
              <a:rPr lang="en-US" sz="2000" b="1" dirty="0">
                <a:solidFill>
                  <a:schemeClr val="bg1"/>
                </a:solidFill>
              </a:rPr>
              <a:t>NULL Valued </a:t>
            </a:r>
            <a:r>
              <a:rPr lang="en-US" sz="2000" dirty="0">
                <a:solidFill>
                  <a:schemeClr val="bg1"/>
                </a:solidFill>
              </a:rPr>
              <a:t>(e.g., degrees = NULL if someone doesn’t have one)</a:t>
            </a:r>
          </a:p>
          <a:p>
            <a:r>
              <a:rPr lang="en-US" sz="2000" dirty="0">
                <a:solidFill>
                  <a:schemeClr val="bg1"/>
                </a:solidFill>
              </a:rPr>
              <a:t>Note: NULL is a poor substitute for “none” and in good designs is not used this way. Avoiding NULL and explicitly coding “missing” is even better.</a:t>
            </a:r>
          </a:p>
          <a:p>
            <a:r>
              <a:rPr lang="en-US" sz="2000" dirty="0">
                <a:solidFill>
                  <a:schemeClr val="bg1"/>
                </a:solidFill>
              </a:rPr>
              <a:t>Composite and Multi-Valued attributes may be </a:t>
            </a:r>
            <a:r>
              <a:rPr lang="en-US" sz="2000" b="1" dirty="0">
                <a:solidFill>
                  <a:schemeClr val="bg1"/>
                </a:solidFill>
              </a:rPr>
              <a:t>Complex</a:t>
            </a:r>
            <a:r>
              <a:rPr lang="en-US" sz="2000" dirty="0">
                <a:solidFill>
                  <a:schemeClr val="bg1"/>
                </a:solidFill>
              </a:rPr>
              <a:t> (nested): 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e.g., address may have a </a:t>
            </a:r>
            <a:r>
              <a:rPr lang="en-US" sz="2000" dirty="0" err="1">
                <a:solidFill>
                  <a:schemeClr val="bg1"/>
                </a:solidFill>
              </a:rPr>
              <a:t>phoneNumber</a:t>
            </a:r>
            <a:r>
              <a:rPr lang="en-US" sz="2000" dirty="0">
                <a:solidFill>
                  <a:schemeClr val="bg1"/>
                </a:solidFill>
              </a:rPr>
              <a:t> which has an </a:t>
            </a:r>
            <a:r>
              <a:rPr lang="en-US" sz="2000" dirty="0" err="1">
                <a:solidFill>
                  <a:schemeClr val="bg1"/>
                </a:solidFill>
              </a:rPr>
              <a:t>areaCode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Nest/Aggregate something if its (almost) ALWAYS a component and (usually) NEVER used independently, e.g., </a:t>
            </a:r>
            <a:r>
              <a:rPr lang="en-US" sz="2000" dirty="0" err="1">
                <a:solidFill>
                  <a:schemeClr val="bg1"/>
                </a:solidFill>
              </a:rPr>
              <a:t>phoneNumber</a:t>
            </a:r>
            <a:r>
              <a:rPr lang="en-US" sz="2000" dirty="0">
                <a:solidFill>
                  <a:schemeClr val="bg1"/>
                </a:solidFill>
              </a:rPr>
              <a:t> is not a good choice to nest inside an address but </a:t>
            </a:r>
            <a:r>
              <a:rPr lang="en-US" sz="2000" dirty="0" err="1">
                <a:solidFill>
                  <a:schemeClr val="bg1"/>
                </a:solidFill>
              </a:rPr>
              <a:t>postalCode</a:t>
            </a:r>
            <a:r>
              <a:rPr lang="en-US" sz="2000" dirty="0">
                <a:solidFill>
                  <a:schemeClr val="bg1"/>
                </a:solidFill>
              </a:rPr>
              <a:t> should be part of address since its almost never independent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Notation: Attributes</a:t>
            </a:r>
          </a:p>
        </p:txBody>
      </p:sp>
      <p:pic>
        <p:nvPicPr>
          <p:cNvPr id="4" name="Picture 3" descr="Notation_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6200000">
            <a:off x="3074973" y="54924"/>
            <a:ext cx="4687327" cy="70900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44D65982-4F00-4330-8DAA-DE6A9E4D6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lor Cover">
            <a:extLst>
              <a:ext uri="{FF2B5EF4-FFF2-40B4-BE49-F238E27FC236}">
                <a16:creationId xmlns:a16="http://schemas.microsoft.com/office/drawing/2014/main" id="{009115B9-5BFD-478D-9C87-29ADB3AF1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D57F946-2E03-4DE1-91F8-25BEDC663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-2"/>
            <a:ext cx="3468234" cy="6858000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1598881B-E007-4AAF-BA50-0AD618219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87A6DD9E-16A5-46AE-A522-D46D6BEDF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1325880" y="1947672"/>
            <a:ext cx="5961888" cy="2788920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1068" y="841247"/>
            <a:ext cx="6877878" cy="5120640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Informally, a relationship is an association between a set of entities</a:t>
            </a:r>
          </a:p>
          <a:p>
            <a:r>
              <a:rPr lang="en-US" sz="2000" b="1" dirty="0">
                <a:solidFill>
                  <a:schemeClr val="tx2"/>
                </a:solidFill>
              </a:rPr>
              <a:t>Relationship Type</a:t>
            </a:r>
            <a:r>
              <a:rPr lang="en-US" sz="2000" dirty="0">
                <a:solidFill>
                  <a:schemeClr val="tx2"/>
                </a:solidFill>
              </a:rPr>
              <a:t>: a set of associations among entities (e.g., </a:t>
            </a:r>
            <a:r>
              <a:rPr lang="en-US" sz="2000" dirty="0" err="1">
                <a:solidFill>
                  <a:schemeClr val="tx2"/>
                </a:solidFill>
              </a:rPr>
              <a:t>worksFor</a:t>
            </a:r>
            <a:r>
              <a:rPr lang="en-US" sz="2000" dirty="0">
                <a:solidFill>
                  <a:schemeClr val="tx2"/>
                </a:solidFill>
              </a:rPr>
              <a:t> is a (binary) Rel. Type between the Entity Types employee and department) – frequently we leave off the word “type”</a:t>
            </a:r>
          </a:p>
          <a:p>
            <a:r>
              <a:rPr lang="en-US" sz="2000" b="1" dirty="0">
                <a:solidFill>
                  <a:schemeClr val="tx2"/>
                </a:solidFill>
              </a:rPr>
              <a:t>Relationship Instance</a:t>
            </a:r>
            <a:r>
              <a:rPr lang="en-US" sz="2000" dirty="0">
                <a:solidFill>
                  <a:schemeClr val="tx2"/>
                </a:solidFill>
              </a:rPr>
              <a:t>: a n-tuple of entity instances, e.g., (e</a:t>
            </a:r>
            <a:r>
              <a:rPr lang="en-US" sz="2000" baseline="-25000" dirty="0">
                <a:solidFill>
                  <a:schemeClr val="tx2"/>
                </a:solidFill>
              </a:rPr>
              <a:t>1234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 err="1">
                <a:solidFill>
                  <a:schemeClr val="tx2"/>
                </a:solidFill>
              </a:rPr>
              <a:t>d</a:t>
            </a:r>
            <a:r>
              <a:rPr lang="en-US" sz="2000" baseline="-25000" dirty="0" err="1">
                <a:solidFill>
                  <a:schemeClr val="tx2"/>
                </a:solidFill>
              </a:rPr>
              <a:t>math&amp;cs</a:t>
            </a:r>
            <a:r>
              <a:rPr lang="en-US" sz="2000" dirty="0">
                <a:solidFill>
                  <a:schemeClr val="tx2"/>
                </a:solidFill>
              </a:rPr>
              <a:t>) is an instance of </a:t>
            </a:r>
            <a:r>
              <a:rPr lang="en-US" sz="2000" dirty="0" err="1">
                <a:solidFill>
                  <a:schemeClr val="tx2"/>
                </a:solidFill>
              </a:rPr>
              <a:t>worksFor</a:t>
            </a:r>
            <a:r>
              <a:rPr lang="en-US" sz="2000" dirty="0">
                <a:solidFill>
                  <a:schemeClr val="tx2"/>
                </a:solidFill>
              </a:rPr>
              <a:t>, where n is the </a:t>
            </a:r>
            <a:r>
              <a:rPr lang="en-US" sz="2000" b="1" dirty="0">
                <a:solidFill>
                  <a:schemeClr val="tx2"/>
                </a:solidFill>
              </a:rPr>
              <a:t>degree</a:t>
            </a:r>
            <a:r>
              <a:rPr lang="en-US" sz="2000" dirty="0">
                <a:solidFill>
                  <a:schemeClr val="tx2"/>
                </a:solidFill>
              </a:rPr>
              <a:t> of the relationship</a:t>
            </a:r>
          </a:p>
          <a:p>
            <a:r>
              <a:rPr lang="en-US" sz="2000" b="1" dirty="0">
                <a:solidFill>
                  <a:schemeClr val="tx2"/>
                </a:solidFill>
              </a:rPr>
              <a:t>Relationship Set</a:t>
            </a:r>
            <a:r>
              <a:rPr lang="en-US" sz="2000" dirty="0">
                <a:solidFill>
                  <a:schemeClr val="tx2"/>
                </a:solidFill>
              </a:rPr>
              <a:t>: a set of relationship instances, e.g., {(e</a:t>
            </a:r>
            <a:r>
              <a:rPr lang="en-US" sz="2000" baseline="-25000" dirty="0">
                <a:solidFill>
                  <a:schemeClr val="tx2"/>
                </a:solidFill>
              </a:rPr>
              <a:t>1234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 err="1">
                <a:solidFill>
                  <a:schemeClr val="tx2"/>
                </a:solidFill>
              </a:rPr>
              <a:t>d</a:t>
            </a:r>
            <a:r>
              <a:rPr lang="en-US" sz="2000" baseline="-25000" dirty="0" err="1">
                <a:solidFill>
                  <a:schemeClr val="tx2"/>
                </a:solidFill>
              </a:rPr>
              <a:t>math&amp;cs</a:t>
            </a:r>
            <a:r>
              <a:rPr lang="en-US" sz="2000" dirty="0">
                <a:solidFill>
                  <a:schemeClr val="tx2"/>
                </a:solidFill>
              </a:rPr>
              <a:t>), (e</a:t>
            </a:r>
            <a:r>
              <a:rPr lang="en-US" sz="2000" baseline="-25000" dirty="0">
                <a:solidFill>
                  <a:schemeClr val="tx2"/>
                </a:solidFill>
              </a:rPr>
              <a:t>3345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 err="1">
                <a:solidFill>
                  <a:schemeClr val="tx2"/>
                </a:solidFill>
              </a:rPr>
              <a:t>d</a:t>
            </a:r>
            <a:r>
              <a:rPr lang="en-US" sz="2000" baseline="-25000" dirty="0" err="1">
                <a:solidFill>
                  <a:schemeClr val="tx2"/>
                </a:solidFill>
              </a:rPr>
              <a:t>psych</a:t>
            </a:r>
            <a:r>
              <a:rPr lang="en-US" sz="2000" dirty="0">
                <a:solidFill>
                  <a:schemeClr val="tx2"/>
                </a:solidFill>
              </a:rPr>
              <a:t>), (e</a:t>
            </a:r>
            <a:r>
              <a:rPr lang="en-US" sz="2000" baseline="-25000" dirty="0">
                <a:solidFill>
                  <a:schemeClr val="tx2"/>
                </a:solidFill>
              </a:rPr>
              <a:t>1255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 err="1">
                <a:solidFill>
                  <a:schemeClr val="tx2"/>
                </a:solidFill>
              </a:rPr>
              <a:t>d</a:t>
            </a:r>
            <a:r>
              <a:rPr lang="en-US" sz="2000" baseline="-25000" dirty="0" err="1">
                <a:solidFill>
                  <a:schemeClr val="tx2"/>
                </a:solidFill>
              </a:rPr>
              <a:t>bio</a:t>
            </a:r>
            <a:r>
              <a:rPr lang="en-US" sz="2000" dirty="0">
                <a:solidFill>
                  <a:schemeClr val="tx2"/>
                </a:solidFill>
              </a:rPr>
              <a:t>)} 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Cardinality </a:t>
            </a:r>
            <a:r>
              <a:rPr lang="en-US" sz="3200" dirty="0"/>
              <a:t>(not critical)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maximum number of entity instances that can participate in a particular relationship instance</a:t>
            </a:r>
          </a:p>
          <a:p>
            <a:r>
              <a:rPr lang="en-US" dirty="0"/>
              <a:t>Presented as a ratio, usually one of 1:1, 1:N, N:1, M:N</a:t>
            </a:r>
          </a:p>
          <a:p>
            <a:r>
              <a:rPr lang="en-US" dirty="0"/>
              <a:t>If relationship </a:t>
            </a:r>
            <a:r>
              <a:rPr lang="en-US" dirty="0" err="1">
                <a:solidFill>
                  <a:srgbClr val="008000"/>
                </a:solidFill>
              </a:rPr>
              <a:t>worksFor</a:t>
            </a:r>
            <a:r>
              <a:rPr lang="en-US" dirty="0"/>
              <a:t> with instances (</a:t>
            </a:r>
            <a:r>
              <a:rPr lang="en-US" dirty="0">
                <a:solidFill>
                  <a:srgbClr val="008000"/>
                </a:solidFill>
              </a:rPr>
              <a:t>employee</a:t>
            </a:r>
            <a:r>
              <a:rPr lang="en-US" dirty="0"/>
              <a:t>, </a:t>
            </a:r>
            <a:r>
              <a:rPr lang="en-US" dirty="0">
                <a:solidFill>
                  <a:srgbClr val="008000"/>
                </a:solidFill>
              </a:rPr>
              <a:t>department</a:t>
            </a:r>
            <a:r>
              <a:rPr lang="en-US" dirty="0"/>
              <a:t>) is N:1 then an instance of the relationship  can have at most N instances an </a:t>
            </a:r>
            <a:r>
              <a:rPr lang="en-US" dirty="0">
                <a:solidFill>
                  <a:srgbClr val="008000"/>
                </a:solidFill>
              </a:rPr>
              <a:t>employee</a:t>
            </a:r>
            <a:r>
              <a:rPr lang="en-US" dirty="0"/>
              <a:t> and at most 1 instance of </a:t>
            </a:r>
            <a:r>
              <a:rPr lang="en-US" dirty="0">
                <a:solidFill>
                  <a:srgbClr val="008000"/>
                </a:solidFill>
              </a:rPr>
              <a:t>department</a:t>
            </a:r>
          </a:p>
          <a:p>
            <a:r>
              <a:rPr lang="en-US" dirty="0"/>
              <a:t>Can be extended beyond binary relations (e.g., N:1:1 for </a:t>
            </a:r>
            <a:r>
              <a:rPr lang="en-US" dirty="0">
                <a:solidFill>
                  <a:srgbClr val="008000"/>
                </a:solidFill>
              </a:rPr>
              <a:t>parents</a:t>
            </a:r>
            <a:r>
              <a:rPr lang="en-US" dirty="0"/>
              <a:t> with roles (</a:t>
            </a:r>
            <a:r>
              <a:rPr lang="en-US" dirty="0">
                <a:solidFill>
                  <a:srgbClr val="008000"/>
                </a:solidFill>
              </a:rPr>
              <a:t>child</a:t>
            </a:r>
            <a:r>
              <a:rPr lang="en-US" dirty="0"/>
              <a:t>, </a:t>
            </a:r>
            <a:r>
              <a:rPr lang="en-US" dirty="0">
                <a:solidFill>
                  <a:srgbClr val="008000"/>
                </a:solidFill>
              </a:rPr>
              <a:t>mother</a:t>
            </a:r>
            <a:r>
              <a:rPr lang="en-US" dirty="0"/>
              <a:t>, </a:t>
            </a:r>
            <a:r>
              <a:rPr lang="en-US" dirty="0">
                <a:solidFill>
                  <a:srgbClr val="008000"/>
                </a:solidFill>
              </a:rPr>
              <a:t>father</a:t>
            </a:r>
            <a:r>
              <a:rPr lang="en-US" dirty="0"/>
              <a:t>))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Participation Constraints </a:t>
            </a:r>
            <a:r>
              <a:rPr lang="en-US" sz="3200" dirty="0"/>
              <a:t>(not critical)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MINIMUM number of relationship instances that an entity instance MUST participate in</a:t>
            </a:r>
          </a:p>
          <a:p>
            <a:r>
              <a:rPr lang="en-US" dirty="0"/>
              <a:t>Complement to cardinality (MAXIMUM relationship instances an entity instance MAY participate in)</a:t>
            </a:r>
          </a:p>
          <a:p>
            <a:r>
              <a:rPr lang="en-US" dirty="0"/>
              <a:t>Referred to as </a:t>
            </a:r>
            <a:r>
              <a:rPr lang="en-US" b="1" dirty="0"/>
              <a:t>total participation </a:t>
            </a:r>
            <a:r>
              <a:rPr lang="en-US" dirty="0"/>
              <a:t>(or an </a:t>
            </a:r>
            <a:r>
              <a:rPr lang="en-US" b="1" dirty="0"/>
              <a:t>existence dependency</a:t>
            </a:r>
            <a:r>
              <a:rPr lang="en-US" dirty="0"/>
              <a:t>) if EVERY entity instance must participate in 1 (or more) relationship instances</a:t>
            </a:r>
          </a:p>
          <a:p>
            <a:r>
              <a:rPr lang="en-US" dirty="0"/>
              <a:t>If participation is not total, then it is referred to as </a:t>
            </a:r>
            <a:r>
              <a:rPr lang="en-US" b="1" dirty="0"/>
              <a:t>partial</a:t>
            </a:r>
            <a:r>
              <a:rPr lang="en-US" dirty="0"/>
              <a:t> (only some entities will participate in the relationship)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Slide Background Fill">
            <a:extLst>
              <a:ext uri="{FF2B5EF4-FFF2-40B4-BE49-F238E27FC236}">
                <a16:creationId xmlns:a16="http://schemas.microsoft.com/office/drawing/2014/main" id="{44D65982-4F00-4330-8DAA-DE6A9E4D6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Color Cover">
            <a:extLst>
              <a:ext uri="{FF2B5EF4-FFF2-40B4-BE49-F238E27FC236}">
                <a16:creationId xmlns:a16="http://schemas.microsoft.com/office/drawing/2014/main" id="{009115B9-5BFD-478D-9C87-29ADB3AF1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5" name="Group 11">
            <a:extLst>
              <a:ext uri="{FF2B5EF4-FFF2-40B4-BE49-F238E27FC236}">
                <a16:creationId xmlns:a16="http://schemas.microsoft.com/office/drawing/2014/main" id="{8D57F946-2E03-4DE1-91F8-25BEDC663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-2"/>
            <a:ext cx="3468234" cy="6858000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1598881B-E007-4AAF-BA50-0AD618219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87A6DD9E-16A5-46AE-A522-D46D6BEDF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1325880" y="1947672"/>
            <a:ext cx="5961888" cy="2788920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Relationship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1068" y="841247"/>
            <a:ext cx="6877878" cy="5120640"/>
          </a:xfrm>
        </p:spPr>
        <p:txBody>
          <a:bodyPr anchor="ctr">
            <a:normAutofit/>
          </a:bodyPr>
          <a:lstStyle/>
          <a:p>
            <a:r>
              <a:rPr lang="en-US" dirty="0"/>
              <a:t>Relationships may have attributes</a:t>
            </a:r>
          </a:p>
          <a:p>
            <a:r>
              <a:rPr lang="en-US" dirty="0"/>
              <a:t>Attributes for relationships are often better treated as entity attributes (easier to understand) if an entity can only participate in 1 relationship instance</a:t>
            </a:r>
          </a:p>
          <a:p>
            <a:r>
              <a:rPr lang="en-US" dirty="0"/>
              <a:t>May migrate attribute to the entity, such that:</a:t>
            </a:r>
          </a:p>
          <a:p>
            <a:pPr marL="739775" lvl="1" indent="-457200">
              <a:buFont typeface="Wingdings" charset="2"/>
              <a:buChar char="§"/>
            </a:pPr>
            <a:r>
              <a:rPr lang="en-US" dirty="0"/>
              <a:t>1:1, either entity may have the attribute</a:t>
            </a:r>
          </a:p>
          <a:p>
            <a:pPr marL="739775" lvl="1" indent="-457200">
              <a:buFont typeface="Wingdings" charset="2"/>
              <a:buChar char="§"/>
            </a:pPr>
            <a:r>
              <a:rPr lang="en-US" dirty="0"/>
              <a:t>1:N or N:1, the attribute goes to the N-side</a:t>
            </a:r>
          </a:p>
          <a:p>
            <a:pPr marL="739775" lvl="1" indent="-457200">
              <a:buFont typeface="Wingdings" charset="2"/>
              <a:buChar char="§"/>
            </a:pPr>
            <a:r>
              <a:rPr lang="en-US" dirty="0"/>
              <a:t>M:N, very complex as attribute value may depend on both entity instances – often not migrated</a:t>
            </a:r>
          </a:p>
          <a:p>
            <a:pPr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253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Notation: Relationships</a:t>
            </a:r>
          </a:p>
        </p:txBody>
      </p:sp>
      <p:pic>
        <p:nvPicPr>
          <p:cNvPr id="4" name="Picture 3" descr="Notation_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6200000">
            <a:off x="4382322" y="-136458"/>
            <a:ext cx="1782334" cy="5365378"/>
          </a:xfrm>
          <a:prstGeom prst="rect">
            <a:avLst/>
          </a:prstGeom>
        </p:spPr>
      </p:pic>
      <p:pic>
        <p:nvPicPr>
          <p:cNvPr id="5" name="Picture 4" descr="Notation_C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6200000">
            <a:off x="4084773" y="1943424"/>
            <a:ext cx="2377430" cy="536537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ER Diagram</a:t>
            </a:r>
          </a:p>
        </p:txBody>
      </p:sp>
      <p:pic>
        <p:nvPicPr>
          <p:cNvPr id="1026" name="Picture 2" descr="C:\Users\Tami\Desktop\er_diagrams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67608" y="1844824"/>
            <a:ext cx="7111980" cy="42484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422" y="685800"/>
            <a:ext cx="3019869" cy="5105400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Designing an </a:t>
            </a:r>
            <a:r>
              <a:rPr lang="en-CA" sz="4000" dirty="0" err="1">
                <a:solidFill>
                  <a:srgbClr val="FFFFFF"/>
                </a:solidFill>
              </a:rPr>
              <a:t>Application:What</a:t>
            </a:r>
            <a:r>
              <a:rPr lang="en-CA" sz="4000" dirty="0">
                <a:solidFill>
                  <a:srgbClr val="FFFFFF"/>
                </a:solidFill>
              </a:rPr>
              <a:t> can go wrong?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1657844-25CA-48CA-B703-86E357835408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70489654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16462-CFA1-4A8A-9A8E-0A4E8F869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ER Diagram (Crow’s Foot Notation)</a:t>
            </a:r>
          </a:p>
        </p:txBody>
      </p:sp>
      <p:pic>
        <p:nvPicPr>
          <p:cNvPr id="6" name="Content Placeholder 5" descr="Text, application&#10;&#10;Description automatically generated">
            <a:extLst>
              <a:ext uri="{FF2B5EF4-FFF2-40B4-BE49-F238E27FC236}">
                <a16:creationId xmlns:a16="http://schemas.microsoft.com/office/drawing/2014/main" id="{4DED39B7-A49C-4B68-95B1-4D945915D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802" y="1825625"/>
            <a:ext cx="8298395" cy="4351338"/>
          </a:xfrm>
        </p:spPr>
      </p:pic>
    </p:spTree>
    <p:extLst>
      <p:ext uri="{BB962C8B-B14F-4D97-AF65-F5344CB8AC3E}">
        <p14:creationId xmlns:p14="http://schemas.microsoft.com/office/powerpoint/2010/main" val="3619531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00479-658A-480C-BFC9-F0A2A4524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b="1" dirty="0"/>
              <a:t>Keys to a GOOD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4181F-B800-4383-BE6D-FC08FEB76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574276"/>
            <a:ext cx="10905066" cy="4602687"/>
          </a:xfrm>
        </p:spPr>
        <p:txBody>
          <a:bodyPr>
            <a:normAutofit/>
          </a:bodyPr>
          <a:lstStyle/>
          <a:p>
            <a:r>
              <a:rPr lang="en-CA" sz="3200" dirty="0"/>
              <a:t>No redundancy: Everything exists once and only once.</a:t>
            </a:r>
          </a:p>
          <a:p>
            <a:r>
              <a:rPr lang="en-CA" sz="3200" dirty="0"/>
              <a:t>Clarity: You should be able to look at the model and it should make sense.</a:t>
            </a:r>
          </a:p>
          <a:p>
            <a:r>
              <a:rPr lang="en-CA" sz="3200" dirty="0"/>
              <a:t>Simplicity: Avoid anything unnecessary (e.g., do you really need to have both a phone number and an area code); K.I.S.S.</a:t>
            </a:r>
          </a:p>
          <a:p>
            <a:r>
              <a:rPr lang="en-CA" sz="3200" dirty="0"/>
              <a:t>Good DB have lots of small tables with many relationships. Bad DB have large tables with few relationships.</a:t>
            </a:r>
          </a:p>
          <a:p>
            <a:endParaRPr lang="en-CA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54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0203D6-D78C-49FB-AD13-76426E71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248197"/>
            <a:ext cx="9543405" cy="118872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Completeness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5F22CA8-6930-4922-9F12-47823BDA9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6" y="1132115"/>
            <a:ext cx="9967416" cy="5177246"/>
          </a:xfrm>
        </p:spPr>
        <p:txBody>
          <a:bodyPr anchor="ctr">
            <a:noAutofit/>
          </a:bodyPr>
          <a:lstStyle/>
          <a:p>
            <a:r>
              <a:rPr lang="en-CA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good model is complete – all the data is shown, even data not stored in a database.</a:t>
            </a:r>
          </a:p>
          <a:p>
            <a:r>
              <a:rPr lang="en-CA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good diagram is almost never complete – too much in one diagram often creates “information overload.”</a:t>
            </a:r>
          </a:p>
          <a:p>
            <a:r>
              <a:rPr lang="en-CA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good model therefore needs many diagrams, each focusing on specific areas of the model. </a:t>
            </a:r>
          </a:p>
          <a:p>
            <a:r>
              <a:rPr lang="en-CA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Models and diagrams are used differently by different people (e.g., managers, developers, users) – a diagram typically has a specific target audience (e.g., it is intended to explain the system to a user/client).</a:t>
            </a:r>
          </a:p>
          <a:p>
            <a:r>
              <a:rPr lang="en-CA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 diagram shows everything in a way everyone can understand but the MODEL must show everything, somewhere. Nothing should be omitted.</a:t>
            </a:r>
            <a:endParaRPr lang="en-GB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68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CA" sz="3600"/>
              <a:t>UML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321170" y="1698170"/>
            <a:ext cx="9227364" cy="4516361"/>
          </a:xfrm>
        </p:spPr>
        <p:txBody>
          <a:bodyPr>
            <a:normAutofit lnSpcReduction="10000"/>
          </a:bodyPr>
          <a:lstStyle/>
          <a:p>
            <a:r>
              <a:rPr lang="en-CA" dirty="0"/>
              <a:t>Is a diagrammatic framework for modeling systems </a:t>
            </a:r>
          </a:p>
          <a:p>
            <a:r>
              <a:rPr lang="en-CA" dirty="0"/>
              <a:t>Has both syntax and semantics</a:t>
            </a:r>
          </a:p>
          <a:p>
            <a:r>
              <a:rPr lang="en-CA" dirty="0"/>
              <a:t>Has formal specifications</a:t>
            </a:r>
          </a:p>
          <a:p>
            <a:r>
              <a:rPr lang="en-CA" dirty="0"/>
              <a:t>Can be executed (MDA; Model Driven Architecture)</a:t>
            </a:r>
          </a:p>
          <a:p>
            <a:r>
              <a:rPr lang="en-US" dirty="0"/>
              <a:t>Is NOT a process – it is to support S.E., not replace existing practices</a:t>
            </a:r>
            <a:endParaRPr lang="en-CA" dirty="0"/>
          </a:p>
          <a:p>
            <a:r>
              <a:rPr lang="en-CA" dirty="0"/>
              <a:t>Can be used in multiple ways, including informally, and is easily extended</a:t>
            </a:r>
          </a:p>
          <a:p>
            <a:r>
              <a:rPr lang="en-CA" dirty="0"/>
              <a:t>Is generally associated with OOP but can be used for other paradigms</a:t>
            </a:r>
          </a:p>
          <a:p>
            <a:endParaRPr lang="en-CA" sz="2000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Power of Practicality</a:t>
            </a:r>
            <a:endParaRPr lang="en-CA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 dirty="0"/>
              <a:t>Unless being used formally (e.g., Rhapsody, MDA), UML is designed to </a:t>
            </a:r>
            <a:r>
              <a:rPr lang="en-US" sz="2400" b="1" dirty="0"/>
              <a:t>improve communication</a:t>
            </a:r>
            <a:r>
              <a:rPr lang="en-US" sz="2400" dirty="0"/>
              <a:t>.</a:t>
            </a:r>
          </a:p>
          <a:p>
            <a:r>
              <a:rPr lang="en-US" sz="2400" dirty="0"/>
              <a:t>If something adds confusion (and harms communication), don’t use it.</a:t>
            </a:r>
          </a:p>
          <a:p>
            <a:r>
              <a:rPr lang="en-US" sz="2400" dirty="0"/>
              <a:t>Your diagrams should describe constraints, not impose them.</a:t>
            </a:r>
          </a:p>
          <a:p>
            <a:r>
              <a:rPr lang="en-US" sz="2400" dirty="0"/>
              <a:t>Do not let UML limit your thinking, perspectives, analyses, or designs.</a:t>
            </a:r>
          </a:p>
          <a:p>
            <a:endParaRPr lang="en-US" sz="2400" dirty="0"/>
          </a:p>
          <a:p>
            <a:pPr algn="ctr">
              <a:buNone/>
            </a:pPr>
            <a:r>
              <a:rPr lang="en-US" b="1" i="1" dirty="0">
                <a:latin typeface="Century" pitchFamily="18" charset="0"/>
              </a:rPr>
              <a:t>Use it as you need, when you need, how you need.</a:t>
            </a:r>
          </a:p>
          <a:p>
            <a:endParaRPr lang="en-CA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References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http://en.wikipedia.org/wiki/Unified_Modeling_Language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cs typeface="Consolas" pitchFamily="49" charset="0"/>
              </a:rPr>
              <a:t>Dan </a:t>
            </a:r>
            <a:r>
              <a:rPr lang="en-US" sz="2000" dirty="0" err="1">
                <a:cs typeface="Consolas" pitchFamily="49" charset="0"/>
              </a:rPr>
              <a:t>Pilone</a:t>
            </a:r>
            <a:r>
              <a:rPr lang="en-US" sz="2000" dirty="0">
                <a:cs typeface="Consolas" pitchFamily="49" charset="0"/>
              </a:rPr>
              <a:t> &amp; Neil Pitman (2005).</a:t>
            </a:r>
            <a:r>
              <a:rPr lang="en-US" sz="2000" i="1" dirty="0">
                <a:cs typeface="Consolas" pitchFamily="49" charset="0"/>
              </a:rPr>
              <a:t>UML 2.0 in a nutshell: A desktop quick reference</a:t>
            </a:r>
            <a:r>
              <a:rPr lang="en-US" sz="2000" dirty="0">
                <a:cs typeface="Consolas" pitchFamily="49" charset="0"/>
              </a:rPr>
              <a:t>, O'Reilly Media Inc.: Sebastopol, CA, USA.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>
                <a:cs typeface="Consolas" pitchFamily="49" charset="0"/>
              </a:rPr>
              <a:t>O’Reilly has lots of other good books on UML (Learning UML 2.0, UML Pocket Reference)</a:t>
            </a:r>
            <a:endParaRPr lang="en-CA" sz="2000" dirty="0">
              <a:cs typeface="Consolas" pitchFamily="49" charset="0"/>
            </a:endParaRPr>
          </a:p>
          <a:p>
            <a:pPr>
              <a:buNone/>
            </a:pPr>
            <a:endParaRPr lang="en-CA" sz="2000" dirty="0"/>
          </a:p>
        </p:txBody>
      </p:sp>
      <p:pic>
        <p:nvPicPr>
          <p:cNvPr id="1026" name="Picture 2" descr="C:\Users\Tami\Desktop\uml_2.0_in_a_nutshell[1].jpg"/>
          <p:cNvPicPr>
            <a:picLocks noChangeAspect="1" noChangeArrowheads="1"/>
          </p:cNvPicPr>
          <p:nvPr/>
        </p:nvPicPr>
        <p:blipFill rotWithShape="1">
          <a:blip r:embed="rId2" cstate="print"/>
          <a:srcRect r="1" b="1372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F53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Uses</a:t>
            </a:r>
            <a:endParaRPr lang="en-CA" sz="360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dirty="0"/>
              <a:t>Capturing and communicating business processes (domain modeling)</a:t>
            </a:r>
          </a:p>
          <a:p>
            <a:r>
              <a:rPr lang="en-US" dirty="0"/>
              <a:t>Capturing details about a system for requirements or analysis</a:t>
            </a:r>
          </a:p>
          <a:p>
            <a:r>
              <a:rPr lang="en-US" b="1" dirty="0"/>
              <a:t>Designing software</a:t>
            </a:r>
          </a:p>
          <a:p>
            <a:r>
              <a:rPr lang="en-US" dirty="0"/>
              <a:t>Documenting existing systems, software, processes, or organizations</a:t>
            </a:r>
          </a:p>
          <a:p>
            <a:endParaRPr lang="en-US" dirty="0"/>
          </a:p>
          <a:p>
            <a:pPr algn="ctr">
              <a:buNone/>
            </a:pPr>
            <a:r>
              <a:rPr lang="en-US" i="1" dirty="0"/>
              <a:t>UML can be used anywhere in development for diagrammatically describing and communicating</a:t>
            </a:r>
            <a:endParaRPr lang="en-CA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6485" y="321734"/>
            <a:ext cx="6902048" cy="1135737"/>
          </a:xfrm>
        </p:spPr>
        <p:txBody>
          <a:bodyPr>
            <a:normAutofit/>
          </a:bodyPr>
          <a:lstStyle/>
          <a:p>
            <a:r>
              <a:rPr lang="en-CA" sz="3600"/>
              <a:t>Some Observations …</a:t>
            </a:r>
          </a:p>
        </p:txBody>
      </p:sp>
      <p:pic>
        <p:nvPicPr>
          <p:cNvPr id="5" name="Picture 4" descr="A close up&#10;&#10;Description automatically generated">
            <a:extLst>
              <a:ext uri="{FF2B5EF4-FFF2-40B4-BE49-F238E27FC236}">
                <a16:creationId xmlns:a16="http://schemas.microsoft.com/office/drawing/2014/main" id="{7F31C07C-6B16-4610-89DC-24458E28D4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20" r="32516"/>
          <a:stretch/>
        </p:blipFill>
        <p:spPr>
          <a:xfrm>
            <a:off x="-2" y="10"/>
            <a:ext cx="4067749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" y="713128"/>
            <a:ext cx="1068867" cy="2126625"/>
            <a:chOff x="10918968" y="713127"/>
            <a:chExt cx="1273032" cy="253283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46485" y="1782981"/>
            <a:ext cx="6902047" cy="439398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sz="2000" dirty="0"/>
              <a:t>Nearly everything in UML is optional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000" dirty="0"/>
              <a:t>UML models are rarely complete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000" dirty="0"/>
              <a:t>UML is designed to be open to interpretation (different organisations use it differently)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000" dirty="0"/>
              <a:t>UML is intended to be extended</a:t>
            </a:r>
          </a:p>
          <a:p>
            <a:endParaRPr lang="en-CA" sz="2000" dirty="0"/>
          </a:p>
          <a:p>
            <a:r>
              <a:rPr lang="en-CA" sz="2000" dirty="0"/>
              <a:t>UML is a </a:t>
            </a:r>
            <a:r>
              <a:rPr lang="en-CA" sz="2000" u="sng" dirty="0"/>
              <a:t>framework</a:t>
            </a:r>
            <a:r>
              <a:rPr lang="en-CA" sz="2000" dirty="0"/>
              <a:t>, a set of guidelines, a tool for </a:t>
            </a:r>
            <a:r>
              <a:rPr lang="en-CA" sz="2000" b="1" dirty="0"/>
              <a:t>communicating and explaining</a:t>
            </a:r>
            <a:r>
              <a:rPr lang="en-CA" sz="2000" dirty="0"/>
              <a:t> things</a:t>
            </a:r>
          </a:p>
          <a:p>
            <a:r>
              <a:rPr lang="en-CA" sz="2000" dirty="0"/>
              <a:t>While it can be formal, it doesn't have to be if the formality doesn’t help the communication and explanation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7618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27850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of UML Diagrams</a:t>
            </a:r>
            <a:endParaRPr lang="en-CA" dirty="0"/>
          </a:p>
        </p:txBody>
      </p:sp>
      <p:pic>
        <p:nvPicPr>
          <p:cNvPr id="4098" name="Picture 2" descr="C:\Users\Tami\Desktop\UML_diagrams_overview.svg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9537" y="1484784"/>
            <a:ext cx="8308615" cy="45365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en-US" sz="4800" dirty="0"/>
              <a:t>UML</a:t>
            </a:r>
            <a:br>
              <a:rPr lang="en-US" sz="4800" dirty="0"/>
            </a:br>
            <a:r>
              <a:rPr lang="en-US" sz="4800" dirty="0"/>
              <a:t>Structural Diagrams</a:t>
            </a:r>
            <a:endParaRPr lang="en-CA" sz="48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r>
              <a:rPr lang="en-US" sz="2200"/>
              <a:t>Perform static modeling</a:t>
            </a:r>
          </a:p>
          <a:p>
            <a:r>
              <a:rPr lang="en-US" sz="2200"/>
              <a:t>Describe the structure of the system, its design, components, parts, pieces</a:t>
            </a:r>
          </a:p>
          <a:p>
            <a:r>
              <a:rPr lang="en-US" sz="2200"/>
              <a:t>Includes attributes and relationships</a:t>
            </a:r>
          </a:p>
          <a:p>
            <a:r>
              <a:rPr lang="en-US" sz="2200"/>
              <a:t>Most of these diagrams can be subsumed as variants of ER diagrams</a:t>
            </a:r>
          </a:p>
          <a:p>
            <a:r>
              <a:rPr lang="en-US" sz="2200"/>
              <a:t>Not designed to capture behaviour, activities, and dynamic concerns</a:t>
            </a:r>
          </a:p>
          <a:p>
            <a:r>
              <a:rPr lang="en-US" sz="2200"/>
              <a:t>Generally of value in the design phase</a:t>
            </a:r>
            <a:endParaRPr lang="en-CA"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CA" sz="3600">
                <a:solidFill>
                  <a:schemeClr val="tx2"/>
                </a:solidFill>
              </a:rPr>
              <a:t>What developers think of the target audience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CA" sz="1800">
                <a:solidFill>
                  <a:schemeClr val="tx2"/>
                </a:solidFill>
              </a:rPr>
              <a:t>Don't know what they want</a:t>
            </a:r>
          </a:p>
          <a:p>
            <a:r>
              <a:rPr lang="en-CA" sz="1800">
                <a:solidFill>
                  <a:schemeClr val="tx2"/>
                </a:solidFill>
              </a:rPr>
              <a:t>Cant explain what they want</a:t>
            </a:r>
          </a:p>
          <a:p>
            <a:r>
              <a:rPr lang="en-CA" sz="1800">
                <a:solidFill>
                  <a:schemeClr val="tx2"/>
                </a:solidFill>
              </a:rPr>
              <a:t>Unable to provide sufficient detail</a:t>
            </a:r>
          </a:p>
          <a:p>
            <a:r>
              <a:rPr lang="en-CA" sz="1800">
                <a:solidFill>
                  <a:schemeClr val="tx2"/>
                </a:solidFill>
              </a:rPr>
              <a:t>Too many needs</a:t>
            </a:r>
          </a:p>
          <a:p>
            <a:r>
              <a:rPr lang="en-CA" sz="1800">
                <a:solidFill>
                  <a:schemeClr val="tx2"/>
                </a:solidFill>
              </a:rPr>
              <a:t>Needs are politically motivated</a:t>
            </a:r>
          </a:p>
          <a:p>
            <a:r>
              <a:rPr lang="en-CA" sz="1800">
                <a:solidFill>
                  <a:schemeClr val="tx2"/>
                </a:solidFill>
              </a:rPr>
              <a:t>Changing needs</a:t>
            </a:r>
          </a:p>
          <a:p>
            <a:r>
              <a:rPr lang="en-CA" sz="1800">
                <a:solidFill>
                  <a:schemeClr val="tx2"/>
                </a:solidFill>
              </a:rPr>
              <a:t>Can't prioritise needs</a:t>
            </a:r>
          </a:p>
          <a:p>
            <a:r>
              <a:rPr lang="en-CA" sz="1800">
                <a:solidFill>
                  <a:schemeClr val="tx2"/>
                </a:solidFill>
              </a:rPr>
              <a:t>Unwilling to compromise</a:t>
            </a:r>
          </a:p>
          <a:p>
            <a:r>
              <a:rPr lang="en-CA" sz="1800">
                <a:solidFill>
                  <a:schemeClr val="tx2"/>
                </a:solidFill>
              </a:rPr>
              <a:t>Unable to take responsibility</a:t>
            </a:r>
          </a:p>
          <a:p>
            <a:r>
              <a:rPr lang="en-CA" sz="1800">
                <a:solidFill>
                  <a:schemeClr val="tx2"/>
                </a:solidFill>
              </a:rPr>
              <a:t>Unwilling to commit to the project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CA" dirty="0">
                <a:solidFill>
                  <a:schemeClr val="accent1"/>
                </a:solidFill>
              </a:rPr>
              <a:t>UML Structural Diagrams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976031" y="320040"/>
            <a:ext cx="6377769" cy="6217919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sz="2000" b="1" dirty="0"/>
              <a:t>Class Diagrams</a:t>
            </a:r>
            <a:r>
              <a:rPr lang="en-CA" sz="2000" dirty="0"/>
              <a:t>: The OO class organisation </a:t>
            </a:r>
            <a:r>
              <a:rPr lang="en-CA" sz="2000" dirty="0">
                <a:solidFill>
                  <a:srgbClr val="00B050"/>
                </a:solidFill>
              </a:rPr>
              <a:t>(Maybe use this)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000" b="1" dirty="0"/>
              <a:t>Component Diagrams</a:t>
            </a:r>
            <a:r>
              <a:rPr lang="en-CA" sz="2000" dirty="0"/>
              <a:t>: Describes how the system is split up into components and shows dependencies between components </a:t>
            </a:r>
            <a:r>
              <a:rPr lang="en-CA" sz="2000" dirty="0">
                <a:solidFill>
                  <a:srgbClr val="00B050"/>
                </a:solidFill>
              </a:rPr>
              <a:t>(Use this!)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000" dirty="0"/>
              <a:t>Composite Structure Diagrams: Describes the internal structure of a class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000" dirty="0"/>
              <a:t>Deployment Diagrams: Describes the hardware and execution environments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000" dirty="0"/>
              <a:t>Package Diagrams: shows how the system is split into logical groupings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000" dirty="0"/>
              <a:t>Object Diagrams: Show a snapshot of the executing (partial) system at a moment in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Profile Diagram (new): Used at Meta-model level</a:t>
            </a:r>
            <a:endParaRPr lang="en-CA" sz="2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6485" y="321734"/>
            <a:ext cx="6902048" cy="1135737"/>
          </a:xfrm>
        </p:spPr>
        <p:txBody>
          <a:bodyPr>
            <a:normAutofit/>
          </a:bodyPr>
          <a:lstStyle/>
          <a:p>
            <a:r>
              <a:rPr lang="en-CA" sz="3600"/>
              <a:t>Class Diagrams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16F056-B8B1-44E5-A2E9-72B9615530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24" r="33283" b="-1"/>
          <a:stretch/>
        </p:blipFill>
        <p:spPr>
          <a:xfrm>
            <a:off x="-2" y="10"/>
            <a:ext cx="4067749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" y="713128"/>
            <a:ext cx="1068867" cy="2126625"/>
            <a:chOff x="10918968" y="713127"/>
            <a:chExt cx="1273032" cy="253283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46485" y="1782981"/>
            <a:ext cx="6902047" cy="4393982"/>
          </a:xfrm>
        </p:spPr>
        <p:txBody>
          <a:bodyPr>
            <a:normAutofit/>
          </a:bodyPr>
          <a:lstStyle/>
          <a:p>
            <a:r>
              <a:rPr lang="en-CA" sz="2000" dirty="0"/>
              <a:t>Decomposes a system into Objects (classes) representing entities</a:t>
            </a:r>
          </a:p>
          <a:p>
            <a:r>
              <a:rPr lang="en-US" sz="2000" dirty="0"/>
              <a:t>Most commonly used diagram</a:t>
            </a:r>
            <a:endParaRPr lang="en-CA" sz="2000" dirty="0"/>
          </a:p>
          <a:p>
            <a:r>
              <a:rPr lang="en-CA" sz="2000" dirty="0"/>
              <a:t>Classes have attributes, of which some provide functionality and are called operations</a:t>
            </a:r>
          </a:p>
          <a:p>
            <a:r>
              <a:rPr lang="en-CA" sz="2000" dirty="0"/>
              <a:t>Special relationships exist:</a:t>
            </a:r>
          </a:p>
          <a:p>
            <a:pPr lvl="1"/>
            <a:r>
              <a:rPr lang="en-CA" sz="2000" b="1" dirty="0"/>
              <a:t>Aggregation</a:t>
            </a:r>
            <a:r>
              <a:rPr lang="en-CA" sz="2000" dirty="0"/>
              <a:t>: "has a," also decomposition</a:t>
            </a:r>
          </a:p>
          <a:p>
            <a:pPr lvl="1"/>
            <a:r>
              <a:rPr lang="en-CA" sz="2000" b="1" dirty="0"/>
              <a:t>Generalisation</a:t>
            </a:r>
            <a:r>
              <a:rPr lang="en-CA" sz="2000" dirty="0"/>
              <a:t>: "is a," also specialisation</a:t>
            </a:r>
          </a:p>
          <a:p>
            <a:r>
              <a:rPr lang="en-CA" sz="2000" dirty="0"/>
              <a:t>Generally limited to OOP paradigms.</a:t>
            </a:r>
          </a:p>
          <a:p>
            <a:r>
              <a:rPr lang="en-CA" sz="2000" dirty="0"/>
              <a:t>Good for low-level design, but not for higher-level.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7618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27850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Class Notation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0136" y="2060848"/>
            <a:ext cx="3034680" cy="4389120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dirty="0"/>
              <a:t>Class name</a:t>
            </a:r>
          </a:p>
          <a:p>
            <a:pPr>
              <a:lnSpc>
                <a:spcPct val="200000"/>
              </a:lnSpc>
              <a:buNone/>
            </a:pPr>
            <a:r>
              <a:rPr lang="en-US" dirty="0"/>
              <a:t>Data</a:t>
            </a:r>
          </a:p>
          <a:p>
            <a:pPr>
              <a:lnSpc>
                <a:spcPct val="200000"/>
              </a:lnSpc>
              <a:buNone/>
            </a:pPr>
            <a:r>
              <a:rPr lang="en-US" dirty="0"/>
              <a:t>Methods</a:t>
            </a:r>
            <a:endParaRPr lang="en-CA" dirty="0"/>
          </a:p>
        </p:txBody>
      </p:sp>
      <p:pic>
        <p:nvPicPr>
          <p:cNvPr id="6146" name="Picture 2" descr="C:\Users\Tami\Desktop\500px-BankAccount1.svg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1545" y="2060849"/>
            <a:ext cx="4762501" cy="2543175"/>
          </a:xfrm>
          <a:prstGeom prst="rect">
            <a:avLst/>
          </a:prstGeom>
          <a:noFill/>
        </p:spPr>
      </p:pic>
      <p:cxnSp>
        <p:nvCxnSpPr>
          <p:cNvPr id="6" name="Straight Arrow Connector 5"/>
          <p:cNvCxnSpPr/>
          <p:nvPr/>
        </p:nvCxnSpPr>
        <p:spPr>
          <a:xfrm flipH="1">
            <a:off x="5231904" y="2420888"/>
            <a:ext cx="20162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735960" y="4149080"/>
            <a:ext cx="16561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655840" y="3212976"/>
            <a:ext cx="26642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Visibility</a:t>
            </a:r>
            <a:endParaRPr lang="en-CA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CA" sz="2000"/>
              <a:t>Class members (data and methods) are preceded with symbols to indicate visibility</a:t>
            </a:r>
          </a:p>
          <a:p>
            <a:r>
              <a:rPr lang="en-CA" sz="2000"/>
              <a:t>"</a:t>
            </a:r>
            <a:r>
              <a:rPr lang="en-CA" sz="2000">
                <a:latin typeface="Consolas" pitchFamily="49" charset="0"/>
                <a:cs typeface="Consolas" pitchFamily="49" charset="0"/>
              </a:rPr>
              <a:t>+</a:t>
            </a:r>
            <a:r>
              <a:rPr lang="en-CA" sz="2000"/>
              <a:t>" Public </a:t>
            </a:r>
          </a:p>
          <a:p>
            <a:r>
              <a:rPr lang="en-CA" sz="2000"/>
              <a:t>"</a:t>
            </a:r>
            <a:r>
              <a:rPr lang="en-CA" sz="2000">
                <a:latin typeface="Consolas" pitchFamily="49" charset="0"/>
                <a:cs typeface="Consolas" pitchFamily="49" charset="0"/>
              </a:rPr>
              <a:t>-</a:t>
            </a:r>
            <a:r>
              <a:rPr lang="en-CA" sz="2000"/>
              <a:t>" Private </a:t>
            </a:r>
          </a:p>
          <a:p>
            <a:r>
              <a:rPr lang="en-CA" sz="2000"/>
              <a:t>"</a:t>
            </a:r>
            <a:r>
              <a:rPr lang="en-CA" sz="2000">
                <a:latin typeface="Consolas" pitchFamily="49" charset="0"/>
                <a:cs typeface="Consolas" pitchFamily="49" charset="0"/>
              </a:rPr>
              <a:t>#</a:t>
            </a:r>
            <a:r>
              <a:rPr lang="en-CA" sz="2000"/>
              <a:t>" Protected</a:t>
            </a:r>
            <a:endParaRPr lang="en-CA" sz="2000" dirty="0"/>
          </a:p>
          <a:p>
            <a:r>
              <a:rPr lang="en-CA" sz="2000"/>
              <a:t>"</a:t>
            </a:r>
            <a:r>
              <a:rPr lang="en-CA" sz="2000">
                <a:latin typeface="Consolas" pitchFamily="49" charset="0"/>
                <a:cs typeface="Consolas" pitchFamily="49" charset="0"/>
              </a:rPr>
              <a:t>~</a:t>
            </a:r>
            <a:r>
              <a:rPr lang="en-CA" sz="2000"/>
              <a:t>" Package </a:t>
            </a:r>
            <a:endParaRPr lang="en-CA" sz="2000" dirty="0"/>
          </a:p>
          <a:p>
            <a:r>
              <a:rPr lang="en-CA" sz="2000"/>
              <a:t>"</a:t>
            </a:r>
            <a:r>
              <a:rPr lang="en-CA" sz="2000">
                <a:latin typeface="Consolas" pitchFamily="49" charset="0"/>
                <a:cs typeface="Consolas" pitchFamily="49" charset="0"/>
              </a:rPr>
              <a:t>/</a:t>
            </a:r>
            <a:r>
              <a:rPr lang="en-CA" sz="2000"/>
              <a:t>" Derived </a:t>
            </a:r>
            <a:r>
              <a:rPr lang="en-CA" sz="2000" dirty="0"/>
              <a:t>(can be combined with one of the others)</a:t>
            </a:r>
          </a:p>
          <a:p>
            <a:r>
              <a:rPr lang="en-US" sz="2000"/>
              <a:t>Derived data is not stored</a:t>
            </a:r>
          </a:p>
          <a:p>
            <a:pPr lvl="1"/>
            <a:r>
              <a:rPr lang="en-US" sz="2000"/>
              <a:t>it is calculated e.g., age = date – birthdate), or </a:t>
            </a:r>
          </a:p>
          <a:p>
            <a:pPr lvl="1"/>
            <a:r>
              <a:rPr lang="en-US" sz="2000"/>
              <a:t>obtained in some other way (e.g., from an external sensor)</a:t>
            </a:r>
            <a:endParaRPr lang="en-CA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7"/>
            <a:ext cx="4944152" cy="1030722"/>
          </a:xfrm>
        </p:spPr>
        <p:txBody>
          <a:bodyPr>
            <a:normAutofit/>
          </a:bodyPr>
          <a:lstStyle/>
          <a:p>
            <a:r>
              <a:rPr lang="en-US" dirty="0"/>
              <a:t>Relationships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0" y="1659990"/>
            <a:ext cx="4944151" cy="4563830"/>
          </a:xfrm>
        </p:spPr>
        <p:txBody>
          <a:bodyPr>
            <a:normAutofit/>
          </a:bodyPr>
          <a:lstStyle/>
          <a:p>
            <a:r>
              <a:rPr lang="en-US" sz="2400" dirty="0"/>
              <a:t>Subtypes point to their parents with a hollow arrow (inheritance)</a:t>
            </a:r>
          </a:p>
          <a:p>
            <a:r>
              <a:rPr lang="en-US" sz="2400" dirty="0"/>
              <a:t>Components  point to their containing (holder) with a diamond arrow </a:t>
            </a:r>
          </a:p>
          <a:p>
            <a:pPr lvl="1"/>
            <a:r>
              <a:rPr lang="en-US" dirty="0"/>
              <a:t>Hollow: Aggregation, part can exist alone</a:t>
            </a:r>
          </a:p>
          <a:p>
            <a:pPr lvl="1"/>
            <a:r>
              <a:rPr lang="en-US" dirty="0"/>
              <a:t>Solid: Containment, part cannot exist without holder</a:t>
            </a:r>
          </a:p>
          <a:p>
            <a:r>
              <a:rPr lang="en-US" sz="2400" dirty="0"/>
              <a:t>Other notations exist for other relationships</a:t>
            </a:r>
          </a:p>
          <a:p>
            <a:endParaRPr lang="en-CA" sz="22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C:\Users\Tami\Desktop\UML-Connectors[1].gif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475511" y="833418"/>
            <a:ext cx="3333927" cy="5187917"/>
          </a:xfrm>
          <a:prstGeom prst="rect">
            <a:avLst/>
          </a:prstGeom>
          <a:noFill/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Tami\Desktop\class-diagram-domain-overview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67608" y="332656"/>
            <a:ext cx="7056784" cy="59863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Tami\Desktop\uml_class_diagram[1].jpg"/>
          <p:cNvPicPr>
            <a:picLocks noChangeAspect="1" noChangeArrowheads="1"/>
          </p:cNvPicPr>
          <p:nvPr/>
        </p:nvPicPr>
        <p:blipFill rotWithShape="1">
          <a:blip r:embed="rId2" cstate="print"/>
          <a:srcRect t="11176"/>
          <a:stretch/>
        </p:blipFill>
        <p:spPr bwMode="auto">
          <a:xfrm>
            <a:off x="4367809" y="1237785"/>
            <a:ext cx="5968825" cy="490441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2403" y="3261882"/>
            <a:ext cx="3918602" cy="2880320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Diagram 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1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CA" sz="2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Tami\Desktop\classDiagramInheritance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3413" y="937425"/>
            <a:ext cx="8722156" cy="468052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2349" y="4393809"/>
            <a:ext cx="4248472" cy="1224136"/>
          </a:xfrm>
        </p:spPr>
        <p:txBody>
          <a:bodyPr>
            <a:normAutofit fontScale="90000"/>
          </a:bodyPr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Diagram </a:t>
            </a:r>
            <a:b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2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5E2AEE-EE1A-4124-8502-F65579635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CA" dirty="0">
                <a:solidFill>
                  <a:schemeClr val="accent1"/>
                </a:solidFill>
              </a:rPr>
              <a:t>Component Diagrams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543B6-DC26-483D-BAC9-641F0444A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CA" sz="2400" dirty="0"/>
              <a:t>Tutorials:</a:t>
            </a:r>
          </a:p>
          <a:p>
            <a:r>
              <a:rPr lang="en-CA" sz="2400" dirty="0">
                <a:hlinkClick r:id="rId2"/>
              </a:rPr>
              <a:t> https://www.lucidchart.com/pages/uml-component-diagram</a:t>
            </a:r>
            <a:endParaRPr lang="en-CA" sz="2400" dirty="0"/>
          </a:p>
          <a:p>
            <a:r>
              <a:rPr lang="en-CA" sz="2400" dirty="0">
                <a:hlinkClick r:id="rId3"/>
              </a:rPr>
              <a:t>https://www.visual-paradigm.com/guide/uml-unified-modeling-language/what-is-component-diagram/</a:t>
            </a: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r>
              <a:rPr lang="en-US" sz="2400" b="0" i="0" dirty="0">
                <a:effectLst/>
                <a:latin typeface="Roboto"/>
              </a:rPr>
              <a:t>The purpose of a component diagram is to show the relationship between different components in a system. </a:t>
            </a:r>
          </a:p>
          <a:p>
            <a:r>
              <a:rPr lang="en-US" sz="2400" b="0" i="0" dirty="0">
                <a:effectLst/>
                <a:latin typeface="Roboto"/>
              </a:rPr>
              <a:t>In UML, the term "component" refers to a module of classes that represent independent systems or subsystems with the ability to interface with the rest of the system.</a:t>
            </a:r>
          </a:p>
          <a:p>
            <a:r>
              <a:rPr lang="en-US" sz="2400" dirty="0">
                <a:latin typeface="Roboto"/>
              </a:rPr>
              <a:t>This is the level I want you to think at for the design phase.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4727767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C17CFD-B0ED-4CA3-B7B3-F22D7ABF1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4063" y="2023110"/>
            <a:ext cx="2734325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/>
              <a:t>An </a:t>
            </a:r>
            <a:br>
              <a:rPr lang="en-US" sz="3700" dirty="0"/>
            </a:br>
            <a:r>
              <a:rPr lang="en-US" sz="3700" dirty="0"/>
              <a:t>Eco-system</a:t>
            </a:r>
            <a:br>
              <a:rPr lang="en-US" sz="3700" dirty="0"/>
            </a:br>
            <a:r>
              <a:rPr lang="en-US" sz="2800" dirty="0"/>
              <a:t>(things can be simple)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4FE47980-2A5F-4274-85A0-8819FA7A1E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31" y="1473944"/>
            <a:ext cx="6638852" cy="4247797"/>
          </a:xfrm>
        </p:spPr>
      </p:pic>
    </p:spTree>
    <p:extLst>
      <p:ext uri="{BB962C8B-B14F-4D97-AF65-F5344CB8AC3E}">
        <p14:creationId xmlns:p14="http://schemas.microsoft.com/office/powerpoint/2010/main" val="2731061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CA" sz="3600">
                <a:solidFill>
                  <a:schemeClr val="tx2"/>
                </a:solidFill>
              </a:rPr>
              <a:t>What users think of developers…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CA" sz="1800">
                <a:solidFill>
                  <a:schemeClr val="tx2"/>
                </a:solidFill>
              </a:rPr>
              <a:t>Don't understand the domain</a:t>
            </a:r>
          </a:p>
          <a:p>
            <a:r>
              <a:rPr lang="en-CA" sz="1800">
                <a:solidFill>
                  <a:schemeClr val="tx2"/>
                </a:solidFill>
              </a:rPr>
              <a:t>Can't merge the various needs into a coherent system</a:t>
            </a:r>
          </a:p>
          <a:p>
            <a:r>
              <a:rPr lang="en-CA" sz="1800">
                <a:solidFill>
                  <a:schemeClr val="tx2"/>
                </a:solidFill>
              </a:rPr>
              <a:t>Unrealistic standards/need for precision</a:t>
            </a:r>
          </a:p>
          <a:p>
            <a:r>
              <a:rPr lang="en-CA" sz="1800">
                <a:solidFill>
                  <a:schemeClr val="tx2"/>
                </a:solidFill>
              </a:rPr>
              <a:t>Too much emphasis on technical issues</a:t>
            </a:r>
          </a:p>
          <a:p>
            <a:r>
              <a:rPr lang="en-CA" sz="1800">
                <a:solidFill>
                  <a:schemeClr val="tx2"/>
                </a:solidFill>
              </a:rPr>
              <a:t>Slow, unable to respond to change</a:t>
            </a:r>
          </a:p>
          <a:p>
            <a:r>
              <a:rPr lang="en-CA" sz="1800">
                <a:solidFill>
                  <a:schemeClr val="tx2"/>
                </a:solidFill>
              </a:rPr>
              <a:t>Taking too long, costing too much, producing too little</a:t>
            </a:r>
          </a:p>
          <a:p>
            <a:r>
              <a:rPr lang="en-CA" sz="1800">
                <a:solidFill>
                  <a:schemeClr val="tx2"/>
                </a:solidFill>
              </a:rPr>
              <a:t>Always saying "no" or "can't do that"</a:t>
            </a:r>
          </a:p>
          <a:p>
            <a:r>
              <a:rPr lang="en-CA" sz="1800">
                <a:solidFill>
                  <a:schemeClr val="tx2"/>
                </a:solidFill>
              </a:rPr>
              <a:t>Expecting too much of the users</a:t>
            </a:r>
          </a:p>
          <a:p>
            <a:r>
              <a:rPr lang="en-CA" sz="1800">
                <a:solidFill>
                  <a:schemeClr val="tx2"/>
                </a:solidFill>
              </a:rPr>
              <a:t>Think they know more than the user does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F1A97-49F5-4DBF-A4AF-0733F4FA6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0118"/>
          </a:xfrm>
        </p:spPr>
        <p:txBody>
          <a:bodyPr/>
          <a:lstStyle/>
          <a:p>
            <a:r>
              <a:rPr lang="en-CA" dirty="0"/>
              <a:t>Some Notation …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8CBFB981-8512-41A8-A719-0A7FF933A4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498" y="1282706"/>
            <a:ext cx="9650437" cy="5348809"/>
          </a:xfrm>
        </p:spPr>
      </p:pic>
    </p:spTree>
    <p:extLst>
      <p:ext uri="{BB962C8B-B14F-4D97-AF65-F5344CB8AC3E}">
        <p14:creationId xmlns:p14="http://schemas.microsoft.com/office/powerpoint/2010/main" val="15638126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7519A-8F96-404B-BA7C-964D8C870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Another Example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9840BEA3-03AA-47CF-B5C5-D49DD764A2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099" y="1825625"/>
            <a:ext cx="8377802" cy="4351338"/>
          </a:xfrm>
        </p:spPr>
      </p:pic>
    </p:spTree>
    <p:extLst>
      <p:ext uri="{BB962C8B-B14F-4D97-AF65-F5344CB8AC3E}">
        <p14:creationId xmlns:p14="http://schemas.microsoft.com/office/powerpoint/2010/main" val="41243678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8E48C-044C-4186-8E6B-0967CCE94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And yet another …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3600183-56C0-49E4-8316-7F7640709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189" y="1588212"/>
            <a:ext cx="9515622" cy="4800040"/>
          </a:xfrm>
        </p:spPr>
      </p:pic>
    </p:spTree>
    <p:extLst>
      <p:ext uri="{BB962C8B-B14F-4D97-AF65-F5344CB8AC3E}">
        <p14:creationId xmlns:p14="http://schemas.microsoft.com/office/powerpoint/2010/main" val="10052600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CA" sz="4600" dirty="0"/>
              <a:t>UML Behavioural Diagrams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n-US" sz="1900"/>
              <a:t>Captures interactions among components and users</a:t>
            </a:r>
          </a:p>
          <a:p>
            <a:r>
              <a:rPr lang="en-US" sz="1900"/>
              <a:t>Explores execution, timing, sequencing, control flow, and other dynamic behaviour</a:t>
            </a:r>
          </a:p>
          <a:p>
            <a:r>
              <a:rPr lang="en-US" sz="1900"/>
              <a:t>Focus on functionality instead of structure</a:t>
            </a:r>
          </a:p>
          <a:p>
            <a:r>
              <a:rPr lang="en-US" sz="1900"/>
              <a:t>More of value in requirements analysis and specification phases</a:t>
            </a:r>
          </a:p>
          <a:p>
            <a:r>
              <a:rPr lang="en-US" sz="1900"/>
              <a:t>Can be used in the development of test plans</a:t>
            </a:r>
            <a:endParaRPr lang="en-CA" sz="1900"/>
          </a:p>
        </p:txBody>
      </p:sp>
    </p:spTree>
    <p:extLst>
      <p:ext uri="{BB962C8B-B14F-4D97-AF65-F5344CB8AC3E}">
        <p14:creationId xmlns:p14="http://schemas.microsoft.com/office/powerpoint/2010/main" val="21448734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CA">
                <a:solidFill>
                  <a:schemeClr val="accent1"/>
                </a:solidFill>
              </a:rPr>
              <a:t>UML Behavioural Diagrams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 startAt="8"/>
            </a:pPr>
            <a:r>
              <a:rPr lang="en-CA" sz="2200" b="1"/>
              <a:t>Use Case Diagrams</a:t>
            </a:r>
            <a:r>
              <a:rPr lang="en-CA" sz="2200"/>
              <a:t>: Usage scenarios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CA" sz="2200" b="1"/>
              <a:t>Activity Diagrams</a:t>
            </a:r>
            <a:r>
              <a:rPr lang="en-CA" sz="2200"/>
              <a:t>: Flowcharts, step-by-step workflows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CA" sz="2200" b="1"/>
              <a:t>State Machine Diagrams</a:t>
            </a:r>
            <a:r>
              <a:rPr lang="en-CA" sz="2200"/>
              <a:t>: For systems where behaviour can be shown using state models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CA" sz="2200"/>
              <a:t>Interaction Overview Diagrams: Help show how other diagrams are related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CA" sz="2200"/>
              <a:t>Communication Diagrams: Interaction in terms of message sequences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CA" sz="2200"/>
              <a:t>Sequence Diagrams: Message passing and sequences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CA" sz="2200"/>
              <a:t>Timing Diagrams: For RT systems where explicit timing constraints exist</a:t>
            </a:r>
          </a:p>
        </p:txBody>
      </p:sp>
    </p:spTree>
    <p:extLst>
      <p:ext uri="{BB962C8B-B14F-4D97-AF65-F5344CB8AC3E}">
        <p14:creationId xmlns:p14="http://schemas.microsoft.com/office/powerpoint/2010/main" val="29916533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Effective Diagramming</a:t>
            </a:r>
            <a:endParaRPr lang="en-CA" sz="54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 dirty="0"/>
              <a:t>Know your purpose – Modeling (complete, precise, detailed) vs. Communication (partial, concise, clear, focused)</a:t>
            </a:r>
          </a:p>
          <a:p>
            <a:r>
              <a:rPr lang="en-US" sz="2400" dirty="0"/>
              <a:t>Let your diagram speak when you can't – reference the diagram when something is hard to explain</a:t>
            </a:r>
          </a:p>
          <a:p>
            <a:r>
              <a:rPr lang="en-US" sz="2400" dirty="0"/>
              <a:t>Limit the number of abstractions in each diagram</a:t>
            </a:r>
            <a:r>
              <a:rPr lang="en-CA" sz="2400" dirty="0"/>
              <a:t> to 1</a:t>
            </a:r>
          </a:p>
          <a:p>
            <a:r>
              <a:rPr lang="en-US" sz="2400" dirty="0"/>
              <a:t>Don't feel limited by UML – if not using MDA then do whatever is needed to get the ideas across</a:t>
            </a:r>
          </a:p>
          <a:p>
            <a:r>
              <a:rPr lang="en-US" sz="2400" dirty="0"/>
              <a:t>Mix and match parts and pieces – abuse or ignore notation to achieve clarity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4769FE-1656-422F-86E1-8C1B16C27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B249F6D-244F-494A-98B9-5CC7413C4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5760" y="682754"/>
            <a:ext cx="5492493" cy="5492493"/>
          </a:xfrm>
          <a:custGeom>
            <a:avLst/>
            <a:gdLst>
              <a:gd name="connsiteX0" fmla="*/ 2746247 w 5492493"/>
              <a:gd name="connsiteY0" fmla="*/ 0 h 5492493"/>
              <a:gd name="connsiteX1" fmla="*/ 5492493 w 5492493"/>
              <a:gd name="connsiteY1" fmla="*/ 2746247 h 5492493"/>
              <a:gd name="connsiteX2" fmla="*/ 2746247 w 5492493"/>
              <a:gd name="connsiteY2" fmla="*/ 5492493 h 5492493"/>
              <a:gd name="connsiteX3" fmla="*/ 0 w 5492493"/>
              <a:gd name="connsiteY3" fmla="*/ 2746247 h 5492493"/>
              <a:gd name="connsiteX4" fmla="*/ 2746247 w 5492493"/>
              <a:gd name="connsiteY4" fmla="*/ 0 h 549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2493" h="5492493">
                <a:moveTo>
                  <a:pt x="2746247" y="0"/>
                </a:moveTo>
                <a:cubicBezTo>
                  <a:pt x="4262957" y="0"/>
                  <a:pt x="5492493" y="1229536"/>
                  <a:pt x="5492493" y="2746247"/>
                </a:cubicBezTo>
                <a:cubicBezTo>
                  <a:pt x="5492493" y="4262957"/>
                  <a:pt x="4262957" y="5492493"/>
                  <a:pt x="2746247" y="5492493"/>
                </a:cubicBezTo>
                <a:cubicBezTo>
                  <a:pt x="1229536" y="5492493"/>
                  <a:pt x="0" y="4262957"/>
                  <a:pt x="0" y="2746247"/>
                </a:cubicBezTo>
                <a:cubicBezTo>
                  <a:pt x="0" y="1229536"/>
                  <a:pt x="1229536" y="0"/>
                  <a:pt x="27462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06C536E-6ECA-4211-AF8C-A2671C484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34260" y="5435945"/>
            <a:ext cx="435428" cy="435428"/>
          </a:xfrm>
          <a:prstGeom prst="ellipse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EAA70EA-2201-4F5D-AF08-58CFF851C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011593" y="3567390"/>
            <a:ext cx="2311806" cy="2303982"/>
          </a:xfrm>
          <a:custGeom>
            <a:avLst/>
            <a:gdLst>
              <a:gd name="connsiteX0" fmla="*/ 0 w 3108399"/>
              <a:gd name="connsiteY0" fmla="*/ 0 h 3097879"/>
              <a:gd name="connsiteX1" fmla="*/ 159985 w 3108399"/>
              <a:gd name="connsiteY1" fmla="*/ 4045 h 3097879"/>
              <a:gd name="connsiteX2" fmla="*/ 3092907 w 3108399"/>
              <a:gd name="connsiteY2" fmla="*/ 2791087 h 3097879"/>
              <a:gd name="connsiteX3" fmla="*/ 3108399 w 3108399"/>
              <a:gd name="connsiteY3" fmla="*/ 3097879 h 3097879"/>
              <a:gd name="connsiteX4" fmla="*/ 2470733 w 3108399"/>
              <a:gd name="connsiteY4" fmla="*/ 3097879 h 3097879"/>
              <a:gd name="connsiteX5" fmla="*/ 2458534 w 3108399"/>
              <a:gd name="connsiteY5" fmla="*/ 2856285 h 3097879"/>
              <a:gd name="connsiteX6" fmla="*/ 252674 w 3108399"/>
              <a:gd name="connsiteY6" fmla="*/ 650424 h 3097879"/>
              <a:gd name="connsiteX7" fmla="*/ 0 w 3108399"/>
              <a:gd name="connsiteY7" fmla="*/ 637665 h 309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8399" h="3097879">
                <a:moveTo>
                  <a:pt x="0" y="0"/>
                </a:moveTo>
                <a:lnTo>
                  <a:pt x="159985" y="4045"/>
                </a:lnTo>
                <a:cubicBezTo>
                  <a:pt x="1696687" y="81941"/>
                  <a:pt x="2939004" y="1275632"/>
                  <a:pt x="3092907" y="2791087"/>
                </a:cubicBezTo>
                <a:lnTo>
                  <a:pt x="3108399" y="3097879"/>
                </a:lnTo>
                <a:lnTo>
                  <a:pt x="2470733" y="3097879"/>
                </a:lnTo>
                <a:lnTo>
                  <a:pt x="2458534" y="2856285"/>
                </a:lnTo>
                <a:cubicBezTo>
                  <a:pt x="2340416" y="1693197"/>
                  <a:pt x="1415762" y="768542"/>
                  <a:pt x="252674" y="650424"/>
                </a:cubicBezTo>
                <a:lnTo>
                  <a:pt x="0" y="637665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8316" y="1431042"/>
            <a:ext cx="4055899" cy="3995916"/>
          </a:xfrm>
        </p:spPr>
        <p:txBody>
          <a:bodyPr anchor="ctr">
            <a:normAutofit/>
          </a:bodyPr>
          <a:lstStyle/>
          <a:p>
            <a:r>
              <a:rPr lang="en-CA">
                <a:solidFill>
                  <a:schemeClr val="tx1">
                    <a:lumMod val="95000"/>
                    <a:lumOff val="5000"/>
                  </a:schemeClr>
                </a:solidFill>
              </a:rPr>
              <a:t>Techniques to Apply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63040" y="1431042"/>
            <a:ext cx="3927826" cy="3995916"/>
          </a:xfrm>
        </p:spPr>
        <p:txBody>
          <a:bodyPr anchor="ctr">
            <a:normAutofit/>
          </a:bodyPr>
          <a:lstStyle/>
          <a:p>
            <a:r>
              <a:rPr lang="en-CA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Review procedures manuals and other documentation</a:t>
            </a:r>
          </a:p>
          <a:p>
            <a:r>
              <a:rPr lang="en-CA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Examine existing (or similar) systems</a:t>
            </a:r>
          </a:p>
          <a:p>
            <a:r>
              <a:rPr lang="en-CA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"Apprentice" as a user</a:t>
            </a:r>
          </a:p>
          <a:p>
            <a:r>
              <a:rPr lang="en-CA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Interview and observe users</a:t>
            </a:r>
          </a:p>
          <a:p>
            <a:r>
              <a:rPr lang="en-CA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Apply domain specific strategies (e.g., relational modelling)</a:t>
            </a:r>
          </a:p>
          <a:p>
            <a:r>
              <a:rPr lang="en-CA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Hire/use market researchers </a:t>
            </a:r>
          </a:p>
          <a:p>
            <a:endParaRPr lang="en-CA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CA" sz="5200"/>
              <a:t>Good Design Characteristics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97C311-6E5F-4A68-81A4-7A4A8C42D425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99705284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908E1F-82D8-FF40-CB5A-9D6F6366A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do I want to see?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95169-46ED-B3F7-E5F5-F89F1FB1F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782320"/>
            <a:ext cx="7644627" cy="1329443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want to see a complete and through analysis of your data (both runtime and persistent). </a:t>
            </a:r>
          </a:p>
          <a:p>
            <a:pPr algn="r"/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4316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ER Modelling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(The basis of UML)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000"/>
              <a:t>Chen (1976), Database focused</a:t>
            </a:r>
          </a:p>
          <a:p>
            <a:r>
              <a:rPr lang="en-US" sz="2000" b="1"/>
              <a:t>Entities</a:t>
            </a:r>
            <a:r>
              <a:rPr lang="en-US" sz="2000"/>
              <a:t>: Things with (optional) attributes</a:t>
            </a:r>
          </a:p>
          <a:p>
            <a:r>
              <a:rPr lang="en-US" sz="2000" b="1"/>
              <a:t>Relationships</a:t>
            </a:r>
            <a:r>
              <a:rPr lang="en-US" sz="2000"/>
              <a:t>: Associations between entities with (optional) attributes</a:t>
            </a:r>
          </a:p>
          <a:p>
            <a:r>
              <a:rPr lang="en-US" sz="2000" b="1"/>
              <a:t>Attributes</a:t>
            </a:r>
            <a:r>
              <a:rPr lang="en-US" sz="2000"/>
              <a:t>: Properties with values that </a:t>
            </a:r>
            <a:r>
              <a:rPr lang="en-US" sz="2000" u="sng"/>
              <a:t>describe and identify</a:t>
            </a:r>
            <a:r>
              <a:rPr lang="en-US" sz="2000"/>
              <a:t> entities and relationships</a:t>
            </a:r>
          </a:p>
          <a:p>
            <a:r>
              <a:rPr lang="en-US" sz="2000" b="1"/>
              <a:t>No “Right” answer </a:t>
            </a:r>
            <a:r>
              <a:rPr lang="en-US" sz="2000"/>
              <a:t>– models reflect needs and viewpoints (e.g., is name an attribute of an employee or is it an entity that is related to an employee?)</a:t>
            </a:r>
          </a:p>
          <a:p>
            <a:r>
              <a:rPr lang="en-US" sz="2000" b="1"/>
              <a:t>But usually a “Best” answer </a:t>
            </a:r>
            <a:r>
              <a:rPr lang="en-US" sz="2000"/>
              <a:t>– some models better than others</a:t>
            </a:r>
          </a:p>
          <a:p>
            <a:r>
              <a:rPr lang="en-US" sz="2000"/>
              <a:t>As much an Art as a Science – a good model is typically simple, intuitive, clear, and elegant, “as complex as it needs to be and no more”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ER Diagram</a:t>
            </a:r>
          </a:p>
        </p:txBody>
      </p:sp>
      <p:pic>
        <p:nvPicPr>
          <p:cNvPr id="1026" name="Picture 2" descr="C:\Users\Tami\Desktop\er_diagrams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67608" y="1844824"/>
            <a:ext cx="7111980" cy="42484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13443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bile_Computing_Slide_Theme" id="{FF2625AB-82CF-A646-B22E-AA09C2EF1943}" vid="{99E2C4C4-4A0E-D347-AA65-2660432F86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2455</Words>
  <Application>Microsoft Office PowerPoint</Application>
  <PresentationFormat>Widescreen</PresentationFormat>
  <Paragraphs>233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7" baseType="lpstr">
      <vt:lpstr>Alfa Slab One</vt:lpstr>
      <vt:lpstr>Arial</vt:lpstr>
      <vt:lpstr>Cabin Sketch</vt:lpstr>
      <vt:lpstr>Calibri</vt:lpstr>
      <vt:lpstr>Calibri Light</vt:lpstr>
      <vt:lpstr>Century</vt:lpstr>
      <vt:lpstr>Consolas</vt:lpstr>
      <vt:lpstr>Roboto</vt:lpstr>
      <vt:lpstr>Space Mono</vt:lpstr>
      <vt:lpstr>Wingdings</vt:lpstr>
      <vt:lpstr>Office Theme</vt:lpstr>
      <vt:lpstr>1_Office Theme</vt:lpstr>
      <vt:lpstr>Design Components</vt:lpstr>
      <vt:lpstr>Designing an Application:What can go wrong?</vt:lpstr>
      <vt:lpstr>What developers think of the target audience …</vt:lpstr>
      <vt:lpstr>What users think of developers…</vt:lpstr>
      <vt:lpstr>Techniques to Apply</vt:lpstr>
      <vt:lpstr>Good Design Characteristics</vt:lpstr>
      <vt:lpstr>What do I want to see?</vt:lpstr>
      <vt:lpstr>ER Modelling (The basis of UML)</vt:lpstr>
      <vt:lpstr>Example: ER Diagram</vt:lpstr>
      <vt:lpstr>Notation: Entities </vt:lpstr>
      <vt:lpstr>Attributes</vt:lpstr>
      <vt:lpstr>Attributes (continued)</vt:lpstr>
      <vt:lpstr>Notation: Attributes</vt:lpstr>
      <vt:lpstr>Relationships</vt:lpstr>
      <vt:lpstr>Cardinality (not critical)</vt:lpstr>
      <vt:lpstr>Participation Constraints (not critical)</vt:lpstr>
      <vt:lpstr>Relationship Attributes</vt:lpstr>
      <vt:lpstr>Notation: Relationships</vt:lpstr>
      <vt:lpstr>Example: ER Diagram</vt:lpstr>
      <vt:lpstr>ER Diagram (Crow’s Foot Notation)</vt:lpstr>
      <vt:lpstr>Keys to a GOOD Model</vt:lpstr>
      <vt:lpstr>Completeness</vt:lpstr>
      <vt:lpstr>UML</vt:lpstr>
      <vt:lpstr>Power of Practicality</vt:lpstr>
      <vt:lpstr>References</vt:lpstr>
      <vt:lpstr>Uses</vt:lpstr>
      <vt:lpstr>Some Observations …</vt:lpstr>
      <vt:lpstr>Hierarchy of UML Diagrams</vt:lpstr>
      <vt:lpstr>UML Structural Diagrams</vt:lpstr>
      <vt:lpstr>UML Structural Diagrams</vt:lpstr>
      <vt:lpstr>Class Diagrams</vt:lpstr>
      <vt:lpstr>Basic Class Notation</vt:lpstr>
      <vt:lpstr>Visibility</vt:lpstr>
      <vt:lpstr>Relationships</vt:lpstr>
      <vt:lpstr>PowerPoint Presentation</vt:lpstr>
      <vt:lpstr>Class Diagram  Example 1 </vt:lpstr>
      <vt:lpstr>Class Diagram  Example 2</vt:lpstr>
      <vt:lpstr>Component Diagrams</vt:lpstr>
      <vt:lpstr>An  Eco-system (things can be simple)</vt:lpstr>
      <vt:lpstr>Some Notation …</vt:lpstr>
      <vt:lpstr>Another Example</vt:lpstr>
      <vt:lpstr>And yet another …</vt:lpstr>
      <vt:lpstr>UML Behavioural Diagrams</vt:lpstr>
      <vt:lpstr>UML Behavioural Diagrams</vt:lpstr>
      <vt:lpstr>Effective Diagramming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Components</dc:title>
  <dc:creator>Tami Meredith</dc:creator>
  <cp:lastModifiedBy>Juliano Franz</cp:lastModifiedBy>
  <cp:revision>9</cp:revision>
  <dcterms:created xsi:type="dcterms:W3CDTF">2020-10-13T15:41:59Z</dcterms:created>
  <dcterms:modified xsi:type="dcterms:W3CDTF">2022-09-30T19:52:05Z</dcterms:modified>
</cp:coreProperties>
</file>