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cd09df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d09df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ea879e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ea879e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8ea879e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8ea879e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bb3f1e0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bb3f1e0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6d1c536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6d1c536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8ea879e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8ea879e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86d1c536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86d1c536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ea879e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ea879e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86d1c536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86d1c536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86d1c536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86d1c536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55cfdbd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55cfdbd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86d1c536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86d1c536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86d1c536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86d1c536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86d1c536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86d1c536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86d1c536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86d1c536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8ea879e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8ea879e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86d1c536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86d1c536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86d1c536f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86d1c536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86d1c536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86d1c536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86d1c536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86d1c536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86d1c536f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86d1c536f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8ea879e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8ea879e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cd09df3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cd09df3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61d749ac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61d749ac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61d749ac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61d749ac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61d749ac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61d749ac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1d749ac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1d749ac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61d749ac8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61d749ac8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6d8149fe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6d8149fe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8e22ad37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e22ad37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8ea879e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8ea879e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8e22ad3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e22ad3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8e22ad37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8e22ad37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8ea879e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8ea879e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8ea879e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8ea879e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69013" y="2796125"/>
            <a:ext cx="7333500" cy="100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NGINX</a:t>
            </a:r>
            <a:endParaRPr/>
          </a:p>
        </p:txBody>
      </p:sp>
      <p:sp>
        <p:nvSpPr>
          <p:cNvPr id="55" name="Google Shape;55;p13"/>
          <p:cNvSpPr txBox="1"/>
          <p:nvPr>
            <p:ph idx="1" type="subTitle"/>
          </p:nvPr>
        </p:nvSpPr>
        <p:spPr>
          <a:xfrm>
            <a:off x="311700" y="4264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NGINX Web Server / Reverse Proxy </a:t>
            </a:r>
            <a:endParaRPr/>
          </a:p>
        </p:txBody>
      </p:sp>
      <p:pic>
        <p:nvPicPr>
          <p:cNvPr id="56" name="Google Shape;56;p13"/>
          <p:cNvPicPr preferRelativeResize="0"/>
          <p:nvPr/>
        </p:nvPicPr>
        <p:blipFill>
          <a:blip r:embed="rId3">
            <a:alphaModFix/>
          </a:blip>
          <a:stretch>
            <a:fillRect/>
          </a:stretch>
        </p:blipFill>
        <p:spPr>
          <a:xfrm>
            <a:off x="3053251" y="152400"/>
            <a:ext cx="2643725" cy="2643725"/>
          </a:xfrm>
          <a:prstGeom prst="rect">
            <a:avLst/>
          </a:prstGeom>
          <a:noFill/>
          <a:ln>
            <a:noFill/>
          </a:ln>
        </p:spPr>
      </p:pic>
      <p:sp>
        <p:nvSpPr>
          <p:cNvPr id="57" name="Google Shape;57;p13"/>
          <p:cNvSpPr txBox="1"/>
          <p:nvPr>
            <p:ph idx="1" type="subTitle"/>
          </p:nvPr>
        </p:nvSpPr>
        <p:spPr>
          <a:xfrm>
            <a:off x="6108650" y="40800"/>
            <a:ext cx="2999400" cy="69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husseinnasser.com</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and Layer 7 </a:t>
            </a:r>
            <a:r>
              <a:rPr lang="en"/>
              <a:t>proxying</a:t>
            </a:r>
            <a:r>
              <a:rPr lang="en"/>
              <a:t> in </a:t>
            </a:r>
            <a:r>
              <a:rPr lang="en"/>
              <a:t>NGINX</a:t>
            </a:r>
            <a:endParaRPr/>
          </a:p>
        </p:txBody>
      </p:sp>
      <p:sp>
        <p:nvSpPr>
          <p:cNvPr id="177" name="Google Shape;177;p22"/>
          <p:cNvSpPr txBox="1"/>
          <p:nvPr>
            <p:ph idx="1" type="body"/>
          </p:nvPr>
        </p:nvSpPr>
        <p:spPr>
          <a:xfrm>
            <a:off x="311700" y="1152475"/>
            <a:ext cx="8520600" cy="3602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20000"/>
          </a:bodyPr>
          <a:lstStyle/>
          <a:p>
            <a:pPr indent="-381000" lvl="0" marL="457200" rtl="0" algn="l">
              <a:lnSpc>
                <a:spcPct val="150000"/>
              </a:lnSpc>
              <a:spcBef>
                <a:spcPts val="1200"/>
              </a:spcBef>
              <a:spcAft>
                <a:spcPts val="0"/>
              </a:spcAft>
              <a:buSzPts val="2400"/>
              <a:buChar char="●"/>
            </a:pPr>
            <a:r>
              <a:rPr lang="en" sz="2400"/>
              <a:t>NGINX</a:t>
            </a:r>
            <a:r>
              <a:rPr lang="en" sz="2400"/>
              <a:t> can operate in Layer 7 (e.g. http) or Layer 4 (tcp)</a:t>
            </a:r>
            <a:endParaRPr sz="2400"/>
          </a:p>
          <a:p>
            <a:pPr indent="-381000" lvl="0" marL="457200" rtl="0" algn="l">
              <a:lnSpc>
                <a:spcPct val="150000"/>
              </a:lnSpc>
              <a:spcBef>
                <a:spcPts val="0"/>
              </a:spcBef>
              <a:spcAft>
                <a:spcPts val="0"/>
              </a:spcAft>
              <a:buSzPts val="2400"/>
              <a:buChar char="●"/>
            </a:pPr>
            <a:r>
              <a:rPr lang="en" sz="2400"/>
              <a:t>Layer 4 proxying is useful when NGINX doesn’t understand the protocol (MySQL database protocol)</a:t>
            </a:r>
            <a:endParaRPr sz="2400"/>
          </a:p>
          <a:p>
            <a:pPr indent="-381000" lvl="0" marL="457200" rtl="0" algn="l">
              <a:lnSpc>
                <a:spcPct val="150000"/>
              </a:lnSpc>
              <a:spcBef>
                <a:spcPts val="0"/>
              </a:spcBef>
              <a:spcAft>
                <a:spcPts val="0"/>
              </a:spcAft>
              <a:buSzPts val="2400"/>
              <a:buChar char="●"/>
            </a:pPr>
            <a:r>
              <a:rPr lang="en" sz="2400"/>
              <a:t>Layer 7 proxying is useful when NGINX want to share backend connections and cache results </a:t>
            </a:r>
            <a:endParaRPr sz="2400"/>
          </a:p>
          <a:p>
            <a:pPr indent="-381000" lvl="0" marL="457200" rtl="0" algn="l">
              <a:lnSpc>
                <a:spcPct val="150000"/>
              </a:lnSpc>
              <a:spcBef>
                <a:spcPts val="0"/>
              </a:spcBef>
              <a:spcAft>
                <a:spcPts val="0"/>
              </a:spcAft>
              <a:buSzPts val="2400"/>
              <a:buChar char="●"/>
            </a:pPr>
            <a:r>
              <a:rPr lang="en" sz="2400"/>
              <a:t>Using </a:t>
            </a:r>
            <a:r>
              <a:rPr b="1" lang="en" sz="2400"/>
              <a:t>stream</a:t>
            </a:r>
            <a:r>
              <a:rPr lang="en" sz="2400"/>
              <a:t> context it becomes a layer 4 proxy </a:t>
            </a:r>
            <a:endParaRPr sz="2400"/>
          </a:p>
          <a:p>
            <a:pPr indent="-381000" lvl="0" marL="457200" rtl="0" algn="l">
              <a:lnSpc>
                <a:spcPct val="150000"/>
              </a:lnSpc>
              <a:spcBef>
                <a:spcPts val="0"/>
              </a:spcBef>
              <a:spcAft>
                <a:spcPts val="0"/>
              </a:spcAft>
              <a:buSzPts val="2400"/>
              <a:buChar char="●"/>
            </a:pPr>
            <a:r>
              <a:rPr lang="en" sz="2400"/>
              <a:t>Using </a:t>
            </a:r>
            <a:r>
              <a:rPr b="1" lang="en" sz="2400"/>
              <a:t>http</a:t>
            </a:r>
            <a:r>
              <a:rPr lang="en" sz="2400"/>
              <a:t> context it becomes a layer 7 proxy</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TLS Termination vs TLS Passthrough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a:t>
            </a:r>
            <a:endParaRPr/>
          </a:p>
        </p:txBody>
      </p:sp>
      <p:sp>
        <p:nvSpPr>
          <p:cNvPr id="188" name="Google Shape;188;p24"/>
          <p:cNvSpPr txBox="1"/>
          <p:nvPr>
            <p:ph idx="1" type="body"/>
          </p:nvPr>
        </p:nvSpPr>
        <p:spPr>
          <a:xfrm>
            <a:off x="311700" y="1152475"/>
            <a:ext cx="8520600" cy="36885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374650" lvl="0" marL="457200" rtl="0" algn="l">
              <a:lnSpc>
                <a:spcPct val="150000"/>
              </a:lnSpc>
              <a:spcBef>
                <a:spcPts val="1200"/>
              </a:spcBef>
              <a:spcAft>
                <a:spcPts val="0"/>
              </a:spcAft>
              <a:buSzPts val="2300"/>
              <a:buChar char="●"/>
            </a:pPr>
            <a:r>
              <a:rPr lang="en" sz="2000"/>
              <a:t>TLS stands for Transport Layer Security</a:t>
            </a:r>
            <a:endParaRPr sz="2000"/>
          </a:p>
          <a:p>
            <a:pPr indent="-355600" lvl="0" marL="457200" rtl="0" algn="l">
              <a:lnSpc>
                <a:spcPct val="150000"/>
              </a:lnSpc>
              <a:spcBef>
                <a:spcPts val="0"/>
              </a:spcBef>
              <a:spcAft>
                <a:spcPts val="0"/>
              </a:spcAft>
              <a:buSzPts val="2000"/>
              <a:buChar char="●"/>
            </a:pPr>
            <a:r>
              <a:rPr lang="en" sz="2000"/>
              <a:t>It is a way to establish end-to-end encryption between one another</a:t>
            </a:r>
            <a:endParaRPr sz="2000"/>
          </a:p>
          <a:p>
            <a:pPr indent="-355600" lvl="0" marL="457200" rtl="0" algn="l">
              <a:lnSpc>
                <a:spcPct val="150000"/>
              </a:lnSpc>
              <a:spcBef>
                <a:spcPts val="0"/>
              </a:spcBef>
              <a:spcAft>
                <a:spcPts val="0"/>
              </a:spcAft>
              <a:buSzPts val="2000"/>
              <a:buChar char="●"/>
            </a:pPr>
            <a:r>
              <a:rPr lang="en" sz="2000"/>
              <a:t>Symmetric </a:t>
            </a:r>
            <a:r>
              <a:rPr lang="en" sz="2000"/>
              <a:t>encryption</a:t>
            </a:r>
            <a:r>
              <a:rPr lang="en" sz="2000"/>
              <a:t> is used for communication (client/server has the same key)</a:t>
            </a:r>
            <a:endParaRPr sz="2000"/>
          </a:p>
          <a:p>
            <a:pPr indent="-355600" lvl="0" marL="457200" rtl="0" algn="l">
              <a:lnSpc>
                <a:spcPct val="150000"/>
              </a:lnSpc>
              <a:spcBef>
                <a:spcPts val="0"/>
              </a:spcBef>
              <a:spcAft>
                <a:spcPts val="0"/>
              </a:spcAft>
              <a:buSzPts val="2000"/>
              <a:buChar char="●"/>
            </a:pPr>
            <a:r>
              <a:rPr lang="en" sz="2000"/>
              <a:t>Asymmetric encryption is used </a:t>
            </a:r>
            <a:r>
              <a:rPr lang="en" sz="2000"/>
              <a:t>initially</a:t>
            </a:r>
            <a:r>
              <a:rPr lang="en" sz="2000"/>
              <a:t> to exchange the symmetric key (diffie hellman)</a:t>
            </a:r>
            <a:endParaRPr sz="2000"/>
          </a:p>
          <a:p>
            <a:pPr indent="-355600" lvl="0" marL="457200" rtl="0" algn="l">
              <a:lnSpc>
                <a:spcPct val="150000"/>
              </a:lnSpc>
              <a:spcBef>
                <a:spcPts val="0"/>
              </a:spcBef>
              <a:spcAft>
                <a:spcPts val="0"/>
              </a:spcAft>
              <a:buSzPts val="2000"/>
              <a:buChar char="●"/>
            </a:pPr>
            <a:r>
              <a:rPr lang="en" sz="2000"/>
              <a:t>Server (sometimes even the client) need to authenticate themselves by supplying a certificate signed by a certificate authority</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Termination</a:t>
            </a:r>
            <a:endParaRPr/>
          </a:p>
        </p:txBody>
      </p:sp>
      <p:sp>
        <p:nvSpPr>
          <p:cNvPr id="194" name="Google Shape;194;p25"/>
          <p:cNvSpPr txBox="1"/>
          <p:nvPr>
            <p:ph idx="1" type="body"/>
          </p:nvPr>
        </p:nvSpPr>
        <p:spPr>
          <a:xfrm>
            <a:off x="311700" y="1152475"/>
            <a:ext cx="8520600" cy="36885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74650" lvl="0" marL="457200" rtl="0" algn="l">
              <a:lnSpc>
                <a:spcPct val="150000"/>
              </a:lnSpc>
              <a:spcBef>
                <a:spcPts val="1200"/>
              </a:spcBef>
              <a:spcAft>
                <a:spcPts val="0"/>
              </a:spcAft>
              <a:buSzPts val="2300"/>
              <a:buChar char="●"/>
            </a:pPr>
            <a:r>
              <a:rPr lang="en" sz="2000"/>
              <a:t>NGINX</a:t>
            </a:r>
            <a:r>
              <a:rPr lang="en" sz="2000"/>
              <a:t> has TLS (e.g. HTTPS) backend is not ( HTTP )</a:t>
            </a:r>
            <a:endParaRPr sz="2000"/>
          </a:p>
          <a:p>
            <a:pPr indent="-355600" lvl="0" marL="457200" rtl="0" algn="l">
              <a:lnSpc>
                <a:spcPct val="150000"/>
              </a:lnSpc>
              <a:spcBef>
                <a:spcPts val="0"/>
              </a:spcBef>
              <a:spcAft>
                <a:spcPts val="0"/>
              </a:spcAft>
              <a:buSzPts val="2000"/>
              <a:buChar char="●"/>
            </a:pPr>
            <a:r>
              <a:rPr lang="en" sz="2000"/>
              <a:t>NGINX</a:t>
            </a:r>
            <a:r>
              <a:rPr lang="en" sz="2000"/>
              <a:t> terminates TLS and decrypts and send unencrypted.</a:t>
            </a:r>
            <a:endParaRPr sz="2000"/>
          </a:p>
          <a:p>
            <a:pPr indent="-374650" lvl="0" marL="457200" rtl="0" algn="l">
              <a:lnSpc>
                <a:spcPct val="150000"/>
              </a:lnSpc>
              <a:spcBef>
                <a:spcPts val="0"/>
              </a:spcBef>
              <a:spcAft>
                <a:spcPts val="0"/>
              </a:spcAft>
              <a:buSzPts val="2300"/>
              <a:buChar char="●"/>
            </a:pPr>
            <a:r>
              <a:rPr lang="en" sz="2000"/>
              <a:t>NGINX</a:t>
            </a:r>
            <a:r>
              <a:rPr lang="en" sz="2000"/>
              <a:t> is TLS and backend is also TLS ( HTTPS ) </a:t>
            </a:r>
            <a:endParaRPr sz="2000"/>
          </a:p>
          <a:p>
            <a:pPr indent="-355600" lvl="0" marL="457200" rtl="0" algn="l">
              <a:lnSpc>
                <a:spcPct val="150000"/>
              </a:lnSpc>
              <a:spcBef>
                <a:spcPts val="0"/>
              </a:spcBef>
              <a:spcAft>
                <a:spcPts val="0"/>
              </a:spcAft>
              <a:buSzPts val="2000"/>
              <a:buChar char="●"/>
            </a:pPr>
            <a:r>
              <a:rPr lang="en" sz="2000"/>
              <a:t>NGINX</a:t>
            </a:r>
            <a:r>
              <a:rPr lang="en" sz="2000"/>
              <a:t> terminates TLS, </a:t>
            </a:r>
            <a:r>
              <a:rPr lang="en" sz="2000"/>
              <a:t>decrypted, optionally rewrite and then re-encrypt the content to the backend.</a:t>
            </a:r>
            <a:endParaRPr sz="2000"/>
          </a:p>
          <a:p>
            <a:pPr indent="-355600" lvl="0" marL="457200" rtl="0" algn="l">
              <a:lnSpc>
                <a:spcPct val="150000"/>
              </a:lnSpc>
              <a:spcBef>
                <a:spcPts val="0"/>
              </a:spcBef>
              <a:spcAft>
                <a:spcPts val="0"/>
              </a:spcAft>
              <a:buSzPts val="2000"/>
              <a:buChar char="●"/>
            </a:pPr>
            <a:r>
              <a:rPr lang="en" sz="2000"/>
              <a:t>NGINX NGINX can look at the L7 data, re-write headers, cache </a:t>
            </a:r>
            <a:r>
              <a:rPr b="1" lang="en" sz="2000"/>
              <a:t>but</a:t>
            </a:r>
            <a:r>
              <a:rPr lang="en" sz="2000"/>
              <a:t> needs to share the backend certificate or at least has its own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Passthrough</a:t>
            </a:r>
            <a:endParaRPr/>
          </a:p>
        </p:txBody>
      </p:sp>
      <p:sp>
        <p:nvSpPr>
          <p:cNvPr id="200" name="Google Shape;200;p26"/>
          <p:cNvSpPr txBox="1"/>
          <p:nvPr>
            <p:ph idx="1" type="body"/>
          </p:nvPr>
        </p:nvSpPr>
        <p:spPr>
          <a:xfrm>
            <a:off x="311700" y="1152475"/>
            <a:ext cx="8520600" cy="36885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100"/>
              <a:t>Backend is TLS	</a:t>
            </a:r>
            <a:endParaRPr sz="2100"/>
          </a:p>
          <a:p>
            <a:pPr indent="-361950" lvl="0" marL="457200" rtl="0" algn="l">
              <a:lnSpc>
                <a:spcPct val="150000"/>
              </a:lnSpc>
              <a:spcBef>
                <a:spcPts val="0"/>
              </a:spcBef>
              <a:spcAft>
                <a:spcPts val="0"/>
              </a:spcAft>
              <a:buSzPts val="2100"/>
              <a:buChar char="●"/>
            </a:pPr>
            <a:r>
              <a:rPr lang="en" sz="2100"/>
              <a:t>NGINX</a:t>
            </a:r>
            <a:r>
              <a:rPr lang="en" sz="2100"/>
              <a:t> proxies/streams the packets directly to the backend.</a:t>
            </a:r>
            <a:endParaRPr sz="2100"/>
          </a:p>
          <a:p>
            <a:pPr indent="-361950" lvl="0" marL="457200" rtl="0" algn="l">
              <a:lnSpc>
                <a:spcPct val="150000"/>
              </a:lnSpc>
              <a:spcBef>
                <a:spcPts val="0"/>
              </a:spcBef>
              <a:spcAft>
                <a:spcPts val="0"/>
              </a:spcAft>
              <a:buSzPts val="2100"/>
              <a:buChar char="●"/>
            </a:pPr>
            <a:r>
              <a:rPr lang="en" sz="2100"/>
              <a:t>The TLS handshake is forwarded all the way to the backend.</a:t>
            </a:r>
            <a:endParaRPr sz="2100"/>
          </a:p>
          <a:p>
            <a:pPr indent="-361950" lvl="0" marL="457200" rtl="0" algn="l">
              <a:lnSpc>
                <a:spcPct val="150000"/>
              </a:lnSpc>
              <a:spcBef>
                <a:spcPts val="0"/>
              </a:spcBef>
              <a:spcAft>
                <a:spcPts val="0"/>
              </a:spcAft>
              <a:buSzPts val="2100"/>
              <a:buChar char="●"/>
            </a:pPr>
            <a:r>
              <a:rPr lang="en" sz="2100"/>
              <a:t>Just like a tunnel</a:t>
            </a:r>
            <a:endParaRPr sz="2100"/>
          </a:p>
          <a:p>
            <a:pPr indent="-361950" lvl="0" marL="457200" rtl="0" algn="l">
              <a:lnSpc>
                <a:spcPct val="150000"/>
              </a:lnSpc>
              <a:spcBef>
                <a:spcPts val="0"/>
              </a:spcBef>
              <a:spcAft>
                <a:spcPts val="0"/>
              </a:spcAft>
              <a:buSzPts val="2100"/>
              <a:buChar char="●"/>
            </a:pPr>
            <a:r>
              <a:rPr lang="en" sz="2100"/>
              <a:t>No caching, L4 check only, </a:t>
            </a:r>
            <a:r>
              <a:rPr b="1" lang="en" sz="2100"/>
              <a:t>but</a:t>
            </a:r>
            <a:r>
              <a:rPr lang="en" sz="2100"/>
              <a:t> more secure, </a:t>
            </a:r>
            <a:r>
              <a:rPr lang="en" sz="2100"/>
              <a:t>NGINX</a:t>
            </a:r>
            <a:r>
              <a:rPr lang="en" sz="2100"/>
              <a:t> doesn’t need the backend certificate. </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000"/>
                                        <p:tgtEl>
                                          <p:spTgt spid="2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NGINX Timeouts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NGINX Timeouts</a:t>
            </a:r>
            <a:endParaRPr/>
          </a:p>
        </p:txBody>
      </p:sp>
      <p:sp>
        <p:nvSpPr>
          <p:cNvPr id="211" name="Google Shape;211;p28"/>
          <p:cNvSpPr txBox="1"/>
          <p:nvPr>
            <p:ph idx="1" type="body"/>
          </p:nvPr>
        </p:nvSpPr>
        <p:spPr>
          <a:xfrm>
            <a:off x="311700" y="1276650"/>
            <a:ext cx="39297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000"/>
              <a:t>Frontend Timeouts</a:t>
            </a:r>
            <a:endParaRPr sz="2000"/>
          </a:p>
          <a:p>
            <a:pPr indent="-342900" lvl="0" marL="457200" rtl="0" algn="l">
              <a:spcBef>
                <a:spcPts val="1200"/>
              </a:spcBef>
              <a:spcAft>
                <a:spcPts val="0"/>
              </a:spcAft>
              <a:buSzPts val="1800"/>
              <a:buChar char="●"/>
            </a:pPr>
            <a:r>
              <a:rPr lang="en"/>
              <a:t>client_header_timeout</a:t>
            </a:r>
            <a:endParaRPr/>
          </a:p>
          <a:p>
            <a:pPr indent="-342900" lvl="0" marL="457200" rtl="0" algn="l">
              <a:spcBef>
                <a:spcPts val="0"/>
              </a:spcBef>
              <a:spcAft>
                <a:spcPts val="0"/>
              </a:spcAft>
              <a:buSzPts val="1800"/>
              <a:buChar char="●"/>
            </a:pPr>
            <a:r>
              <a:rPr lang="en"/>
              <a:t>client_body_timeout</a:t>
            </a:r>
            <a:endParaRPr/>
          </a:p>
          <a:p>
            <a:pPr indent="-342900" lvl="0" marL="457200" rtl="0" algn="l">
              <a:spcBef>
                <a:spcPts val="0"/>
              </a:spcBef>
              <a:spcAft>
                <a:spcPts val="0"/>
              </a:spcAft>
              <a:buSzPts val="1800"/>
              <a:buChar char="●"/>
            </a:pPr>
            <a:r>
              <a:rPr lang="en"/>
              <a:t>send_timeout</a:t>
            </a:r>
            <a:endParaRPr/>
          </a:p>
          <a:p>
            <a:pPr indent="-342900" lvl="0" marL="457200" rtl="0" algn="l">
              <a:spcBef>
                <a:spcPts val="0"/>
              </a:spcBef>
              <a:spcAft>
                <a:spcPts val="0"/>
              </a:spcAft>
              <a:buSzPts val="1800"/>
              <a:buChar char="●"/>
            </a:pPr>
            <a:r>
              <a:rPr lang="en"/>
              <a:t>keepalive_timeout</a:t>
            </a:r>
            <a:endParaRPr/>
          </a:p>
          <a:p>
            <a:pPr indent="-342900" lvl="0" marL="457200" rtl="0" algn="l">
              <a:spcBef>
                <a:spcPts val="0"/>
              </a:spcBef>
              <a:spcAft>
                <a:spcPts val="0"/>
              </a:spcAft>
              <a:buSzPts val="1800"/>
              <a:buChar char="●"/>
            </a:pPr>
            <a:r>
              <a:rPr lang="en"/>
              <a:t>lingering_timeout</a:t>
            </a:r>
            <a:endParaRPr/>
          </a:p>
          <a:p>
            <a:pPr indent="-342900" lvl="0" marL="457200" rtl="0" algn="l">
              <a:spcBef>
                <a:spcPts val="0"/>
              </a:spcBef>
              <a:spcAft>
                <a:spcPts val="0"/>
              </a:spcAft>
              <a:buSzPts val="1800"/>
              <a:buChar char="●"/>
            </a:pPr>
            <a:r>
              <a:rPr lang="en"/>
              <a:t>resolver_timeout</a:t>
            </a:r>
            <a:endParaRPr/>
          </a:p>
        </p:txBody>
      </p:sp>
      <p:sp>
        <p:nvSpPr>
          <p:cNvPr id="212" name="Google Shape;212;p28"/>
          <p:cNvSpPr txBox="1"/>
          <p:nvPr>
            <p:ph idx="1" type="body"/>
          </p:nvPr>
        </p:nvSpPr>
        <p:spPr>
          <a:xfrm>
            <a:off x="4658350" y="1276650"/>
            <a:ext cx="39297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000"/>
              <a:t>Backend</a:t>
            </a:r>
            <a:r>
              <a:rPr lang="en" sz="2000"/>
              <a:t> Timeouts</a:t>
            </a:r>
            <a:endParaRPr sz="2000"/>
          </a:p>
          <a:p>
            <a:pPr indent="-342900" lvl="0" marL="457200" rtl="0" algn="l">
              <a:spcBef>
                <a:spcPts val="1200"/>
              </a:spcBef>
              <a:spcAft>
                <a:spcPts val="0"/>
              </a:spcAft>
              <a:buSzPts val="1800"/>
              <a:buChar char="●"/>
            </a:pPr>
            <a:r>
              <a:rPr lang="en"/>
              <a:t>proxy_connect_timeout </a:t>
            </a:r>
            <a:endParaRPr/>
          </a:p>
          <a:p>
            <a:pPr indent="-342900" lvl="0" marL="457200" rtl="0" algn="l">
              <a:spcBef>
                <a:spcPts val="0"/>
              </a:spcBef>
              <a:spcAft>
                <a:spcPts val="0"/>
              </a:spcAft>
              <a:buSzPts val="1800"/>
              <a:buChar char="●"/>
            </a:pPr>
            <a:r>
              <a:rPr lang="en"/>
              <a:t>proxy_send_timeout</a:t>
            </a:r>
            <a:endParaRPr/>
          </a:p>
          <a:p>
            <a:pPr indent="-342900" lvl="0" marL="457200" rtl="0" algn="l">
              <a:spcBef>
                <a:spcPts val="0"/>
              </a:spcBef>
              <a:spcAft>
                <a:spcPts val="0"/>
              </a:spcAft>
              <a:buSzPts val="1800"/>
              <a:buChar char="●"/>
            </a:pPr>
            <a:r>
              <a:rPr lang="en"/>
              <a:t>proxy_read_timeout</a:t>
            </a:r>
            <a:endParaRPr/>
          </a:p>
          <a:p>
            <a:pPr indent="-342900" lvl="0" marL="457200" rtl="0" algn="l">
              <a:spcBef>
                <a:spcPts val="0"/>
              </a:spcBef>
              <a:spcAft>
                <a:spcPts val="0"/>
              </a:spcAft>
              <a:buSzPts val="1800"/>
              <a:buChar char="●"/>
            </a:pPr>
            <a:r>
              <a:rPr lang="en"/>
              <a:t>keepalive_timeout</a:t>
            </a:r>
            <a:endParaRPr/>
          </a:p>
          <a:p>
            <a:pPr indent="-342900" lvl="0" marL="457200" rtl="0" algn="l">
              <a:spcBef>
                <a:spcPts val="0"/>
              </a:spcBef>
              <a:spcAft>
                <a:spcPts val="0"/>
              </a:spcAft>
              <a:buSzPts val="1800"/>
              <a:buChar char="●"/>
            </a:pPr>
            <a:r>
              <a:rPr lang="en"/>
              <a:t>proxy_next_upstream_timeout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NGINX Frontend Timeouts</a:t>
            </a:r>
            <a:endParaRPr/>
          </a:p>
        </p:txBody>
      </p:sp>
      <p:sp>
        <p:nvSpPr>
          <p:cNvPr id="218" name="Google Shape;218;p29"/>
          <p:cNvSpPr txBox="1"/>
          <p:nvPr>
            <p:ph idx="4294967295" type="body"/>
          </p:nvPr>
        </p:nvSpPr>
        <p:spPr>
          <a:xfrm>
            <a:off x="5127300" y="1050700"/>
            <a:ext cx="39297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000"/>
              <a:t>Frontend Timeouts</a:t>
            </a:r>
            <a:endParaRPr sz="2000"/>
          </a:p>
          <a:p>
            <a:pPr indent="-342900" lvl="0" marL="457200" rtl="0" algn="l">
              <a:spcBef>
                <a:spcPts val="1200"/>
              </a:spcBef>
              <a:spcAft>
                <a:spcPts val="0"/>
              </a:spcAft>
              <a:buSzPts val="1800"/>
              <a:buChar char="●"/>
            </a:pPr>
            <a:r>
              <a:rPr lang="en"/>
              <a:t>client_header_timeout</a:t>
            </a:r>
            <a:endParaRPr/>
          </a:p>
          <a:p>
            <a:pPr indent="-342900" lvl="0" marL="457200" rtl="0" algn="l">
              <a:spcBef>
                <a:spcPts val="0"/>
              </a:spcBef>
              <a:spcAft>
                <a:spcPts val="0"/>
              </a:spcAft>
              <a:buSzPts val="1800"/>
              <a:buChar char="●"/>
            </a:pPr>
            <a:r>
              <a:rPr lang="en"/>
              <a:t>client_body_timeout</a:t>
            </a:r>
            <a:endParaRPr/>
          </a:p>
          <a:p>
            <a:pPr indent="-342900" lvl="0" marL="457200" rtl="0" algn="l">
              <a:spcBef>
                <a:spcPts val="0"/>
              </a:spcBef>
              <a:spcAft>
                <a:spcPts val="0"/>
              </a:spcAft>
              <a:buSzPts val="1800"/>
              <a:buChar char="●"/>
            </a:pPr>
            <a:r>
              <a:rPr lang="en"/>
              <a:t>send_timeout</a:t>
            </a:r>
            <a:endParaRPr/>
          </a:p>
          <a:p>
            <a:pPr indent="-342900" lvl="0" marL="457200" rtl="0" algn="l">
              <a:spcBef>
                <a:spcPts val="0"/>
              </a:spcBef>
              <a:spcAft>
                <a:spcPts val="0"/>
              </a:spcAft>
              <a:buSzPts val="1800"/>
              <a:buChar char="●"/>
            </a:pPr>
            <a:r>
              <a:rPr lang="en"/>
              <a:t>keepalive_timeout</a:t>
            </a:r>
            <a:endParaRPr/>
          </a:p>
          <a:p>
            <a:pPr indent="-342900" lvl="0" marL="457200" rtl="0" algn="l">
              <a:spcBef>
                <a:spcPts val="0"/>
              </a:spcBef>
              <a:spcAft>
                <a:spcPts val="0"/>
              </a:spcAft>
              <a:buSzPts val="1800"/>
              <a:buChar char="●"/>
            </a:pPr>
            <a:r>
              <a:rPr lang="en"/>
              <a:t>lingering_timeout</a:t>
            </a:r>
            <a:endParaRPr/>
          </a:p>
          <a:p>
            <a:pPr indent="-342900" lvl="0" marL="457200" rtl="0" algn="l">
              <a:spcBef>
                <a:spcPts val="0"/>
              </a:spcBef>
              <a:spcAft>
                <a:spcPts val="0"/>
              </a:spcAft>
              <a:buSzPts val="1800"/>
              <a:buChar char="●"/>
            </a:pPr>
            <a:r>
              <a:rPr lang="en"/>
              <a:t>resolver_timeout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client_header_timeout</a:t>
            </a:r>
            <a:endParaRPr/>
          </a:p>
        </p:txBody>
      </p:sp>
      <p:cxnSp>
        <p:nvCxnSpPr>
          <p:cNvPr id="224" name="Google Shape;224;p30"/>
          <p:cNvCxnSpPr/>
          <p:nvPr/>
        </p:nvCxnSpPr>
        <p:spPr>
          <a:xfrm flipH="1" rot="10800000">
            <a:off x="4792341" y="1124984"/>
            <a:ext cx="2944200" cy="782700"/>
          </a:xfrm>
          <a:prstGeom prst="straightConnector1">
            <a:avLst/>
          </a:prstGeom>
          <a:noFill/>
          <a:ln cap="flat" cmpd="sng" w="38100">
            <a:solidFill>
              <a:schemeClr val="dk1"/>
            </a:solidFill>
            <a:prstDash val="solid"/>
            <a:round/>
            <a:headEnd len="med" w="med" type="triangle"/>
            <a:tailEnd len="med" w="med" type="triangle"/>
          </a:ln>
        </p:spPr>
      </p:cxnSp>
      <p:cxnSp>
        <p:nvCxnSpPr>
          <p:cNvPr id="225" name="Google Shape;225;p30"/>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226" name="Google Shape;226;p30"/>
          <p:cNvCxnSpPr/>
          <p:nvPr/>
        </p:nvCxnSpPr>
        <p:spPr>
          <a:xfrm>
            <a:off x="4862675" y="2586675"/>
            <a:ext cx="2831400" cy="1313400"/>
          </a:xfrm>
          <a:prstGeom prst="straightConnector1">
            <a:avLst/>
          </a:prstGeom>
          <a:noFill/>
          <a:ln cap="flat" cmpd="sng" w="38100">
            <a:solidFill>
              <a:schemeClr val="dk1"/>
            </a:solidFill>
            <a:prstDash val="solid"/>
            <a:round/>
            <a:headEnd len="med" w="med" type="triangle"/>
            <a:tailEnd len="med" w="med" type="triangle"/>
          </a:ln>
        </p:spPr>
      </p:cxnSp>
      <p:pic>
        <p:nvPicPr>
          <p:cNvPr id="227" name="Google Shape;227;p30"/>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228" name="Google Shape;228;p30"/>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229" name="Google Shape;229;p30"/>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230" name="Google Shape;230;p30"/>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231" name="Google Shape;231;p30"/>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232" name="Google Shape;232;p30"/>
          <p:cNvSpPr txBox="1"/>
          <p:nvPr/>
        </p:nvSpPr>
        <p:spPr>
          <a:xfrm>
            <a:off x="167100" y="4610825"/>
            <a:ext cx="8384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Defines a timeout for reading client request header. If a client does not transmit the entire header within this time, the request is terminated with the 408 (Request Time-out) error. Default 60s</a:t>
            </a:r>
            <a:endParaRPr sz="900">
              <a:solidFill>
                <a:schemeClr val="lt2"/>
              </a:solidFill>
            </a:endParaRPr>
          </a:p>
        </p:txBody>
      </p:sp>
      <p:sp>
        <p:nvSpPr>
          <p:cNvPr id="233" name="Google Shape;233;p30"/>
          <p:cNvSpPr txBox="1"/>
          <p:nvPr/>
        </p:nvSpPr>
        <p:spPr>
          <a:xfrm>
            <a:off x="1649299" y="1331600"/>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p:txBody>
      </p:sp>
      <p:sp>
        <p:nvSpPr>
          <p:cNvPr id="234" name="Google Shape;234;p30"/>
          <p:cNvSpPr txBox="1"/>
          <p:nvPr/>
        </p:nvSpPr>
        <p:spPr>
          <a:xfrm>
            <a:off x="1863127" y="22944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cxnSp>
        <p:nvCxnSpPr>
          <p:cNvPr id="235" name="Google Shape;235;p30"/>
          <p:cNvCxnSpPr/>
          <p:nvPr/>
        </p:nvCxnSpPr>
        <p:spPr>
          <a:xfrm>
            <a:off x="1388800" y="3652100"/>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236" name="Google Shape;236;p30"/>
          <p:cNvCxnSpPr/>
          <p:nvPr/>
        </p:nvCxnSpPr>
        <p:spPr>
          <a:xfrm>
            <a:off x="1438100" y="2124425"/>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237" name="Google Shape;237;p30"/>
          <p:cNvSpPr txBox="1"/>
          <p:nvPr/>
        </p:nvSpPr>
        <p:spPr>
          <a:xfrm>
            <a:off x="1649299" y="1783550"/>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content-length:13</a:t>
            </a:r>
            <a:endParaRPr>
              <a:solidFill>
                <a:schemeClr val="dk1"/>
              </a:solidFill>
            </a:endParaRPr>
          </a:p>
        </p:txBody>
      </p:sp>
      <p:sp>
        <p:nvSpPr>
          <p:cNvPr id="238" name="Google Shape;238;p30"/>
          <p:cNvSpPr txBox="1"/>
          <p:nvPr/>
        </p:nvSpPr>
        <p:spPr>
          <a:xfrm>
            <a:off x="1434400" y="3198925"/>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content-type</a:t>
            </a:r>
            <a:r>
              <a:rPr lang="en">
                <a:solidFill>
                  <a:schemeClr val="dk1"/>
                </a:solidFill>
              </a:rPr>
              <a:t>:app/json</a:t>
            </a:r>
            <a:endParaRPr>
              <a:solidFill>
                <a:schemeClr val="dk1"/>
              </a:solidFill>
            </a:endParaRPr>
          </a:p>
        </p:txBody>
      </p:sp>
      <p:pic>
        <p:nvPicPr>
          <p:cNvPr id="239" name="Google Shape;239;p30"/>
          <p:cNvPicPr preferRelativeResize="0"/>
          <p:nvPr/>
        </p:nvPicPr>
        <p:blipFill rotWithShape="1">
          <a:blip r:embed="rId7">
            <a:alphaModFix/>
          </a:blip>
          <a:srcRect b="7191" l="33719" r="35160" t="5533"/>
          <a:stretch/>
        </p:blipFill>
        <p:spPr>
          <a:xfrm>
            <a:off x="2391500" y="2208837"/>
            <a:ext cx="362961" cy="572700"/>
          </a:xfrm>
          <a:prstGeom prst="rect">
            <a:avLst/>
          </a:prstGeom>
          <a:noFill/>
          <a:ln>
            <a:noFill/>
          </a:ln>
        </p:spPr>
      </p:pic>
      <p:sp>
        <p:nvSpPr>
          <p:cNvPr id="240" name="Google Shape;240;p30"/>
          <p:cNvSpPr txBox="1"/>
          <p:nvPr/>
        </p:nvSpPr>
        <p:spPr>
          <a:xfrm>
            <a:off x="2817527" y="23716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cxnSp>
        <p:nvCxnSpPr>
          <p:cNvPr id="241" name="Google Shape;241;p30"/>
          <p:cNvCxnSpPr/>
          <p:nvPr/>
        </p:nvCxnSpPr>
        <p:spPr>
          <a:xfrm flipH="1">
            <a:off x="1512050" y="3012163"/>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242" name="Google Shape;242;p30"/>
          <p:cNvSpPr txBox="1"/>
          <p:nvPr/>
        </p:nvSpPr>
        <p:spPr>
          <a:xfrm>
            <a:off x="1720450" y="269161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sp>
        <p:nvSpPr>
          <p:cNvPr id="243" name="Google Shape;243;p30"/>
          <p:cNvSpPr/>
          <p:nvPr/>
        </p:nvSpPr>
        <p:spPr>
          <a:xfrm>
            <a:off x="3242650" y="3411700"/>
            <a:ext cx="4695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client_body_timeout</a:t>
            </a:r>
            <a:endParaRPr/>
          </a:p>
        </p:txBody>
      </p:sp>
      <p:cxnSp>
        <p:nvCxnSpPr>
          <p:cNvPr id="249" name="Google Shape;249;p31"/>
          <p:cNvCxnSpPr/>
          <p:nvPr/>
        </p:nvCxnSpPr>
        <p:spPr>
          <a:xfrm flipH="1" rot="10800000">
            <a:off x="4792341" y="1124984"/>
            <a:ext cx="2944200" cy="782700"/>
          </a:xfrm>
          <a:prstGeom prst="straightConnector1">
            <a:avLst/>
          </a:prstGeom>
          <a:noFill/>
          <a:ln cap="flat" cmpd="sng" w="38100">
            <a:solidFill>
              <a:schemeClr val="dk1"/>
            </a:solidFill>
            <a:prstDash val="solid"/>
            <a:round/>
            <a:headEnd len="med" w="med" type="triangle"/>
            <a:tailEnd len="med" w="med" type="triangle"/>
          </a:ln>
        </p:spPr>
      </p:cxnSp>
      <p:cxnSp>
        <p:nvCxnSpPr>
          <p:cNvPr id="250" name="Google Shape;250;p31"/>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251" name="Google Shape;251;p31"/>
          <p:cNvCxnSpPr/>
          <p:nvPr/>
        </p:nvCxnSpPr>
        <p:spPr>
          <a:xfrm>
            <a:off x="4862675" y="2586675"/>
            <a:ext cx="2831400" cy="1313400"/>
          </a:xfrm>
          <a:prstGeom prst="straightConnector1">
            <a:avLst/>
          </a:prstGeom>
          <a:noFill/>
          <a:ln cap="flat" cmpd="sng" w="38100">
            <a:solidFill>
              <a:schemeClr val="dk1"/>
            </a:solidFill>
            <a:prstDash val="solid"/>
            <a:round/>
            <a:headEnd len="med" w="med" type="triangle"/>
            <a:tailEnd len="med" w="med" type="triangle"/>
          </a:ln>
        </p:spPr>
      </p:cxnSp>
      <p:pic>
        <p:nvPicPr>
          <p:cNvPr id="252" name="Google Shape;252;p31"/>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253" name="Google Shape;253;p31"/>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254" name="Google Shape;254;p31"/>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255" name="Google Shape;255;p31"/>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256" name="Google Shape;256;p31"/>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257" name="Google Shape;257;p31"/>
          <p:cNvSpPr txBox="1"/>
          <p:nvPr/>
        </p:nvSpPr>
        <p:spPr>
          <a:xfrm>
            <a:off x="167100" y="4610825"/>
            <a:ext cx="8384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Defines a timeout for reading client request body. The timeout is set only for a period between two successive read operations, not for the transmission of the whole request body. If a client does not transmit anything within this time, the request is terminated with the 408 (Request Time-out) error. Default 60s</a:t>
            </a:r>
            <a:endParaRPr sz="900">
              <a:solidFill>
                <a:schemeClr val="lt2"/>
              </a:solidFill>
            </a:endParaRPr>
          </a:p>
        </p:txBody>
      </p:sp>
      <p:sp>
        <p:nvSpPr>
          <p:cNvPr id="258" name="Google Shape;258;p31"/>
          <p:cNvSpPr txBox="1"/>
          <p:nvPr/>
        </p:nvSpPr>
        <p:spPr>
          <a:xfrm>
            <a:off x="1649299" y="847675"/>
            <a:ext cx="16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POST</a:t>
            </a:r>
            <a:r>
              <a:rPr lang="en">
                <a:solidFill>
                  <a:schemeClr val="dk1"/>
                </a:solidFill>
              </a:rPr>
              <a:t> / HTTP/1.1</a:t>
            </a:r>
            <a:endParaRPr>
              <a:solidFill>
                <a:schemeClr val="dk1"/>
              </a:solidFill>
            </a:endParaRPr>
          </a:p>
          <a:p>
            <a:pPr indent="0" lvl="0" marL="0" rtl="0" algn="l">
              <a:spcBef>
                <a:spcPts val="0"/>
              </a:spcBef>
              <a:spcAft>
                <a:spcPts val="0"/>
              </a:spcAft>
              <a:buNone/>
            </a:pPr>
            <a:r>
              <a:rPr lang="en">
                <a:solidFill>
                  <a:schemeClr val="dk1"/>
                </a:solidFill>
              </a:rPr>
              <a:t>content-length:1M</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sp>
        <p:nvSpPr>
          <p:cNvPr id="259" name="Google Shape;259;p31"/>
          <p:cNvSpPr txBox="1"/>
          <p:nvPr/>
        </p:nvSpPr>
        <p:spPr>
          <a:xfrm>
            <a:off x="1863127" y="284060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cxnSp>
        <p:nvCxnSpPr>
          <p:cNvPr id="260" name="Google Shape;260;p31"/>
          <p:cNvCxnSpPr/>
          <p:nvPr/>
        </p:nvCxnSpPr>
        <p:spPr>
          <a:xfrm>
            <a:off x="1388800" y="4198225"/>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261" name="Google Shape;261;p31"/>
          <p:cNvCxnSpPr/>
          <p:nvPr/>
        </p:nvCxnSpPr>
        <p:spPr>
          <a:xfrm>
            <a:off x="1438100" y="2124425"/>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262" name="Google Shape;262;p31"/>
          <p:cNvSpPr txBox="1"/>
          <p:nvPr/>
        </p:nvSpPr>
        <p:spPr>
          <a:xfrm>
            <a:off x="1649299" y="1783550"/>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body:this is a </a:t>
            </a:r>
            <a:endParaRPr>
              <a:solidFill>
                <a:schemeClr val="dk1"/>
              </a:solidFill>
            </a:endParaRPr>
          </a:p>
        </p:txBody>
      </p:sp>
      <p:sp>
        <p:nvSpPr>
          <p:cNvPr id="263" name="Google Shape;263;p31"/>
          <p:cNvSpPr txBox="1"/>
          <p:nvPr/>
        </p:nvSpPr>
        <p:spPr>
          <a:xfrm>
            <a:off x="1434400" y="3745050"/>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I’m going to take time..</a:t>
            </a:r>
            <a:endParaRPr>
              <a:solidFill>
                <a:schemeClr val="dk1"/>
              </a:solidFill>
            </a:endParaRPr>
          </a:p>
        </p:txBody>
      </p:sp>
      <p:pic>
        <p:nvPicPr>
          <p:cNvPr id="264" name="Google Shape;264;p31"/>
          <p:cNvPicPr preferRelativeResize="0"/>
          <p:nvPr/>
        </p:nvPicPr>
        <p:blipFill rotWithShape="1">
          <a:blip r:embed="rId7">
            <a:alphaModFix/>
          </a:blip>
          <a:srcRect b="7191" l="33719" r="35160" t="5533"/>
          <a:stretch/>
        </p:blipFill>
        <p:spPr>
          <a:xfrm>
            <a:off x="2391500" y="2754962"/>
            <a:ext cx="362961" cy="572700"/>
          </a:xfrm>
          <a:prstGeom prst="rect">
            <a:avLst/>
          </a:prstGeom>
          <a:noFill/>
          <a:ln>
            <a:noFill/>
          </a:ln>
        </p:spPr>
      </p:pic>
      <p:sp>
        <p:nvSpPr>
          <p:cNvPr id="265" name="Google Shape;265;p31"/>
          <p:cNvSpPr txBox="1"/>
          <p:nvPr/>
        </p:nvSpPr>
        <p:spPr>
          <a:xfrm>
            <a:off x="2817527" y="29177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cxnSp>
        <p:nvCxnSpPr>
          <p:cNvPr id="266" name="Google Shape;266;p31"/>
          <p:cNvCxnSpPr/>
          <p:nvPr/>
        </p:nvCxnSpPr>
        <p:spPr>
          <a:xfrm flipH="1">
            <a:off x="1512050" y="3558288"/>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267" name="Google Shape;267;p31"/>
          <p:cNvSpPr txBox="1"/>
          <p:nvPr/>
        </p:nvSpPr>
        <p:spPr>
          <a:xfrm>
            <a:off x="1720450" y="323773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sp>
        <p:nvSpPr>
          <p:cNvPr id="268" name="Google Shape;268;p31"/>
          <p:cNvSpPr/>
          <p:nvPr/>
        </p:nvSpPr>
        <p:spPr>
          <a:xfrm>
            <a:off x="3348375" y="3957825"/>
            <a:ext cx="4695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1"/>
          <p:cNvCxnSpPr/>
          <p:nvPr/>
        </p:nvCxnSpPr>
        <p:spPr>
          <a:xfrm>
            <a:off x="1476675" y="2472200"/>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270" name="Google Shape;270;p31"/>
          <p:cNvSpPr txBox="1"/>
          <p:nvPr/>
        </p:nvSpPr>
        <p:spPr>
          <a:xfrm>
            <a:off x="1687874" y="2131325"/>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very large file..</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2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3" name="Google Shape;63;p14"/>
          <p:cNvSpPr txBox="1"/>
          <p:nvPr>
            <p:ph idx="1" type="body"/>
          </p:nvPr>
        </p:nvSpPr>
        <p:spPr>
          <a:xfrm>
            <a:off x="311700" y="884050"/>
            <a:ext cx="8520600" cy="37782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349250" lvl="0" marL="457200" rtl="0" algn="l">
              <a:lnSpc>
                <a:spcPct val="150000"/>
              </a:lnSpc>
              <a:spcBef>
                <a:spcPts val="1200"/>
              </a:spcBef>
              <a:spcAft>
                <a:spcPts val="0"/>
              </a:spcAft>
              <a:buSzPts val="1900"/>
              <a:buChar char="●"/>
            </a:pPr>
            <a:r>
              <a:rPr lang="en" sz="1900"/>
              <a:t>What is </a:t>
            </a:r>
            <a:r>
              <a:rPr lang="en" sz="1900"/>
              <a:t>NGINX</a:t>
            </a:r>
            <a:r>
              <a:rPr lang="en" sz="1900"/>
              <a:t>?</a:t>
            </a:r>
            <a:endParaRPr sz="1900"/>
          </a:p>
          <a:p>
            <a:pPr indent="-349250" lvl="0" marL="457200" rtl="0" algn="l">
              <a:lnSpc>
                <a:spcPct val="150000"/>
              </a:lnSpc>
              <a:spcBef>
                <a:spcPts val="0"/>
              </a:spcBef>
              <a:spcAft>
                <a:spcPts val="0"/>
              </a:spcAft>
              <a:buSzPts val="1900"/>
              <a:buChar char="●"/>
            </a:pPr>
            <a:r>
              <a:rPr lang="en" sz="1900"/>
              <a:t>Current &amp; Desired Architecture</a:t>
            </a:r>
            <a:endParaRPr sz="1900"/>
          </a:p>
          <a:p>
            <a:pPr indent="-349250" lvl="0" marL="457200" rtl="0" algn="l">
              <a:lnSpc>
                <a:spcPct val="150000"/>
              </a:lnSpc>
              <a:spcBef>
                <a:spcPts val="0"/>
              </a:spcBef>
              <a:spcAft>
                <a:spcPts val="0"/>
              </a:spcAft>
              <a:buSzPts val="1900"/>
              <a:buChar char="●"/>
            </a:pPr>
            <a:r>
              <a:rPr lang="en" sz="1900"/>
              <a:t>Layer 4 and Layer 7 Proxying in </a:t>
            </a:r>
            <a:r>
              <a:rPr lang="en" sz="1900"/>
              <a:t>NGINX</a:t>
            </a:r>
            <a:endParaRPr sz="1900"/>
          </a:p>
          <a:p>
            <a:pPr indent="-349250" lvl="0" marL="457200" rtl="0" algn="l">
              <a:lnSpc>
                <a:spcPct val="150000"/>
              </a:lnSpc>
              <a:spcBef>
                <a:spcPts val="0"/>
              </a:spcBef>
              <a:spcAft>
                <a:spcPts val="0"/>
              </a:spcAft>
              <a:buSzPts val="1900"/>
              <a:buChar char="●"/>
            </a:pPr>
            <a:r>
              <a:rPr lang="en" sz="1900"/>
              <a:t>TLS Termination vs TLS Passthrough</a:t>
            </a:r>
            <a:endParaRPr sz="1900"/>
          </a:p>
          <a:p>
            <a:pPr indent="-349250" lvl="0" marL="457200" rtl="0" algn="l">
              <a:lnSpc>
                <a:spcPct val="150000"/>
              </a:lnSpc>
              <a:spcBef>
                <a:spcPts val="0"/>
              </a:spcBef>
              <a:spcAft>
                <a:spcPts val="0"/>
              </a:spcAft>
              <a:buSzPts val="1900"/>
              <a:buChar char="●"/>
            </a:pPr>
            <a:r>
              <a:rPr lang="en" sz="1900"/>
              <a:t>Timeouts in NGINX</a:t>
            </a:r>
            <a:endParaRPr sz="1900"/>
          </a:p>
          <a:p>
            <a:pPr indent="-349250" lvl="0" marL="457200" rtl="0" algn="l">
              <a:lnSpc>
                <a:spcPct val="150000"/>
              </a:lnSpc>
              <a:spcBef>
                <a:spcPts val="0"/>
              </a:spcBef>
              <a:spcAft>
                <a:spcPts val="0"/>
              </a:spcAft>
              <a:buSzPts val="1900"/>
              <a:buChar char="●"/>
            </a:pPr>
            <a:r>
              <a:rPr lang="en" sz="1900"/>
              <a:t>Example</a:t>
            </a:r>
            <a:endParaRPr sz="1900"/>
          </a:p>
          <a:p>
            <a:pPr indent="-342900" lvl="1" marL="914400" rtl="0" algn="l">
              <a:lnSpc>
                <a:spcPct val="150000"/>
              </a:lnSpc>
              <a:spcBef>
                <a:spcPts val="0"/>
              </a:spcBef>
              <a:spcAft>
                <a:spcPts val="0"/>
              </a:spcAft>
              <a:buSzPts val="1800"/>
              <a:buChar char="○"/>
            </a:pPr>
            <a:r>
              <a:rPr lang="en" sz="1800"/>
              <a:t>NGINX as a Web Server, Layer 7 and Layer 4 Proxy</a:t>
            </a:r>
            <a:endParaRPr sz="1800"/>
          </a:p>
          <a:p>
            <a:pPr indent="-342900" lvl="1" marL="914400" rtl="0" algn="l">
              <a:lnSpc>
                <a:spcPct val="150000"/>
              </a:lnSpc>
              <a:spcBef>
                <a:spcPts val="0"/>
              </a:spcBef>
              <a:spcAft>
                <a:spcPts val="0"/>
              </a:spcAft>
              <a:buSzPts val="1800"/>
              <a:buChar char="○"/>
            </a:pPr>
            <a:r>
              <a:rPr lang="en" sz="1800"/>
              <a:t>Enable HTTPS, TLS 1.3 &amp; HTTP/2 on NGINX</a:t>
            </a:r>
            <a:endParaRPr sz="1800"/>
          </a:p>
          <a:p>
            <a:pPr indent="-342900" lvl="0" marL="457200" rtl="0" algn="l">
              <a:lnSpc>
                <a:spcPct val="150000"/>
              </a:lnSpc>
              <a:spcBef>
                <a:spcPts val="0"/>
              </a:spcBef>
              <a:spcAft>
                <a:spcPts val="0"/>
              </a:spcAft>
              <a:buSzPts val="1800"/>
              <a:buChar char="●"/>
            </a:pPr>
            <a:r>
              <a:rPr lang="en" sz="1900"/>
              <a:t>Summary</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1000"/>
                                        <p:tgtEl>
                                          <p:spTgt spid="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1000"/>
                                        <p:tgtEl>
                                          <p:spTgt spid="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1000"/>
                                        <p:tgtEl>
                                          <p:spTgt spid="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1000"/>
                                        <p:tgtEl>
                                          <p:spTgt spid="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1000"/>
                                        <p:tgtEl>
                                          <p:spTgt spid="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8" st="8"/>
                                            </p:txEl>
                                          </p:spTgt>
                                        </p:tgtEl>
                                        <p:attrNameLst>
                                          <p:attrName>style.visibility</p:attrName>
                                        </p:attrNameLst>
                                      </p:cBhvr>
                                      <p:to>
                                        <p:strVal val="visible"/>
                                      </p:to>
                                    </p:set>
                                    <p:animEffect filter="fade" transition="in">
                                      <p:cBhvr>
                                        <p:cTn dur="1000"/>
                                        <p:tgtEl>
                                          <p:spTgt spid="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a:t>
            </a:r>
            <a:r>
              <a:rPr lang="en"/>
              <a:t>_timeout</a:t>
            </a:r>
            <a:endParaRPr/>
          </a:p>
        </p:txBody>
      </p:sp>
      <p:cxnSp>
        <p:nvCxnSpPr>
          <p:cNvPr id="276" name="Google Shape;276;p32"/>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pic>
        <p:nvPicPr>
          <p:cNvPr id="277" name="Google Shape;277;p32"/>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278" name="Google Shape;278;p32"/>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279" name="Google Shape;279;p32"/>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280" name="Google Shape;280;p32"/>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281" name="Google Shape;281;p32"/>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282" name="Google Shape;282;p32"/>
          <p:cNvSpPr txBox="1"/>
          <p:nvPr/>
        </p:nvSpPr>
        <p:spPr>
          <a:xfrm>
            <a:off x="167100" y="4610825"/>
            <a:ext cx="8384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Sets a timeout for transmitting a response to the client. The timeout is set only between two successive write operations, not for the transmission of the whole response. If the client does not receive anything within this time, the connection is closed. (Default 60s)</a:t>
            </a:r>
            <a:endParaRPr sz="900">
              <a:solidFill>
                <a:schemeClr val="lt2"/>
              </a:solidFill>
            </a:endParaRPr>
          </a:p>
        </p:txBody>
      </p:sp>
      <p:sp>
        <p:nvSpPr>
          <p:cNvPr id="283" name="Google Shape;283;p32"/>
          <p:cNvSpPr txBox="1"/>
          <p:nvPr/>
        </p:nvSpPr>
        <p:spPr>
          <a:xfrm>
            <a:off x="1649299" y="847675"/>
            <a:ext cx="16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content-length:13</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sp>
        <p:nvSpPr>
          <p:cNvPr id="284" name="Google Shape;284;p32"/>
          <p:cNvSpPr txBox="1"/>
          <p:nvPr/>
        </p:nvSpPr>
        <p:spPr>
          <a:xfrm>
            <a:off x="1764089" y="28995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285" name="Google Shape;285;p32"/>
          <p:cNvPicPr preferRelativeResize="0"/>
          <p:nvPr/>
        </p:nvPicPr>
        <p:blipFill rotWithShape="1">
          <a:blip r:embed="rId7">
            <a:alphaModFix/>
          </a:blip>
          <a:srcRect b="7191" l="33719" r="35160" t="5533"/>
          <a:stretch/>
        </p:blipFill>
        <p:spPr>
          <a:xfrm>
            <a:off x="2292463" y="2813937"/>
            <a:ext cx="362961" cy="572700"/>
          </a:xfrm>
          <a:prstGeom prst="rect">
            <a:avLst/>
          </a:prstGeom>
          <a:noFill/>
          <a:ln>
            <a:noFill/>
          </a:ln>
        </p:spPr>
      </p:pic>
      <p:sp>
        <p:nvSpPr>
          <p:cNvPr id="286" name="Google Shape;286;p32"/>
          <p:cNvSpPr txBox="1"/>
          <p:nvPr/>
        </p:nvSpPr>
        <p:spPr>
          <a:xfrm>
            <a:off x="2718489" y="29767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cxnSp>
        <p:nvCxnSpPr>
          <p:cNvPr id="287" name="Google Shape;287;p32"/>
          <p:cNvCxnSpPr/>
          <p:nvPr/>
        </p:nvCxnSpPr>
        <p:spPr>
          <a:xfrm flipH="1">
            <a:off x="1492463" y="3697163"/>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288" name="Google Shape;288;p32"/>
          <p:cNvSpPr txBox="1"/>
          <p:nvPr/>
        </p:nvSpPr>
        <p:spPr>
          <a:xfrm>
            <a:off x="1649304" y="3372638"/>
            <a:ext cx="26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 </a:t>
            </a:r>
            <a:endParaRPr>
              <a:solidFill>
                <a:schemeClr val="dk1"/>
              </a:solidFill>
            </a:endParaRPr>
          </a:p>
        </p:txBody>
      </p:sp>
      <p:cxnSp>
        <p:nvCxnSpPr>
          <p:cNvPr id="289" name="Google Shape;289;p32"/>
          <p:cNvCxnSpPr/>
          <p:nvPr/>
        </p:nvCxnSpPr>
        <p:spPr>
          <a:xfrm flipH="1">
            <a:off x="1434400" y="2122075"/>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290" name="Google Shape;290;p32"/>
          <p:cNvSpPr txBox="1"/>
          <p:nvPr/>
        </p:nvSpPr>
        <p:spPr>
          <a:xfrm>
            <a:off x="1621475" y="1764950"/>
            <a:ext cx="20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is the very very...</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291" name="Google Shape;291;p32"/>
          <p:cNvCxnSpPr/>
          <p:nvPr/>
        </p:nvCxnSpPr>
        <p:spPr>
          <a:xfrm flipH="1">
            <a:off x="1379500" y="2520538"/>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292" name="Google Shape;292;p32"/>
          <p:cNvSpPr txBox="1"/>
          <p:nvPr/>
        </p:nvSpPr>
        <p:spPr>
          <a:xfrm>
            <a:off x="1587900" y="219998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Large response that.</a:t>
            </a:r>
            <a:endParaRPr>
              <a:solidFill>
                <a:schemeClr val="dk1"/>
              </a:solidFill>
            </a:endParaRPr>
          </a:p>
        </p:txBody>
      </p:sp>
      <p:sp>
        <p:nvSpPr>
          <p:cNvPr id="293" name="Google Shape;293;p32"/>
          <p:cNvSpPr txBox="1"/>
          <p:nvPr/>
        </p:nvSpPr>
        <p:spPr>
          <a:xfrm rot="-955615">
            <a:off x="5131312" y="295836"/>
            <a:ext cx="1660648" cy="83116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content-length:13</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cxnSp>
        <p:nvCxnSpPr>
          <p:cNvPr id="294" name="Google Shape;294;p32"/>
          <p:cNvCxnSpPr/>
          <p:nvPr/>
        </p:nvCxnSpPr>
        <p:spPr>
          <a:xfrm flipH="1" rot="10800000">
            <a:off x="4785575" y="710075"/>
            <a:ext cx="2860500" cy="802200"/>
          </a:xfrm>
          <a:prstGeom prst="straightConnector1">
            <a:avLst/>
          </a:prstGeom>
          <a:noFill/>
          <a:ln cap="flat" cmpd="sng" w="38100">
            <a:solidFill>
              <a:srgbClr val="4A86E8"/>
            </a:solidFill>
            <a:prstDash val="solid"/>
            <a:round/>
            <a:headEnd len="med" w="med" type="none"/>
            <a:tailEnd len="med" w="med" type="triangle"/>
          </a:ln>
        </p:spPr>
      </p:cxnSp>
      <p:cxnSp>
        <p:nvCxnSpPr>
          <p:cNvPr id="295" name="Google Shape;295;p32"/>
          <p:cNvCxnSpPr/>
          <p:nvPr/>
        </p:nvCxnSpPr>
        <p:spPr>
          <a:xfrm flipH="1">
            <a:off x="4951875" y="1101375"/>
            <a:ext cx="2589600" cy="782700"/>
          </a:xfrm>
          <a:prstGeom prst="straightConnector1">
            <a:avLst/>
          </a:prstGeom>
          <a:noFill/>
          <a:ln cap="flat" cmpd="sng" w="38100">
            <a:solidFill>
              <a:srgbClr val="FF0000"/>
            </a:solidFill>
            <a:prstDash val="solid"/>
            <a:round/>
            <a:headEnd len="med" w="med" type="none"/>
            <a:tailEnd len="med" w="med" type="triangle"/>
          </a:ln>
        </p:spPr>
      </p:cxnSp>
      <p:sp>
        <p:nvSpPr>
          <p:cNvPr id="296" name="Google Shape;296;p32"/>
          <p:cNvSpPr txBox="1"/>
          <p:nvPr/>
        </p:nvSpPr>
        <p:spPr>
          <a:xfrm rot="-959810">
            <a:off x="5029034" y="1145039"/>
            <a:ext cx="2433014" cy="4001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is the very very...</a:t>
            </a:r>
            <a:endParaRPr>
              <a:solidFill>
                <a:schemeClr val="dk1"/>
              </a:solidFill>
            </a:endParaRPr>
          </a:p>
        </p:txBody>
      </p:sp>
      <p:cxnSp>
        <p:nvCxnSpPr>
          <p:cNvPr id="297" name="Google Shape;297;p32"/>
          <p:cNvCxnSpPr/>
          <p:nvPr/>
        </p:nvCxnSpPr>
        <p:spPr>
          <a:xfrm flipH="1">
            <a:off x="4984750" y="1461400"/>
            <a:ext cx="2694900" cy="853200"/>
          </a:xfrm>
          <a:prstGeom prst="straightConnector1">
            <a:avLst/>
          </a:prstGeom>
          <a:noFill/>
          <a:ln cap="flat" cmpd="sng" w="38100">
            <a:solidFill>
              <a:srgbClr val="FF0000"/>
            </a:solidFill>
            <a:prstDash val="solid"/>
            <a:round/>
            <a:headEnd len="med" w="med" type="none"/>
            <a:tailEnd len="med" w="med" type="triangle"/>
          </a:ln>
        </p:spPr>
      </p:cxnSp>
      <p:sp>
        <p:nvSpPr>
          <p:cNvPr id="298" name="Google Shape;298;p32"/>
          <p:cNvSpPr txBox="1"/>
          <p:nvPr/>
        </p:nvSpPr>
        <p:spPr>
          <a:xfrm rot="-959810">
            <a:off x="5167209" y="1505064"/>
            <a:ext cx="2433014" cy="4001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large</a:t>
            </a:r>
            <a:r>
              <a:rPr lang="en">
                <a:solidFill>
                  <a:schemeClr val="dk1"/>
                </a:solidFill>
              </a:rPr>
              <a:t> response that...</a:t>
            </a:r>
            <a:endParaRPr>
              <a:solidFill>
                <a:schemeClr val="dk1"/>
              </a:solidFill>
            </a:endParaRPr>
          </a:p>
        </p:txBody>
      </p:sp>
      <p:cxnSp>
        <p:nvCxnSpPr>
          <p:cNvPr id="299" name="Google Shape;299;p32"/>
          <p:cNvCxnSpPr/>
          <p:nvPr/>
        </p:nvCxnSpPr>
        <p:spPr>
          <a:xfrm flipH="1">
            <a:off x="5063150" y="2776263"/>
            <a:ext cx="2683500" cy="854400"/>
          </a:xfrm>
          <a:prstGeom prst="straightConnector1">
            <a:avLst/>
          </a:prstGeom>
          <a:noFill/>
          <a:ln cap="flat" cmpd="sng" w="38100">
            <a:solidFill>
              <a:srgbClr val="FF0000"/>
            </a:solidFill>
            <a:prstDash val="solid"/>
            <a:round/>
            <a:headEnd len="med" w="med" type="none"/>
            <a:tailEnd len="med" w="med" type="triangle"/>
          </a:ln>
        </p:spPr>
      </p:cxnSp>
      <p:sp>
        <p:nvSpPr>
          <p:cNvPr id="300" name="Google Shape;300;p32"/>
          <p:cNvSpPr txBox="1"/>
          <p:nvPr/>
        </p:nvSpPr>
        <p:spPr>
          <a:xfrm rot="-959810">
            <a:off x="5234209" y="2819926"/>
            <a:ext cx="2433014" cy="4001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Might take a while..</a:t>
            </a:r>
            <a:endParaRPr>
              <a:solidFill>
                <a:schemeClr val="dk1"/>
              </a:solidFill>
            </a:endParaRPr>
          </a:p>
        </p:txBody>
      </p:sp>
      <p:pic>
        <p:nvPicPr>
          <p:cNvPr id="301" name="Google Shape;301;p32"/>
          <p:cNvPicPr preferRelativeResize="0"/>
          <p:nvPr/>
        </p:nvPicPr>
        <p:blipFill rotWithShape="1">
          <a:blip r:embed="rId7">
            <a:alphaModFix/>
          </a:blip>
          <a:srcRect b="7191" l="33719" r="35160" t="5533"/>
          <a:stretch/>
        </p:blipFill>
        <p:spPr>
          <a:xfrm>
            <a:off x="6119713" y="2241250"/>
            <a:ext cx="362961"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keepalive_timeout</a:t>
            </a:r>
            <a:endParaRPr/>
          </a:p>
        </p:txBody>
      </p:sp>
      <p:cxnSp>
        <p:nvCxnSpPr>
          <p:cNvPr id="307" name="Google Shape;307;p33"/>
          <p:cNvCxnSpPr/>
          <p:nvPr/>
        </p:nvCxnSpPr>
        <p:spPr>
          <a:xfrm flipH="1" rot="10800000">
            <a:off x="4792341" y="1124984"/>
            <a:ext cx="2944200" cy="782700"/>
          </a:xfrm>
          <a:prstGeom prst="straightConnector1">
            <a:avLst/>
          </a:prstGeom>
          <a:noFill/>
          <a:ln cap="flat" cmpd="sng" w="38100">
            <a:solidFill>
              <a:schemeClr val="dk1"/>
            </a:solidFill>
            <a:prstDash val="solid"/>
            <a:round/>
            <a:headEnd len="med" w="med" type="triangle"/>
            <a:tailEnd len="med" w="med" type="triangle"/>
          </a:ln>
        </p:spPr>
      </p:cxnSp>
      <p:cxnSp>
        <p:nvCxnSpPr>
          <p:cNvPr id="308" name="Google Shape;308;p33"/>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309" name="Google Shape;309;p33"/>
          <p:cNvCxnSpPr/>
          <p:nvPr/>
        </p:nvCxnSpPr>
        <p:spPr>
          <a:xfrm>
            <a:off x="4862675" y="2586675"/>
            <a:ext cx="2831400" cy="1313400"/>
          </a:xfrm>
          <a:prstGeom prst="straightConnector1">
            <a:avLst/>
          </a:prstGeom>
          <a:noFill/>
          <a:ln cap="flat" cmpd="sng" w="38100">
            <a:solidFill>
              <a:schemeClr val="dk1"/>
            </a:solidFill>
            <a:prstDash val="solid"/>
            <a:round/>
            <a:headEnd len="med" w="med" type="triangle"/>
            <a:tailEnd len="med" w="med" type="triangle"/>
          </a:ln>
        </p:spPr>
      </p:cxnSp>
      <p:pic>
        <p:nvPicPr>
          <p:cNvPr id="310" name="Google Shape;310;p33"/>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311" name="Google Shape;311;p33"/>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312" name="Google Shape;312;p33"/>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313" name="Google Shape;313;p33"/>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314" name="Google Shape;314;p33"/>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315" name="Google Shape;315;p33"/>
          <p:cNvSpPr txBox="1"/>
          <p:nvPr/>
        </p:nvSpPr>
        <p:spPr>
          <a:xfrm>
            <a:off x="167100" y="4610825"/>
            <a:ext cx="8588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The first parameter sets a timeout during which a keep-alive client connection will stay open on the server side. The zero value disables keep-alive client connections. The optional second parameter sets a value in the “Keep-Alive: timeout=time” response header field. Two parameters may differ. (default 75 seconds)</a:t>
            </a:r>
            <a:endParaRPr sz="900">
              <a:solidFill>
                <a:schemeClr val="lt2"/>
              </a:solidFill>
            </a:endParaRPr>
          </a:p>
        </p:txBody>
      </p:sp>
      <p:sp>
        <p:nvSpPr>
          <p:cNvPr id="316" name="Google Shape;316;p33"/>
          <p:cNvSpPr txBox="1"/>
          <p:nvPr/>
        </p:nvSpPr>
        <p:spPr>
          <a:xfrm>
            <a:off x="1560850" y="1100825"/>
            <a:ext cx="23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Connection: keep-alive</a:t>
            </a:r>
            <a:endParaRPr>
              <a:solidFill>
                <a:schemeClr val="dk1"/>
              </a:solidFill>
            </a:endParaRPr>
          </a:p>
        </p:txBody>
      </p:sp>
      <p:sp>
        <p:nvSpPr>
          <p:cNvPr id="317" name="Google Shape;317;p33"/>
          <p:cNvSpPr txBox="1"/>
          <p:nvPr/>
        </p:nvSpPr>
        <p:spPr>
          <a:xfrm>
            <a:off x="1875677" y="21712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318" name="Google Shape;318;p33"/>
          <p:cNvPicPr preferRelativeResize="0"/>
          <p:nvPr/>
        </p:nvPicPr>
        <p:blipFill rotWithShape="1">
          <a:blip r:embed="rId7">
            <a:alphaModFix/>
          </a:blip>
          <a:srcRect b="7191" l="33719" r="35160" t="5533"/>
          <a:stretch/>
        </p:blipFill>
        <p:spPr>
          <a:xfrm>
            <a:off x="2404050" y="2085637"/>
            <a:ext cx="362961" cy="572700"/>
          </a:xfrm>
          <a:prstGeom prst="rect">
            <a:avLst/>
          </a:prstGeom>
          <a:noFill/>
          <a:ln>
            <a:noFill/>
          </a:ln>
        </p:spPr>
      </p:pic>
      <p:sp>
        <p:nvSpPr>
          <p:cNvPr id="319" name="Google Shape;319;p33"/>
          <p:cNvSpPr txBox="1"/>
          <p:nvPr/>
        </p:nvSpPr>
        <p:spPr>
          <a:xfrm>
            <a:off x="2830077" y="22484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75 s</a:t>
            </a:r>
            <a:endParaRPr>
              <a:solidFill>
                <a:schemeClr val="dk1"/>
              </a:solidFill>
            </a:endParaRPr>
          </a:p>
        </p:txBody>
      </p:sp>
      <p:cxnSp>
        <p:nvCxnSpPr>
          <p:cNvPr id="320" name="Google Shape;320;p33"/>
          <p:cNvCxnSpPr/>
          <p:nvPr/>
        </p:nvCxnSpPr>
        <p:spPr>
          <a:xfrm flipH="1">
            <a:off x="1512050" y="3012163"/>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321" name="Google Shape;321;p33"/>
          <p:cNvSpPr txBox="1"/>
          <p:nvPr/>
        </p:nvSpPr>
        <p:spPr>
          <a:xfrm>
            <a:off x="1720450" y="269161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lingering_timeout</a:t>
            </a:r>
            <a:endParaRPr/>
          </a:p>
        </p:txBody>
      </p:sp>
      <p:cxnSp>
        <p:nvCxnSpPr>
          <p:cNvPr id="327" name="Google Shape;327;p34"/>
          <p:cNvCxnSpPr/>
          <p:nvPr/>
        </p:nvCxnSpPr>
        <p:spPr>
          <a:xfrm flipH="1" rot="10800000">
            <a:off x="4792341" y="1124984"/>
            <a:ext cx="2944200" cy="782700"/>
          </a:xfrm>
          <a:prstGeom prst="straightConnector1">
            <a:avLst/>
          </a:prstGeom>
          <a:noFill/>
          <a:ln cap="flat" cmpd="sng" w="38100">
            <a:solidFill>
              <a:schemeClr val="dk1"/>
            </a:solidFill>
            <a:prstDash val="solid"/>
            <a:round/>
            <a:headEnd len="med" w="med" type="triangle"/>
            <a:tailEnd len="med" w="med" type="triangle"/>
          </a:ln>
        </p:spPr>
      </p:cxnSp>
      <p:cxnSp>
        <p:nvCxnSpPr>
          <p:cNvPr id="328" name="Google Shape;328;p34"/>
          <p:cNvCxnSpPr/>
          <p:nvPr/>
        </p:nvCxnSpPr>
        <p:spPr>
          <a:xfrm>
            <a:off x="1416975" y="2351363"/>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329" name="Google Shape;329;p34"/>
          <p:cNvCxnSpPr/>
          <p:nvPr/>
        </p:nvCxnSpPr>
        <p:spPr>
          <a:xfrm>
            <a:off x="4862675" y="2586675"/>
            <a:ext cx="2831400" cy="1313400"/>
          </a:xfrm>
          <a:prstGeom prst="straightConnector1">
            <a:avLst/>
          </a:prstGeom>
          <a:noFill/>
          <a:ln cap="flat" cmpd="sng" w="38100">
            <a:solidFill>
              <a:schemeClr val="dk1"/>
            </a:solidFill>
            <a:prstDash val="solid"/>
            <a:round/>
            <a:headEnd len="med" w="med" type="triangle"/>
            <a:tailEnd len="med" w="med" type="triangle"/>
          </a:ln>
        </p:spPr>
      </p:cxnSp>
      <p:pic>
        <p:nvPicPr>
          <p:cNvPr id="330" name="Google Shape;330;p34"/>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331" name="Google Shape;331;p34"/>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332" name="Google Shape;332;p34"/>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333" name="Google Shape;333;p34"/>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334" name="Google Shape;334;p34"/>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335" name="Google Shape;335;p34"/>
          <p:cNvSpPr txBox="1"/>
          <p:nvPr/>
        </p:nvSpPr>
        <p:spPr>
          <a:xfrm>
            <a:off x="167100" y="4501800"/>
            <a:ext cx="85881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When lingering_close is in effect, this directive specifies the maximum waiting time for more client data to arrive. If data are not received during this time, the connection is closed. Otherwise, the data are read and ignored, and nginx starts waiting for more data again. The “wait-read-ignore” cycle is repeated, but no longer than specified by the lingering_time directive.</a:t>
            </a:r>
            <a:endParaRPr sz="900">
              <a:solidFill>
                <a:schemeClr val="lt2"/>
              </a:solidFill>
            </a:endParaRPr>
          </a:p>
        </p:txBody>
      </p:sp>
      <p:sp>
        <p:nvSpPr>
          <p:cNvPr id="336" name="Google Shape;336;p34"/>
          <p:cNvSpPr txBox="1"/>
          <p:nvPr/>
        </p:nvSpPr>
        <p:spPr>
          <a:xfrm>
            <a:off x="1467850" y="1881213"/>
            <a:ext cx="23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a:t>
            </a:r>
            <a:endParaRPr>
              <a:solidFill>
                <a:schemeClr val="dk1"/>
              </a:solidFill>
            </a:endParaRPr>
          </a:p>
        </p:txBody>
      </p:sp>
      <p:sp>
        <p:nvSpPr>
          <p:cNvPr id="337" name="Google Shape;337;p34"/>
          <p:cNvSpPr txBox="1"/>
          <p:nvPr/>
        </p:nvSpPr>
        <p:spPr>
          <a:xfrm>
            <a:off x="1674952" y="25699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338" name="Google Shape;338;p34"/>
          <p:cNvPicPr preferRelativeResize="0"/>
          <p:nvPr/>
        </p:nvPicPr>
        <p:blipFill rotWithShape="1">
          <a:blip r:embed="rId7">
            <a:alphaModFix/>
          </a:blip>
          <a:srcRect b="7191" l="33719" r="35160" t="5533"/>
          <a:stretch/>
        </p:blipFill>
        <p:spPr>
          <a:xfrm>
            <a:off x="2203325" y="2484337"/>
            <a:ext cx="362961" cy="572700"/>
          </a:xfrm>
          <a:prstGeom prst="rect">
            <a:avLst/>
          </a:prstGeom>
          <a:noFill/>
          <a:ln>
            <a:noFill/>
          </a:ln>
        </p:spPr>
      </p:pic>
      <p:sp>
        <p:nvSpPr>
          <p:cNvPr id="339" name="Google Shape;339;p34"/>
          <p:cNvSpPr txBox="1"/>
          <p:nvPr/>
        </p:nvSpPr>
        <p:spPr>
          <a:xfrm>
            <a:off x="2629352" y="26471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cxnSp>
        <p:nvCxnSpPr>
          <p:cNvPr id="340" name="Google Shape;340;p34"/>
          <p:cNvCxnSpPr/>
          <p:nvPr/>
        </p:nvCxnSpPr>
        <p:spPr>
          <a:xfrm flipH="1">
            <a:off x="1466550" y="1731613"/>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341" name="Google Shape;341;p34"/>
          <p:cNvSpPr txBox="1"/>
          <p:nvPr/>
        </p:nvSpPr>
        <p:spPr>
          <a:xfrm>
            <a:off x="1674950" y="141106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cxnSp>
        <p:nvCxnSpPr>
          <p:cNvPr id="342" name="Google Shape;342;p34"/>
          <p:cNvCxnSpPr/>
          <p:nvPr/>
        </p:nvCxnSpPr>
        <p:spPr>
          <a:xfrm flipH="1">
            <a:off x="1467850" y="3656763"/>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343" name="Google Shape;343;p34"/>
          <p:cNvSpPr txBox="1"/>
          <p:nvPr/>
        </p:nvSpPr>
        <p:spPr>
          <a:xfrm>
            <a:off x="1676250" y="333621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Physical close FIN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resolver_timeout</a:t>
            </a:r>
            <a:endParaRPr/>
          </a:p>
        </p:txBody>
      </p:sp>
      <p:cxnSp>
        <p:nvCxnSpPr>
          <p:cNvPr id="349" name="Google Shape;349;p35"/>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pic>
        <p:nvPicPr>
          <p:cNvPr id="350" name="Google Shape;350;p35"/>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351" name="Google Shape;351;p35"/>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352" name="Google Shape;352;p35"/>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353" name="Google Shape;353;p35"/>
          <p:cNvPicPr preferRelativeResize="0"/>
          <p:nvPr/>
        </p:nvPicPr>
        <p:blipFill rotWithShape="1">
          <a:blip r:embed="rId6">
            <a:alphaModFix/>
          </a:blip>
          <a:srcRect b="5074" l="32859" r="35457" t="3991"/>
          <a:stretch/>
        </p:blipFill>
        <p:spPr>
          <a:xfrm>
            <a:off x="7852375" y="481100"/>
            <a:ext cx="806488" cy="1302450"/>
          </a:xfrm>
          <a:prstGeom prst="rect">
            <a:avLst/>
          </a:prstGeom>
          <a:noFill/>
          <a:ln>
            <a:noFill/>
          </a:ln>
        </p:spPr>
      </p:pic>
      <p:pic>
        <p:nvPicPr>
          <p:cNvPr id="354" name="Google Shape;354;p35"/>
          <p:cNvPicPr preferRelativeResize="0"/>
          <p:nvPr/>
        </p:nvPicPr>
        <p:blipFill rotWithShape="1">
          <a:blip r:embed="rId6">
            <a:alphaModFix/>
          </a:blip>
          <a:srcRect b="5074" l="32859" r="35457" t="3991"/>
          <a:stretch/>
        </p:blipFill>
        <p:spPr>
          <a:xfrm>
            <a:off x="7852375" y="3258400"/>
            <a:ext cx="806488" cy="1302450"/>
          </a:xfrm>
          <a:prstGeom prst="rect">
            <a:avLst/>
          </a:prstGeom>
          <a:noFill/>
          <a:ln>
            <a:noFill/>
          </a:ln>
        </p:spPr>
      </p:pic>
      <p:sp>
        <p:nvSpPr>
          <p:cNvPr id="355" name="Google Shape;355;p35"/>
          <p:cNvSpPr txBox="1"/>
          <p:nvPr/>
        </p:nvSpPr>
        <p:spPr>
          <a:xfrm>
            <a:off x="167100" y="4610825"/>
            <a:ext cx="8588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Sets a timeout for name resolution, 30 seconds</a:t>
            </a:r>
            <a:endParaRPr sz="900">
              <a:solidFill>
                <a:schemeClr val="lt2"/>
              </a:solidFill>
            </a:endParaRPr>
          </a:p>
        </p:txBody>
      </p:sp>
      <p:sp>
        <p:nvSpPr>
          <p:cNvPr id="356" name="Google Shape;356;p35"/>
          <p:cNvSpPr txBox="1"/>
          <p:nvPr/>
        </p:nvSpPr>
        <p:spPr>
          <a:xfrm>
            <a:off x="1560850" y="1100825"/>
            <a:ext cx="23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Connection: keep-alive</a:t>
            </a:r>
            <a:endParaRPr>
              <a:solidFill>
                <a:schemeClr val="dk1"/>
              </a:solidFill>
            </a:endParaRPr>
          </a:p>
        </p:txBody>
      </p:sp>
      <p:sp>
        <p:nvSpPr>
          <p:cNvPr id="357" name="Google Shape;357;p35"/>
          <p:cNvSpPr txBox="1"/>
          <p:nvPr/>
        </p:nvSpPr>
        <p:spPr>
          <a:xfrm>
            <a:off x="5020102" y="209692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358" name="Google Shape;358;p35"/>
          <p:cNvPicPr preferRelativeResize="0"/>
          <p:nvPr/>
        </p:nvPicPr>
        <p:blipFill rotWithShape="1">
          <a:blip r:embed="rId7">
            <a:alphaModFix/>
          </a:blip>
          <a:srcRect b="7191" l="33719" r="35160" t="5533"/>
          <a:stretch/>
        </p:blipFill>
        <p:spPr>
          <a:xfrm>
            <a:off x="5548475" y="2011287"/>
            <a:ext cx="362961" cy="572700"/>
          </a:xfrm>
          <a:prstGeom prst="rect">
            <a:avLst/>
          </a:prstGeom>
          <a:noFill/>
          <a:ln>
            <a:noFill/>
          </a:ln>
        </p:spPr>
      </p:pic>
      <p:sp>
        <p:nvSpPr>
          <p:cNvPr id="359" name="Google Shape;359;p35"/>
          <p:cNvSpPr txBox="1"/>
          <p:nvPr/>
        </p:nvSpPr>
        <p:spPr>
          <a:xfrm>
            <a:off x="5974502" y="217410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30 s</a:t>
            </a:r>
            <a:endParaRPr>
              <a:solidFill>
                <a:schemeClr val="dk1"/>
              </a:solidFill>
            </a:endParaRPr>
          </a:p>
        </p:txBody>
      </p:sp>
      <p:sp>
        <p:nvSpPr>
          <p:cNvPr id="360" name="Google Shape;360;p35"/>
          <p:cNvSpPr txBox="1"/>
          <p:nvPr/>
        </p:nvSpPr>
        <p:spPr>
          <a:xfrm>
            <a:off x="7430525" y="190766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server1.test.com</a:t>
            </a:r>
            <a:endParaRPr>
              <a:solidFill>
                <a:schemeClr val="dk1"/>
              </a:solidFill>
            </a:endParaRPr>
          </a:p>
        </p:txBody>
      </p:sp>
      <p:sp>
        <p:nvSpPr>
          <p:cNvPr id="361" name="Google Shape;361;p35"/>
          <p:cNvSpPr txBox="1"/>
          <p:nvPr/>
        </p:nvSpPr>
        <p:spPr>
          <a:xfrm>
            <a:off x="5087725" y="1395663"/>
            <a:ext cx="199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What is the IP of </a:t>
            </a:r>
            <a:r>
              <a:rPr lang="en">
                <a:solidFill>
                  <a:schemeClr val="dk1"/>
                </a:solidFill>
              </a:rPr>
              <a:t>server1.test.com?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NGINX Backend Timeouts</a:t>
            </a:r>
            <a:endParaRPr/>
          </a:p>
        </p:txBody>
      </p:sp>
      <p:sp>
        <p:nvSpPr>
          <p:cNvPr id="367" name="Google Shape;367;p36"/>
          <p:cNvSpPr txBox="1"/>
          <p:nvPr>
            <p:ph idx="4294967295" type="body"/>
          </p:nvPr>
        </p:nvSpPr>
        <p:spPr>
          <a:xfrm>
            <a:off x="5138500" y="1124550"/>
            <a:ext cx="39297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2000"/>
              <a:t>Backend Timeouts</a:t>
            </a:r>
            <a:endParaRPr sz="2000"/>
          </a:p>
          <a:p>
            <a:pPr indent="-342900" lvl="0" marL="457200" rtl="0" algn="l">
              <a:spcBef>
                <a:spcPts val="1200"/>
              </a:spcBef>
              <a:spcAft>
                <a:spcPts val="0"/>
              </a:spcAft>
              <a:buSzPts val="1800"/>
              <a:buChar char="●"/>
            </a:pPr>
            <a:r>
              <a:rPr lang="en"/>
              <a:t>proxy_connect_timeout </a:t>
            </a:r>
            <a:endParaRPr/>
          </a:p>
          <a:p>
            <a:pPr indent="-342900" lvl="0" marL="457200" rtl="0" algn="l">
              <a:spcBef>
                <a:spcPts val="0"/>
              </a:spcBef>
              <a:spcAft>
                <a:spcPts val="0"/>
              </a:spcAft>
              <a:buSzPts val="1800"/>
              <a:buChar char="●"/>
            </a:pPr>
            <a:r>
              <a:rPr lang="en"/>
              <a:t>proxy_send_timeout</a:t>
            </a:r>
            <a:endParaRPr/>
          </a:p>
          <a:p>
            <a:pPr indent="-342900" lvl="0" marL="457200" rtl="0" algn="l">
              <a:spcBef>
                <a:spcPts val="0"/>
              </a:spcBef>
              <a:spcAft>
                <a:spcPts val="0"/>
              </a:spcAft>
              <a:buSzPts val="1800"/>
              <a:buChar char="●"/>
            </a:pPr>
            <a:r>
              <a:rPr lang="en"/>
              <a:t>proxy_read_timeout</a:t>
            </a:r>
            <a:endParaRPr/>
          </a:p>
          <a:p>
            <a:pPr indent="-342900" lvl="0" marL="457200" rtl="0" algn="l">
              <a:spcBef>
                <a:spcPts val="0"/>
              </a:spcBef>
              <a:spcAft>
                <a:spcPts val="0"/>
              </a:spcAft>
              <a:buSzPts val="1800"/>
              <a:buChar char="●"/>
            </a:pPr>
            <a:r>
              <a:rPr lang="en"/>
              <a:t>keepalive_timeout</a:t>
            </a:r>
            <a:endParaRPr/>
          </a:p>
          <a:p>
            <a:pPr indent="-342900" lvl="0" marL="457200" rtl="0" algn="l">
              <a:spcBef>
                <a:spcPts val="0"/>
              </a:spcBef>
              <a:spcAft>
                <a:spcPts val="0"/>
              </a:spcAft>
              <a:buSzPts val="1800"/>
              <a:buChar char="●"/>
            </a:pPr>
            <a:r>
              <a:rPr lang="en"/>
              <a:t>proxy_next_upstream_timeout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proxy_connect_timeout</a:t>
            </a:r>
            <a:endParaRPr/>
          </a:p>
        </p:txBody>
      </p:sp>
      <p:pic>
        <p:nvPicPr>
          <p:cNvPr id="373" name="Google Shape;373;p37"/>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374" name="Google Shape;374;p37"/>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375" name="Google Shape;375;p37"/>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376" name="Google Shape;376;p37"/>
          <p:cNvPicPr preferRelativeResize="0"/>
          <p:nvPr/>
        </p:nvPicPr>
        <p:blipFill rotWithShape="1">
          <a:blip r:embed="rId6">
            <a:alphaModFix/>
          </a:blip>
          <a:srcRect b="5074" l="32859" r="35457" t="3991"/>
          <a:stretch/>
        </p:blipFill>
        <p:spPr>
          <a:xfrm>
            <a:off x="7860975" y="1100825"/>
            <a:ext cx="806488" cy="1302450"/>
          </a:xfrm>
          <a:prstGeom prst="rect">
            <a:avLst/>
          </a:prstGeom>
          <a:noFill/>
          <a:ln>
            <a:noFill/>
          </a:ln>
        </p:spPr>
      </p:pic>
      <p:sp>
        <p:nvSpPr>
          <p:cNvPr id="377" name="Google Shape;377;p37"/>
          <p:cNvSpPr txBox="1"/>
          <p:nvPr/>
        </p:nvSpPr>
        <p:spPr>
          <a:xfrm>
            <a:off x="167100" y="4610825"/>
            <a:ext cx="8588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Defines a timeout for establishing a connection with a proxied server. It should be noted that this timeout cannot usually exceed 75 seconds.</a:t>
            </a:r>
            <a:endParaRPr sz="900">
              <a:solidFill>
                <a:schemeClr val="lt2"/>
              </a:solidFill>
            </a:endParaRPr>
          </a:p>
        </p:txBody>
      </p:sp>
      <p:sp>
        <p:nvSpPr>
          <p:cNvPr id="378" name="Google Shape;378;p37"/>
          <p:cNvSpPr txBox="1"/>
          <p:nvPr/>
        </p:nvSpPr>
        <p:spPr>
          <a:xfrm>
            <a:off x="5162402" y="19172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379" name="Google Shape;379;p37"/>
          <p:cNvPicPr preferRelativeResize="0"/>
          <p:nvPr/>
        </p:nvPicPr>
        <p:blipFill rotWithShape="1">
          <a:blip r:embed="rId7">
            <a:alphaModFix/>
          </a:blip>
          <a:srcRect b="7191" l="33719" r="35160" t="5533"/>
          <a:stretch/>
        </p:blipFill>
        <p:spPr>
          <a:xfrm>
            <a:off x="5690775" y="1831637"/>
            <a:ext cx="362961" cy="572700"/>
          </a:xfrm>
          <a:prstGeom prst="rect">
            <a:avLst/>
          </a:prstGeom>
          <a:noFill/>
          <a:ln>
            <a:noFill/>
          </a:ln>
        </p:spPr>
      </p:pic>
      <p:sp>
        <p:nvSpPr>
          <p:cNvPr id="380" name="Google Shape;380;p37"/>
          <p:cNvSpPr txBox="1"/>
          <p:nvPr/>
        </p:nvSpPr>
        <p:spPr>
          <a:xfrm>
            <a:off x="6116802" y="19944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sp>
        <p:nvSpPr>
          <p:cNvPr id="381" name="Google Shape;381;p37"/>
          <p:cNvSpPr txBox="1"/>
          <p:nvPr/>
        </p:nvSpPr>
        <p:spPr>
          <a:xfrm>
            <a:off x="7439125" y="252738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server1.test.com</a:t>
            </a:r>
            <a:endParaRPr>
              <a:solidFill>
                <a:schemeClr val="dk1"/>
              </a:solidFill>
            </a:endParaRPr>
          </a:p>
        </p:txBody>
      </p:sp>
      <p:cxnSp>
        <p:nvCxnSpPr>
          <p:cNvPr id="382" name="Google Shape;382;p37"/>
          <p:cNvCxnSpPr/>
          <p:nvPr/>
        </p:nvCxnSpPr>
        <p:spPr>
          <a:xfrm>
            <a:off x="4892125" y="1716425"/>
            <a:ext cx="2547000" cy="7500"/>
          </a:xfrm>
          <a:prstGeom prst="straightConnector1">
            <a:avLst/>
          </a:prstGeom>
          <a:noFill/>
          <a:ln cap="flat" cmpd="sng" w="38100">
            <a:solidFill>
              <a:srgbClr val="4A86E8"/>
            </a:solidFill>
            <a:prstDash val="solid"/>
            <a:round/>
            <a:headEnd len="med" w="med" type="none"/>
            <a:tailEnd len="med" w="med" type="triangle"/>
          </a:ln>
        </p:spPr>
      </p:cxnSp>
      <p:sp>
        <p:nvSpPr>
          <p:cNvPr id="383" name="Google Shape;383;p37"/>
          <p:cNvSpPr txBox="1"/>
          <p:nvPr/>
        </p:nvSpPr>
        <p:spPr>
          <a:xfrm>
            <a:off x="4833300" y="1208525"/>
            <a:ext cx="29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Connecting to </a:t>
            </a:r>
            <a:r>
              <a:rPr lang="en">
                <a:solidFill>
                  <a:schemeClr val="dk1"/>
                </a:solidFill>
              </a:rPr>
              <a:t>server1.test.com</a:t>
            </a:r>
            <a:endParaRPr>
              <a:solidFill>
                <a:schemeClr val="dk1"/>
              </a:solidFill>
            </a:endParaRPr>
          </a:p>
        </p:txBody>
      </p:sp>
      <p:sp>
        <p:nvSpPr>
          <p:cNvPr id="384" name="Google Shape;384;p37"/>
          <p:cNvSpPr/>
          <p:nvPr/>
        </p:nvSpPr>
        <p:spPr>
          <a:xfrm>
            <a:off x="5745825" y="2571750"/>
            <a:ext cx="4695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proxy_send_timeout</a:t>
            </a:r>
            <a:endParaRPr/>
          </a:p>
        </p:txBody>
      </p:sp>
      <p:pic>
        <p:nvPicPr>
          <p:cNvPr id="390" name="Google Shape;390;p38"/>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391" name="Google Shape;391;p38"/>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392" name="Google Shape;392;p38"/>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393" name="Google Shape;393;p38"/>
          <p:cNvPicPr preferRelativeResize="0"/>
          <p:nvPr/>
        </p:nvPicPr>
        <p:blipFill rotWithShape="1">
          <a:blip r:embed="rId6">
            <a:alphaModFix/>
          </a:blip>
          <a:srcRect b="5074" l="32859" r="35457" t="3991"/>
          <a:stretch/>
        </p:blipFill>
        <p:spPr>
          <a:xfrm>
            <a:off x="7860975" y="1100825"/>
            <a:ext cx="806488" cy="1302450"/>
          </a:xfrm>
          <a:prstGeom prst="rect">
            <a:avLst/>
          </a:prstGeom>
          <a:noFill/>
          <a:ln>
            <a:noFill/>
          </a:ln>
        </p:spPr>
      </p:pic>
      <p:sp>
        <p:nvSpPr>
          <p:cNvPr id="394" name="Google Shape;394;p38"/>
          <p:cNvSpPr txBox="1"/>
          <p:nvPr/>
        </p:nvSpPr>
        <p:spPr>
          <a:xfrm>
            <a:off x="167100" y="4610825"/>
            <a:ext cx="8588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Sets a timeout for transmitting a request to the proxied server. The timeout is set only between two successive write operations, not for the transmission of the whole request. If the proxied server does not receive anything within this time, the connection is closed.</a:t>
            </a:r>
            <a:endParaRPr sz="900">
              <a:solidFill>
                <a:schemeClr val="lt2"/>
              </a:solidFill>
            </a:endParaRPr>
          </a:p>
        </p:txBody>
      </p:sp>
      <p:sp>
        <p:nvSpPr>
          <p:cNvPr id="395" name="Google Shape;395;p38"/>
          <p:cNvSpPr txBox="1"/>
          <p:nvPr/>
        </p:nvSpPr>
        <p:spPr>
          <a:xfrm>
            <a:off x="7439125" y="252738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server1.test.com</a:t>
            </a:r>
            <a:endParaRPr>
              <a:solidFill>
                <a:schemeClr val="dk1"/>
              </a:solidFill>
            </a:endParaRPr>
          </a:p>
        </p:txBody>
      </p:sp>
      <p:cxnSp>
        <p:nvCxnSpPr>
          <p:cNvPr id="396" name="Google Shape;396;p38"/>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397" name="Google Shape;397;p38"/>
          <p:cNvSpPr txBox="1"/>
          <p:nvPr/>
        </p:nvSpPr>
        <p:spPr>
          <a:xfrm>
            <a:off x="1649299" y="847675"/>
            <a:ext cx="16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POST</a:t>
            </a:r>
            <a:r>
              <a:rPr lang="en">
                <a:solidFill>
                  <a:schemeClr val="dk1"/>
                </a:solidFill>
              </a:rPr>
              <a:t> / HTTP/1.1</a:t>
            </a:r>
            <a:endParaRPr>
              <a:solidFill>
                <a:schemeClr val="dk1"/>
              </a:solidFill>
            </a:endParaRPr>
          </a:p>
          <a:p>
            <a:pPr indent="0" lvl="0" marL="0" rtl="0" algn="l">
              <a:spcBef>
                <a:spcPts val="0"/>
              </a:spcBef>
              <a:spcAft>
                <a:spcPts val="0"/>
              </a:spcAft>
              <a:buNone/>
            </a:pPr>
            <a:r>
              <a:rPr lang="en">
                <a:solidFill>
                  <a:schemeClr val="dk1"/>
                </a:solidFill>
              </a:rPr>
              <a:t>content-length:1M</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cxnSp>
        <p:nvCxnSpPr>
          <p:cNvPr id="398" name="Google Shape;398;p38"/>
          <p:cNvCxnSpPr/>
          <p:nvPr/>
        </p:nvCxnSpPr>
        <p:spPr>
          <a:xfrm>
            <a:off x="1438100" y="3794313"/>
            <a:ext cx="2082900" cy="6900"/>
          </a:xfrm>
          <a:prstGeom prst="straightConnector1">
            <a:avLst/>
          </a:prstGeom>
          <a:noFill/>
          <a:ln cap="flat" cmpd="sng" w="38100">
            <a:solidFill>
              <a:srgbClr val="4A86E8"/>
            </a:solidFill>
            <a:prstDash val="solid"/>
            <a:round/>
            <a:headEnd len="med" w="med" type="none"/>
            <a:tailEnd len="med" w="med" type="triangle"/>
          </a:ln>
        </p:spPr>
      </p:cxnSp>
      <p:cxnSp>
        <p:nvCxnSpPr>
          <p:cNvPr id="399" name="Google Shape;399;p38"/>
          <p:cNvCxnSpPr/>
          <p:nvPr/>
        </p:nvCxnSpPr>
        <p:spPr>
          <a:xfrm>
            <a:off x="1438100" y="2124425"/>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400" name="Google Shape;400;p38"/>
          <p:cNvSpPr txBox="1"/>
          <p:nvPr/>
        </p:nvSpPr>
        <p:spPr>
          <a:xfrm>
            <a:off x="1649299" y="1783550"/>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body:this is a </a:t>
            </a:r>
            <a:endParaRPr>
              <a:solidFill>
                <a:schemeClr val="dk1"/>
              </a:solidFill>
            </a:endParaRPr>
          </a:p>
        </p:txBody>
      </p:sp>
      <p:sp>
        <p:nvSpPr>
          <p:cNvPr id="401" name="Google Shape;401;p38"/>
          <p:cNvSpPr txBox="1"/>
          <p:nvPr/>
        </p:nvSpPr>
        <p:spPr>
          <a:xfrm>
            <a:off x="1483700" y="334113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I’m going to take time..</a:t>
            </a:r>
            <a:endParaRPr>
              <a:solidFill>
                <a:schemeClr val="dk1"/>
              </a:solidFill>
            </a:endParaRPr>
          </a:p>
        </p:txBody>
      </p:sp>
      <p:cxnSp>
        <p:nvCxnSpPr>
          <p:cNvPr id="402" name="Google Shape;402;p38"/>
          <p:cNvCxnSpPr/>
          <p:nvPr/>
        </p:nvCxnSpPr>
        <p:spPr>
          <a:xfrm>
            <a:off x="1476675" y="2472200"/>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403" name="Google Shape;403;p38"/>
          <p:cNvSpPr txBox="1"/>
          <p:nvPr/>
        </p:nvSpPr>
        <p:spPr>
          <a:xfrm>
            <a:off x="1687874" y="2131325"/>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very large file..</a:t>
            </a:r>
            <a:endParaRPr>
              <a:solidFill>
                <a:schemeClr val="dk1"/>
              </a:solidFill>
            </a:endParaRPr>
          </a:p>
        </p:txBody>
      </p:sp>
      <p:cxnSp>
        <p:nvCxnSpPr>
          <p:cNvPr id="404" name="Google Shape;404;p38"/>
          <p:cNvCxnSpPr/>
          <p:nvPr/>
        </p:nvCxnSpPr>
        <p:spPr>
          <a:xfrm>
            <a:off x="5018775" y="1834600"/>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405" name="Google Shape;405;p38"/>
          <p:cNvSpPr txBox="1"/>
          <p:nvPr/>
        </p:nvSpPr>
        <p:spPr>
          <a:xfrm>
            <a:off x="5229974" y="957375"/>
            <a:ext cx="16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POST</a:t>
            </a:r>
            <a:r>
              <a:rPr lang="en">
                <a:solidFill>
                  <a:schemeClr val="dk1"/>
                </a:solidFill>
              </a:rPr>
              <a:t> / HTTP/1.1</a:t>
            </a:r>
            <a:endParaRPr>
              <a:solidFill>
                <a:schemeClr val="dk1"/>
              </a:solidFill>
            </a:endParaRPr>
          </a:p>
          <a:p>
            <a:pPr indent="0" lvl="0" marL="0" rtl="0" algn="l">
              <a:spcBef>
                <a:spcPts val="0"/>
              </a:spcBef>
              <a:spcAft>
                <a:spcPts val="0"/>
              </a:spcAft>
              <a:buNone/>
            </a:pPr>
            <a:r>
              <a:rPr lang="en">
                <a:solidFill>
                  <a:schemeClr val="dk1"/>
                </a:solidFill>
              </a:rPr>
              <a:t>content-length:1M</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sp>
        <p:nvSpPr>
          <p:cNvPr id="406" name="Google Shape;406;p38"/>
          <p:cNvSpPr txBox="1"/>
          <p:nvPr/>
        </p:nvSpPr>
        <p:spPr>
          <a:xfrm>
            <a:off x="5443802" y="295030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cxnSp>
        <p:nvCxnSpPr>
          <p:cNvPr id="407" name="Google Shape;407;p38"/>
          <p:cNvCxnSpPr/>
          <p:nvPr/>
        </p:nvCxnSpPr>
        <p:spPr>
          <a:xfrm>
            <a:off x="5018775" y="2234125"/>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408" name="Google Shape;408;p38"/>
          <p:cNvSpPr txBox="1"/>
          <p:nvPr/>
        </p:nvSpPr>
        <p:spPr>
          <a:xfrm>
            <a:off x="5229974" y="1893250"/>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body:this is a </a:t>
            </a:r>
            <a:endParaRPr>
              <a:solidFill>
                <a:schemeClr val="dk1"/>
              </a:solidFill>
            </a:endParaRPr>
          </a:p>
        </p:txBody>
      </p:sp>
      <p:pic>
        <p:nvPicPr>
          <p:cNvPr id="409" name="Google Shape;409;p38"/>
          <p:cNvPicPr preferRelativeResize="0"/>
          <p:nvPr/>
        </p:nvPicPr>
        <p:blipFill rotWithShape="1">
          <a:blip r:embed="rId7">
            <a:alphaModFix/>
          </a:blip>
          <a:srcRect b="7191" l="33719" r="35160" t="5533"/>
          <a:stretch/>
        </p:blipFill>
        <p:spPr>
          <a:xfrm>
            <a:off x="5972175" y="2864662"/>
            <a:ext cx="362961" cy="572700"/>
          </a:xfrm>
          <a:prstGeom prst="rect">
            <a:avLst/>
          </a:prstGeom>
          <a:noFill/>
          <a:ln>
            <a:noFill/>
          </a:ln>
        </p:spPr>
      </p:pic>
      <p:sp>
        <p:nvSpPr>
          <p:cNvPr id="410" name="Google Shape;410;p38"/>
          <p:cNvSpPr txBox="1"/>
          <p:nvPr/>
        </p:nvSpPr>
        <p:spPr>
          <a:xfrm>
            <a:off x="6398202" y="30274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cxnSp>
        <p:nvCxnSpPr>
          <p:cNvPr id="411" name="Google Shape;411;p38"/>
          <p:cNvCxnSpPr/>
          <p:nvPr/>
        </p:nvCxnSpPr>
        <p:spPr>
          <a:xfrm>
            <a:off x="5162475" y="3737275"/>
            <a:ext cx="1913700" cy="0"/>
          </a:xfrm>
          <a:prstGeom prst="straightConnector1">
            <a:avLst/>
          </a:prstGeom>
          <a:noFill/>
          <a:ln cap="flat" cmpd="sng" w="38100">
            <a:solidFill>
              <a:srgbClr val="FF0000"/>
            </a:solidFill>
            <a:prstDash val="solid"/>
            <a:round/>
            <a:headEnd len="med" w="med" type="none"/>
            <a:tailEnd len="med" w="med" type="triangle"/>
          </a:ln>
        </p:spPr>
      </p:cxnSp>
      <p:sp>
        <p:nvSpPr>
          <p:cNvPr id="412" name="Google Shape;412;p38"/>
          <p:cNvSpPr txBox="1"/>
          <p:nvPr/>
        </p:nvSpPr>
        <p:spPr>
          <a:xfrm>
            <a:off x="5301125" y="334743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cxnSp>
        <p:nvCxnSpPr>
          <p:cNvPr id="413" name="Google Shape;413;p38"/>
          <p:cNvCxnSpPr/>
          <p:nvPr/>
        </p:nvCxnSpPr>
        <p:spPr>
          <a:xfrm>
            <a:off x="5057350" y="2581900"/>
            <a:ext cx="2082900" cy="6900"/>
          </a:xfrm>
          <a:prstGeom prst="straightConnector1">
            <a:avLst/>
          </a:prstGeom>
          <a:noFill/>
          <a:ln cap="flat" cmpd="sng" w="38100">
            <a:solidFill>
              <a:srgbClr val="4A86E8"/>
            </a:solidFill>
            <a:prstDash val="solid"/>
            <a:round/>
            <a:headEnd len="med" w="med" type="none"/>
            <a:tailEnd len="med" w="med" type="triangle"/>
          </a:ln>
        </p:spPr>
      </p:cxnSp>
      <p:sp>
        <p:nvSpPr>
          <p:cNvPr id="414" name="Google Shape;414;p38"/>
          <p:cNvSpPr txBox="1"/>
          <p:nvPr/>
        </p:nvSpPr>
        <p:spPr>
          <a:xfrm>
            <a:off x="5268549" y="2241025"/>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very large file..</a:t>
            </a:r>
            <a:endParaRPr>
              <a:solidFill>
                <a:schemeClr val="dk1"/>
              </a:solidFill>
            </a:endParaRPr>
          </a:p>
        </p:txBody>
      </p:sp>
      <p:sp>
        <p:nvSpPr>
          <p:cNvPr id="415" name="Google Shape;415;p38"/>
          <p:cNvSpPr txBox="1"/>
          <p:nvPr/>
        </p:nvSpPr>
        <p:spPr>
          <a:xfrm>
            <a:off x="282200" y="3975975"/>
            <a:ext cx="284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Note (body_timeout may trigger before) so we don’t even bother the backend.. </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type="title"/>
          </p:nvPr>
        </p:nvSpPr>
        <p:spPr>
          <a:xfrm>
            <a:off x="347000" y="25437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proxy_read_timeout</a:t>
            </a:r>
            <a:endParaRPr/>
          </a:p>
        </p:txBody>
      </p:sp>
      <p:cxnSp>
        <p:nvCxnSpPr>
          <p:cNvPr id="421" name="Google Shape;421;p39"/>
          <p:cNvCxnSpPr/>
          <p:nvPr/>
        </p:nvCxnSpPr>
        <p:spPr>
          <a:xfrm>
            <a:off x="1438100" y="1724900"/>
            <a:ext cx="2082900" cy="6900"/>
          </a:xfrm>
          <a:prstGeom prst="straightConnector1">
            <a:avLst/>
          </a:prstGeom>
          <a:noFill/>
          <a:ln cap="flat" cmpd="sng" w="38100">
            <a:solidFill>
              <a:srgbClr val="4A86E8"/>
            </a:solidFill>
            <a:prstDash val="solid"/>
            <a:round/>
            <a:headEnd len="med" w="med" type="none"/>
            <a:tailEnd len="med" w="med" type="triangle"/>
          </a:ln>
        </p:spPr>
      </p:cxnSp>
      <p:pic>
        <p:nvPicPr>
          <p:cNvPr id="422" name="Google Shape;422;p39"/>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423" name="Google Shape;423;p39"/>
          <p:cNvPicPr preferRelativeResize="0"/>
          <p:nvPr/>
        </p:nvPicPr>
        <p:blipFill>
          <a:blip r:embed="rId4">
            <a:alphaModFix/>
          </a:blip>
          <a:stretch>
            <a:fillRect/>
          </a:stretch>
        </p:blipFill>
        <p:spPr>
          <a:xfrm>
            <a:off x="-134150" y="1781125"/>
            <a:ext cx="1660626" cy="934376"/>
          </a:xfrm>
          <a:prstGeom prst="rect">
            <a:avLst/>
          </a:prstGeom>
          <a:noFill/>
          <a:ln>
            <a:noFill/>
          </a:ln>
        </p:spPr>
      </p:pic>
      <p:pic>
        <p:nvPicPr>
          <p:cNvPr id="424" name="Google Shape;424;p39"/>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425" name="Google Shape;425;p39"/>
          <p:cNvPicPr preferRelativeResize="0"/>
          <p:nvPr/>
        </p:nvPicPr>
        <p:blipFill rotWithShape="1">
          <a:blip r:embed="rId6">
            <a:alphaModFix/>
          </a:blip>
          <a:srcRect b="5074" l="32859" r="35457" t="3991"/>
          <a:stretch/>
        </p:blipFill>
        <p:spPr>
          <a:xfrm>
            <a:off x="7927775" y="1337338"/>
            <a:ext cx="1189269" cy="1920600"/>
          </a:xfrm>
          <a:prstGeom prst="rect">
            <a:avLst/>
          </a:prstGeom>
          <a:noFill/>
          <a:ln>
            <a:noFill/>
          </a:ln>
        </p:spPr>
      </p:pic>
      <p:sp>
        <p:nvSpPr>
          <p:cNvPr id="426" name="Google Shape;426;p39"/>
          <p:cNvSpPr txBox="1"/>
          <p:nvPr/>
        </p:nvSpPr>
        <p:spPr>
          <a:xfrm>
            <a:off x="167100" y="4610825"/>
            <a:ext cx="8384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Defines a timeout for reading a response from the proxied server. The timeout is set only between two successive read operations, not for the transmission of the whole response. If the proxied server does not transmit anything within this time, the connection is closed.</a:t>
            </a:r>
            <a:endParaRPr sz="900">
              <a:solidFill>
                <a:schemeClr val="lt2"/>
              </a:solidFill>
            </a:endParaRPr>
          </a:p>
        </p:txBody>
      </p:sp>
      <p:sp>
        <p:nvSpPr>
          <p:cNvPr id="427" name="Google Shape;427;p39"/>
          <p:cNvSpPr txBox="1"/>
          <p:nvPr/>
        </p:nvSpPr>
        <p:spPr>
          <a:xfrm>
            <a:off x="1649299" y="847675"/>
            <a:ext cx="166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content-length:13</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sp>
        <p:nvSpPr>
          <p:cNvPr id="428" name="Google Shape;428;p39"/>
          <p:cNvSpPr txBox="1"/>
          <p:nvPr/>
        </p:nvSpPr>
        <p:spPr>
          <a:xfrm>
            <a:off x="1764089" y="2899575"/>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429" name="Google Shape;429;p39"/>
          <p:cNvPicPr preferRelativeResize="0"/>
          <p:nvPr/>
        </p:nvPicPr>
        <p:blipFill rotWithShape="1">
          <a:blip r:embed="rId7">
            <a:alphaModFix/>
          </a:blip>
          <a:srcRect b="7191" l="33719" r="35160" t="5533"/>
          <a:stretch/>
        </p:blipFill>
        <p:spPr>
          <a:xfrm>
            <a:off x="2292463" y="2813937"/>
            <a:ext cx="362961" cy="572700"/>
          </a:xfrm>
          <a:prstGeom prst="rect">
            <a:avLst/>
          </a:prstGeom>
          <a:noFill/>
          <a:ln>
            <a:noFill/>
          </a:ln>
        </p:spPr>
      </p:pic>
      <p:cxnSp>
        <p:nvCxnSpPr>
          <p:cNvPr id="430" name="Google Shape;430;p39"/>
          <p:cNvCxnSpPr/>
          <p:nvPr/>
        </p:nvCxnSpPr>
        <p:spPr>
          <a:xfrm flipH="1">
            <a:off x="1434400" y="2122075"/>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431" name="Google Shape;431;p39"/>
          <p:cNvSpPr txBox="1"/>
          <p:nvPr/>
        </p:nvSpPr>
        <p:spPr>
          <a:xfrm>
            <a:off x="1621475" y="1764950"/>
            <a:ext cx="20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is the very very...</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432" name="Google Shape;432;p39"/>
          <p:cNvCxnSpPr/>
          <p:nvPr/>
        </p:nvCxnSpPr>
        <p:spPr>
          <a:xfrm flipH="1">
            <a:off x="1379500" y="2520538"/>
            <a:ext cx="1935000" cy="14100"/>
          </a:xfrm>
          <a:prstGeom prst="straightConnector1">
            <a:avLst/>
          </a:prstGeom>
          <a:noFill/>
          <a:ln cap="flat" cmpd="sng" w="38100">
            <a:solidFill>
              <a:srgbClr val="FF0000"/>
            </a:solidFill>
            <a:prstDash val="solid"/>
            <a:round/>
            <a:headEnd len="med" w="med" type="none"/>
            <a:tailEnd len="med" w="med" type="triangle"/>
          </a:ln>
        </p:spPr>
      </p:cxnSp>
      <p:sp>
        <p:nvSpPr>
          <p:cNvPr id="433" name="Google Shape;433;p39"/>
          <p:cNvSpPr txBox="1"/>
          <p:nvPr/>
        </p:nvSpPr>
        <p:spPr>
          <a:xfrm>
            <a:off x="1587900" y="2199988"/>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Large response that.</a:t>
            </a:r>
            <a:endParaRPr>
              <a:solidFill>
                <a:schemeClr val="dk1"/>
              </a:solidFill>
            </a:endParaRPr>
          </a:p>
        </p:txBody>
      </p:sp>
      <p:sp>
        <p:nvSpPr>
          <p:cNvPr id="434" name="Google Shape;434;p39"/>
          <p:cNvSpPr txBox="1"/>
          <p:nvPr/>
        </p:nvSpPr>
        <p:spPr>
          <a:xfrm rot="-37878">
            <a:off x="5509622" y="411213"/>
            <a:ext cx="1660901" cy="83105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HTTP/1.1</a:t>
            </a:r>
            <a:endParaRPr>
              <a:solidFill>
                <a:schemeClr val="dk1"/>
              </a:solidFill>
            </a:endParaRPr>
          </a:p>
          <a:p>
            <a:pPr indent="0" lvl="0" marL="0" rtl="0" algn="l">
              <a:spcBef>
                <a:spcPts val="0"/>
              </a:spcBef>
              <a:spcAft>
                <a:spcPts val="0"/>
              </a:spcAft>
              <a:buNone/>
            </a:pPr>
            <a:r>
              <a:rPr lang="en">
                <a:solidFill>
                  <a:schemeClr val="dk1"/>
                </a:solidFill>
              </a:rPr>
              <a:t>content-length:13</a:t>
            </a:r>
            <a:endParaRPr>
              <a:solidFill>
                <a:schemeClr val="dk1"/>
              </a:solidFill>
            </a:endParaRPr>
          </a:p>
          <a:p>
            <a:pPr indent="0" lvl="0" marL="0" rtl="0" algn="l">
              <a:spcBef>
                <a:spcPts val="0"/>
              </a:spcBef>
              <a:spcAft>
                <a:spcPts val="0"/>
              </a:spcAft>
              <a:buNone/>
            </a:pPr>
            <a:r>
              <a:rPr lang="en">
                <a:solidFill>
                  <a:schemeClr val="dk1"/>
                </a:solidFill>
              </a:rPr>
              <a:t>content-type :text</a:t>
            </a:r>
            <a:endParaRPr>
              <a:solidFill>
                <a:schemeClr val="dk1"/>
              </a:solidFill>
            </a:endParaRPr>
          </a:p>
        </p:txBody>
      </p:sp>
      <p:cxnSp>
        <p:nvCxnSpPr>
          <p:cNvPr id="435" name="Google Shape;435;p39"/>
          <p:cNvCxnSpPr/>
          <p:nvPr/>
        </p:nvCxnSpPr>
        <p:spPr>
          <a:xfrm flipH="1" rot="-9882448">
            <a:off x="5049439" y="878405"/>
            <a:ext cx="2860692" cy="802087"/>
          </a:xfrm>
          <a:prstGeom prst="straightConnector1">
            <a:avLst/>
          </a:prstGeom>
          <a:noFill/>
          <a:ln cap="flat" cmpd="sng" w="38100">
            <a:solidFill>
              <a:srgbClr val="4A86E8"/>
            </a:solidFill>
            <a:prstDash val="solid"/>
            <a:round/>
            <a:headEnd len="med" w="med" type="none"/>
            <a:tailEnd len="med" w="med" type="triangle"/>
          </a:ln>
        </p:spPr>
      </p:cxnSp>
      <p:cxnSp>
        <p:nvCxnSpPr>
          <p:cNvPr id="436" name="Google Shape;436;p39"/>
          <p:cNvCxnSpPr/>
          <p:nvPr/>
        </p:nvCxnSpPr>
        <p:spPr>
          <a:xfrm flipH="1" rot="917612">
            <a:off x="5113859" y="1264264"/>
            <a:ext cx="2589813" cy="782801"/>
          </a:xfrm>
          <a:prstGeom prst="straightConnector1">
            <a:avLst/>
          </a:prstGeom>
          <a:noFill/>
          <a:ln cap="flat" cmpd="sng" w="38100">
            <a:solidFill>
              <a:srgbClr val="FF0000"/>
            </a:solidFill>
            <a:prstDash val="solid"/>
            <a:round/>
            <a:headEnd len="med" w="med" type="none"/>
            <a:tailEnd len="med" w="med" type="triangle"/>
          </a:ln>
        </p:spPr>
      </p:cxnSp>
      <p:sp>
        <p:nvSpPr>
          <p:cNvPr id="437" name="Google Shape;437;p39"/>
          <p:cNvSpPr txBox="1"/>
          <p:nvPr/>
        </p:nvSpPr>
        <p:spPr>
          <a:xfrm rot="-41968">
            <a:off x="5230214" y="1312906"/>
            <a:ext cx="2432881" cy="4002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is the very very...</a:t>
            </a:r>
            <a:endParaRPr>
              <a:solidFill>
                <a:schemeClr val="dk1"/>
              </a:solidFill>
            </a:endParaRPr>
          </a:p>
        </p:txBody>
      </p:sp>
      <p:cxnSp>
        <p:nvCxnSpPr>
          <p:cNvPr id="438" name="Google Shape;438;p39"/>
          <p:cNvCxnSpPr/>
          <p:nvPr/>
        </p:nvCxnSpPr>
        <p:spPr>
          <a:xfrm flipH="1" rot="917824">
            <a:off x="5039437" y="1632744"/>
            <a:ext cx="2694981" cy="853185"/>
          </a:xfrm>
          <a:prstGeom prst="straightConnector1">
            <a:avLst/>
          </a:prstGeom>
          <a:noFill/>
          <a:ln cap="flat" cmpd="sng" w="38100">
            <a:solidFill>
              <a:srgbClr val="FF0000"/>
            </a:solidFill>
            <a:prstDash val="solid"/>
            <a:round/>
            <a:headEnd len="med" w="med" type="none"/>
            <a:tailEnd len="med" w="med" type="triangle"/>
          </a:ln>
        </p:spPr>
      </p:cxnSp>
      <p:sp>
        <p:nvSpPr>
          <p:cNvPr id="439" name="Google Shape;439;p39"/>
          <p:cNvSpPr txBox="1"/>
          <p:nvPr/>
        </p:nvSpPr>
        <p:spPr>
          <a:xfrm rot="-41968">
            <a:off x="5268526" y="1696628"/>
            <a:ext cx="2432881" cy="4002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large response that...</a:t>
            </a:r>
            <a:endParaRPr>
              <a:solidFill>
                <a:schemeClr val="dk1"/>
              </a:solidFill>
            </a:endParaRPr>
          </a:p>
        </p:txBody>
      </p:sp>
      <p:cxnSp>
        <p:nvCxnSpPr>
          <p:cNvPr id="440" name="Google Shape;440;p39"/>
          <p:cNvCxnSpPr/>
          <p:nvPr/>
        </p:nvCxnSpPr>
        <p:spPr>
          <a:xfrm flipH="1" rot="917498">
            <a:off x="4850576" y="3480320"/>
            <a:ext cx="2683403" cy="854342"/>
          </a:xfrm>
          <a:prstGeom prst="straightConnector1">
            <a:avLst/>
          </a:prstGeom>
          <a:noFill/>
          <a:ln cap="flat" cmpd="sng" w="38100">
            <a:solidFill>
              <a:srgbClr val="FF0000"/>
            </a:solidFill>
            <a:prstDash val="solid"/>
            <a:round/>
            <a:headEnd len="med" w="med" type="none"/>
            <a:tailEnd len="med" w="med" type="triangle"/>
          </a:ln>
        </p:spPr>
      </p:cxnSp>
      <p:sp>
        <p:nvSpPr>
          <p:cNvPr id="441" name="Google Shape;441;p39"/>
          <p:cNvSpPr txBox="1"/>
          <p:nvPr/>
        </p:nvSpPr>
        <p:spPr>
          <a:xfrm rot="-41968">
            <a:off x="5011426" y="3518433"/>
            <a:ext cx="2432881" cy="4002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Might take a while..</a:t>
            </a:r>
            <a:endParaRPr>
              <a:solidFill>
                <a:schemeClr val="dk1"/>
              </a:solidFill>
            </a:endParaRPr>
          </a:p>
        </p:txBody>
      </p:sp>
      <p:sp>
        <p:nvSpPr>
          <p:cNvPr id="442" name="Google Shape;442;p39"/>
          <p:cNvSpPr txBox="1"/>
          <p:nvPr/>
        </p:nvSpPr>
        <p:spPr>
          <a:xfrm>
            <a:off x="282200" y="3975975"/>
            <a:ext cx="284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Note (send_timeout  may trigger before or after) </a:t>
            </a:r>
            <a:endParaRPr sz="900">
              <a:solidFill>
                <a:schemeClr val="dk1"/>
              </a:solidFill>
            </a:endParaRPr>
          </a:p>
        </p:txBody>
      </p:sp>
      <p:sp>
        <p:nvSpPr>
          <p:cNvPr id="443" name="Google Shape;443;p39"/>
          <p:cNvSpPr/>
          <p:nvPr/>
        </p:nvSpPr>
        <p:spPr>
          <a:xfrm>
            <a:off x="4536425" y="4018500"/>
            <a:ext cx="4695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39"/>
          <p:cNvCxnSpPr/>
          <p:nvPr/>
        </p:nvCxnSpPr>
        <p:spPr>
          <a:xfrm flipH="1" rot="-9882214">
            <a:off x="4949014" y="2920809"/>
            <a:ext cx="2554081" cy="754568"/>
          </a:xfrm>
          <a:prstGeom prst="straightConnector1">
            <a:avLst/>
          </a:prstGeom>
          <a:noFill/>
          <a:ln cap="flat" cmpd="sng" w="38100">
            <a:solidFill>
              <a:srgbClr val="FF0000"/>
            </a:solidFill>
            <a:prstDash val="solid"/>
            <a:round/>
            <a:headEnd len="med" w="med" type="none"/>
            <a:tailEnd len="med" w="med" type="triangle"/>
          </a:ln>
        </p:spPr>
      </p:cxnSp>
      <p:sp>
        <p:nvSpPr>
          <p:cNvPr id="445" name="Google Shape;445;p39"/>
          <p:cNvSpPr txBox="1"/>
          <p:nvPr/>
        </p:nvSpPr>
        <p:spPr>
          <a:xfrm rot="-498">
            <a:off x="5192569" y="2920446"/>
            <a:ext cx="20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sp>
        <p:nvSpPr>
          <p:cNvPr id="446" name="Google Shape;446;p39"/>
          <p:cNvSpPr txBox="1"/>
          <p:nvPr/>
        </p:nvSpPr>
        <p:spPr>
          <a:xfrm>
            <a:off x="5512552" y="2315288"/>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 . . </a:t>
            </a:r>
            <a:endParaRPr>
              <a:solidFill>
                <a:schemeClr val="dk1"/>
              </a:solidFill>
            </a:endParaRPr>
          </a:p>
        </p:txBody>
      </p:sp>
      <p:pic>
        <p:nvPicPr>
          <p:cNvPr id="447" name="Google Shape;447;p39"/>
          <p:cNvPicPr preferRelativeResize="0"/>
          <p:nvPr/>
        </p:nvPicPr>
        <p:blipFill rotWithShape="1">
          <a:blip r:embed="rId7">
            <a:alphaModFix/>
          </a:blip>
          <a:srcRect b="7191" l="33719" r="35160" t="5533"/>
          <a:stretch/>
        </p:blipFill>
        <p:spPr>
          <a:xfrm>
            <a:off x="6040925" y="2229650"/>
            <a:ext cx="362961" cy="572700"/>
          </a:xfrm>
          <a:prstGeom prst="rect">
            <a:avLst/>
          </a:prstGeom>
          <a:noFill/>
          <a:ln>
            <a:noFill/>
          </a:ln>
        </p:spPr>
      </p:pic>
      <p:sp>
        <p:nvSpPr>
          <p:cNvPr id="448" name="Google Shape;448;p39"/>
          <p:cNvSpPr txBox="1"/>
          <p:nvPr/>
        </p:nvSpPr>
        <p:spPr>
          <a:xfrm>
            <a:off x="6466952" y="2392463"/>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title"/>
          </p:nvPr>
        </p:nvSpPr>
        <p:spPr>
          <a:xfrm>
            <a:off x="347000" y="254375"/>
            <a:ext cx="475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proxy_next_upstream_timeout</a:t>
            </a:r>
            <a:endParaRPr/>
          </a:p>
        </p:txBody>
      </p:sp>
      <p:cxnSp>
        <p:nvCxnSpPr>
          <p:cNvPr id="454" name="Google Shape;454;p40"/>
          <p:cNvCxnSpPr/>
          <p:nvPr/>
        </p:nvCxnSpPr>
        <p:spPr>
          <a:xfrm>
            <a:off x="1431000" y="2202125"/>
            <a:ext cx="2082900" cy="6900"/>
          </a:xfrm>
          <a:prstGeom prst="straightConnector1">
            <a:avLst/>
          </a:prstGeom>
          <a:noFill/>
          <a:ln cap="flat" cmpd="sng" w="38100">
            <a:solidFill>
              <a:srgbClr val="4A86E8"/>
            </a:solidFill>
            <a:prstDash val="solid"/>
            <a:round/>
            <a:headEnd len="med" w="med" type="none"/>
            <a:tailEnd len="med" w="med" type="triangle"/>
          </a:ln>
        </p:spPr>
      </p:cxnSp>
      <p:pic>
        <p:nvPicPr>
          <p:cNvPr id="455" name="Google Shape;455;p40"/>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456" name="Google Shape;456;p40"/>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457" name="Google Shape;457;p40"/>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458" name="Google Shape;458;p40"/>
          <p:cNvPicPr preferRelativeResize="0"/>
          <p:nvPr/>
        </p:nvPicPr>
        <p:blipFill rotWithShape="1">
          <a:blip r:embed="rId6">
            <a:alphaModFix/>
          </a:blip>
          <a:srcRect b="5074" l="32859" r="35457" t="3991"/>
          <a:stretch/>
        </p:blipFill>
        <p:spPr>
          <a:xfrm>
            <a:off x="7852375" y="296125"/>
            <a:ext cx="806488" cy="1302450"/>
          </a:xfrm>
          <a:prstGeom prst="rect">
            <a:avLst/>
          </a:prstGeom>
          <a:noFill/>
          <a:ln>
            <a:noFill/>
          </a:ln>
        </p:spPr>
      </p:pic>
      <p:pic>
        <p:nvPicPr>
          <p:cNvPr id="459" name="Google Shape;459;p40"/>
          <p:cNvPicPr preferRelativeResize="0"/>
          <p:nvPr/>
        </p:nvPicPr>
        <p:blipFill rotWithShape="1">
          <a:blip r:embed="rId6">
            <a:alphaModFix/>
          </a:blip>
          <a:srcRect b="5074" l="32859" r="35457" t="3991"/>
          <a:stretch/>
        </p:blipFill>
        <p:spPr>
          <a:xfrm>
            <a:off x="7852375" y="1876375"/>
            <a:ext cx="806488" cy="1302450"/>
          </a:xfrm>
          <a:prstGeom prst="rect">
            <a:avLst/>
          </a:prstGeom>
          <a:noFill/>
          <a:ln>
            <a:noFill/>
          </a:ln>
        </p:spPr>
      </p:pic>
      <p:sp>
        <p:nvSpPr>
          <p:cNvPr id="460" name="Google Shape;460;p40"/>
          <p:cNvSpPr txBox="1"/>
          <p:nvPr/>
        </p:nvSpPr>
        <p:spPr>
          <a:xfrm>
            <a:off x="167100" y="4610825"/>
            <a:ext cx="8384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Limits the time during which a request can be passed to the next server. The 0 value turns off this limitation. </a:t>
            </a:r>
            <a:r>
              <a:rPr lang="en" sz="900">
                <a:solidFill>
                  <a:schemeClr val="lt2"/>
                </a:solidFill>
              </a:rPr>
              <a:t>Default 0</a:t>
            </a:r>
            <a:endParaRPr sz="900">
              <a:solidFill>
                <a:schemeClr val="lt2"/>
              </a:solidFill>
            </a:endParaRPr>
          </a:p>
        </p:txBody>
      </p:sp>
      <p:sp>
        <p:nvSpPr>
          <p:cNvPr id="461" name="Google Shape;461;p40"/>
          <p:cNvSpPr txBox="1"/>
          <p:nvPr/>
        </p:nvSpPr>
        <p:spPr>
          <a:xfrm>
            <a:off x="1952599" y="1808813"/>
            <a:ext cx="16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 </a:t>
            </a:r>
            <a:endParaRPr>
              <a:solidFill>
                <a:schemeClr val="dk1"/>
              </a:solidFill>
            </a:endParaRPr>
          </a:p>
        </p:txBody>
      </p:sp>
      <p:sp>
        <p:nvSpPr>
          <p:cNvPr id="462" name="Google Shape;462;p40"/>
          <p:cNvSpPr txBox="1"/>
          <p:nvPr/>
        </p:nvSpPr>
        <p:spPr>
          <a:xfrm rot="-955615">
            <a:off x="5171662" y="693018"/>
            <a:ext cx="1660648" cy="40025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cxnSp>
        <p:nvCxnSpPr>
          <p:cNvPr id="463" name="Google Shape;463;p40"/>
          <p:cNvCxnSpPr/>
          <p:nvPr/>
        </p:nvCxnSpPr>
        <p:spPr>
          <a:xfrm flipH="1" rot="10800000">
            <a:off x="4785575" y="710075"/>
            <a:ext cx="2860500" cy="802200"/>
          </a:xfrm>
          <a:prstGeom prst="straightConnector1">
            <a:avLst/>
          </a:prstGeom>
          <a:noFill/>
          <a:ln cap="flat" cmpd="sng" w="38100">
            <a:solidFill>
              <a:srgbClr val="4A86E8"/>
            </a:solidFill>
            <a:prstDash val="solid"/>
            <a:round/>
            <a:headEnd len="med" w="med" type="none"/>
            <a:tailEnd len="med" w="med" type="triangle"/>
          </a:ln>
        </p:spPr>
      </p:cxnSp>
      <p:pic>
        <p:nvPicPr>
          <p:cNvPr id="464" name="Google Shape;464;p40"/>
          <p:cNvPicPr preferRelativeResize="0"/>
          <p:nvPr/>
        </p:nvPicPr>
        <p:blipFill rotWithShape="1">
          <a:blip r:embed="rId6">
            <a:alphaModFix/>
          </a:blip>
          <a:srcRect b="5074" l="32859" r="35457" t="3991"/>
          <a:stretch/>
        </p:blipFill>
        <p:spPr>
          <a:xfrm>
            <a:off x="7883825" y="3386650"/>
            <a:ext cx="806488" cy="1302450"/>
          </a:xfrm>
          <a:prstGeom prst="rect">
            <a:avLst/>
          </a:prstGeom>
          <a:noFill/>
          <a:ln>
            <a:noFill/>
          </a:ln>
        </p:spPr>
      </p:pic>
      <p:pic>
        <p:nvPicPr>
          <p:cNvPr id="465" name="Google Shape;465;p40"/>
          <p:cNvPicPr preferRelativeResize="0"/>
          <p:nvPr/>
        </p:nvPicPr>
        <p:blipFill rotWithShape="1">
          <a:blip r:embed="rId7">
            <a:alphaModFix/>
          </a:blip>
          <a:srcRect b="7191" l="33719" r="35160" t="5533"/>
          <a:stretch/>
        </p:blipFill>
        <p:spPr>
          <a:xfrm rot="-879682">
            <a:off x="5898952" y="462245"/>
            <a:ext cx="362961" cy="572700"/>
          </a:xfrm>
          <a:prstGeom prst="rect">
            <a:avLst/>
          </a:prstGeom>
          <a:noFill/>
          <a:ln>
            <a:noFill/>
          </a:ln>
        </p:spPr>
      </p:pic>
      <p:sp>
        <p:nvSpPr>
          <p:cNvPr id="466" name="Google Shape;466;p40"/>
          <p:cNvSpPr txBox="1"/>
          <p:nvPr/>
        </p:nvSpPr>
        <p:spPr>
          <a:xfrm rot="-87571">
            <a:off x="5266771" y="2166080"/>
            <a:ext cx="1660739" cy="40003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cxnSp>
        <p:nvCxnSpPr>
          <p:cNvPr id="467" name="Google Shape;467;p40"/>
          <p:cNvCxnSpPr/>
          <p:nvPr/>
        </p:nvCxnSpPr>
        <p:spPr>
          <a:xfrm flipH="1" rot="-9932030">
            <a:off x="4819408" y="2229688"/>
            <a:ext cx="2860594" cy="802137"/>
          </a:xfrm>
          <a:prstGeom prst="straightConnector1">
            <a:avLst/>
          </a:prstGeom>
          <a:noFill/>
          <a:ln cap="flat" cmpd="sng" w="38100">
            <a:solidFill>
              <a:srgbClr val="4A86E8"/>
            </a:solidFill>
            <a:prstDash val="solid"/>
            <a:round/>
            <a:headEnd len="med" w="med" type="none"/>
            <a:tailEnd len="med" w="med" type="triangle"/>
          </a:ln>
        </p:spPr>
      </p:cxnSp>
      <p:pic>
        <p:nvPicPr>
          <p:cNvPr id="468" name="Google Shape;468;p40"/>
          <p:cNvPicPr preferRelativeResize="0"/>
          <p:nvPr/>
        </p:nvPicPr>
        <p:blipFill rotWithShape="1">
          <a:blip r:embed="rId7">
            <a:alphaModFix/>
          </a:blip>
          <a:srcRect b="7191" l="33719" r="35160" t="5533"/>
          <a:stretch/>
        </p:blipFill>
        <p:spPr>
          <a:xfrm rot="-11597">
            <a:off x="6027666" y="1959501"/>
            <a:ext cx="362961" cy="572701"/>
          </a:xfrm>
          <a:prstGeom prst="rect">
            <a:avLst/>
          </a:prstGeom>
          <a:noFill/>
          <a:ln>
            <a:noFill/>
          </a:ln>
        </p:spPr>
      </p:pic>
      <p:sp>
        <p:nvSpPr>
          <p:cNvPr id="469" name="Google Shape;469;p40"/>
          <p:cNvSpPr txBox="1"/>
          <p:nvPr/>
        </p:nvSpPr>
        <p:spPr>
          <a:xfrm rot="1175428">
            <a:off x="5262661" y="3372266"/>
            <a:ext cx="1660628" cy="40023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cxnSp>
        <p:nvCxnSpPr>
          <p:cNvPr id="470" name="Google Shape;470;p40"/>
          <p:cNvCxnSpPr/>
          <p:nvPr/>
        </p:nvCxnSpPr>
        <p:spPr>
          <a:xfrm flipH="1" rot="-8669081">
            <a:off x="4710029" y="3473108"/>
            <a:ext cx="2860459" cy="802004"/>
          </a:xfrm>
          <a:prstGeom prst="straightConnector1">
            <a:avLst/>
          </a:prstGeom>
          <a:noFill/>
          <a:ln cap="flat" cmpd="sng" w="38100">
            <a:solidFill>
              <a:srgbClr val="4A86E8"/>
            </a:solidFill>
            <a:prstDash val="solid"/>
            <a:round/>
            <a:headEnd len="med" w="med" type="none"/>
            <a:tailEnd len="med" w="med" type="triangle"/>
          </a:ln>
        </p:spPr>
      </p:cxnSp>
      <p:pic>
        <p:nvPicPr>
          <p:cNvPr id="471" name="Google Shape;471;p40"/>
          <p:cNvPicPr preferRelativeResize="0"/>
          <p:nvPr/>
        </p:nvPicPr>
        <p:blipFill rotWithShape="1">
          <a:blip r:embed="rId7">
            <a:alphaModFix/>
          </a:blip>
          <a:srcRect b="7191" l="33719" r="35160" t="5533"/>
          <a:stretch/>
        </p:blipFill>
        <p:spPr>
          <a:xfrm rot="1251203">
            <a:off x="6059280" y="3213903"/>
            <a:ext cx="362962" cy="572700"/>
          </a:xfrm>
          <a:prstGeom prst="rect">
            <a:avLst/>
          </a:prstGeom>
          <a:noFill/>
          <a:ln>
            <a:noFill/>
          </a:ln>
        </p:spPr>
      </p:pic>
      <p:sp>
        <p:nvSpPr>
          <p:cNvPr id="472" name="Google Shape;472;p40"/>
          <p:cNvSpPr txBox="1"/>
          <p:nvPr/>
        </p:nvSpPr>
        <p:spPr>
          <a:xfrm rot="1250463">
            <a:off x="6479332" y="3570688"/>
            <a:ext cx="684699" cy="4002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a:t>
            </a:r>
            <a:endParaRPr>
              <a:solidFill>
                <a:schemeClr val="dk1"/>
              </a:solidFill>
            </a:endParaRPr>
          </a:p>
        </p:txBody>
      </p:sp>
      <p:sp>
        <p:nvSpPr>
          <p:cNvPr id="473" name="Google Shape;473;p40"/>
          <p:cNvSpPr txBox="1"/>
          <p:nvPr/>
        </p:nvSpPr>
        <p:spPr>
          <a:xfrm rot="1350">
            <a:off x="5476800" y="2824466"/>
            <a:ext cx="15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When to stop?</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347000" y="254375"/>
            <a:ext cx="515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t>
            </a:r>
            <a:r>
              <a:rPr lang="en"/>
              <a:t>eepalive_timeout (Backend)</a:t>
            </a:r>
            <a:endParaRPr/>
          </a:p>
        </p:txBody>
      </p:sp>
      <p:cxnSp>
        <p:nvCxnSpPr>
          <p:cNvPr id="479" name="Google Shape;479;p41"/>
          <p:cNvCxnSpPr/>
          <p:nvPr/>
        </p:nvCxnSpPr>
        <p:spPr>
          <a:xfrm>
            <a:off x="5109688" y="1981000"/>
            <a:ext cx="2082900" cy="6900"/>
          </a:xfrm>
          <a:prstGeom prst="straightConnector1">
            <a:avLst/>
          </a:prstGeom>
          <a:noFill/>
          <a:ln cap="flat" cmpd="sng" w="38100">
            <a:solidFill>
              <a:srgbClr val="4A86E8"/>
            </a:solidFill>
            <a:prstDash val="solid"/>
            <a:round/>
            <a:headEnd len="med" w="med" type="none"/>
            <a:tailEnd len="med" w="med" type="triangle"/>
          </a:ln>
        </p:spPr>
      </p:cxnSp>
      <p:pic>
        <p:nvPicPr>
          <p:cNvPr id="480" name="Google Shape;480;p41"/>
          <p:cNvPicPr preferRelativeResize="0"/>
          <p:nvPr/>
        </p:nvPicPr>
        <p:blipFill>
          <a:blip r:embed="rId3">
            <a:alphaModFix/>
          </a:blip>
          <a:stretch>
            <a:fillRect/>
          </a:stretch>
        </p:blipFill>
        <p:spPr>
          <a:xfrm>
            <a:off x="3778750" y="3126550"/>
            <a:ext cx="914400" cy="914400"/>
          </a:xfrm>
          <a:prstGeom prst="rect">
            <a:avLst/>
          </a:prstGeom>
          <a:noFill/>
          <a:ln>
            <a:noFill/>
          </a:ln>
        </p:spPr>
      </p:pic>
      <p:pic>
        <p:nvPicPr>
          <p:cNvPr id="481" name="Google Shape;481;p41"/>
          <p:cNvPicPr preferRelativeResize="0"/>
          <p:nvPr/>
        </p:nvPicPr>
        <p:blipFill>
          <a:blip r:embed="rId4">
            <a:alphaModFix/>
          </a:blip>
          <a:stretch>
            <a:fillRect/>
          </a:stretch>
        </p:blipFill>
        <p:spPr>
          <a:xfrm>
            <a:off x="-67000" y="1740275"/>
            <a:ext cx="1660626" cy="934376"/>
          </a:xfrm>
          <a:prstGeom prst="rect">
            <a:avLst/>
          </a:prstGeom>
          <a:noFill/>
          <a:ln>
            <a:noFill/>
          </a:ln>
        </p:spPr>
      </p:pic>
      <p:pic>
        <p:nvPicPr>
          <p:cNvPr id="482" name="Google Shape;482;p41"/>
          <p:cNvPicPr preferRelativeResize="0"/>
          <p:nvPr/>
        </p:nvPicPr>
        <p:blipFill rotWithShape="1">
          <a:blip r:embed="rId5">
            <a:alphaModFix/>
          </a:blip>
          <a:srcRect b="-773" l="30182" r="31976" t="-997"/>
          <a:stretch/>
        </p:blipFill>
        <p:spPr>
          <a:xfrm>
            <a:off x="3641025" y="1468725"/>
            <a:ext cx="1095600" cy="1657832"/>
          </a:xfrm>
          <a:prstGeom prst="rect">
            <a:avLst/>
          </a:prstGeom>
          <a:noFill/>
          <a:ln>
            <a:noFill/>
          </a:ln>
        </p:spPr>
      </p:pic>
      <p:pic>
        <p:nvPicPr>
          <p:cNvPr id="483" name="Google Shape;483;p41"/>
          <p:cNvPicPr preferRelativeResize="0"/>
          <p:nvPr/>
        </p:nvPicPr>
        <p:blipFill rotWithShape="1">
          <a:blip r:embed="rId6">
            <a:alphaModFix/>
          </a:blip>
          <a:srcRect b="5074" l="32859" r="35457" t="3991"/>
          <a:stretch/>
        </p:blipFill>
        <p:spPr>
          <a:xfrm>
            <a:off x="7777852" y="1613147"/>
            <a:ext cx="988524" cy="1596441"/>
          </a:xfrm>
          <a:prstGeom prst="rect">
            <a:avLst/>
          </a:prstGeom>
          <a:noFill/>
          <a:ln>
            <a:noFill/>
          </a:ln>
        </p:spPr>
      </p:pic>
      <p:sp>
        <p:nvSpPr>
          <p:cNvPr id="484" name="Google Shape;484;p41"/>
          <p:cNvSpPr txBox="1"/>
          <p:nvPr/>
        </p:nvSpPr>
        <p:spPr>
          <a:xfrm>
            <a:off x="167100" y="4610825"/>
            <a:ext cx="8588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00">
                <a:solidFill>
                  <a:schemeClr val="lt2"/>
                </a:solidFill>
              </a:rPr>
              <a:t>Sets a timeout during which an idle keepalive connection to an upstream server will stay open.</a:t>
            </a:r>
            <a:endParaRPr sz="900">
              <a:solidFill>
                <a:schemeClr val="lt2"/>
              </a:solidFill>
            </a:endParaRPr>
          </a:p>
        </p:txBody>
      </p:sp>
      <p:sp>
        <p:nvSpPr>
          <p:cNvPr id="485" name="Google Shape;485;p41"/>
          <p:cNvSpPr txBox="1"/>
          <p:nvPr/>
        </p:nvSpPr>
        <p:spPr>
          <a:xfrm>
            <a:off x="5426313" y="1465700"/>
            <a:ext cx="23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Connect</a:t>
            </a:r>
            <a:endParaRPr>
              <a:solidFill>
                <a:schemeClr val="dk1"/>
              </a:solidFill>
            </a:endParaRPr>
          </a:p>
        </p:txBody>
      </p:sp>
      <p:sp>
        <p:nvSpPr>
          <p:cNvPr id="486" name="Google Shape;486;p41"/>
          <p:cNvSpPr txBox="1"/>
          <p:nvPr/>
        </p:nvSpPr>
        <p:spPr>
          <a:xfrm>
            <a:off x="5426314" y="2501413"/>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idle..</a:t>
            </a:r>
            <a:endParaRPr>
              <a:solidFill>
                <a:schemeClr val="dk1"/>
              </a:solidFill>
            </a:endParaRPr>
          </a:p>
        </p:txBody>
      </p:sp>
      <p:pic>
        <p:nvPicPr>
          <p:cNvPr id="487" name="Google Shape;487;p41"/>
          <p:cNvPicPr preferRelativeResize="0"/>
          <p:nvPr/>
        </p:nvPicPr>
        <p:blipFill rotWithShape="1">
          <a:blip r:embed="rId7">
            <a:alphaModFix/>
          </a:blip>
          <a:srcRect b="7191" l="33719" r="35160" t="5533"/>
          <a:stretch/>
        </p:blipFill>
        <p:spPr>
          <a:xfrm>
            <a:off x="6075638" y="2341737"/>
            <a:ext cx="362961" cy="572700"/>
          </a:xfrm>
          <a:prstGeom prst="rect">
            <a:avLst/>
          </a:prstGeom>
          <a:noFill/>
          <a:ln>
            <a:noFill/>
          </a:ln>
        </p:spPr>
      </p:pic>
      <p:sp>
        <p:nvSpPr>
          <p:cNvPr id="488" name="Google Shape;488;p41"/>
          <p:cNvSpPr txBox="1"/>
          <p:nvPr/>
        </p:nvSpPr>
        <p:spPr>
          <a:xfrm>
            <a:off x="6501664" y="2504550"/>
            <a:ext cx="6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60 s </a:t>
            </a:r>
            <a:endParaRPr>
              <a:solidFill>
                <a:schemeClr val="dk1"/>
              </a:solidFill>
            </a:endParaRPr>
          </a:p>
        </p:txBody>
      </p:sp>
      <p:cxnSp>
        <p:nvCxnSpPr>
          <p:cNvPr id="489" name="Google Shape;489;p41"/>
          <p:cNvCxnSpPr/>
          <p:nvPr/>
        </p:nvCxnSpPr>
        <p:spPr>
          <a:xfrm flipH="1" rot="10800000">
            <a:off x="5059875" y="3415125"/>
            <a:ext cx="2027400" cy="21300"/>
          </a:xfrm>
          <a:prstGeom prst="straightConnector1">
            <a:avLst/>
          </a:prstGeom>
          <a:noFill/>
          <a:ln cap="flat" cmpd="sng" w="38100">
            <a:solidFill>
              <a:srgbClr val="FF0000"/>
            </a:solidFill>
            <a:prstDash val="solid"/>
            <a:round/>
            <a:headEnd len="med" w="med" type="none"/>
            <a:tailEnd len="med" w="med" type="triangle"/>
          </a:ln>
        </p:spPr>
      </p:cxnSp>
      <p:sp>
        <p:nvSpPr>
          <p:cNvPr id="490" name="Google Shape;490;p41"/>
          <p:cNvSpPr txBox="1"/>
          <p:nvPr/>
        </p:nvSpPr>
        <p:spPr>
          <a:xfrm>
            <a:off x="5239638" y="3023913"/>
            <a:ext cx="19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Close connection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NGINX?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496" name="Google Shape;496;p42"/>
          <p:cNvSpPr txBox="1"/>
          <p:nvPr>
            <p:ph idx="1" type="body"/>
          </p:nvPr>
        </p:nvSpPr>
        <p:spPr>
          <a:xfrm>
            <a:off x="311700" y="1060800"/>
            <a:ext cx="8520600" cy="38448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l">
              <a:lnSpc>
                <a:spcPct val="150000"/>
              </a:lnSpc>
              <a:spcBef>
                <a:spcPts val="1200"/>
              </a:spcBef>
              <a:spcAft>
                <a:spcPts val="0"/>
              </a:spcAft>
              <a:buSzPts val="1600"/>
              <a:buChar char="●"/>
            </a:pPr>
            <a:r>
              <a:rPr lang="en" sz="1600"/>
              <a:t>Install NGINX (mac)</a:t>
            </a:r>
            <a:endParaRPr sz="1600"/>
          </a:p>
          <a:p>
            <a:pPr indent="-330200" lvl="0" marL="457200" rtl="0" algn="l">
              <a:lnSpc>
                <a:spcPct val="150000"/>
              </a:lnSpc>
              <a:spcBef>
                <a:spcPts val="0"/>
              </a:spcBef>
              <a:spcAft>
                <a:spcPts val="0"/>
              </a:spcAft>
              <a:buSzPts val="1600"/>
              <a:buChar char="●"/>
            </a:pPr>
            <a:r>
              <a:rPr lang="en" sz="1600"/>
              <a:t>NGINX as a Web Server</a:t>
            </a:r>
            <a:endParaRPr sz="1600"/>
          </a:p>
          <a:p>
            <a:pPr indent="-330200" lvl="0" marL="457200" rtl="0" algn="l">
              <a:lnSpc>
                <a:spcPct val="150000"/>
              </a:lnSpc>
              <a:spcBef>
                <a:spcPts val="0"/>
              </a:spcBef>
              <a:spcAft>
                <a:spcPts val="0"/>
              </a:spcAft>
              <a:buSzPts val="1600"/>
              <a:buChar char="●"/>
            </a:pPr>
            <a:r>
              <a:rPr lang="en" sz="1600"/>
              <a:t>NGINX as a Layer 7 Proxy</a:t>
            </a:r>
            <a:endParaRPr sz="1600"/>
          </a:p>
          <a:p>
            <a:pPr indent="-317500" lvl="1" marL="914400" rtl="0" algn="l">
              <a:lnSpc>
                <a:spcPct val="150000"/>
              </a:lnSpc>
              <a:spcBef>
                <a:spcPts val="0"/>
              </a:spcBef>
              <a:spcAft>
                <a:spcPts val="0"/>
              </a:spcAft>
              <a:buSzPts val="1400"/>
              <a:buChar char="○"/>
            </a:pPr>
            <a:r>
              <a:rPr lang="en"/>
              <a:t>Proxy to 4 backend NodeJS services (docker) </a:t>
            </a:r>
            <a:endParaRPr/>
          </a:p>
          <a:p>
            <a:pPr indent="-317500" lvl="1" marL="914400" rtl="0" algn="l">
              <a:lnSpc>
                <a:spcPct val="150000"/>
              </a:lnSpc>
              <a:spcBef>
                <a:spcPts val="0"/>
              </a:spcBef>
              <a:spcAft>
                <a:spcPts val="0"/>
              </a:spcAft>
              <a:buSzPts val="1400"/>
              <a:buChar char="○"/>
            </a:pPr>
            <a:r>
              <a:rPr lang="en"/>
              <a:t>Split load to multiple backends (app1/app2) </a:t>
            </a:r>
            <a:endParaRPr/>
          </a:p>
          <a:p>
            <a:pPr indent="-317500" lvl="1" marL="914400" rtl="0" algn="l">
              <a:lnSpc>
                <a:spcPct val="150000"/>
              </a:lnSpc>
              <a:spcBef>
                <a:spcPts val="0"/>
              </a:spcBef>
              <a:spcAft>
                <a:spcPts val="0"/>
              </a:spcAft>
              <a:buSzPts val="1400"/>
              <a:buChar char="○"/>
            </a:pPr>
            <a:r>
              <a:rPr lang="en"/>
              <a:t>Block certain requests (/admin) </a:t>
            </a:r>
            <a:endParaRPr/>
          </a:p>
          <a:p>
            <a:pPr indent="-330200" lvl="0" marL="457200" rtl="0" algn="l">
              <a:lnSpc>
                <a:spcPct val="150000"/>
              </a:lnSpc>
              <a:spcBef>
                <a:spcPts val="0"/>
              </a:spcBef>
              <a:spcAft>
                <a:spcPts val="0"/>
              </a:spcAft>
              <a:buSzPts val="1600"/>
              <a:buChar char="●"/>
            </a:pPr>
            <a:r>
              <a:rPr lang="en" sz="1600"/>
              <a:t>NGINX as a Layer 4 Proxy</a:t>
            </a:r>
            <a:endParaRPr sz="1600"/>
          </a:p>
          <a:p>
            <a:pPr indent="-330200" lvl="0" marL="457200" rtl="0" algn="l">
              <a:lnSpc>
                <a:spcPct val="150000"/>
              </a:lnSpc>
              <a:spcBef>
                <a:spcPts val="0"/>
              </a:spcBef>
              <a:spcAft>
                <a:spcPts val="0"/>
              </a:spcAft>
              <a:buSzPts val="1600"/>
              <a:buChar char="●"/>
            </a:pPr>
            <a:r>
              <a:rPr lang="en" sz="1600"/>
              <a:t>Enable HTTPS on NGINX (lets encrypt)</a:t>
            </a:r>
            <a:endParaRPr sz="1600"/>
          </a:p>
          <a:p>
            <a:pPr indent="-330200" lvl="0" marL="457200" rtl="0" algn="l">
              <a:lnSpc>
                <a:spcPct val="150000"/>
              </a:lnSpc>
              <a:spcBef>
                <a:spcPts val="0"/>
              </a:spcBef>
              <a:spcAft>
                <a:spcPts val="0"/>
              </a:spcAft>
              <a:buSzPts val="1600"/>
              <a:buChar char="●"/>
            </a:pPr>
            <a:r>
              <a:rPr lang="en" sz="1600"/>
              <a:t>Enable TLS 1.3 on NGINX</a:t>
            </a:r>
            <a:endParaRPr sz="1600"/>
          </a:p>
          <a:p>
            <a:pPr indent="-330200" lvl="0" marL="457200" rtl="0" algn="l">
              <a:lnSpc>
                <a:spcPct val="150000"/>
              </a:lnSpc>
              <a:spcBef>
                <a:spcPts val="0"/>
              </a:spcBef>
              <a:spcAft>
                <a:spcPts val="0"/>
              </a:spcAft>
              <a:buSzPts val="1600"/>
              <a:buChar char="●"/>
            </a:pPr>
            <a:r>
              <a:rPr lang="en" sz="1600"/>
              <a:t>Enable HTTP/2 on NGINX</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0" st="0"/>
                                            </p:txEl>
                                          </p:spTgt>
                                        </p:tgtEl>
                                        <p:attrNameLst>
                                          <p:attrName>style.visibility</p:attrName>
                                        </p:attrNameLst>
                                      </p:cBhvr>
                                      <p:to>
                                        <p:strVal val="visible"/>
                                      </p:to>
                                    </p:set>
                                    <p:animEffect filter="fade" transition="in">
                                      <p:cBhvr>
                                        <p:cTn dur="1000"/>
                                        <p:tgtEl>
                                          <p:spTgt spid="4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1" st="1"/>
                                            </p:txEl>
                                          </p:spTgt>
                                        </p:tgtEl>
                                        <p:attrNameLst>
                                          <p:attrName>style.visibility</p:attrName>
                                        </p:attrNameLst>
                                      </p:cBhvr>
                                      <p:to>
                                        <p:strVal val="visible"/>
                                      </p:to>
                                    </p:set>
                                    <p:animEffect filter="fade" transition="in">
                                      <p:cBhvr>
                                        <p:cTn dur="1000"/>
                                        <p:tgtEl>
                                          <p:spTgt spid="4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2" st="2"/>
                                            </p:txEl>
                                          </p:spTgt>
                                        </p:tgtEl>
                                        <p:attrNameLst>
                                          <p:attrName>style.visibility</p:attrName>
                                        </p:attrNameLst>
                                      </p:cBhvr>
                                      <p:to>
                                        <p:strVal val="visible"/>
                                      </p:to>
                                    </p:set>
                                    <p:animEffect filter="fade" transition="in">
                                      <p:cBhvr>
                                        <p:cTn dur="1000"/>
                                        <p:tgtEl>
                                          <p:spTgt spid="4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3" st="3"/>
                                            </p:txEl>
                                          </p:spTgt>
                                        </p:tgtEl>
                                        <p:attrNameLst>
                                          <p:attrName>style.visibility</p:attrName>
                                        </p:attrNameLst>
                                      </p:cBhvr>
                                      <p:to>
                                        <p:strVal val="visible"/>
                                      </p:to>
                                    </p:set>
                                    <p:animEffect filter="fade" transition="in">
                                      <p:cBhvr>
                                        <p:cTn dur="1000"/>
                                        <p:tgtEl>
                                          <p:spTgt spid="4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4" st="4"/>
                                            </p:txEl>
                                          </p:spTgt>
                                        </p:tgtEl>
                                        <p:attrNameLst>
                                          <p:attrName>style.visibility</p:attrName>
                                        </p:attrNameLst>
                                      </p:cBhvr>
                                      <p:to>
                                        <p:strVal val="visible"/>
                                      </p:to>
                                    </p:set>
                                    <p:animEffect filter="fade" transition="in">
                                      <p:cBhvr>
                                        <p:cTn dur="1000"/>
                                        <p:tgtEl>
                                          <p:spTgt spid="4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5" st="5"/>
                                            </p:txEl>
                                          </p:spTgt>
                                        </p:tgtEl>
                                        <p:attrNameLst>
                                          <p:attrName>style.visibility</p:attrName>
                                        </p:attrNameLst>
                                      </p:cBhvr>
                                      <p:to>
                                        <p:strVal val="visible"/>
                                      </p:to>
                                    </p:set>
                                    <p:animEffect filter="fade" transition="in">
                                      <p:cBhvr>
                                        <p:cTn dur="1000"/>
                                        <p:tgtEl>
                                          <p:spTgt spid="4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6" st="6"/>
                                            </p:txEl>
                                          </p:spTgt>
                                        </p:tgtEl>
                                        <p:attrNameLst>
                                          <p:attrName>style.visibility</p:attrName>
                                        </p:attrNameLst>
                                      </p:cBhvr>
                                      <p:to>
                                        <p:strVal val="visible"/>
                                      </p:to>
                                    </p:set>
                                    <p:animEffect filter="fade" transition="in">
                                      <p:cBhvr>
                                        <p:cTn dur="1000"/>
                                        <p:tgtEl>
                                          <p:spTgt spid="4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7" st="7"/>
                                            </p:txEl>
                                          </p:spTgt>
                                        </p:tgtEl>
                                        <p:attrNameLst>
                                          <p:attrName>style.visibility</p:attrName>
                                        </p:attrNameLst>
                                      </p:cBhvr>
                                      <p:to>
                                        <p:strVal val="visible"/>
                                      </p:to>
                                    </p:set>
                                    <p:animEffect filter="fade" transition="in">
                                      <p:cBhvr>
                                        <p:cTn dur="1000"/>
                                        <p:tgtEl>
                                          <p:spTgt spid="4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8" st="8"/>
                                            </p:txEl>
                                          </p:spTgt>
                                        </p:tgtEl>
                                        <p:attrNameLst>
                                          <p:attrName>style.visibility</p:attrName>
                                        </p:attrNameLst>
                                      </p:cBhvr>
                                      <p:to>
                                        <p:strVal val="visible"/>
                                      </p:to>
                                    </p:set>
                                    <p:animEffect filter="fade" transition="in">
                                      <p:cBhvr>
                                        <p:cTn dur="1000"/>
                                        <p:tgtEl>
                                          <p:spTgt spid="4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xEl>
                                              <p:pRg end="9" st="9"/>
                                            </p:txEl>
                                          </p:spTgt>
                                        </p:tgtEl>
                                        <p:attrNameLst>
                                          <p:attrName>style.visibility</p:attrName>
                                        </p:attrNameLst>
                                      </p:cBhvr>
                                      <p:to>
                                        <p:strVal val="visible"/>
                                      </p:to>
                                    </p:set>
                                    <p:animEffect filter="fade" transition="in">
                                      <p:cBhvr>
                                        <p:cTn dur="1000"/>
                                        <p:tgtEl>
                                          <p:spTgt spid="49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3"/>
          <p:cNvSpPr txBox="1"/>
          <p:nvPr>
            <p:ph type="title"/>
          </p:nvPr>
        </p:nvSpPr>
        <p:spPr>
          <a:xfrm>
            <a:off x="497025" y="13800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NGINX</a:t>
            </a:r>
            <a:endParaRPr/>
          </a:p>
          <a:p>
            <a:pPr indent="0" lvl="0" marL="0" rtl="0" algn="l">
              <a:spcBef>
                <a:spcPts val="0"/>
              </a:spcBef>
              <a:spcAft>
                <a:spcPts val="0"/>
              </a:spcAft>
              <a:buNone/>
            </a:pPr>
            <a:r>
              <a:rPr lang="en"/>
              <a:t>Internal Architecture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4"/>
          <p:cNvSpPr/>
          <p:nvPr/>
        </p:nvSpPr>
        <p:spPr>
          <a:xfrm>
            <a:off x="183225" y="101750"/>
            <a:ext cx="6229200" cy="3026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4"/>
          <p:cNvPicPr preferRelativeResize="0"/>
          <p:nvPr/>
        </p:nvPicPr>
        <p:blipFill>
          <a:blip r:embed="rId3">
            <a:alphaModFix/>
          </a:blip>
          <a:stretch>
            <a:fillRect/>
          </a:stretch>
        </p:blipFill>
        <p:spPr>
          <a:xfrm>
            <a:off x="752325" y="201925"/>
            <a:ext cx="914400" cy="914400"/>
          </a:xfrm>
          <a:prstGeom prst="rect">
            <a:avLst/>
          </a:prstGeom>
          <a:noFill/>
          <a:ln>
            <a:noFill/>
          </a:ln>
        </p:spPr>
      </p:pic>
      <p:sp>
        <p:nvSpPr>
          <p:cNvPr id="508" name="Google Shape;508;p44"/>
          <p:cNvSpPr/>
          <p:nvPr/>
        </p:nvSpPr>
        <p:spPr>
          <a:xfrm>
            <a:off x="780350" y="2164575"/>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Worker1</a:t>
            </a:r>
            <a:endParaRPr/>
          </a:p>
        </p:txBody>
      </p:sp>
      <p:sp>
        <p:nvSpPr>
          <p:cNvPr id="509" name="Google Shape;509;p44"/>
          <p:cNvSpPr/>
          <p:nvPr/>
        </p:nvSpPr>
        <p:spPr>
          <a:xfrm>
            <a:off x="1943825" y="2164575"/>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Worker2</a:t>
            </a:r>
            <a:endParaRPr/>
          </a:p>
        </p:txBody>
      </p:sp>
      <p:sp>
        <p:nvSpPr>
          <p:cNvPr id="510" name="Google Shape;510;p44"/>
          <p:cNvSpPr/>
          <p:nvPr/>
        </p:nvSpPr>
        <p:spPr>
          <a:xfrm>
            <a:off x="3012300" y="2164575"/>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Worker3</a:t>
            </a:r>
            <a:endParaRPr/>
          </a:p>
        </p:txBody>
      </p:sp>
      <p:sp>
        <p:nvSpPr>
          <p:cNvPr id="511" name="Google Shape;511;p44"/>
          <p:cNvSpPr/>
          <p:nvPr/>
        </p:nvSpPr>
        <p:spPr>
          <a:xfrm>
            <a:off x="4311475" y="2164575"/>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Workern</a:t>
            </a:r>
            <a:endParaRPr/>
          </a:p>
        </p:txBody>
      </p:sp>
      <p:sp>
        <p:nvSpPr>
          <p:cNvPr id="512" name="Google Shape;512;p44"/>
          <p:cNvSpPr txBox="1"/>
          <p:nvPr/>
        </p:nvSpPr>
        <p:spPr>
          <a:xfrm>
            <a:off x="1666725" y="351325"/>
            <a:ext cx="14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Master process</a:t>
            </a:r>
            <a:endParaRPr>
              <a:solidFill>
                <a:schemeClr val="accent2"/>
              </a:solidFill>
            </a:endParaRPr>
          </a:p>
        </p:txBody>
      </p:sp>
      <p:sp>
        <p:nvSpPr>
          <p:cNvPr id="513" name="Google Shape;513;p44"/>
          <p:cNvSpPr txBox="1"/>
          <p:nvPr/>
        </p:nvSpPr>
        <p:spPr>
          <a:xfrm>
            <a:off x="5193475" y="2155275"/>
            <a:ext cx="14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Child processes</a:t>
            </a:r>
            <a:endParaRPr>
              <a:solidFill>
                <a:schemeClr val="accent2"/>
              </a:solidFill>
            </a:endParaRPr>
          </a:p>
        </p:txBody>
      </p:sp>
      <p:sp>
        <p:nvSpPr>
          <p:cNvPr id="514" name="Google Shape;514;p44"/>
          <p:cNvSpPr txBox="1"/>
          <p:nvPr/>
        </p:nvSpPr>
        <p:spPr>
          <a:xfrm>
            <a:off x="4454125" y="1017300"/>
            <a:ext cx="1241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NGINX spins up a worker process per CPU core by default</a:t>
            </a:r>
            <a:endParaRPr sz="1000">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5"/>
          <p:cNvSpPr/>
          <p:nvPr/>
        </p:nvSpPr>
        <p:spPr>
          <a:xfrm>
            <a:off x="183225" y="101750"/>
            <a:ext cx="6229200" cy="3515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2"/>
              </a:solidFill>
            </a:endParaRPr>
          </a:p>
        </p:txBody>
      </p:sp>
      <p:pic>
        <p:nvPicPr>
          <p:cNvPr id="520" name="Google Shape;520;p45"/>
          <p:cNvPicPr preferRelativeResize="0"/>
          <p:nvPr/>
        </p:nvPicPr>
        <p:blipFill>
          <a:blip r:embed="rId3">
            <a:alphaModFix/>
          </a:blip>
          <a:stretch>
            <a:fillRect/>
          </a:stretch>
        </p:blipFill>
        <p:spPr>
          <a:xfrm>
            <a:off x="548775" y="166950"/>
            <a:ext cx="914400" cy="914400"/>
          </a:xfrm>
          <a:prstGeom prst="rect">
            <a:avLst/>
          </a:prstGeom>
          <a:noFill/>
          <a:ln>
            <a:noFill/>
          </a:ln>
        </p:spPr>
      </p:pic>
      <p:sp>
        <p:nvSpPr>
          <p:cNvPr id="521" name="Google Shape;521;p45"/>
          <p:cNvSpPr/>
          <p:nvPr/>
        </p:nvSpPr>
        <p:spPr>
          <a:xfrm>
            <a:off x="83462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Worker1</a:t>
            </a:r>
            <a:endParaRPr/>
          </a:p>
        </p:txBody>
      </p:sp>
      <p:sp>
        <p:nvSpPr>
          <p:cNvPr id="522" name="Google Shape;522;p45"/>
          <p:cNvSpPr/>
          <p:nvPr/>
        </p:nvSpPr>
        <p:spPr>
          <a:xfrm>
            <a:off x="199810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Worker2</a:t>
            </a:r>
            <a:endParaRPr/>
          </a:p>
        </p:txBody>
      </p:sp>
      <p:sp>
        <p:nvSpPr>
          <p:cNvPr id="523" name="Google Shape;523;p45"/>
          <p:cNvSpPr/>
          <p:nvPr/>
        </p:nvSpPr>
        <p:spPr>
          <a:xfrm>
            <a:off x="310727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Worker3</a:t>
            </a:r>
            <a:endParaRPr/>
          </a:p>
        </p:txBody>
      </p:sp>
      <p:pic>
        <p:nvPicPr>
          <p:cNvPr id="524" name="Google Shape;524;p45"/>
          <p:cNvPicPr preferRelativeResize="0"/>
          <p:nvPr/>
        </p:nvPicPr>
        <p:blipFill>
          <a:blip r:embed="rId4">
            <a:alphaModFix/>
          </a:blip>
          <a:stretch>
            <a:fillRect/>
          </a:stretch>
        </p:blipFill>
        <p:spPr>
          <a:xfrm>
            <a:off x="3927557" y="4012275"/>
            <a:ext cx="1479825" cy="832650"/>
          </a:xfrm>
          <a:prstGeom prst="rect">
            <a:avLst/>
          </a:prstGeom>
          <a:noFill/>
          <a:ln>
            <a:noFill/>
          </a:ln>
        </p:spPr>
      </p:pic>
      <p:sp>
        <p:nvSpPr>
          <p:cNvPr id="525" name="Google Shape;525;p45"/>
          <p:cNvSpPr/>
          <p:nvPr/>
        </p:nvSpPr>
        <p:spPr>
          <a:xfrm>
            <a:off x="421645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Worker4</a:t>
            </a:r>
            <a:endParaRPr/>
          </a:p>
        </p:txBody>
      </p:sp>
      <p:cxnSp>
        <p:nvCxnSpPr>
          <p:cNvPr id="526" name="Google Shape;526;p45"/>
          <p:cNvCxnSpPr>
            <a:stCxn id="524" idx="0"/>
            <a:endCxn id="525" idx="2"/>
          </p:cNvCxnSpPr>
          <p:nvPr/>
        </p:nvCxnSpPr>
        <p:spPr>
          <a:xfrm rot="10800000">
            <a:off x="4657570" y="2870175"/>
            <a:ext cx="9900" cy="1142100"/>
          </a:xfrm>
          <a:prstGeom prst="straightConnector1">
            <a:avLst/>
          </a:prstGeom>
          <a:noFill/>
          <a:ln cap="flat" cmpd="sng" w="9525">
            <a:solidFill>
              <a:schemeClr val="accent2"/>
            </a:solidFill>
            <a:prstDash val="solid"/>
            <a:round/>
            <a:headEnd len="med" w="med" type="triangle"/>
            <a:tailEnd len="med" w="med" type="triangle"/>
          </a:ln>
        </p:spPr>
      </p:cxnSp>
      <p:sp>
        <p:nvSpPr>
          <p:cNvPr id="527" name="Google Shape;527;p45"/>
          <p:cNvSpPr txBox="1"/>
          <p:nvPr/>
        </p:nvSpPr>
        <p:spPr>
          <a:xfrm>
            <a:off x="2551750" y="3789875"/>
            <a:ext cx="166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Client connect to NGINX  (e.g. port 80)</a:t>
            </a:r>
            <a:endParaRPr sz="1000">
              <a:solidFill>
                <a:schemeClr val="accent2"/>
              </a:solidFill>
            </a:endParaRPr>
          </a:p>
        </p:txBody>
      </p:sp>
      <p:sp>
        <p:nvSpPr>
          <p:cNvPr id="528" name="Google Shape;528;p45"/>
          <p:cNvSpPr txBox="1"/>
          <p:nvPr/>
        </p:nvSpPr>
        <p:spPr>
          <a:xfrm>
            <a:off x="4269050" y="1547125"/>
            <a:ext cx="914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A worker picks up the connection.</a:t>
            </a:r>
            <a:endParaRPr sz="1000">
              <a:solidFill>
                <a:schemeClr val="accent2"/>
              </a:solidFill>
            </a:endParaRPr>
          </a:p>
          <a:p>
            <a:pPr indent="0" lvl="0" marL="0" rtl="0" algn="l">
              <a:spcBef>
                <a:spcPts val="0"/>
              </a:spcBef>
              <a:spcAft>
                <a:spcPts val="0"/>
              </a:spcAft>
              <a:buNone/>
            </a:pPr>
            <a:r>
              <a:t/>
            </a:r>
            <a:endParaRPr/>
          </a:p>
        </p:txBody>
      </p:sp>
      <p:sp>
        <p:nvSpPr>
          <p:cNvPr id="529" name="Google Shape;529;p45"/>
          <p:cNvSpPr/>
          <p:nvPr/>
        </p:nvSpPr>
        <p:spPr>
          <a:xfrm>
            <a:off x="834625" y="3142725"/>
            <a:ext cx="4263900" cy="353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
        <p:nvSpPr>
          <p:cNvPr id="530" name="Google Shape;530;p45"/>
          <p:cNvSpPr txBox="1"/>
          <p:nvPr/>
        </p:nvSpPr>
        <p:spPr>
          <a:xfrm>
            <a:off x="1863275" y="260975"/>
            <a:ext cx="91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4 hardware threads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6"/>
          <p:cNvSpPr/>
          <p:nvPr/>
        </p:nvSpPr>
        <p:spPr>
          <a:xfrm>
            <a:off x="183225" y="101750"/>
            <a:ext cx="6229200" cy="3515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6" name="Google Shape;536;p46"/>
          <p:cNvPicPr preferRelativeResize="0"/>
          <p:nvPr/>
        </p:nvPicPr>
        <p:blipFill>
          <a:blip r:embed="rId3">
            <a:alphaModFix/>
          </a:blip>
          <a:stretch>
            <a:fillRect/>
          </a:stretch>
        </p:blipFill>
        <p:spPr>
          <a:xfrm>
            <a:off x="548775" y="166950"/>
            <a:ext cx="914400" cy="914400"/>
          </a:xfrm>
          <a:prstGeom prst="rect">
            <a:avLst/>
          </a:prstGeom>
          <a:noFill/>
          <a:ln>
            <a:noFill/>
          </a:ln>
        </p:spPr>
      </p:pic>
      <p:sp>
        <p:nvSpPr>
          <p:cNvPr id="537" name="Google Shape;537;p46"/>
          <p:cNvSpPr/>
          <p:nvPr/>
        </p:nvSpPr>
        <p:spPr>
          <a:xfrm>
            <a:off x="83462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Worker1</a:t>
            </a:r>
            <a:endParaRPr/>
          </a:p>
        </p:txBody>
      </p:sp>
      <p:sp>
        <p:nvSpPr>
          <p:cNvPr id="538" name="Google Shape;538;p46"/>
          <p:cNvSpPr/>
          <p:nvPr/>
        </p:nvSpPr>
        <p:spPr>
          <a:xfrm>
            <a:off x="199810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Worker2</a:t>
            </a:r>
            <a:endParaRPr/>
          </a:p>
        </p:txBody>
      </p:sp>
      <p:sp>
        <p:nvSpPr>
          <p:cNvPr id="539" name="Google Shape;539;p46"/>
          <p:cNvSpPr/>
          <p:nvPr/>
        </p:nvSpPr>
        <p:spPr>
          <a:xfrm>
            <a:off x="310727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Worker3</a:t>
            </a:r>
            <a:endParaRPr/>
          </a:p>
        </p:txBody>
      </p:sp>
      <p:pic>
        <p:nvPicPr>
          <p:cNvPr id="540" name="Google Shape;540;p46"/>
          <p:cNvPicPr preferRelativeResize="0"/>
          <p:nvPr/>
        </p:nvPicPr>
        <p:blipFill>
          <a:blip r:embed="rId4">
            <a:alphaModFix/>
          </a:blip>
          <a:stretch>
            <a:fillRect/>
          </a:stretch>
        </p:blipFill>
        <p:spPr>
          <a:xfrm>
            <a:off x="3927557" y="4012275"/>
            <a:ext cx="1479825" cy="832650"/>
          </a:xfrm>
          <a:prstGeom prst="rect">
            <a:avLst/>
          </a:prstGeom>
          <a:noFill/>
          <a:ln>
            <a:noFill/>
          </a:ln>
        </p:spPr>
      </p:pic>
      <p:sp>
        <p:nvSpPr>
          <p:cNvPr id="541" name="Google Shape;541;p46"/>
          <p:cNvSpPr/>
          <p:nvPr/>
        </p:nvSpPr>
        <p:spPr>
          <a:xfrm>
            <a:off x="421645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Worker4</a:t>
            </a:r>
            <a:endParaRPr/>
          </a:p>
        </p:txBody>
      </p:sp>
      <p:cxnSp>
        <p:nvCxnSpPr>
          <p:cNvPr id="542" name="Google Shape;542;p46"/>
          <p:cNvCxnSpPr>
            <a:stCxn id="540" idx="0"/>
            <a:endCxn id="541" idx="2"/>
          </p:cNvCxnSpPr>
          <p:nvPr/>
        </p:nvCxnSpPr>
        <p:spPr>
          <a:xfrm rot="10800000">
            <a:off x="4657570" y="2870175"/>
            <a:ext cx="9900" cy="1142100"/>
          </a:xfrm>
          <a:prstGeom prst="straightConnector1">
            <a:avLst/>
          </a:prstGeom>
          <a:noFill/>
          <a:ln cap="flat" cmpd="sng" w="9525">
            <a:solidFill>
              <a:schemeClr val="accent2"/>
            </a:solidFill>
            <a:prstDash val="solid"/>
            <a:round/>
            <a:headEnd len="med" w="med" type="triangle"/>
            <a:tailEnd len="med" w="med" type="triangle"/>
          </a:ln>
        </p:spPr>
      </p:cxnSp>
      <p:pic>
        <p:nvPicPr>
          <p:cNvPr id="543" name="Google Shape;543;p46"/>
          <p:cNvPicPr preferRelativeResize="0"/>
          <p:nvPr/>
        </p:nvPicPr>
        <p:blipFill>
          <a:blip r:embed="rId4">
            <a:alphaModFix/>
          </a:blip>
          <a:stretch>
            <a:fillRect/>
          </a:stretch>
        </p:blipFill>
        <p:spPr>
          <a:xfrm>
            <a:off x="2736632" y="4012275"/>
            <a:ext cx="1479825" cy="832650"/>
          </a:xfrm>
          <a:prstGeom prst="rect">
            <a:avLst/>
          </a:prstGeom>
          <a:noFill/>
          <a:ln>
            <a:noFill/>
          </a:ln>
        </p:spPr>
      </p:pic>
      <p:cxnSp>
        <p:nvCxnSpPr>
          <p:cNvPr id="544" name="Google Shape;544;p46"/>
          <p:cNvCxnSpPr>
            <a:stCxn id="543" idx="0"/>
          </p:cNvCxnSpPr>
          <p:nvPr/>
        </p:nvCxnSpPr>
        <p:spPr>
          <a:xfrm rot="10800000">
            <a:off x="3466645" y="2870175"/>
            <a:ext cx="9900" cy="1142100"/>
          </a:xfrm>
          <a:prstGeom prst="straightConnector1">
            <a:avLst/>
          </a:prstGeom>
          <a:noFill/>
          <a:ln cap="flat" cmpd="sng" w="9525">
            <a:solidFill>
              <a:schemeClr val="accent2"/>
            </a:solidFill>
            <a:prstDash val="solid"/>
            <a:round/>
            <a:headEnd len="med" w="med" type="triangle"/>
            <a:tailEnd len="med" w="med" type="triangle"/>
          </a:ln>
        </p:spPr>
      </p:cxnSp>
      <p:pic>
        <p:nvPicPr>
          <p:cNvPr id="545" name="Google Shape;545;p46"/>
          <p:cNvPicPr preferRelativeResize="0"/>
          <p:nvPr/>
        </p:nvPicPr>
        <p:blipFill rotWithShape="1">
          <a:blip r:embed="rId5">
            <a:alphaModFix/>
          </a:blip>
          <a:srcRect b="5074" l="32859" r="35457" t="3991"/>
          <a:stretch/>
        </p:blipFill>
        <p:spPr>
          <a:xfrm>
            <a:off x="7357127" y="283147"/>
            <a:ext cx="988524" cy="1596441"/>
          </a:xfrm>
          <a:prstGeom prst="rect">
            <a:avLst/>
          </a:prstGeom>
          <a:noFill/>
          <a:ln>
            <a:noFill/>
          </a:ln>
        </p:spPr>
      </p:pic>
      <p:cxnSp>
        <p:nvCxnSpPr>
          <p:cNvPr id="546" name="Google Shape;546;p46"/>
          <p:cNvCxnSpPr>
            <a:stCxn id="541" idx="0"/>
            <a:endCxn id="545" idx="1"/>
          </p:cNvCxnSpPr>
          <p:nvPr/>
        </p:nvCxnSpPr>
        <p:spPr>
          <a:xfrm flipH="1" rot="10800000">
            <a:off x="4657450" y="1081350"/>
            <a:ext cx="2699700" cy="1191900"/>
          </a:xfrm>
          <a:prstGeom prst="straightConnector1">
            <a:avLst/>
          </a:prstGeom>
          <a:noFill/>
          <a:ln cap="flat" cmpd="sng" w="9525">
            <a:solidFill>
              <a:schemeClr val="accent2"/>
            </a:solidFill>
            <a:prstDash val="solid"/>
            <a:round/>
            <a:headEnd len="med" w="med" type="triangle"/>
            <a:tailEnd len="med" w="med" type="triangle"/>
          </a:ln>
        </p:spPr>
      </p:cxnSp>
      <p:pic>
        <p:nvPicPr>
          <p:cNvPr id="547" name="Google Shape;547;p46"/>
          <p:cNvPicPr preferRelativeResize="0"/>
          <p:nvPr/>
        </p:nvPicPr>
        <p:blipFill>
          <a:blip r:embed="rId6">
            <a:alphaModFix/>
          </a:blip>
          <a:stretch>
            <a:fillRect/>
          </a:stretch>
        </p:blipFill>
        <p:spPr>
          <a:xfrm>
            <a:off x="2977225" y="396750"/>
            <a:ext cx="1142098" cy="1142098"/>
          </a:xfrm>
          <a:prstGeom prst="rect">
            <a:avLst/>
          </a:prstGeom>
          <a:noFill/>
          <a:ln>
            <a:noFill/>
          </a:ln>
        </p:spPr>
      </p:pic>
      <p:cxnSp>
        <p:nvCxnSpPr>
          <p:cNvPr id="548" name="Google Shape;548;p46"/>
          <p:cNvCxnSpPr>
            <a:stCxn id="539" idx="0"/>
            <a:endCxn id="547" idx="2"/>
          </p:cNvCxnSpPr>
          <p:nvPr/>
        </p:nvCxnSpPr>
        <p:spPr>
          <a:xfrm rot="10800000">
            <a:off x="3548275" y="1538850"/>
            <a:ext cx="0" cy="734400"/>
          </a:xfrm>
          <a:prstGeom prst="straightConnector1">
            <a:avLst/>
          </a:prstGeom>
          <a:noFill/>
          <a:ln cap="flat" cmpd="sng" w="9525">
            <a:solidFill>
              <a:schemeClr val="accent2"/>
            </a:solidFill>
            <a:prstDash val="solid"/>
            <a:round/>
            <a:headEnd len="med" w="med" type="triangle"/>
            <a:tailEnd len="med" w="med" type="triangle"/>
          </a:ln>
        </p:spPr>
      </p:cxnSp>
      <p:sp>
        <p:nvSpPr>
          <p:cNvPr id="549" name="Google Shape;549;p46"/>
          <p:cNvSpPr txBox="1"/>
          <p:nvPr/>
        </p:nvSpPr>
        <p:spPr>
          <a:xfrm>
            <a:off x="1564975" y="4271675"/>
            <a:ext cx="124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Clients send requests</a:t>
            </a:r>
            <a:endParaRPr sz="1000">
              <a:solidFill>
                <a:schemeClr val="accent2"/>
              </a:solidFill>
            </a:endParaRPr>
          </a:p>
        </p:txBody>
      </p:sp>
      <p:sp>
        <p:nvSpPr>
          <p:cNvPr id="550" name="Google Shape;550;p46"/>
          <p:cNvSpPr txBox="1"/>
          <p:nvPr/>
        </p:nvSpPr>
        <p:spPr>
          <a:xfrm>
            <a:off x="5171325" y="1081350"/>
            <a:ext cx="124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Read from upstream backend</a:t>
            </a:r>
            <a:endParaRPr sz="1000">
              <a:solidFill>
                <a:schemeClr val="accent2"/>
              </a:solidFill>
            </a:endParaRPr>
          </a:p>
        </p:txBody>
      </p:sp>
      <p:sp>
        <p:nvSpPr>
          <p:cNvPr id="551" name="Google Shape;551;p46"/>
          <p:cNvSpPr txBox="1"/>
          <p:nvPr/>
        </p:nvSpPr>
        <p:spPr>
          <a:xfrm>
            <a:off x="2307175" y="1780650"/>
            <a:ext cx="124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Read content from disk</a:t>
            </a:r>
            <a:endParaRPr sz="1000">
              <a:solidFill>
                <a:schemeClr val="accent2"/>
              </a:solidFill>
            </a:endParaRPr>
          </a:p>
        </p:txBody>
      </p:sp>
      <p:sp>
        <p:nvSpPr>
          <p:cNvPr id="552" name="Google Shape;552;p46"/>
          <p:cNvSpPr/>
          <p:nvPr/>
        </p:nvSpPr>
        <p:spPr>
          <a:xfrm>
            <a:off x="834625" y="3142725"/>
            <a:ext cx="4263900" cy="353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7"/>
          <p:cNvSpPr/>
          <p:nvPr/>
        </p:nvSpPr>
        <p:spPr>
          <a:xfrm>
            <a:off x="183225" y="101750"/>
            <a:ext cx="6229200" cy="3800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47"/>
          <p:cNvPicPr preferRelativeResize="0"/>
          <p:nvPr/>
        </p:nvPicPr>
        <p:blipFill>
          <a:blip r:embed="rId3">
            <a:alphaModFix/>
          </a:blip>
          <a:stretch>
            <a:fillRect/>
          </a:stretch>
        </p:blipFill>
        <p:spPr>
          <a:xfrm>
            <a:off x="2672675" y="588700"/>
            <a:ext cx="914400" cy="914400"/>
          </a:xfrm>
          <a:prstGeom prst="rect">
            <a:avLst/>
          </a:prstGeom>
          <a:noFill/>
          <a:ln>
            <a:noFill/>
          </a:ln>
        </p:spPr>
      </p:pic>
      <p:sp>
        <p:nvSpPr>
          <p:cNvPr id="559" name="Google Shape;559;p47"/>
          <p:cNvSpPr/>
          <p:nvPr/>
        </p:nvSpPr>
        <p:spPr>
          <a:xfrm>
            <a:off x="83462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Worker1</a:t>
            </a:r>
            <a:endParaRPr/>
          </a:p>
        </p:txBody>
      </p:sp>
      <p:sp>
        <p:nvSpPr>
          <p:cNvPr id="560" name="Google Shape;560;p47"/>
          <p:cNvSpPr/>
          <p:nvPr/>
        </p:nvSpPr>
        <p:spPr>
          <a:xfrm>
            <a:off x="199810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Worker2</a:t>
            </a:r>
            <a:endParaRPr/>
          </a:p>
        </p:txBody>
      </p:sp>
      <p:sp>
        <p:nvSpPr>
          <p:cNvPr id="561" name="Google Shape;561;p47"/>
          <p:cNvSpPr/>
          <p:nvPr/>
        </p:nvSpPr>
        <p:spPr>
          <a:xfrm>
            <a:off x="3107275"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Worker3</a:t>
            </a:r>
            <a:endParaRPr/>
          </a:p>
        </p:txBody>
      </p:sp>
      <p:pic>
        <p:nvPicPr>
          <p:cNvPr id="562" name="Google Shape;562;p47"/>
          <p:cNvPicPr preferRelativeResize="0"/>
          <p:nvPr/>
        </p:nvPicPr>
        <p:blipFill>
          <a:blip r:embed="rId4">
            <a:alphaModFix/>
          </a:blip>
          <a:stretch>
            <a:fillRect/>
          </a:stretch>
        </p:blipFill>
        <p:spPr>
          <a:xfrm>
            <a:off x="3927557" y="4012275"/>
            <a:ext cx="1479825" cy="832650"/>
          </a:xfrm>
          <a:prstGeom prst="rect">
            <a:avLst/>
          </a:prstGeom>
          <a:noFill/>
          <a:ln>
            <a:noFill/>
          </a:ln>
        </p:spPr>
      </p:pic>
      <p:sp>
        <p:nvSpPr>
          <p:cNvPr id="563" name="Google Shape;563;p47"/>
          <p:cNvSpPr/>
          <p:nvPr/>
        </p:nvSpPr>
        <p:spPr>
          <a:xfrm>
            <a:off x="4216450" y="2273250"/>
            <a:ext cx="882000" cy="597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Worker4</a:t>
            </a:r>
            <a:endParaRPr/>
          </a:p>
        </p:txBody>
      </p:sp>
      <p:cxnSp>
        <p:nvCxnSpPr>
          <p:cNvPr id="564" name="Google Shape;564;p47"/>
          <p:cNvCxnSpPr>
            <a:stCxn id="562" idx="0"/>
            <a:endCxn id="563" idx="2"/>
          </p:cNvCxnSpPr>
          <p:nvPr/>
        </p:nvCxnSpPr>
        <p:spPr>
          <a:xfrm rot="10800000">
            <a:off x="4657570" y="2870175"/>
            <a:ext cx="9900" cy="1142100"/>
          </a:xfrm>
          <a:prstGeom prst="straightConnector1">
            <a:avLst/>
          </a:prstGeom>
          <a:noFill/>
          <a:ln cap="flat" cmpd="sng" w="9525">
            <a:solidFill>
              <a:schemeClr val="accent2"/>
            </a:solidFill>
            <a:prstDash val="solid"/>
            <a:round/>
            <a:headEnd len="med" w="med" type="none"/>
            <a:tailEnd len="med" w="med" type="triangle"/>
          </a:ln>
        </p:spPr>
      </p:cxnSp>
      <p:pic>
        <p:nvPicPr>
          <p:cNvPr id="565" name="Google Shape;565;p47"/>
          <p:cNvPicPr preferRelativeResize="0"/>
          <p:nvPr/>
        </p:nvPicPr>
        <p:blipFill>
          <a:blip r:embed="rId4">
            <a:alphaModFix/>
          </a:blip>
          <a:stretch>
            <a:fillRect/>
          </a:stretch>
        </p:blipFill>
        <p:spPr>
          <a:xfrm>
            <a:off x="2736632" y="4012275"/>
            <a:ext cx="1479825" cy="832650"/>
          </a:xfrm>
          <a:prstGeom prst="rect">
            <a:avLst/>
          </a:prstGeom>
          <a:noFill/>
          <a:ln>
            <a:noFill/>
          </a:ln>
        </p:spPr>
      </p:pic>
      <p:cxnSp>
        <p:nvCxnSpPr>
          <p:cNvPr id="566" name="Google Shape;566;p47"/>
          <p:cNvCxnSpPr>
            <a:stCxn id="565" idx="0"/>
          </p:cNvCxnSpPr>
          <p:nvPr/>
        </p:nvCxnSpPr>
        <p:spPr>
          <a:xfrm rot="10800000">
            <a:off x="3466645" y="2870175"/>
            <a:ext cx="9900" cy="1142100"/>
          </a:xfrm>
          <a:prstGeom prst="straightConnector1">
            <a:avLst/>
          </a:prstGeom>
          <a:noFill/>
          <a:ln cap="flat" cmpd="sng" w="9525">
            <a:solidFill>
              <a:schemeClr val="accent2"/>
            </a:solidFill>
            <a:prstDash val="solid"/>
            <a:round/>
            <a:headEnd len="med" w="med" type="none"/>
            <a:tailEnd len="med" w="med" type="triangle"/>
          </a:ln>
        </p:spPr>
      </p:cxnSp>
      <p:pic>
        <p:nvPicPr>
          <p:cNvPr id="567" name="Google Shape;567;p47"/>
          <p:cNvPicPr preferRelativeResize="0"/>
          <p:nvPr/>
        </p:nvPicPr>
        <p:blipFill>
          <a:blip r:embed="rId4">
            <a:alphaModFix/>
          </a:blip>
          <a:stretch>
            <a:fillRect/>
          </a:stretch>
        </p:blipFill>
        <p:spPr>
          <a:xfrm>
            <a:off x="1535832" y="4012350"/>
            <a:ext cx="1479825" cy="832650"/>
          </a:xfrm>
          <a:prstGeom prst="rect">
            <a:avLst/>
          </a:prstGeom>
          <a:noFill/>
          <a:ln>
            <a:noFill/>
          </a:ln>
        </p:spPr>
      </p:pic>
      <p:cxnSp>
        <p:nvCxnSpPr>
          <p:cNvPr id="568" name="Google Shape;568;p47"/>
          <p:cNvCxnSpPr>
            <a:stCxn id="567" idx="0"/>
          </p:cNvCxnSpPr>
          <p:nvPr/>
        </p:nvCxnSpPr>
        <p:spPr>
          <a:xfrm rot="10800000">
            <a:off x="2265845" y="2870250"/>
            <a:ext cx="9900" cy="1142100"/>
          </a:xfrm>
          <a:prstGeom prst="straightConnector1">
            <a:avLst/>
          </a:prstGeom>
          <a:noFill/>
          <a:ln cap="flat" cmpd="sng" w="9525">
            <a:solidFill>
              <a:schemeClr val="accent2"/>
            </a:solidFill>
            <a:prstDash val="solid"/>
            <a:round/>
            <a:headEnd len="med" w="med" type="none"/>
            <a:tailEnd len="med" w="med" type="triangle"/>
          </a:ln>
        </p:spPr>
      </p:cxnSp>
      <p:pic>
        <p:nvPicPr>
          <p:cNvPr id="569" name="Google Shape;569;p47"/>
          <p:cNvPicPr preferRelativeResize="0"/>
          <p:nvPr/>
        </p:nvPicPr>
        <p:blipFill>
          <a:blip r:embed="rId4">
            <a:alphaModFix/>
          </a:blip>
          <a:stretch>
            <a:fillRect/>
          </a:stretch>
        </p:blipFill>
        <p:spPr>
          <a:xfrm>
            <a:off x="413595" y="4012275"/>
            <a:ext cx="1479825" cy="832650"/>
          </a:xfrm>
          <a:prstGeom prst="rect">
            <a:avLst/>
          </a:prstGeom>
          <a:noFill/>
          <a:ln>
            <a:noFill/>
          </a:ln>
        </p:spPr>
      </p:pic>
      <p:cxnSp>
        <p:nvCxnSpPr>
          <p:cNvPr id="570" name="Google Shape;570;p47"/>
          <p:cNvCxnSpPr>
            <a:stCxn id="569" idx="0"/>
          </p:cNvCxnSpPr>
          <p:nvPr/>
        </p:nvCxnSpPr>
        <p:spPr>
          <a:xfrm rot="10800000">
            <a:off x="1143607" y="2870175"/>
            <a:ext cx="9900" cy="1142100"/>
          </a:xfrm>
          <a:prstGeom prst="straightConnector1">
            <a:avLst/>
          </a:prstGeom>
          <a:noFill/>
          <a:ln cap="flat" cmpd="sng" w="9525">
            <a:solidFill>
              <a:schemeClr val="accent2"/>
            </a:solidFill>
            <a:prstDash val="solid"/>
            <a:round/>
            <a:headEnd len="med" w="med" type="none"/>
            <a:tailEnd len="med" w="med" type="triangle"/>
          </a:ln>
        </p:spPr>
      </p:cxnSp>
      <p:pic>
        <p:nvPicPr>
          <p:cNvPr id="571" name="Google Shape;571;p47"/>
          <p:cNvPicPr preferRelativeResize="0"/>
          <p:nvPr/>
        </p:nvPicPr>
        <p:blipFill>
          <a:blip r:embed="rId4">
            <a:alphaModFix/>
          </a:blip>
          <a:stretch>
            <a:fillRect/>
          </a:stretch>
        </p:blipFill>
        <p:spPr>
          <a:xfrm>
            <a:off x="4989232" y="4012275"/>
            <a:ext cx="1479825" cy="832650"/>
          </a:xfrm>
          <a:prstGeom prst="rect">
            <a:avLst/>
          </a:prstGeom>
          <a:noFill/>
          <a:ln>
            <a:noFill/>
          </a:ln>
        </p:spPr>
      </p:pic>
      <p:cxnSp>
        <p:nvCxnSpPr>
          <p:cNvPr id="572" name="Google Shape;572;p47"/>
          <p:cNvCxnSpPr>
            <a:stCxn id="571" idx="0"/>
          </p:cNvCxnSpPr>
          <p:nvPr/>
        </p:nvCxnSpPr>
        <p:spPr>
          <a:xfrm rot="10800000">
            <a:off x="4838145" y="2863575"/>
            <a:ext cx="891000" cy="1148700"/>
          </a:xfrm>
          <a:prstGeom prst="straightConnector1">
            <a:avLst/>
          </a:prstGeom>
          <a:noFill/>
          <a:ln cap="flat" cmpd="sng" w="9525">
            <a:solidFill>
              <a:schemeClr val="accent2"/>
            </a:solidFill>
            <a:prstDash val="solid"/>
            <a:round/>
            <a:headEnd len="med" w="med" type="none"/>
            <a:tailEnd len="med" w="med" type="triangle"/>
          </a:ln>
        </p:spPr>
      </p:cxnSp>
      <p:sp>
        <p:nvSpPr>
          <p:cNvPr id="573" name="Google Shape;573;p47"/>
          <p:cNvSpPr txBox="1"/>
          <p:nvPr/>
        </p:nvSpPr>
        <p:spPr>
          <a:xfrm>
            <a:off x="4447350" y="1349800"/>
            <a:ext cx="124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Each worker can serve thousands of connections</a:t>
            </a:r>
            <a:endParaRPr sz="1000">
              <a:solidFill>
                <a:schemeClr val="accent2"/>
              </a:solidFill>
            </a:endParaRPr>
          </a:p>
        </p:txBody>
      </p:sp>
      <p:sp>
        <p:nvSpPr>
          <p:cNvPr id="574" name="Google Shape;574;p47"/>
          <p:cNvSpPr/>
          <p:nvPr/>
        </p:nvSpPr>
        <p:spPr>
          <a:xfrm>
            <a:off x="834625" y="3142725"/>
            <a:ext cx="4263900" cy="353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8"/>
          <p:cNvSpPr txBox="1"/>
          <p:nvPr>
            <p:ph type="title"/>
          </p:nvPr>
        </p:nvSpPr>
        <p:spPr>
          <a:xfrm>
            <a:off x="311700" y="22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580" name="Google Shape;580;p48"/>
          <p:cNvSpPr txBox="1"/>
          <p:nvPr>
            <p:ph idx="1" type="body"/>
          </p:nvPr>
        </p:nvSpPr>
        <p:spPr>
          <a:xfrm>
            <a:off x="311700" y="884050"/>
            <a:ext cx="8520600" cy="37782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349250" lvl="0" marL="457200" rtl="0" algn="l">
              <a:lnSpc>
                <a:spcPct val="150000"/>
              </a:lnSpc>
              <a:spcBef>
                <a:spcPts val="1200"/>
              </a:spcBef>
              <a:spcAft>
                <a:spcPts val="0"/>
              </a:spcAft>
              <a:buSzPts val="1900"/>
              <a:buChar char="●"/>
            </a:pPr>
            <a:r>
              <a:rPr lang="en" sz="1900"/>
              <a:t>What is </a:t>
            </a:r>
            <a:r>
              <a:rPr lang="en" sz="1900"/>
              <a:t>NGINX</a:t>
            </a:r>
            <a:r>
              <a:rPr lang="en" sz="1900"/>
              <a:t>?</a:t>
            </a:r>
            <a:endParaRPr sz="1900"/>
          </a:p>
          <a:p>
            <a:pPr indent="-349250" lvl="0" marL="457200" rtl="0" algn="l">
              <a:lnSpc>
                <a:spcPct val="150000"/>
              </a:lnSpc>
              <a:spcBef>
                <a:spcPts val="0"/>
              </a:spcBef>
              <a:spcAft>
                <a:spcPts val="0"/>
              </a:spcAft>
              <a:buSzPts val="1900"/>
              <a:buChar char="●"/>
            </a:pPr>
            <a:r>
              <a:rPr lang="en" sz="1900"/>
              <a:t>Current &amp; Desired Architecture</a:t>
            </a:r>
            <a:endParaRPr sz="1900"/>
          </a:p>
          <a:p>
            <a:pPr indent="-349250" lvl="0" marL="457200" rtl="0" algn="l">
              <a:lnSpc>
                <a:spcPct val="150000"/>
              </a:lnSpc>
              <a:spcBef>
                <a:spcPts val="0"/>
              </a:spcBef>
              <a:spcAft>
                <a:spcPts val="0"/>
              </a:spcAft>
              <a:buSzPts val="1900"/>
              <a:buChar char="●"/>
            </a:pPr>
            <a:r>
              <a:rPr lang="en" sz="1900"/>
              <a:t>Layer 4 and Layer 7 Proxying in </a:t>
            </a:r>
            <a:r>
              <a:rPr lang="en" sz="1900"/>
              <a:t>NGINX</a:t>
            </a:r>
            <a:endParaRPr sz="1900"/>
          </a:p>
          <a:p>
            <a:pPr indent="-349250" lvl="0" marL="457200" rtl="0" algn="l">
              <a:lnSpc>
                <a:spcPct val="150000"/>
              </a:lnSpc>
              <a:spcBef>
                <a:spcPts val="0"/>
              </a:spcBef>
              <a:spcAft>
                <a:spcPts val="0"/>
              </a:spcAft>
              <a:buSzPts val="1900"/>
              <a:buChar char="●"/>
            </a:pPr>
            <a:r>
              <a:rPr lang="en" sz="1900"/>
              <a:t>TLS Termination vs TLS Passthrough</a:t>
            </a:r>
            <a:endParaRPr sz="1900"/>
          </a:p>
          <a:p>
            <a:pPr indent="-349250" lvl="0" marL="457200" rtl="0" algn="l">
              <a:lnSpc>
                <a:spcPct val="150000"/>
              </a:lnSpc>
              <a:spcBef>
                <a:spcPts val="0"/>
              </a:spcBef>
              <a:spcAft>
                <a:spcPts val="0"/>
              </a:spcAft>
              <a:buSzPts val="1900"/>
              <a:buChar char="●"/>
            </a:pPr>
            <a:r>
              <a:rPr lang="en" sz="1900"/>
              <a:t>Timeouts in NGINX</a:t>
            </a:r>
            <a:endParaRPr sz="1900"/>
          </a:p>
          <a:p>
            <a:pPr indent="-349250" lvl="0" marL="457200" rtl="0" algn="l">
              <a:lnSpc>
                <a:spcPct val="150000"/>
              </a:lnSpc>
              <a:spcBef>
                <a:spcPts val="0"/>
              </a:spcBef>
              <a:spcAft>
                <a:spcPts val="0"/>
              </a:spcAft>
              <a:buSzPts val="1900"/>
              <a:buChar char="●"/>
            </a:pPr>
            <a:r>
              <a:rPr lang="en" sz="1900"/>
              <a:t>Example</a:t>
            </a:r>
            <a:endParaRPr sz="1900"/>
          </a:p>
          <a:p>
            <a:pPr indent="-342900" lvl="1" marL="914400" rtl="0" algn="l">
              <a:lnSpc>
                <a:spcPct val="150000"/>
              </a:lnSpc>
              <a:spcBef>
                <a:spcPts val="0"/>
              </a:spcBef>
              <a:spcAft>
                <a:spcPts val="0"/>
              </a:spcAft>
              <a:buSzPts val="1800"/>
              <a:buChar char="○"/>
            </a:pPr>
            <a:r>
              <a:rPr lang="en" sz="1800"/>
              <a:t>NGINX</a:t>
            </a:r>
            <a:r>
              <a:rPr lang="en" sz="1800"/>
              <a:t> as a Web Server, Layer 7 Proxy &amp; Layer 4 Proxy</a:t>
            </a:r>
            <a:endParaRPr sz="1800"/>
          </a:p>
          <a:p>
            <a:pPr indent="-342900" lvl="1" marL="914400" rtl="0" algn="l">
              <a:lnSpc>
                <a:spcPct val="150000"/>
              </a:lnSpc>
              <a:spcBef>
                <a:spcPts val="0"/>
              </a:spcBef>
              <a:spcAft>
                <a:spcPts val="0"/>
              </a:spcAft>
              <a:buSzPts val="1800"/>
              <a:buChar char="○"/>
            </a:pPr>
            <a:r>
              <a:rPr lang="en" sz="1800"/>
              <a:t>Enable HTTPS, TLS 1.3 &amp; HTTP/2 on </a:t>
            </a:r>
            <a:r>
              <a:rPr lang="en" sz="1800"/>
              <a:t>NGINX</a:t>
            </a:r>
            <a:endParaRPr sz="1800"/>
          </a:p>
          <a:p>
            <a:pPr indent="-342900" lvl="0" marL="457200" rtl="0" algn="l">
              <a:lnSpc>
                <a:spcPct val="150000"/>
              </a:lnSpc>
              <a:spcBef>
                <a:spcPts val="0"/>
              </a:spcBef>
              <a:spcAft>
                <a:spcPts val="0"/>
              </a:spcAft>
              <a:buSzPts val="1800"/>
              <a:buChar char="●"/>
            </a:pPr>
            <a:r>
              <a:rPr lang="en" sz="1900"/>
              <a:t>Summary</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NGINX</a:t>
            </a:r>
            <a:r>
              <a:rPr lang="en"/>
              <a:t>?</a:t>
            </a:r>
            <a:endParaRPr/>
          </a:p>
        </p:txBody>
      </p:sp>
      <p:sp>
        <p:nvSpPr>
          <p:cNvPr id="74" name="Google Shape;74;p16"/>
          <p:cNvSpPr txBox="1"/>
          <p:nvPr>
            <p:ph idx="1" type="body"/>
          </p:nvPr>
        </p:nvSpPr>
        <p:spPr>
          <a:xfrm>
            <a:off x="311700" y="1152475"/>
            <a:ext cx="8520600" cy="36885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10000"/>
          </a:bodyPr>
          <a:lstStyle/>
          <a:p>
            <a:pPr indent="-381000" lvl="0" marL="457200" rtl="0" algn="l">
              <a:lnSpc>
                <a:spcPct val="150000"/>
              </a:lnSpc>
              <a:spcBef>
                <a:spcPts val="1200"/>
              </a:spcBef>
              <a:spcAft>
                <a:spcPts val="0"/>
              </a:spcAft>
              <a:buSzPts val="2400"/>
              <a:buChar char="●"/>
            </a:pPr>
            <a:r>
              <a:rPr lang="en" sz="2400"/>
              <a:t>Web Server</a:t>
            </a:r>
            <a:endParaRPr sz="2400"/>
          </a:p>
          <a:p>
            <a:pPr indent="-381000" lvl="1" marL="914400" rtl="0" algn="l">
              <a:lnSpc>
                <a:spcPct val="150000"/>
              </a:lnSpc>
              <a:spcBef>
                <a:spcPts val="0"/>
              </a:spcBef>
              <a:spcAft>
                <a:spcPts val="0"/>
              </a:spcAft>
              <a:buSzPts val="2400"/>
              <a:buChar char="○"/>
            </a:pPr>
            <a:r>
              <a:rPr lang="en" sz="2400"/>
              <a:t>Serves web content</a:t>
            </a:r>
            <a:endParaRPr sz="2400"/>
          </a:p>
          <a:p>
            <a:pPr indent="-381000" lvl="0" marL="457200" rtl="0" algn="l">
              <a:lnSpc>
                <a:spcPct val="150000"/>
              </a:lnSpc>
              <a:spcBef>
                <a:spcPts val="0"/>
              </a:spcBef>
              <a:spcAft>
                <a:spcPts val="0"/>
              </a:spcAft>
              <a:buSzPts val="2400"/>
              <a:buChar char="●"/>
            </a:pPr>
            <a:r>
              <a:rPr lang="en" sz="2400"/>
              <a:t>Reverse Proxy </a:t>
            </a:r>
            <a:endParaRPr sz="2400"/>
          </a:p>
          <a:p>
            <a:pPr indent="-381000" lvl="1" marL="914400" rtl="0" algn="l">
              <a:lnSpc>
                <a:spcPct val="150000"/>
              </a:lnSpc>
              <a:spcBef>
                <a:spcPts val="0"/>
              </a:spcBef>
              <a:spcAft>
                <a:spcPts val="0"/>
              </a:spcAft>
              <a:buSzPts val="2400"/>
              <a:buChar char="○"/>
            </a:pPr>
            <a:r>
              <a:rPr lang="en" sz="2400"/>
              <a:t>Load Balancing</a:t>
            </a:r>
            <a:endParaRPr sz="2400"/>
          </a:p>
          <a:p>
            <a:pPr indent="-381000" lvl="1" marL="914400" rtl="0" algn="l">
              <a:lnSpc>
                <a:spcPct val="150000"/>
              </a:lnSpc>
              <a:spcBef>
                <a:spcPts val="0"/>
              </a:spcBef>
              <a:spcAft>
                <a:spcPts val="0"/>
              </a:spcAft>
              <a:buSzPts val="2400"/>
              <a:buChar char="○"/>
            </a:pPr>
            <a:r>
              <a:rPr lang="en" sz="2400"/>
              <a:t>Backend Routing</a:t>
            </a:r>
            <a:endParaRPr sz="2400"/>
          </a:p>
          <a:p>
            <a:pPr indent="-381000" lvl="1" marL="914400" rtl="0" algn="l">
              <a:lnSpc>
                <a:spcPct val="150000"/>
              </a:lnSpc>
              <a:spcBef>
                <a:spcPts val="0"/>
              </a:spcBef>
              <a:spcAft>
                <a:spcPts val="0"/>
              </a:spcAft>
              <a:buSzPts val="2400"/>
              <a:buChar char="○"/>
            </a:pPr>
            <a:r>
              <a:rPr lang="en" sz="2400"/>
              <a:t>Caching</a:t>
            </a:r>
            <a:endParaRPr sz="2400"/>
          </a:p>
          <a:p>
            <a:pPr indent="-381000" lvl="1" marL="914400" rtl="0" algn="l">
              <a:lnSpc>
                <a:spcPct val="150000"/>
              </a:lnSpc>
              <a:spcBef>
                <a:spcPts val="0"/>
              </a:spcBef>
              <a:spcAft>
                <a:spcPts val="0"/>
              </a:spcAft>
              <a:buSzPts val="2400"/>
              <a:buChar char="○"/>
            </a:pPr>
            <a:r>
              <a:rPr lang="en" sz="2400"/>
              <a:t>API Gateway</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Current vs Desired</a:t>
            </a:r>
            <a:endParaRPr/>
          </a:p>
          <a:p>
            <a:pPr indent="0" lvl="0" marL="0" rtl="0" algn="l">
              <a:spcBef>
                <a:spcPts val="0"/>
              </a:spcBef>
              <a:spcAft>
                <a:spcPts val="0"/>
              </a:spcAft>
              <a:buNone/>
            </a:pPr>
            <a:r>
              <a:rPr lang="en"/>
              <a:t>Architecture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36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Architecture</a:t>
            </a:r>
            <a:endParaRPr/>
          </a:p>
        </p:txBody>
      </p:sp>
      <p:grpSp>
        <p:nvGrpSpPr>
          <p:cNvPr id="85" name="Google Shape;85;p18"/>
          <p:cNvGrpSpPr/>
          <p:nvPr/>
        </p:nvGrpSpPr>
        <p:grpSpPr>
          <a:xfrm>
            <a:off x="1521165" y="1099544"/>
            <a:ext cx="3588524" cy="451824"/>
            <a:chOff x="2092725" y="1747251"/>
            <a:chExt cx="5144100" cy="451824"/>
          </a:xfrm>
        </p:grpSpPr>
        <p:cxnSp>
          <p:nvCxnSpPr>
            <p:cNvPr id="86" name="Google Shape;86;p18"/>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87" name="Google Shape;87;p18"/>
            <p:cNvSpPr txBox="1"/>
            <p:nvPr/>
          </p:nvSpPr>
          <p:spPr>
            <a:xfrm>
              <a:off x="2973139" y="1747251"/>
              <a:ext cx="30471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88" name="Google Shape;88;p18"/>
          <p:cNvGrpSpPr/>
          <p:nvPr/>
        </p:nvGrpSpPr>
        <p:grpSpPr>
          <a:xfrm>
            <a:off x="1521207" y="1632450"/>
            <a:ext cx="3566405" cy="358200"/>
            <a:chOff x="2092725" y="2647173"/>
            <a:chExt cx="5144100" cy="358200"/>
          </a:xfrm>
        </p:grpSpPr>
        <p:cxnSp>
          <p:nvCxnSpPr>
            <p:cNvPr id="89" name="Google Shape;89;p18"/>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90" name="Google Shape;90;p18"/>
            <p:cNvSpPr txBox="1"/>
            <p:nvPr/>
          </p:nvSpPr>
          <p:spPr>
            <a:xfrm>
              <a:off x="3521760" y="2647173"/>
              <a:ext cx="228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cxnSp>
        <p:nvCxnSpPr>
          <p:cNvPr id="91" name="Google Shape;91;p18"/>
          <p:cNvCxnSpPr/>
          <p:nvPr/>
        </p:nvCxnSpPr>
        <p:spPr>
          <a:xfrm>
            <a:off x="6602800" y="2561555"/>
            <a:ext cx="1095600" cy="20400"/>
          </a:xfrm>
          <a:prstGeom prst="straightConnector1">
            <a:avLst/>
          </a:prstGeom>
          <a:noFill/>
          <a:ln cap="flat" cmpd="sng" w="38100">
            <a:solidFill>
              <a:schemeClr val="dk1"/>
            </a:solidFill>
            <a:prstDash val="solid"/>
            <a:round/>
            <a:headEnd len="med" w="med" type="triangle"/>
            <a:tailEnd len="med" w="med" type="triangle"/>
          </a:ln>
        </p:spPr>
      </p:cxnSp>
      <p:grpSp>
        <p:nvGrpSpPr>
          <p:cNvPr id="92" name="Google Shape;92;p18"/>
          <p:cNvGrpSpPr/>
          <p:nvPr/>
        </p:nvGrpSpPr>
        <p:grpSpPr>
          <a:xfrm>
            <a:off x="1499065" y="2071732"/>
            <a:ext cx="3588524" cy="451824"/>
            <a:chOff x="2092725" y="1747251"/>
            <a:chExt cx="5144100" cy="451824"/>
          </a:xfrm>
        </p:grpSpPr>
        <p:cxnSp>
          <p:nvCxnSpPr>
            <p:cNvPr id="93" name="Google Shape;93;p18"/>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94" name="Google Shape;94;p18"/>
            <p:cNvSpPr txBox="1"/>
            <p:nvPr/>
          </p:nvSpPr>
          <p:spPr>
            <a:xfrm>
              <a:off x="2973139" y="1747251"/>
              <a:ext cx="30471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95" name="Google Shape;95;p18"/>
          <p:cNvGrpSpPr/>
          <p:nvPr/>
        </p:nvGrpSpPr>
        <p:grpSpPr>
          <a:xfrm>
            <a:off x="1499107" y="2604637"/>
            <a:ext cx="3566405" cy="358200"/>
            <a:chOff x="2092725" y="2647173"/>
            <a:chExt cx="5144100" cy="358200"/>
          </a:xfrm>
        </p:grpSpPr>
        <p:cxnSp>
          <p:nvCxnSpPr>
            <p:cNvPr id="96" name="Google Shape;96;p18"/>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97" name="Google Shape;97;p18"/>
            <p:cNvSpPr txBox="1"/>
            <p:nvPr/>
          </p:nvSpPr>
          <p:spPr>
            <a:xfrm>
              <a:off x="3537680" y="2647173"/>
              <a:ext cx="228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grpSp>
        <p:nvGrpSpPr>
          <p:cNvPr id="98" name="Google Shape;98;p18"/>
          <p:cNvGrpSpPr/>
          <p:nvPr/>
        </p:nvGrpSpPr>
        <p:grpSpPr>
          <a:xfrm>
            <a:off x="1488040" y="3043907"/>
            <a:ext cx="3588524" cy="451824"/>
            <a:chOff x="2092725" y="1747251"/>
            <a:chExt cx="5144100" cy="451824"/>
          </a:xfrm>
        </p:grpSpPr>
        <p:cxnSp>
          <p:nvCxnSpPr>
            <p:cNvPr id="99" name="Google Shape;99;p18"/>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100" name="Google Shape;100;p18"/>
            <p:cNvSpPr txBox="1"/>
            <p:nvPr/>
          </p:nvSpPr>
          <p:spPr>
            <a:xfrm>
              <a:off x="2973139" y="1747251"/>
              <a:ext cx="30471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101" name="Google Shape;101;p18"/>
          <p:cNvGrpSpPr/>
          <p:nvPr/>
        </p:nvGrpSpPr>
        <p:grpSpPr>
          <a:xfrm>
            <a:off x="1488082" y="3538637"/>
            <a:ext cx="3566405" cy="358200"/>
            <a:chOff x="2092725" y="2608998"/>
            <a:chExt cx="5144100" cy="358200"/>
          </a:xfrm>
        </p:grpSpPr>
        <p:cxnSp>
          <p:nvCxnSpPr>
            <p:cNvPr id="102" name="Google Shape;102;p18"/>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103" name="Google Shape;103;p18"/>
            <p:cNvSpPr txBox="1"/>
            <p:nvPr/>
          </p:nvSpPr>
          <p:spPr>
            <a:xfrm>
              <a:off x="3521760" y="2608998"/>
              <a:ext cx="228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sp>
        <p:nvSpPr>
          <p:cNvPr id="104" name="Google Shape;104;p18"/>
          <p:cNvSpPr txBox="1"/>
          <p:nvPr/>
        </p:nvSpPr>
        <p:spPr>
          <a:xfrm>
            <a:off x="7944975" y="3495725"/>
            <a:ext cx="10086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db:5432</a:t>
            </a:r>
            <a:endParaRPr>
              <a:solidFill>
                <a:schemeClr val="dk1"/>
              </a:solidFill>
            </a:endParaRPr>
          </a:p>
        </p:txBody>
      </p:sp>
      <p:pic>
        <p:nvPicPr>
          <p:cNvPr id="105" name="Google Shape;105;p18"/>
          <p:cNvPicPr preferRelativeResize="0"/>
          <p:nvPr/>
        </p:nvPicPr>
        <p:blipFill>
          <a:blip r:embed="rId3">
            <a:alphaModFix/>
          </a:blip>
          <a:stretch>
            <a:fillRect/>
          </a:stretch>
        </p:blipFill>
        <p:spPr>
          <a:xfrm>
            <a:off x="-67000" y="1056275"/>
            <a:ext cx="1660626" cy="934376"/>
          </a:xfrm>
          <a:prstGeom prst="rect">
            <a:avLst/>
          </a:prstGeom>
          <a:noFill/>
          <a:ln>
            <a:noFill/>
          </a:ln>
        </p:spPr>
      </p:pic>
      <p:pic>
        <p:nvPicPr>
          <p:cNvPr id="106" name="Google Shape;106;p18"/>
          <p:cNvPicPr preferRelativeResize="0"/>
          <p:nvPr/>
        </p:nvPicPr>
        <p:blipFill rotWithShape="1">
          <a:blip r:embed="rId4">
            <a:alphaModFix/>
          </a:blip>
          <a:srcRect b="9149" l="29287" r="31874" t="4531"/>
          <a:stretch/>
        </p:blipFill>
        <p:spPr>
          <a:xfrm>
            <a:off x="7645900" y="1761975"/>
            <a:ext cx="1386347" cy="1733750"/>
          </a:xfrm>
          <a:prstGeom prst="rect">
            <a:avLst/>
          </a:prstGeom>
          <a:noFill/>
          <a:ln>
            <a:noFill/>
          </a:ln>
        </p:spPr>
      </p:pic>
      <p:pic>
        <p:nvPicPr>
          <p:cNvPr id="107" name="Google Shape;107;p18"/>
          <p:cNvPicPr preferRelativeResize="0"/>
          <p:nvPr/>
        </p:nvPicPr>
        <p:blipFill rotWithShape="1">
          <a:blip r:embed="rId5">
            <a:alphaModFix/>
          </a:blip>
          <a:srcRect b="5074" l="32859" r="35457" t="3991"/>
          <a:stretch/>
        </p:blipFill>
        <p:spPr>
          <a:xfrm>
            <a:off x="5272425" y="1505275"/>
            <a:ext cx="1430526" cy="2310250"/>
          </a:xfrm>
          <a:prstGeom prst="rect">
            <a:avLst/>
          </a:prstGeom>
          <a:noFill/>
          <a:ln>
            <a:noFill/>
          </a:ln>
        </p:spPr>
      </p:pic>
      <p:pic>
        <p:nvPicPr>
          <p:cNvPr id="108" name="Google Shape;108;p18"/>
          <p:cNvPicPr preferRelativeResize="0"/>
          <p:nvPr/>
        </p:nvPicPr>
        <p:blipFill>
          <a:blip r:embed="rId3">
            <a:alphaModFix/>
          </a:blip>
          <a:stretch>
            <a:fillRect/>
          </a:stretch>
        </p:blipFill>
        <p:spPr>
          <a:xfrm>
            <a:off x="-67000" y="2050088"/>
            <a:ext cx="1660626" cy="934376"/>
          </a:xfrm>
          <a:prstGeom prst="rect">
            <a:avLst/>
          </a:prstGeom>
          <a:noFill/>
          <a:ln>
            <a:noFill/>
          </a:ln>
        </p:spPr>
      </p:pic>
      <p:pic>
        <p:nvPicPr>
          <p:cNvPr id="109" name="Google Shape;109;p18"/>
          <p:cNvPicPr preferRelativeResize="0"/>
          <p:nvPr/>
        </p:nvPicPr>
        <p:blipFill>
          <a:blip r:embed="rId3">
            <a:alphaModFix/>
          </a:blip>
          <a:stretch>
            <a:fillRect/>
          </a:stretch>
        </p:blipFill>
        <p:spPr>
          <a:xfrm>
            <a:off x="-67000" y="3080900"/>
            <a:ext cx="1660626" cy="934376"/>
          </a:xfrm>
          <a:prstGeom prst="rect">
            <a:avLst/>
          </a:prstGeom>
          <a:noFill/>
          <a:ln>
            <a:noFill/>
          </a:ln>
        </p:spPr>
      </p:pic>
      <p:sp>
        <p:nvSpPr>
          <p:cNvPr id="110" name="Google Shape;110;p18"/>
          <p:cNvSpPr txBox="1"/>
          <p:nvPr/>
        </p:nvSpPr>
        <p:spPr>
          <a:xfrm>
            <a:off x="5456800" y="3779525"/>
            <a:ext cx="10086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http:3001</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36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Architecture</a:t>
            </a:r>
            <a:endParaRPr/>
          </a:p>
        </p:txBody>
      </p:sp>
      <p:sp>
        <p:nvSpPr>
          <p:cNvPr id="116" name="Google Shape;116;p19"/>
          <p:cNvSpPr txBox="1"/>
          <p:nvPr/>
        </p:nvSpPr>
        <p:spPr>
          <a:xfrm>
            <a:off x="5701697" y="1368100"/>
            <a:ext cx="925594" cy="32982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http:3001</a:t>
            </a:r>
            <a:endParaRPr>
              <a:solidFill>
                <a:schemeClr val="dk1"/>
              </a:solidFill>
            </a:endParaRPr>
          </a:p>
        </p:txBody>
      </p:sp>
      <p:grpSp>
        <p:nvGrpSpPr>
          <p:cNvPr id="117" name="Google Shape;117;p19"/>
          <p:cNvGrpSpPr/>
          <p:nvPr/>
        </p:nvGrpSpPr>
        <p:grpSpPr>
          <a:xfrm>
            <a:off x="1521199" y="1099550"/>
            <a:ext cx="2022325" cy="451812"/>
            <a:chOff x="2092725" y="1747263"/>
            <a:chExt cx="5178810" cy="451812"/>
          </a:xfrm>
        </p:grpSpPr>
        <p:cxnSp>
          <p:nvCxnSpPr>
            <p:cNvPr id="118" name="Google Shape;118;p19"/>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119" name="Google Shape;119;p19"/>
            <p:cNvSpPr txBox="1"/>
            <p:nvPr/>
          </p:nvSpPr>
          <p:spPr>
            <a:xfrm>
              <a:off x="2973134" y="1747263"/>
              <a:ext cx="42984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120" name="Google Shape;120;p19"/>
          <p:cNvGrpSpPr/>
          <p:nvPr/>
        </p:nvGrpSpPr>
        <p:grpSpPr>
          <a:xfrm>
            <a:off x="1521168" y="1632450"/>
            <a:ext cx="1986137" cy="358200"/>
            <a:chOff x="2092725" y="2647186"/>
            <a:chExt cx="5144100" cy="358200"/>
          </a:xfrm>
        </p:grpSpPr>
        <p:cxnSp>
          <p:nvCxnSpPr>
            <p:cNvPr id="121" name="Google Shape;121;p19"/>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122" name="Google Shape;122;p19"/>
            <p:cNvSpPr txBox="1"/>
            <p:nvPr/>
          </p:nvSpPr>
          <p:spPr>
            <a:xfrm>
              <a:off x="3521778" y="2647186"/>
              <a:ext cx="22860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cxnSp>
        <p:nvCxnSpPr>
          <p:cNvPr id="123" name="Google Shape;123;p19"/>
          <p:cNvCxnSpPr>
            <a:stCxn id="124" idx="3"/>
          </p:cNvCxnSpPr>
          <p:nvPr/>
        </p:nvCxnSpPr>
        <p:spPr>
          <a:xfrm flipH="1" rot="10800000">
            <a:off x="6453041" y="2485584"/>
            <a:ext cx="1187100" cy="9000"/>
          </a:xfrm>
          <a:prstGeom prst="straightConnector1">
            <a:avLst/>
          </a:prstGeom>
          <a:noFill/>
          <a:ln cap="flat" cmpd="sng" w="38100">
            <a:solidFill>
              <a:schemeClr val="dk1"/>
            </a:solidFill>
            <a:prstDash val="solid"/>
            <a:round/>
            <a:headEnd len="med" w="med" type="triangle"/>
            <a:tailEnd len="med" w="med" type="triangle"/>
          </a:ln>
        </p:spPr>
      </p:cxnSp>
      <p:grpSp>
        <p:nvGrpSpPr>
          <p:cNvPr id="125" name="Google Shape;125;p19"/>
          <p:cNvGrpSpPr/>
          <p:nvPr/>
        </p:nvGrpSpPr>
        <p:grpSpPr>
          <a:xfrm>
            <a:off x="1499003" y="2071725"/>
            <a:ext cx="2237925" cy="451826"/>
            <a:chOff x="2092725" y="1747248"/>
            <a:chExt cx="5897034" cy="451826"/>
          </a:xfrm>
        </p:grpSpPr>
        <p:cxnSp>
          <p:nvCxnSpPr>
            <p:cNvPr id="126" name="Google Shape;126;p19"/>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127" name="Google Shape;127;p19"/>
            <p:cNvSpPr txBox="1"/>
            <p:nvPr/>
          </p:nvSpPr>
          <p:spPr>
            <a:xfrm>
              <a:off x="2973159" y="1747248"/>
              <a:ext cx="50166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128" name="Google Shape;128;p19"/>
          <p:cNvGrpSpPr/>
          <p:nvPr/>
        </p:nvGrpSpPr>
        <p:grpSpPr>
          <a:xfrm>
            <a:off x="1496011" y="2604625"/>
            <a:ext cx="1903831" cy="358200"/>
            <a:chOff x="2092725" y="2647170"/>
            <a:chExt cx="5144100" cy="358200"/>
          </a:xfrm>
        </p:grpSpPr>
        <p:cxnSp>
          <p:nvCxnSpPr>
            <p:cNvPr id="129" name="Google Shape;129;p19"/>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130" name="Google Shape;130;p19"/>
            <p:cNvSpPr txBox="1"/>
            <p:nvPr/>
          </p:nvSpPr>
          <p:spPr>
            <a:xfrm>
              <a:off x="3469549" y="2647170"/>
              <a:ext cx="33093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grpSp>
        <p:nvGrpSpPr>
          <p:cNvPr id="131" name="Google Shape;131;p19"/>
          <p:cNvGrpSpPr/>
          <p:nvPr/>
        </p:nvGrpSpPr>
        <p:grpSpPr>
          <a:xfrm>
            <a:off x="1490396" y="3043900"/>
            <a:ext cx="2129147" cy="451829"/>
            <a:chOff x="2092725" y="1747246"/>
            <a:chExt cx="5717367" cy="451829"/>
          </a:xfrm>
        </p:grpSpPr>
        <p:cxnSp>
          <p:nvCxnSpPr>
            <p:cNvPr id="132" name="Google Shape;132;p19"/>
            <p:cNvCxnSpPr/>
            <p:nvPr/>
          </p:nvCxnSpPr>
          <p:spPr>
            <a:xfrm>
              <a:off x="2092725" y="2163075"/>
              <a:ext cx="5144100" cy="36000"/>
            </a:xfrm>
            <a:prstGeom prst="straightConnector1">
              <a:avLst/>
            </a:prstGeom>
            <a:noFill/>
            <a:ln cap="flat" cmpd="sng" w="38100">
              <a:solidFill>
                <a:srgbClr val="0000FF"/>
              </a:solidFill>
              <a:prstDash val="solid"/>
              <a:round/>
              <a:headEnd len="med" w="med" type="none"/>
              <a:tailEnd len="med" w="med" type="triangle"/>
            </a:ln>
          </p:spPr>
        </p:cxnSp>
        <p:sp>
          <p:nvSpPr>
            <p:cNvPr id="133" name="Google Shape;133;p19"/>
            <p:cNvSpPr txBox="1"/>
            <p:nvPr/>
          </p:nvSpPr>
          <p:spPr>
            <a:xfrm>
              <a:off x="2973191" y="1747246"/>
              <a:ext cx="48369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/employees</a:t>
              </a:r>
              <a:endParaRPr>
                <a:solidFill>
                  <a:schemeClr val="dk1"/>
                </a:solidFill>
              </a:endParaRPr>
            </a:p>
          </p:txBody>
        </p:sp>
      </p:grpSp>
      <p:grpSp>
        <p:nvGrpSpPr>
          <p:cNvPr id="134" name="Google Shape;134;p19"/>
          <p:cNvGrpSpPr/>
          <p:nvPr/>
        </p:nvGrpSpPr>
        <p:grpSpPr>
          <a:xfrm>
            <a:off x="1486797" y="3576800"/>
            <a:ext cx="1903831" cy="358200"/>
            <a:chOff x="2092725" y="2647167"/>
            <a:chExt cx="5144100" cy="358200"/>
          </a:xfrm>
        </p:grpSpPr>
        <p:cxnSp>
          <p:nvCxnSpPr>
            <p:cNvPr id="135" name="Google Shape;135;p19"/>
            <p:cNvCxnSpPr/>
            <p:nvPr/>
          </p:nvCxnSpPr>
          <p:spPr>
            <a:xfrm>
              <a:off x="2092725" y="2670325"/>
              <a:ext cx="5144100" cy="36000"/>
            </a:xfrm>
            <a:prstGeom prst="straightConnector1">
              <a:avLst/>
            </a:prstGeom>
            <a:noFill/>
            <a:ln cap="flat" cmpd="sng" w="38100">
              <a:solidFill>
                <a:srgbClr val="FF0000"/>
              </a:solidFill>
              <a:prstDash val="solid"/>
              <a:round/>
              <a:headEnd len="med" w="med" type="triangle"/>
              <a:tailEnd len="med" w="med" type="none"/>
            </a:ln>
          </p:spPr>
        </p:cxnSp>
        <p:sp>
          <p:nvSpPr>
            <p:cNvPr id="136" name="Google Shape;136;p19"/>
            <p:cNvSpPr txBox="1"/>
            <p:nvPr/>
          </p:nvSpPr>
          <p:spPr>
            <a:xfrm>
              <a:off x="3406243" y="2647167"/>
              <a:ext cx="3485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JSON { }</a:t>
              </a:r>
              <a:endParaRPr>
                <a:solidFill>
                  <a:schemeClr val="dk1"/>
                </a:solidFill>
              </a:endParaRPr>
            </a:p>
          </p:txBody>
        </p:sp>
      </p:grpSp>
      <p:sp>
        <p:nvSpPr>
          <p:cNvPr id="137" name="Google Shape;137;p19"/>
          <p:cNvSpPr txBox="1"/>
          <p:nvPr/>
        </p:nvSpPr>
        <p:spPr>
          <a:xfrm>
            <a:off x="7944975" y="3495725"/>
            <a:ext cx="10086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db:5432</a:t>
            </a:r>
            <a:endParaRPr>
              <a:solidFill>
                <a:schemeClr val="dk1"/>
              </a:solidFill>
            </a:endParaRPr>
          </a:p>
        </p:txBody>
      </p:sp>
      <p:cxnSp>
        <p:nvCxnSpPr>
          <p:cNvPr id="138" name="Google Shape;138;p19"/>
          <p:cNvCxnSpPr>
            <a:endCxn id="139" idx="1"/>
          </p:cNvCxnSpPr>
          <p:nvPr/>
        </p:nvCxnSpPr>
        <p:spPr>
          <a:xfrm flipH="1" rot="10800000">
            <a:off x="4778216" y="846309"/>
            <a:ext cx="940800" cy="969600"/>
          </a:xfrm>
          <a:prstGeom prst="straightConnector1">
            <a:avLst/>
          </a:prstGeom>
          <a:noFill/>
          <a:ln cap="flat" cmpd="sng" w="38100">
            <a:solidFill>
              <a:schemeClr val="dk1"/>
            </a:solidFill>
            <a:prstDash val="solid"/>
            <a:round/>
            <a:headEnd len="med" w="med" type="triangle"/>
            <a:tailEnd len="med" w="med" type="triangle"/>
          </a:ln>
        </p:spPr>
      </p:cxnSp>
      <p:sp>
        <p:nvSpPr>
          <p:cNvPr id="140" name="Google Shape;140;p19"/>
          <p:cNvSpPr txBox="1"/>
          <p:nvPr/>
        </p:nvSpPr>
        <p:spPr>
          <a:xfrm>
            <a:off x="3582675" y="3273650"/>
            <a:ext cx="12597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NGINX</a:t>
            </a:r>
            <a:endParaRPr>
              <a:solidFill>
                <a:schemeClr val="dk1"/>
              </a:solidFill>
            </a:endParaRPr>
          </a:p>
          <a:p>
            <a:pPr indent="0" lvl="0" marL="0" rtl="0" algn="l">
              <a:spcBef>
                <a:spcPts val="0"/>
              </a:spcBef>
              <a:spcAft>
                <a:spcPts val="0"/>
              </a:spcAft>
              <a:buNone/>
            </a:pPr>
            <a:r>
              <a:rPr b="1" lang="en">
                <a:solidFill>
                  <a:schemeClr val="accent1"/>
                </a:solidFill>
              </a:rPr>
              <a:t>HTTPS</a:t>
            </a:r>
            <a:r>
              <a:rPr lang="en">
                <a:solidFill>
                  <a:schemeClr val="dk1"/>
                </a:solidFill>
              </a:rPr>
              <a:t>:443</a:t>
            </a:r>
            <a:endParaRPr>
              <a:solidFill>
                <a:schemeClr val="dk1"/>
              </a:solidFill>
            </a:endParaRPr>
          </a:p>
          <a:p>
            <a:pPr indent="0" lvl="0" marL="0" rtl="0" algn="l">
              <a:spcBef>
                <a:spcPts val="0"/>
              </a:spcBef>
              <a:spcAft>
                <a:spcPts val="0"/>
              </a:spcAft>
              <a:buNone/>
            </a:pPr>
            <a:r>
              <a:rPr lang="en">
                <a:solidFill>
                  <a:schemeClr val="dk1"/>
                </a:solidFill>
              </a:rPr>
              <a:t>h/2</a:t>
            </a:r>
            <a:endParaRPr>
              <a:solidFill>
                <a:schemeClr val="dk1"/>
              </a:solidFill>
            </a:endParaRPr>
          </a:p>
        </p:txBody>
      </p:sp>
      <p:sp>
        <p:nvSpPr>
          <p:cNvPr id="141" name="Google Shape;141;p19"/>
          <p:cNvSpPr txBox="1"/>
          <p:nvPr/>
        </p:nvSpPr>
        <p:spPr>
          <a:xfrm>
            <a:off x="5681572" y="3016375"/>
            <a:ext cx="925594" cy="32982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http:3002</a:t>
            </a:r>
            <a:endParaRPr>
              <a:solidFill>
                <a:schemeClr val="dk1"/>
              </a:solidFill>
            </a:endParaRPr>
          </a:p>
        </p:txBody>
      </p:sp>
      <p:sp>
        <p:nvSpPr>
          <p:cNvPr id="142" name="Google Shape;142;p19"/>
          <p:cNvSpPr txBox="1"/>
          <p:nvPr/>
        </p:nvSpPr>
        <p:spPr>
          <a:xfrm>
            <a:off x="5681572" y="4744175"/>
            <a:ext cx="925594" cy="32982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http:3003</a:t>
            </a:r>
            <a:endParaRPr>
              <a:solidFill>
                <a:schemeClr val="dk1"/>
              </a:solidFill>
            </a:endParaRPr>
          </a:p>
        </p:txBody>
      </p:sp>
      <p:cxnSp>
        <p:nvCxnSpPr>
          <p:cNvPr id="143" name="Google Shape;143;p19"/>
          <p:cNvCxnSpPr>
            <a:stCxn id="139" idx="3"/>
          </p:cNvCxnSpPr>
          <p:nvPr/>
        </p:nvCxnSpPr>
        <p:spPr>
          <a:xfrm>
            <a:off x="6473166" y="846309"/>
            <a:ext cx="1305900" cy="828000"/>
          </a:xfrm>
          <a:prstGeom prst="straightConnector1">
            <a:avLst/>
          </a:prstGeom>
          <a:noFill/>
          <a:ln cap="flat" cmpd="sng" w="38100">
            <a:solidFill>
              <a:schemeClr val="dk1"/>
            </a:solidFill>
            <a:prstDash val="solid"/>
            <a:round/>
            <a:headEnd len="med" w="med" type="triangle"/>
            <a:tailEnd len="med" w="med" type="triangle"/>
          </a:ln>
        </p:spPr>
      </p:cxnSp>
      <p:cxnSp>
        <p:nvCxnSpPr>
          <p:cNvPr id="144" name="Google Shape;144;p19"/>
          <p:cNvCxnSpPr>
            <a:stCxn id="145" idx="3"/>
          </p:cNvCxnSpPr>
          <p:nvPr/>
        </p:nvCxnSpPr>
        <p:spPr>
          <a:xfrm flipH="1" rot="10800000">
            <a:off x="6453041" y="3124684"/>
            <a:ext cx="1226700" cy="1097700"/>
          </a:xfrm>
          <a:prstGeom prst="straightConnector1">
            <a:avLst/>
          </a:prstGeom>
          <a:noFill/>
          <a:ln cap="flat" cmpd="sng" w="38100">
            <a:solidFill>
              <a:schemeClr val="dk1"/>
            </a:solidFill>
            <a:prstDash val="solid"/>
            <a:round/>
            <a:headEnd len="med" w="med" type="triangle"/>
            <a:tailEnd len="med" w="med" type="triangle"/>
          </a:ln>
        </p:spPr>
      </p:cxnSp>
      <p:cxnSp>
        <p:nvCxnSpPr>
          <p:cNvPr id="146" name="Google Shape;146;p19"/>
          <p:cNvCxnSpPr/>
          <p:nvPr/>
        </p:nvCxnSpPr>
        <p:spPr>
          <a:xfrm>
            <a:off x="4762999" y="2454100"/>
            <a:ext cx="925500" cy="31500"/>
          </a:xfrm>
          <a:prstGeom prst="straightConnector1">
            <a:avLst/>
          </a:prstGeom>
          <a:noFill/>
          <a:ln cap="flat" cmpd="sng" w="38100">
            <a:solidFill>
              <a:schemeClr val="dk1"/>
            </a:solidFill>
            <a:prstDash val="solid"/>
            <a:round/>
            <a:headEnd len="med" w="med" type="triangle"/>
            <a:tailEnd len="med" w="med" type="triangle"/>
          </a:ln>
        </p:spPr>
      </p:cxnSp>
      <p:cxnSp>
        <p:nvCxnSpPr>
          <p:cNvPr id="147" name="Google Shape;147;p19"/>
          <p:cNvCxnSpPr>
            <a:endCxn id="145" idx="1"/>
          </p:cNvCxnSpPr>
          <p:nvPr/>
        </p:nvCxnSpPr>
        <p:spPr>
          <a:xfrm>
            <a:off x="4758091" y="2972584"/>
            <a:ext cx="940800" cy="1249800"/>
          </a:xfrm>
          <a:prstGeom prst="straightConnector1">
            <a:avLst/>
          </a:prstGeom>
          <a:noFill/>
          <a:ln cap="flat" cmpd="sng" w="38100">
            <a:solidFill>
              <a:schemeClr val="dk1"/>
            </a:solidFill>
            <a:prstDash val="solid"/>
            <a:round/>
            <a:headEnd len="med" w="med" type="triangle"/>
            <a:tailEnd len="med" w="med" type="triangle"/>
          </a:ln>
        </p:spPr>
      </p:cxnSp>
      <p:cxnSp>
        <p:nvCxnSpPr>
          <p:cNvPr id="148" name="Google Shape;148;p19"/>
          <p:cNvCxnSpPr/>
          <p:nvPr/>
        </p:nvCxnSpPr>
        <p:spPr>
          <a:xfrm>
            <a:off x="2398050" y="4359100"/>
            <a:ext cx="1052700" cy="17400"/>
          </a:xfrm>
          <a:prstGeom prst="straightConnector1">
            <a:avLst/>
          </a:prstGeom>
          <a:noFill/>
          <a:ln cap="flat" cmpd="sng" w="76200">
            <a:solidFill>
              <a:srgbClr val="6AA84F"/>
            </a:solidFill>
            <a:prstDash val="solid"/>
            <a:round/>
            <a:headEnd len="med" w="med" type="none"/>
            <a:tailEnd len="med" w="med" type="none"/>
          </a:ln>
        </p:spPr>
      </p:cxnSp>
      <p:sp>
        <p:nvSpPr>
          <p:cNvPr id="149" name="Google Shape;149;p19"/>
          <p:cNvSpPr txBox="1"/>
          <p:nvPr/>
        </p:nvSpPr>
        <p:spPr>
          <a:xfrm>
            <a:off x="2355275" y="4468475"/>
            <a:ext cx="10956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Frontend</a:t>
            </a:r>
            <a:endParaRPr>
              <a:solidFill>
                <a:schemeClr val="dk1"/>
              </a:solidFill>
            </a:endParaRPr>
          </a:p>
        </p:txBody>
      </p:sp>
      <p:cxnSp>
        <p:nvCxnSpPr>
          <p:cNvPr id="150" name="Google Shape;150;p19"/>
          <p:cNvCxnSpPr/>
          <p:nvPr/>
        </p:nvCxnSpPr>
        <p:spPr>
          <a:xfrm>
            <a:off x="4560800" y="4347875"/>
            <a:ext cx="1107900" cy="28500"/>
          </a:xfrm>
          <a:prstGeom prst="straightConnector1">
            <a:avLst/>
          </a:prstGeom>
          <a:noFill/>
          <a:ln cap="flat" cmpd="sng" w="76200">
            <a:solidFill>
              <a:schemeClr val="accent1"/>
            </a:solidFill>
            <a:prstDash val="solid"/>
            <a:round/>
            <a:headEnd len="med" w="med" type="none"/>
            <a:tailEnd len="med" w="med" type="none"/>
          </a:ln>
        </p:spPr>
      </p:cxnSp>
      <p:sp>
        <p:nvSpPr>
          <p:cNvPr id="151" name="Google Shape;151;p19"/>
          <p:cNvSpPr txBox="1"/>
          <p:nvPr/>
        </p:nvSpPr>
        <p:spPr>
          <a:xfrm>
            <a:off x="4573338" y="4468475"/>
            <a:ext cx="10956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Backend</a:t>
            </a:r>
            <a:endParaRPr>
              <a:solidFill>
                <a:schemeClr val="dk1"/>
              </a:solidFill>
            </a:endParaRPr>
          </a:p>
        </p:txBody>
      </p:sp>
      <p:pic>
        <p:nvPicPr>
          <p:cNvPr id="152" name="Google Shape;152;p19"/>
          <p:cNvPicPr preferRelativeResize="0"/>
          <p:nvPr/>
        </p:nvPicPr>
        <p:blipFill>
          <a:blip r:embed="rId3">
            <a:alphaModFix/>
          </a:blip>
          <a:stretch>
            <a:fillRect/>
          </a:stretch>
        </p:blipFill>
        <p:spPr>
          <a:xfrm>
            <a:off x="3573975" y="4134575"/>
            <a:ext cx="914400" cy="914400"/>
          </a:xfrm>
          <a:prstGeom prst="rect">
            <a:avLst/>
          </a:prstGeom>
          <a:noFill/>
          <a:ln>
            <a:noFill/>
          </a:ln>
        </p:spPr>
      </p:pic>
      <p:pic>
        <p:nvPicPr>
          <p:cNvPr id="153" name="Google Shape;153;p19"/>
          <p:cNvPicPr preferRelativeResize="0"/>
          <p:nvPr/>
        </p:nvPicPr>
        <p:blipFill rotWithShape="1">
          <a:blip r:embed="rId4">
            <a:alphaModFix/>
          </a:blip>
          <a:srcRect b="9149" l="29287" r="31874" t="4531"/>
          <a:stretch/>
        </p:blipFill>
        <p:spPr>
          <a:xfrm>
            <a:off x="7645900" y="1761975"/>
            <a:ext cx="1386347" cy="1733750"/>
          </a:xfrm>
          <a:prstGeom prst="rect">
            <a:avLst/>
          </a:prstGeom>
          <a:noFill/>
          <a:ln>
            <a:noFill/>
          </a:ln>
        </p:spPr>
      </p:pic>
      <p:pic>
        <p:nvPicPr>
          <p:cNvPr id="154" name="Google Shape;154;p19"/>
          <p:cNvPicPr preferRelativeResize="0"/>
          <p:nvPr/>
        </p:nvPicPr>
        <p:blipFill>
          <a:blip r:embed="rId5">
            <a:alphaModFix/>
          </a:blip>
          <a:stretch>
            <a:fillRect/>
          </a:stretch>
        </p:blipFill>
        <p:spPr>
          <a:xfrm>
            <a:off x="-67000" y="1056275"/>
            <a:ext cx="1660626" cy="934376"/>
          </a:xfrm>
          <a:prstGeom prst="rect">
            <a:avLst/>
          </a:prstGeom>
          <a:noFill/>
          <a:ln>
            <a:noFill/>
          </a:ln>
        </p:spPr>
      </p:pic>
      <p:pic>
        <p:nvPicPr>
          <p:cNvPr id="155" name="Google Shape;155;p19"/>
          <p:cNvPicPr preferRelativeResize="0"/>
          <p:nvPr/>
        </p:nvPicPr>
        <p:blipFill>
          <a:blip r:embed="rId5">
            <a:alphaModFix/>
          </a:blip>
          <a:stretch>
            <a:fillRect/>
          </a:stretch>
        </p:blipFill>
        <p:spPr>
          <a:xfrm>
            <a:off x="-67000" y="2050088"/>
            <a:ext cx="1660626" cy="934376"/>
          </a:xfrm>
          <a:prstGeom prst="rect">
            <a:avLst/>
          </a:prstGeom>
          <a:noFill/>
          <a:ln>
            <a:noFill/>
          </a:ln>
        </p:spPr>
      </p:pic>
      <p:pic>
        <p:nvPicPr>
          <p:cNvPr id="156" name="Google Shape;156;p19"/>
          <p:cNvPicPr preferRelativeResize="0"/>
          <p:nvPr/>
        </p:nvPicPr>
        <p:blipFill>
          <a:blip r:embed="rId5">
            <a:alphaModFix/>
          </a:blip>
          <a:stretch>
            <a:fillRect/>
          </a:stretch>
        </p:blipFill>
        <p:spPr>
          <a:xfrm>
            <a:off x="-67000" y="3080900"/>
            <a:ext cx="1660626" cy="934376"/>
          </a:xfrm>
          <a:prstGeom prst="rect">
            <a:avLst/>
          </a:prstGeom>
          <a:noFill/>
          <a:ln>
            <a:noFill/>
          </a:ln>
        </p:spPr>
      </p:pic>
      <p:pic>
        <p:nvPicPr>
          <p:cNvPr id="157" name="Google Shape;157;p19"/>
          <p:cNvPicPr preferRelativeResize="0"/>
          <p:nvPr/>
        </p:nvPicPr>
        <p:blipFill rotWithShape="1">
          <a:blip r:embed="rId6">
            <a:alphaModFix/>
          </a:blip>
          <a:srcRect b="-773" l="30182" r="31976" t="-997"/>
          <a:stretch/>
        </p:blipFill>
        <p:spPr>
          <a:xfrm>
            <a:off x="3641025" y="1468725"/>
            <a:ext cx="1095600" cy="1657832"/>
          </a:xfrm>
          <a:prstGeom prst="rect">
            <a:avLst/>
          </a:prstGeom>
          <a:noFill/>
          <a:ln>
            <a:noFill/>
          </a:ln>
        </p:spPr>
      </p:pic>
      <p:pic>
        <p:nvPicPr>
          <p:cNvPr id="158" name="Google Shape;158;p19"/>
          <p:cNvPicPr preferRelativeResize="0"/>
          <p:nvPr/>
        </p:nvPicPr>
        <p:blipFill rotWithShape="1">
          <a:blip r:embed="rId7">
            <a:alphaModFix/>
          </a:blip>
          <a:srcRect b="5074" l="32859" r="35457" t="3991"/>
          <a:stretch/>
        </p:blipFill>
        <p:spPr>
          <a:xfrm>
            <a:off x="5741125" y="113925"/>
            <a:ext cx="806488" cy="1302450"/>
          </a:xfrm>
          <a:prstGeom prst="rect">
            <a:avLst/>
          </a:prstGeom>
          <a:noFill/>
          <a:ln>
            <a:noFill/>
          </a:ln>
        </p:spPr>
      </p:pic>
      <p:pic>
        <p:nvPicPr>
          <p:cNvPr id="159" name="Google Shape;159;p19"/>
          <p:cNvPicPr preferRelativeResize="0"/>
          <p:nvPr/>
        </p:nvPicPr>
        <p:blipFill rotWithShape="1">
          <a:blip r:embed="rId7">
            <a:alphaModFix/>
          </a:blip>
          <a:srcRect b="5074" l="32859" r="35457" t="3991"/>
          <a:stretch/>
        </p:blipFill>
        <p:spPr>
          <a:xfrm>
            <a:off x="5760625" y="1697925"/>
            <a:ext cx="806488" cy="1302450"/>
          </a:xfrm>
          <a:prstGeom prst="rect">
            <a:avLst/>
          </a:prstGeom>
          <a:noFill/>
          <a:ln>
            <a:noFill/>
          </a:ln>
        </p:spPr>
      </p:pic>
      <p:pic>
        <p:nvPicPr>
          <p:cNvPr id="160" name="Google Shape;160;p19"/>
          <p:cNvPicPr preferRelativeResize="0"/>
          <p:nvPr/>
        </p:nvPicPr>
        <p:blipFill rotWithShape="1">
          <a:blip r:embed="rId7">
            <a:alphaModFix/>
          </a:blip>
          <a:srcRect b="5074" l="32859" r="35457" t="3991"/>
          <a:stretch/>
        </p:blipFill>
        <p:spPr>
          <a:xfrm>
            <a:off x="5741125" y="3441725"/>
            <a:ext cx="806488" cy="130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NGINX Layer 4 vs Layer 7 proxying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and Layer 7</a:t>
            </a:r>
            <a:endParaRPr/>
          </a:p>
        </p:txBody>
      </p:sp>
      <p:sp>
        <p:nvSpPr>
          <p:cNvPr id="171" name="Google Shape;171;p21"/>
          <p:cNvSpPr txBox="1"/>
          <p:nvPr>
            <p:ph idx="1" type="body"/>
          </p:nvPr>
        </p:nvSpPr>
        <p:spPr>
          <a:xfrm>
            <a:off x="311700" y="1152475"/>
            <a:ext cx="8520600" cy="3602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fontScale="70000"/>
          </a:bodyPr>
          <a:lstStyle/>
          <a:p>
            <a:pPr indent="-335280" lvl="0" marL="457200" rtl="0" algn="l">
              <a:lnSpc>
                <a:spcPct val="150000"/>
              </a:lnSpc>
              <a:spcBef>
                <a:spcPts val="1200"/>
              </a:spcBef>
              <a:spcAft>
                <a:spcPts val="0"/>
              </a:spcAft>
              <a:buSzPct val="100000"/>
              <a:buChar char="●"/>
            </a:pPr>
            <a:r>
              <a:rPr lang="en" sz="2400"/>
              <a:t>Layer 4/7 refers to OSI model layers</a:t>
            </a:r>
            <a:endParaRPr sz="2400"/>
          </a:p>
          <a:p>
            <a:pPr indent="-335280" lvl="0" marL="457200" rtl="0" algn="l">
              <a:lnSpc>
                <a:spcPct val="150000"/>
              </a:lnSpc>
              <a:spcBef>
                <a:spcPts val="0"/>
              </a:spcBef>
              <a:spcAft>
                <a:spcPts val="0"/>
              </a:spcAft>
              <a:buSzPct val="100000"/>
              <a:buChar char="●"/>
            </a:pPr>
            <a:r>
              <a:rPr lang="en" sz="2400"/>
              <a:t>In Layer 4 we see TCP/IP stack only nothing about the app, we have access to </a:t>
            </a:r>
            <a:endParaRPr sz="2400"/>
          </a:p>
          <a:p>
            <a:pPr indent="-335280" lvl="1" marL="914400" rtl="0" algn="l">
              <a:lnSpc>
                <a:spcPct val="150000"/>
              </a:lnSpc>
              <a:spcBef>
                <a:spcPts val="0"/>
              </a:spcBef>
              <a:spcAft>
                <a:spcPts val="0"/>
              </a:spcAft>
              <a:buSzPct val="100000"/>
              <a:buChar char="○"/>
            </a:pPr>
            <a:r>
              <a:rPr lang="en" sz="2400"/>
              <a:t>Source IP, Source Port</a:t>
            </a:r>
            <a:endParaRPr sz="2400"/>
          </a:p>
          <a:p>
            <a:pPr indent="-335280" lvl="1" marL="914400" rtl="0" algn="l">
              <a:lnSpc>
                <a:spcPct val="150000"/>
              </a:lnSpc>
              <a:spcBef>
                <a:spcPts val="0"/>
              </a:spcBef>
              <a:spcAft>
                <a:spcPts val="0"/>
              </a:spcAft>
              <a:buSzPct val="100000"/>
              <a:buChar char="○"/>
            </a:pPr>
            <a:r>
              <a:rPr lang="en" sz="2400"/>
              <a:t>Destination IP, Destination Port </a:t>
            </a:r>
            <a:endParaRPr sz="2400"/>
          </a:p>
          <a:p>
            <a:pPr indent="-335280" lvl="1" marL="914400" rtl="0" algn="l">
              <a:lnSpc>
                <a:spcPct val="150000"/>
              </a:lnSpc>
              <a:spcBef>
                <a:spcPts val="0"/>
              </a:spcBef>
              <a:spcAft>
                <a:spcPts val="0"/>
              </a:spcAft>
              <a:buSzPct val="100000"/>
              <a:buChar char="○"/>
            </a:pPr>
            <a:r>
              <a:rPr lang="en" sz="2400"/>
              <a:t>Simple packet inspection (SYN/TLS hello) </a:t>
            </a:r>
            <a:endParaRPr sz="2400"/>
          </a:p>
          <a:p>
            <a:pPr indent="-335280" lvl="0" marL="457200" rtl="0" algn="l">
              <a:lnSpc>
                <a:spcPct val="150000"/>
              </a:lnSpc>
              <a:spcBef>
                <a:spcPts val="0"/>
              </a:spcBef>
              <a:spcAft>
                <a:spcPts val="0"/>
              </a:spcAft>
              <a:buSzPct val="100000"/>
              <a:buChar char="●"/>
            </a:pPr>
            <a:r>
              <a:rPr lang="en" sz="2400"/>
              <a:t>In Layer 7 we see the application, HTTP/ gRPC etc.. </a:t>
            </a:r>
            <a:endParaRPr sz="2400"/>
          </a:p>
          <a:p>
            <a:pPr indent="-335280" lvl="1" marL="914400" rtl="0" algn="l">
              <a:lnSpc>
                <a:spcPct val="150000"/>
              </a:lnSpc>
              <a:spcBef>
                <a:spcPts val="0"/>
              </a:spcBef>
              <a:spcAft>
                <a:spcPts val="0"/>
              </a:spcAft>
              <a:buSzPct val="100000"/>
              <a:buChar char="○"/>
            </a:pPr>
            <a:r>
              <a:rPr lang="en" sz="2400"/>
              <a:t>We have access to more context</a:t>
            </a:r>
            <a:endParaRPr sz="2400"/>
          </a:p>
          <a:p>
            <a:pPr indent="-335280" lvl="1" marL="914400" rtl="0" algn="l">
              <a:lnSpc>
                <a:spcPct val="150000"/>
              </a:lnSpc>
              <a:spcBef>
                <a:spcPts val="0"/>
              </a:spcBef>
              <a:spcAft>
                <a:spcPts val="0"/>
              </a:spcAft>
              <a:buSzPct val="100000"/>
              <a:buChar char="○"/>
            </a:pPr>
            <a:r>
              <a:rPr lang="en" sz="2400"/>
              <a:t>I know where the client is going, which page they are visiting </a:t>
            </a:r>
            <a:endParaRPr sz="2400"/>
          </a:p>
          <a:p>
            <a:pPr indent="-335280" lvl="1" marL="914400" rtl="0" algn="l">
              <a:lnSpc>
                <a:spcPct val="150000"/>
              </a:lnSpc>
              <a:spcBef>
                <a:spcPts val="0"/>
              </a:spcBef>
              <a:spcAft>
                <a:spcPts val="0"/>
              </a:spcAft>
              <a:buSzPct val="100000"/>
              <a:buChar char="○"/>
            </a:pPr>
            <a:r>
              <a:rPr lang="en" sz="2400"/>
              <a:t>Require decryption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