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ecdc3b2b1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eecdc3b2b1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8e22ad371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8e22ad37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ecdc3b2b1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eecdc3b2b1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ecdc3b2b1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eecdc3b2b1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ecdc3b2b1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ecdc3b2b1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eecdc3b2b1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eecdc3b2b1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eecdc3b2b1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eecdc3b2b1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eecdc3b2b1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eecdc3b2b1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ef45139c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ef45139c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ef45139cd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ef45139cd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55cfdbd3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55cfdbd3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ef45139cd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ef45139cd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ef45139cd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ef45139cd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ef45139cd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ef45139cd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8ea879e5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e8ea879e5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ecdc3b2b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ecdc3b2b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ecdc3b2b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ecdc3b2b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ecdc3b2b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ecdc3b2b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ecdc3b2b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ecdc3b2b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ecdc3b2b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eecdc3b2b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ecdc3b2b1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eecdc3b2b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0">
        <p:fade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13.png"/><Relationship Id="rId7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localhost/wsap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localhost/" TargetMode="External"/><Relationship Id="rId4" Type="http://schemas.openxmlformats.org/officeDocument/2006/relationships/hyperlink" Target="http://localhost/wsapp" TargetMode="External"/><Relationship Id="rId5" Type="http://schemas.openxmlformats.org/officeDocument/2006/relationships/hyperlink" Target="http://localhost/wsapp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869013" y="2796125"/>
            <a:ext cx="7333500" cy="10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NGINX and WebSockets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2640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Enabling WebSockets with NGINX (Layer 4/Layer 7)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7476" y="152400"/>
            <a:ext cx="2643725" cy="26437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6108650" y="40800"/>
            <a:ext cx="2999400" cy="6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husseinnasser.com</a:t>
            </a:r>
            <a:endParaRPr sz="1700"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9500" y="475150"/>
            <a:ext cx="3935004" cy="22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4 vs Layer 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WebSockets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Proxying </a:t>
            </a:r>
            <a:endParaRPr/>
          </a:p>
        </p:txBody>
      </p:sp>
      <p:pic>
        <p:nvPicPr>
          <p:cNvPr id="204" name="Google Shape;20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5275" y="601550"/>
            <a:ext cx="7143750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4 vs Layer 7 WebSocket Proxying</a:t>
            </a:r>
            <a:endParaRPr/>
          </a:p>
        </p:txBody>
      </p:sp>
      <p:sp>
        <p:nvSpPr>
          <p:cNvPr id="210" name="Google Shape;210;p23"/>
          <p:cNvSpPr txBox="1"/>
          <p:nvPr>
            <p:ph idx="1" type="body"/>
          </p:nvPr>
        </p:nvSpPr>
        <p:spPr>
          <a:xfrm>
            <a:off x="311700" y="1152475"/>
            <a:ext cx="8520600" cy="36885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957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In Layer 4 OSI model we see TCP/IP content</a:t>
            </a:r>
            <a:endParaRPr sz="2400"/>
          </a:p>
          <a:p>
            <a:pPr indent="-369569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400"/>
              <a:t>Connections, Ports, IP addresses.</a:t>
            </a:r>
            <a:endParaRPr sz="2400"/>
          </a:p>
          <a:p>
            <a:pPr indent="-369569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400"/>
              <a:t>Content remains encrypted (if unencrypted it is not inspected)</a:t>
            </a:r>
            <a:endParaRPr sz="2400"/>
          </a:p>
          <a:p>
            <a:pPr indent="-3695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In Layer 7 OSI Model we see all </a:t>
            </a:r>
            <a:r>
              <a:rPr lang="en" sz="2400"/>
              <a:t>what's</a:t>
            </a:r>
            <a:r>
              <a:rPr lang="en" sz="2400"/>
              <a:t> below </a:t>
            </a:r>
            <a:endParaRPr sz="2400"/>
          </a:p>
          <a:p>
            <a:pPr indent="-369569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400"/>
              <a:t>Layer 4 + Application layer content</a:t>
            </a:r>
            <a:endParaRPr sz="2400"/>
          </a:p>
          <a:p>
            <a:pPr indent="-369569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400"/>
              <a:t>Content is decrypted (TLS termination) </a:t>
            </a:r>
            <a:endParaRPr sz="2400"/>
          </a:p>
          <a:p>
            <a:pPr indent="-369569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400"/>
              <a:t>We can read headers, paths, urls etc. 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4 vs Layer 7 WebSocket Proxying</a:t>
            </a:r>
            <a:endParaRPr/>
          </a:p>
        </p:txBody>
      </p:sp>
      <p:sp>
        <p:nvSpPr>
          <p:cNvPr id="216" name="Google Shape;216;p24"/>
          <p:cNvSpPr txBox="1"/>
          <p:nvPr>
            <p:ph idx="1" type="body"/>
          </p:nvPr>
        </p:nvSpPr>
        <p:spPr>
          <a:xfrm>
            <a:off x="311700" y="1152475"/>
            <a:ext cx="8520600" cy="36885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Layer 4 Proxying on WebSockets is done as a tunnel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NGINX intercepts the SYN for a connection and creates another connection on the backend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Any data sent on the frontend connection is tunneled to the backend connection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backend connection remains private and dedicated to this client.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>
            <p:ph type="title"/>
          </p:nvPr>
        </p:nvSpPr>
        <p:spPr>
          <a:xfrm>
            <a:off x="296700" y="185875"/>
            <a:ext cx="654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4 Proxying on WebSocket</a:t>
            </a:r>
            <a:endParaRPr/>
          </a:p>
        </p:txBody>
      </p:sp>
      <p:sp>
        <p:nvSpPr>
          <p:cNvPr id="222" name="Google Shape;222;p25"/>
          <p:cNvSpPr txBox="1"/>
          <p:nvPr/>
        </p:nvSpPr>
        <p:spPr>
          <a:xfrm>
            <a:off x="8509900" y="1750025"/>
            <a:ext cx="9300" cy="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3" name="Google Shape;223;p25"/>
          <p:cNvCxnSpPr/>
          <p:nvPr/>
        </p:nvCxnSpPr>
        <p:spPr>
          <a:xfrm>
            <a:off x="3771900" y="1163575"/>
            <a:ext cx="6000" cy="37662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25"/>
          <p:cNvCxnSpPr/>
          <p:nvPr/>
        </p:nvCxnSpPr>
        <p:spPr>
          <a:xfrm flipH="1">
            <a:off x="1550338" y="1051175"/>
            <a:ext cx="300" cy="38034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25"/>
          <p:cNvCxnSpPr/>
          <p:nvPr/>
        </p:nvCxnSpPr>
        <p:spPr>
          <a:xfrm rot="-406216">
            <a:off x="1636763" y="2238177"/>
            <a:ext cx="1977288" cy="233835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6" name="Google Shape;226;p25"/>
          <p:cNvSpPr txBox="1"/>
          <p:nvPr/>
        </p:nvSpPr>
        <p:spPr>
          <a:xfrm rot="28256">
            <a:off x="1683429" y="1984696"/>
            <a:ext cx="2153473" cy="2556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UPGRADE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27" name="Google Shape;227;p25"/>
          <p:cNvCxnSpPr/>
          <p:nvPr/>
        </p:nvCxnSpPr>
        <p:spPr>
          <a:xfrm>
            <a:off x="930313" y="1225400"/>
            <a:ext cx="841800" cy="0"/>
          </a:xfrm>
          <a:prstGeom prst="straightConnector1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" name="Google Shape;228;p25"/>
          <p:cNvSpPr txBox="1"/>
          <p:nvPr>
            <p:ph type="title"/>
          </p:nvPr>
        </p:nvSpPr>
        <p:spPr>
          <a:xfrm>
            <a:off x="852613" y="758581"/>
            <a:ext cx="9195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</a:rPr>
              <a:t>open</a:t>
            </a:r>
            <a:endParaRPr sz="1800">
              <a:solidFill>
                <a:srgbClr val="6AA84F"/>
              </a:solidFill>
            </a:endParaRPr>
          </a:p>
        </p:txBody>
      </p:sp>
      <p:sp>
        <p:nvSpPr>
          <p:cNvPr id="229" name="Google Shape;229;p25"/>
          <p:cNvSpPr txBox="1"/>
          <p:nvPr/>
        </p:nvSpPr>
        <p:spPr>
          <a:xfrm>
            <a:off x="8211150" y="1785425"/>
            <a:ext cx="980700" cy="1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443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230" name="Google Shape;230;p25"/>
          <p:cNvCxnSpPr/>
          <p:nvPr/>
        </p:nvCxnSpPr>
        <p:spPr>
          <a:xfrm>
            <a:off x="930312" y="4541975"/>
            <a:ext cx="8418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" name="Google Shape;231;p25"/>
          <p:cNvSpPr txBox="1"/>
          <p:nvPr>
            <p:ph type="title"/>
          </p:nvPr>
        </p:nvSpPr>
        <p:spPr>
          <a:xfrm>
            <a:off x="852613" y="4077468"/>
            <a:ext cx="9195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close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232" name="Google Shape;232;p25"/>
          <p:cNvSpPr txBox="1"/>
          <p:nvPr/>
        </p:nvSpPr>
        <p:spPr>
          <a:xfrm rot="-117106">
            <a:off x="5731316" y="2376674"/>
            <a:ext cx="2351864" cy="3611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101 - Switching Protocols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33" name="Google Shape;2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400" y="2038725"/>
            <a:ext cx="1319750" cy="131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025" y="2006838"/>
            <a:ext cx="1057925" cy="105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8800" y="1994873"/>
            <a:ext cx="1423000" cy="1423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6" name="Google Shape;236;p25"/>
          <p:cNvCxnSpPr/>
          <p:nvPr/>
        </p:nvCxnSpPr>
        <p:spPr>
          <a:xfrm>
            <a:off x="7900400" y="1088375"/>
            <a:ext cx="6000" cy="37662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25"/>
          <p:cNvCxnSpPr/>
          <p:nvPr/>
        </p:nvCxnSpPr>
        <p:spPr>
          <a:xfrm flipH="1">
            <a:off x="5678838" y="975975"/>
            <a:ext cx="300" cy="38034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25"/>
          <p:cNvCxnSpPr/>
          <p:nvPr/>
        </p:nvCxnSpPr>
        <p:spPr>
          <a:xfrm flipH="1" rot="146957">
            <a:off x="5836401" y="2653744"/>
            <a:ext cx="1909444" cy="17626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25"/>
          <p:cNvCxnSpPr/>
          <p:nvPr/>
        </p:nvCxnSpPr>
        <p:spPr>
          <a:xfrm>
            <a:off x="5058813" y="1150200"/>
            <a:ext cx="841800" cy="0"/>
          </a:xfrm>
          <a:prstGeom prst="straightConnector1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Google Shape;240;p25"/>
          <p:cNvSpPr txBox="1"/>
          <p:nvPr>
            <p:ph type="title"/>
          </p:nvPr>
        </p:nvSpPr>
        <p:spPr>
          <a:xfrm>
            <a:off x="4981113" y="683381"/>
            <a:ext cx="9195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</a:rPr>
              <a:t>open</a:t>
            </a:r>
            <a:endParaRPr sz="1800">
              <a:solidFill>
                <a:srgbClr val="6AA84F"/>
              </a:solidFill>
            </a:endParaRPr>
          </a:p>
        </p:txBody>
      </p:sp>
      <p:cxnSp>
        <p:nvCxnSpPr>
          <p:cNvPr id="241" name="Google Shape;241;p25"/>
          <p:cNvCxnSpPr/>
          <p:nvPr/>
        </p:nvCxnSpPr>
        <p:spPr>
          <a:xfrm>
            <a:off x="5058812" y="4466775"/>
            <a:ext cx="8418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" name="Google Shape;242;p25"/>
          <p:cNvSpPr txBox="1"/>
          <p:nvPr>
            <p:ph type="title"/>
          </p:nvPr>
        </p:nvSpPr>
        <p:spPr>
          <a:xfrm>
            <a:off x="4981113" y="4002268"/>
            <a:ext cx="9195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close</a:t>
            </a:r>
            <a:endParaRPr sz="1800">
              <a:solidFill>
                <a:srgbClr val="FF0000"/>
              </a:solidFill>
            </a:endParaRPr>
          </a:p>
        </p:txBody>
      </p:sp>
      <p:cxnSp>
        <p:nvCxnSpPr>
          <p:cNvPr id="243" name="Google Shape;243;p25"/>
          <p:cNvCxnSpPr/>
          <p:nvPr/>
        </p:nvCxnSpPr>
        <p:spPr>
          <a:xfrm rot="-488249">
            <a:off x="5759734" y="2185717"/>
            <a:ext cx="1977410" cy="233939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p25"/>
          <p:cNvSpPr txBox="1"/>
          <p:nvPr/>
        </p:nvSpPr>
        <p:spPr>
          <a:xfrm rot="-54122">
            <a:off x="5825364" y="1926058"/>
            <a:ext cx="2153367" cy="360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</a:t>
            </a:r>
            <a:r>
              <a:rPr lang="en">
                <a:solidFill>
                  <a:schemeClr val="dk1"/>
                </a:solidFill>
              </a:rPr>
              <a:t>UPGRADE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5" name="Google Shape;245;p25"/>
          <p:cNvSpPr txBox="1"/>
          <p:nvPr/>
        </p:nvSpPr>
        <p:spPr>
          <a:xfrm rot="-85959">
            <a:off x="1557412" y="2344608"/>
            <a:ext cx="2351835" cy="3610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101 - Switching Protocols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46" name="Google Shape;246;p25"/>
          <p:cNvCxnSpPr/>
          <p:nvPr/>
        </p:nvCxnSpPr>
        <p:spPr>
          <a:xfrm flipH="1" rot="178326">
            <a:off x="1660818" y="2620569"/>
            <a:ext cx="1909368" cy="176345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" name="Google Shape;247;p25"/>
          <p:cNvCxnSpPr/>
          <p:nvPr/>
        </p:nvCxnSpPr>
        <p:spPr>
          <a:xfrm rot="-406216">
            <a:off x="1672638" y="2987090"/>
            <a:ext cx="1977288" cy="233835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8" name="Google Shape;248;p25"/>
          <p:cNvCxnSpPr/>
          <p:nvPr/>
        </p:nvCxnSpPr>
        <p:spPr>
          <a:xfrm rot="-406216">
            <a:off x="5801138" y="3251715"/>
            <a:ext cx="1977288" cy="233835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" name="Google Shape;249;p25"/>
          <p:cNvCxnSpPr/>
          <p:nvPr/>
        </p:nvCxnSpPr>
        <p:spPr>
          <a:xfrm flipH="1" rot="146957">
            <a:off x="5835051" y="3492369"/>
            <a:ext cx="1909444" cy="17626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25"/>
          <p:cNvCxnSpPr/>
          <p:nvPr/>
        </p:nvCxnSpPr>
        <p:spPr>
          <a:xfrm flipH="1" rot="146957">
            <a:off x="1706551" y="3356194"/>
            <a:ext cx="1909444" cy="17626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25"/>
          <p:cNvCxnSpPr/>
          <p:nvPr/>
        </p:nvCxnSpPr>
        <p:spPr>
          <a:xfrm flipH="1" rot="146957">
            <a:off x="5835051" y="3724619"/>
            <a:ext cx="1909444" cy="17626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p25"/>
          <p:cNvCxnSpPr/>
          <p:nvPr/>
        </p:nvCxnSpPr>
        <p:spPr>
          <a:xfrm flipH="1" rot="146957">
            <a:off x="1660776" y="3657032"/>
            <a:ext cx="1909444" cy="17626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" name="Google Shape;253;p25"/>
          <p:cNvCxnSpPr/>
          <p:nvPr/>
        </p:nvCxnSpPr>
        <p:spPr>
          <a:xfrm rot="-406216">
            <a:off x="1672638" y="1297490"/>
            <a:ext cx="1977288" cy="233835"/>
          </a:xfrm>
          <a:prstGeom prst="straightConnector1">
            <a:avLst/>
          </a:prstGeom>
          <a:noFill/>
          <a:ln cap="flat" cmpd="sng" w="28575">
            <a:solidFill>
              <a:srgbClr val="B6D7A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4" name="Google Shape;254;p25"/>
          <p:cNvSpPr txBox="1"/>
          <p:nvPr/>
        </p:nvSpPr>
        <p:spPr>
          <a:xfrm rot="27875">
            <a:off x="1814020" y="1030094"/>
            <a:ext cx="1812960" cy="2952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TLS Handshake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55" name="Google Shape;255;p25"/>
          <p:cNvCxnSpPr/>
          <p:nvPr/>
        </p:nvCxnSpPr>
        <p:spPr>
          <a:xfrm rot="-406216">
            <a:off x="5784576" y="1319740"/>
            <a:ext cx="1977288" cy="233835"/>
          </a:xfrm>
          <a:prstGeom prst="straightConnector1">
            <a:avLst/>
          </a:prstGeom>
          <a:noFill/>
          <a:ln cap="flat" cmpd="sng" w="28575">
            <a:solidFill>
              <a:srgbClr val="B6D7A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6" name="Google Shape;256;p25"/>
          <p:cNvSpPr txBox="1"/>
          <p:nvPr/>
        </p:nvSpPr>
        <p:spPr>
          <a:xfrm rot="28256">
            <a:off x="5925645" y="1053847"/>
            <a:ext cx="2153473" cy="3606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TLS Handshake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57" name="Google Shape;257;p25"/>
          <p:cNvCxnSpPr/>
          <p:nvPr/>
        </p:nvCxnSpPr>
        <p:spPr>
          <a:xfrm rot="-406216">
            <a:off x="5743681" y="1472140"/>
            <a:ext cx="1977288" cy="233835"/>
          </a:xfrm>
          <a:prstGeom prst="straightConnector1">
            <a:avLst/>
          </a:prstGeom>
          <a:noFill/>
          <a:ln cap="flat" cmpd="sng" w="28575">
            <a:solidFill>
              <a:srgbClr val="B6D7A8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58" name="Google Shape;258;p25"/>
          <p:cNvSpPr txBox="1"/>
          <p:nvPr/>
        </p:nvSpPr>
        <p:spPr>
          <a:xfrm rot="28256">
            <a:off x="5868412" y="1546959"/>
            <a:ext cx="2153473" cy="2157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TLS Handshake Fn.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59" name="Google Shape;259;p25"/>
          <p:cNvCxnSpPr/>
          <p:nvPr/>
        </p:nvCxnSpPr>
        <p:spPr>
          <a:xfrm rot="-406216">
            <a:off x="1659563" y="1450880"/>
            <a:ext cx="1977288" cy="233835"/>
          </a:xfrm>
          <a:prstGeom prst="straightConnector1">
            <a:avLst/>
          </a:prstGeom>
          <a:noFill/>
          <a:ln cap="flat" cmpd="sng" w="28575">
            <a:solidFill>
              <a:srgbClr val="B6D7A8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60" name="Google Shape;260;p25"/>
          <p:cNvSpPr txBox="1"/>
          <p:nvPr/>
        </p:nvSpPr>
        <p:spPr>
          <a:xfrm rot="28256">
            <a:off x="1774776" y="1490436"/>
            <a:ext cx="2153473" cy="2943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TLS Handshake Fn.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61" name="Google Shape;26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9025" y="1438313"/>
            <a:ext cx="919500" cy="517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78925" y="1378913"/>
            <a:ext cx="919500" cy="517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6"/>
          <p:cNvSpPr txBox="1"/>
          <p:nvPr>
            <p:ph type="title"/>
          </p:nvPr>
        </p:nvSpPr>
        <p:spPr>
          <a:xfrm>
            <a:off x="296700" y="185875"/>
            <a:ext cx="654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7 Proxying on WebSocket</a:t>
            </a:r>
            <a:endParaRPr/>
          </a:p>
        </p:txBody>
      </p:sp>
      <p:sp>
        <p:nvSpPr>
          <p:cNvPr id="268" name="Google Shape;268;p26"/>
          <p:cNvSpPr txBox="1"/>
          <p:nvPr/>
        </p:nvSpPr>
        <p:spPr>
          <a:xfrm>
            <a:off x="8509900" y="1750025"/>
            <a:ext cx="9300" cy="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9" name="Google Shape;269;p26"/>
          <p:cNvCxnSpPr/>
          <p:nvPr/>
        </p:nvCxnSpPr>
        <p:spPr>
          <a:xfrm>
            <a:off x="3771900" y="1163575"/>
            <a:ext cx="6000" cy="37662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26"/>
          <p:cNvCxnSpPr/>
          <p:nvPr/>
        </p:nvCxnSpPr>
        <p:spPr>
          <a:xfrm flipH="1">
            <a:off x="1550338" y="1051175"/>
            <a:ext cx="300" cy="38034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26"/>
          <p:cNvCxnSpPr/>
          <p:nvPr/>
        </p:nvCxnSpPr>
        <p:spPr>
          <a:xfrm rot="-406216">
            <a:off x="1636763" y="2238177"/>
            <a:ext cx="1977288" cy="233835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2" name="Google Shape;272;p26"/>
          <p:cNvSpPr txBox="1"/>
          <p:nvPr/>
        </p:nvSpPr>
        <p:spPr>
          <a:xfrm rot="28256">
            <a:off x="1683429" y="1984696"/>
            <a:ext cx="2153473" cy="2556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</a:t>
            </a:r>
            <a:r>
              <a:rPr lang="en">
                <a:solidFill>
                  <a:schemeClr val="dk1"/>
                </a:solidFill>
              </a:rPr>
              <a:t>UPGRADE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73" name="Google Shape;273;p26"/>
          <p:cNvCxnSpPr/>
          <p:nvPr/>
        </p:nvCxnSpPr>
        <p:spPr>
          <a:xfrm>
            <a:off x="930313" y="1225400"/>
            <a:ext cx="841800" cy="0"/>
          </a:xfrm>
          <a:prstGeom prst="straightConnector1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4" name="Google Shape;274;p26"/>
          <p:cNvSpPr txBox="1"/>
          <p:nvPr>
            <p:ph type="title"/>
          </p:nvPr>
        </p:nvSpPr>
        <p:spPr>
          <a:xfrm>
            <a:off x="852613" y="758581"/>
            <a:ext cx="9195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</a:rPr>
              <a:t>open</a:t>
            </a:r>
            <a:endParaRPr sz="1800">
              <a:solidFill>
                <a:srgbClr val="6AA84F"/>
              </a:solidFill>
            </a:endParaRPr>
          </a:p>
        </p:txBody>
      </p:sp>
      <p:sp>
        <p:nvSpPr>
          <p:cNvPr id="275" name="Google Shape;275;p26"/>
          <p:cNvSpPr txBox="1"/>
          <p:nvPr/>
        </p:nvSpPr>
        <p:spPr>
          <a:xfrm>
            <a:off x="8211150" y="1785425"/>
            <a:ext cx="980700" cy="1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443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276" name="Google Shape;276;p26"/>
          <p:cNvCxnSpPr/>
          <p:nvPr/>
        </p:nvCxnSpPr>
        <p:spPr>
          <a:xfrm>
            <a:off x="930312" y="4541975"/>
            <a:ext cx="8418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7" name="Google Shape;277;p26"/>
          <p:cNvSpPr txBox="1"/>
          <p:nvPr>
            <p:ph type="title"/>
          </p:nvPr>
        </p:nvSpPr>
        <p:spPr>
          <a:xfrm>
            <a:off x="852613" y="4077468"/>
            <a:ext cx="9195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close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278" name="Google Shape;278;p26"/>
          <p:cNvSpPr txBox="1"/>
          <p:nvPr/>
        </p:nvSpPr>
        <p:spPr>
          <a:xfrm rot="-117106">
            <a:off x="5731316" y="2376674"/>
            <a:ext cx="2351864" cy="3611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101 - Switching Protocols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79" name="Google Shape;27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400" y="2038725"/>
            <a:ext cx="1319750" cy="131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025" y="2006838"/>
            <a:ext cx="1057925" cy="105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8800" y="1994873"/>
            <a:ext cx="1423000" cy="1423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2" name="Google Shape;282;p26"/>
          <p:cNvCxnSpPr/>
          <p:nvPr/>
        </p:nvCxnSpPr>
        <p:spPr>
          <a:xfrm>
            <a:off x="7900400" y="1088375"/>
            <a:ext cx="6000" cy="37662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26"/>
          <p:cNvCxnSpPr/>
          <p:nvPr/>
        </p:nvCxnSpPr>
        <p:spPr>
          <a:xfrm flipH="1">
            <a:off x="5678838" y="975975"/>
            <a:ext cx="300" cy="38034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26"/>
          <p:cNvCxnSpPr/>
          <p:nvPr/>
        </p:nvCxnSpPr>
        <p:spPr>
          <a:xfrm flipH="1" rot="146957">
            <a:off x="5836401" y="2653744"/>
            <a:ext cx="1909444" cy="17626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5" name="Google Shape;285;p26"/>
          <p:cNvCxnSpPr/>
          <p:nvPr/>
        </p:nvCxnSpPr>
        <p:spPr>
          <a:xfrm>
            <a:off x="5058813" y="1150200"/>
            <a:ext cx="841800" cy="0"/>
          </a:xfrm>
          <a:prstGeom prst="straightConnector1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6" name="Google Shape;286;p26"/>
          <p:cNvSpPr txBox="1"/>
          <p:nvPr>
            <p:ph type="title"/>
          </p:nvPr>
        </p:nvSpPr>
        <p:spPr>
          <a:xfrm>
            <a:off x="4981113" y="683381"/>
            <a:ext cx="9195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</a:rPr>
              <a:t>open</a:t>
            </a:r>
            <a:endParaRPr sz="1800">
              <a:solidFill>
                <a:srgbClr val="6AA84F"/>
              </a:solidFill>
            </a:endParaRPr>
          </a:p>
        </p:txBody>
      </p:sp>
      <p:cxnSp>
        <p:nvCxnSpPr>
          <p:cNvPr id="287" name="Google Shape;287;p26"/>
          <p:cNvCxnSpPr/>
          <p:nvPr/>
        </p:nvCxnSpPr>
        <p:spPr>
          <a:xfrm>
            <a:off x="5058812" y="4466775"/>
            <a:ext cx="8418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8" name="Google Shape;288;p26"/>
          <p:cNvSpPr txBox="1"/>
          <p:nvPr>
            <p:ph type="title"/>
          </p:nvPr>
        </p:nvSpPr>
        <p:spPr>
          <a:xfrm>
            <a:off x="4981113" y="4002268"/>
            <a:ext cx="9195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close</a:t>
            </a:r>
            <a:endParaRPr sz="1800">
              <a:solidFill>
                <a:srgbClr val="FF0000"/>
              </a:solidFill>
            </a:endParaRPr>
          </a:p>
        </p:txBody>
      </p:sp>
      <p:cxnSp>
        <p:nvCxnSpPr>
          <p:cNvPr id="289" name="Google Shape;289;p26"/>
          <p:cNvCxnSpPr/>
          <p:nvPr/>
        </p:nvCxnSpPr>
        <p:spPr>
          <a:xfrm rot="-488249">
            <a:off x="5759734" y="2185717"/>
            <a:ext cx="1977410" cy="233939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0" name="Google Shape;290;p26"/>
          <p:cNvSpPr txBox="1"/>
          <p:nvPr/>
        </p:nvSpPr>
        <p:spPr>
          <a:xfrm rot="-54122">
            <a:off x="5825364" y="1926058"/>
            <a:ext cx="2153367" cy="360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</a:t>
            </a:r>
            <a:r>
              <a:rPr lang="en">
                <a:solidFill>
                  <a:schemeClr val="dk1"/>
                </a:solidFill>
              </a:rPr>
              <a:t>UPGRADE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1" name="Google Shape;291;p26"/>
          <p:cNvSpPr txBox="1"/>
          <p:nvPr/>
        </p:nvSpPr>
        <p:spPr>
          <a:xfrm rot="-85959">
            <a:off x="1557412" y="2344608"/>
            <a:ext cx="2351835" cy="3610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101 - Switching Protocols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92" name="Google Shape;292;p26"/>
          <p:cNvCxnSpPr/>
          <p:nvPr/>
        </p:nvCxnSpPr>
        <p:spPr>
          <a:xfrm flipH="1" rot="178326">
            <a:off x="1660818" y="2620569"/>
            <a:ext cx="1909368" cy="176345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" name="Google Shape;293;p26"/>
          <p:cNvCxnSpPr/>
          <p:nvPr/>
        </p:nvCxnSpPr>
        <p:spPr>
          <a:xfrm rot="-406216">
            <a:off x="1672638" y="2987090"/>
            <a:ext cx="1977288" cy="233835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4" name="Google Shape;294;p26"/>
          <p:cNvCxnSpPr/>
          <p:nvPr/>
        </p:nvCxnSpPr>
        <p:spPr>
          <a:xfrm rot="-406216">
            <a:off x="5801138" y="3251715"/>
            <a:ext cx="1977288" cy="233835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5" name="Google Shape;295;p26"/>
          <p:cNvCxnSpPr/>
          <p:nvPr/>
        </p:nvCxnSpPr>
        <p:spPr>
          <a:xfrm flipH="1" rot="146957">
            <a:off x="5835051" y="3492369"/>
            <a:ext cx="1909444" cy="17626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6" name="Google Shape;296;p26"/>
          <p:cNvCxnSpPr/>
          <p:nvPr/>
        </p:nvCxnSpPr>
        <p:spPr>
          <a:xfrm flipH="1" rot="146957">
            <a:off x="1706551" y="3356194"/>
            <a:ext cx="1909444" cy="17626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7" name="Google Shape;297;p26"/>
          <p:cNvCxnSpPr/>
          <p:nvPr/>
        </p:nvCxnSpPr>
        <p:spPr>
          <a:xfrm flipH="1" rot="146957">
            <a:off x="5835051" y="3724619"/>
            <a:ext cx="1909444" cy="17626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" name="Google Shape;298;p26"/>
          <p:cNvCxnSpPr/>
          <p:nvPr/>
        </p:nvCxnSpPr>
        <p:spPr>
          <a:xfrm flipH="1" rot="146957">
            <a:off x="1660776" y="3657032"/>
            <a:ext cx="1909444" cy="17626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9" name="Google Shape;299;p26"/>
          <p:cNvCxnSpPr/>
          <p:nvPr/>
        </p:nvCxnSpPr>
        <p:spPr>
          <a:xfrm rot="-406216">
            <a:off x="1672638" y="1297490"/>
            <a:ext cx="1977288" cy="233835"/>
          </a:xfrm>
          <a:prstGeom prst="straightConnector1">
            <a:avLst/>
          </a:prstGeom>
          <a:noFill/>
          <a:ln cap="flat" cmpd="sng" w="28575">
            <a:solidFill>
              <a:srgbClr val="B6D7A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0" name="Google Shape;300;p26"/>
          <p:cNvSpPr txBox="1"/>
          <p:nvPr/>
        </p:nvSpPr>
        <p:spPr>
          <a:xfrm rot="27875">
            <a:off x="1814020" y="1030094"/>
            <a:ext cx="1812960" cy="2952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TLS Handshake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301" name="Google Shape;301;p26"/>
          <p:cNvCxnSpPr/>
          <p:nvPr/>
        </p:nvCxnSpPr>
        <p:spPr>
          <a:xfrm rot="-406216">
            <a:off x="5784576" y="1319740"/>
            <a:ext cx="1977288" cy="233835"/>
          </a:xfrm>
          <a:prstGeom prst="straightConnector1">
            <a:avLst/>
          </a:prstGeom>
          <a:noFill/>
          <a:ln cap="flat" cmpd="sng" w="28575">
            <a:solidFill>
              <a:srgbClr val="B6D7A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2" name="Google Shape;302;p26"/>
          <p:cNvSpPr txBox="1"/>
          <p:nvPr/>
        </p:nvSpPr>
        <p:spPr>
          <a:xfrm rot="28256">
            <a:off x="5925645" y="1053847"/>
            <a:ext cx="2153473" cy="3606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TLS Handshake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303" name="Google Shape;303;p26"/>
          <p:cNvCxnSpPr/>
          <p:nvPr/>
        </p:nvCxnSpPr>
        <p:spPr>
          <a:xfrm rot="-406216">
            <a:off x="5743681" y="1472140"/>
            <a:ext cx="1977288" cy="233835"/>
          </a:xfrm>
          <a:prstGeom prst="straightConnector1">
            <a:avLst/>
          </a:prstGeom>
          <a:noFill/>
          <a:ln cap="flat" cmpd="sng" w="28575">
            <a:solidFill>
              <a:srgbClr val="B6D7A8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04" name="Google Shape;304;p26"/>
          <p:cNvSpPr txBox="1"/>
          <p:nvPr/>
        </p:nvSpPr>
        <p:spPr>
          <a:xfrm rot="28256">
            <a:off x="5868412" y="1546959"/>
            <a:ext cx="2153473" cy="2157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TLS Handshake Fn.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305" name="Google Shape;305;p26"/>
          <p:cNvCxnSpPr/>
          <p:nvPr/>
        </p:nvCxnSpPr>
        <p:spPr>
          <a:xfrm rot="-406216">
            <a:off x="1659563" y="1450880"/>
            <a:ext cx="1977288" cy="233835"/>
          </a:xfrm>
          <a:prstGeom prst="straightConnector1">
            <a:avLst/>
          </a:prstGeom>
          <a:noFill/>
          <a:ln cap="flat" cmpd="sng" w="28575">
            <a:solidFill>
              <a:srgbClr val="B6D7A8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06" name="Google Shape;306;p26"/>
          <p:cNvSpPr txBox="1"/>
          <p:nvPr/>
        </p:nvSpPr>
        <p:spPr>
          <a:xfrm rot="28256">
            <a:off x="1774776" y="1490436"/>
            <a:ext cx="2153473" cy="2943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TLS Handshake Fn.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07" name="Google Shape;307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1313" y="1282938"/>
            <a:ext cx="919500" cy="517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81300" y="1276238"/>
            <a:ext cx="919500" cy="517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1175" y="1318500"/>
            <a:ext cx="1057926" cy="595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36800" y="1239300"/>
            <a:ext cx="1057926" cy="595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7"/>
          <p:cNvSpPr txBox="1"/>
          <p:nvPr>
            <p:ph type="title"/>
          </p:nvPr>
        </p:nvSpPr>
        <p:spPr>
          <a:xfrm>
            <a:off x="296700" y="185875"/>
            <a:ext cx="784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7 Load Balancing  (Normal HTTP requests)</a:t>
            </a:r>
            <a:endParaRPr/>
          </a:p>
        </p:txBody>
      </p:sp>
      <p:pic>
        <p:nvPicPr>
          <p:cNvPr id="316" name="Google Shape;31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25" y="2006838"/>
            <a:ext cx="1057925" cy="105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800" y="1994873"/>
            <a:ext cx="1423000" cy="1423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8" name="Google Shape;318;p27"/>
          <p:cNvCxnSpPr/>
          <p:nvPr/>
        </p:nvCxnSpPr>
        <p:spPr>
          <a:xfrm>
            <a:off x="1400125" y="1193025"/>
            <a:ext cx="2337300" cy="0"/>
          </a:xfrm>
          <a:prstGeom prst="straightConnector1">
            <a:avLst/>
          </a:prstGeom>
          <a:noFill/>
          <a:ln cap="flat" cmpd="sng" w="38100">
            <a:solidFill>
              <a:srgbClr val="B6D7A8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19" name="Google Shape;319;p27"/>
          <p:cNvCxnSpPr/>
          <p:nvPr/>
        </p:nvCxnSpPr>
        <p:spPr>
          <a:xfrm>
            <a:off x="3912300" y="982350"/>
            <a:ext cx="6000" cy="37662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27"/>
          <p:cNvCxnSpPr/>
          <p:nvPr/>
        </p:nvCxnSpPr>
        <p:spPr>
          <a:xfrm>
            <a:off x="1288475" y="1021775"/>
            <a:ext cx="6000" cy="37662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21" name="Google Shape;32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9312">
            <a:off x="7820562" y="3382811"/>
            <a:ext cx="1319751" cy="13197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2" name="Google Shape;322;p27"/>
          <p:cNvCxnSpPr/>
          <p:nvPr/>
        </p:nvCxnSpPr>
        <p:spPr>
          <a:xfrm flipH="1">
            <a:off x="5448325" y="3017400"/>
            <a:ext cx="21600" cy="18060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27"/>
          <p:cNvCxnSpPr/>
          <p:nvPr/>
        </p:nvCxnSpPr>
        <p:spPr>
          <a:xfrm flipH="1">
            <a:off x="7816875" y="3017400"/>
            <a:ext cx="21600" cy="18060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27"/>
          <p:cNvCxnSpPr/>
          <p:nvPr/>
        </p:nvCxnSpPr>
        <p:spPr>
          <a:xfrm flipH="1">
            <a:off x="5470075" y="927350"/>
            <a:ext cx="6900" cy="15384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25" name="Google Shape;32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9312">
            <a:off x="7923537" y="936761"/>
            <a:ext cx="1319751" cy="13197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6" name="Google Shape;326;p27"/>
          <p:cNvCxnSpPr/>
          <p:nvPr/>
        </p:nvCxnSpPr>
        <p:spPr>
          <a:xfrm flipH="1">
            <a:off x="7824225" y="982350"/>
            <a:ext cx="6900" cy="15384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7" name="Google Shape;327;p27"/>
          <p:cNvSpPr txBox="1"/>
          <p:nvPr/>
        </p:nvSpPr>
        <p:spPr>
          <a:xfrm rot="27875">
            <a:off x="1764595" y="800519"/>
            <a:ext cx="1812960" cy="2952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TLS Handshake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328" name="Google Shape;328;p27"/>
          <p:cNvCxnSpPr/>
          <p:nvPr/>
        </p:nvCxnSpPr>
        <p:spPr>
          <a:xfrm>
            <a:off x="5529763" y="1022400"/>
            <a:ext cx="2235000" cy="24900"/>
          </a:xfrm>
          <a:prstGeom prst="straightConnector1">
            <a:avLst/>
          </a:prstGeom>
          <a:noFill/>
          <a:ln cap="flat" cmpd="sng" w="38100">
            <a:solidFill>
              <a:srgbClr val="B6D7A8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29" name="Google Shape;329;p27"/>
          <p:cNvSpPr txBox="1"/>
          <p:nvPr/>
        </p:nvSpPr>
        <p:spPr>
          <a:xfrm rot="27875">
            <a:off x="5894233" y="629894"/>
            <a:ext cx="1812960" cy="2952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TLS Handshake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330" name="Google Shape;330;p27"/>
          <p:cNvCxnSpPr/>
          <p:nvPr/>
        </p:nvCxnSpPr>
        <p:spPr>
          <a:xfrm flipH="1" rot="10800000">
            <a:off x="5526450" y="3109150"/>
            <a:ext cx="2245500" cy="3300"/>
          </a:xfrm>
          <a:prstGeom prst="straightConnector1">
            <a:avLst/>
          </a:prstGeom>
          <a:noFill/>
          <a:ln cap="flat" cmpd="sng" w="38100">
            <a:solidFill>
              <a:srgbClr val="B6D7A8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31" name="Google Shape;331;p27"/>
          <p:cNvSpPr txBox="1"/>
          <p:nvPr/>
        </p:nvSpPr>
        <p:spPr>
          <a:xfrm rot="27875">
            <a:off x="5890920" y="2719944"/>
            <a:ext cx="1812960" cy="2952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TLS Handshake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332" name="Google Shape;332;p27"/>
          <p:cNvCxnSpPr/>
          <p:nvPr/>
        </p:nvCxnSpPr>
        <p:spPr>
          <a:xfrm>
            <a:off x="1434738" y="1557250"/>
            <a:ext cx="23373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3" name="Google Shape;333;p27"/>
          <p:cNvCxnSpPr/>
          <p:nvPr/>
        </p:nvCxnSpPr>
        <p:spPr>
          <a:xfrm>
            <a:off x="5529750" y="1271875"/>
            <a:ext cx="2206800" cy="15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4" name="Google Shape;334;p27"/>
          <p:cNvCxnSpPr/>
          <p:nvPr/>
        </p:nvCxnSpPr>
        <p:spPr>
          <a:xfrm>
            <a:off x="5547200" y="1556500"/>
            <a:ext cx="2206800" cy="1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35" name="Google Shape;335;p27"/>
          <p:cNvCxnSpPr/>
          <p:nvPr/>
        </p:nvCxnSpPr>
        <p:spPr>
          <a:xfrm>
            <a:off x="1465375" y="1835975"/>
            <a:ext cx="2206800" cy="1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36" name="Google Shape;336;p27"/>
          <p:cNvCxnSpPr/>
          <p:nvPr/>
        </p:nvCxnSpPr>
        <p:spPr>
          <a:xfrm>
            <a:off x="1434725" y="2154500"/>
            <a:ext cx="23373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7" name="Google Shape;337;p27"/>
          <p:cNvCxnSpPr/>
          <p:nvPr/>
        </p:nvCxnSpPr>
        <p:spPr>
          <a:xfrm>
            <a:off x="5540000" y="3344875"/>
            <a:ext cx="2206800" cy="15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8" name="Google Shape;338;p27"/>
          <p:cNvCxnSpPr/>
          <p:nvPr/>
        </p:nvCxnSpPr>
        <p:spPr>
          <a:xfrm>
            <a:off x="5540000" y="3578800"/>
            <a:ext cx="2206800" cy="1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39" name="Google Shape;339;p27"/>
          <p:cNvCxnSpPr/>
          <p:nvPr/>
        </p:nvCxnSpPr>
        <p:spPr>
          <a:xfrm>
            <a:off x="1499988" y="2417850"/>
            <a:ext cx="2206800" cy="1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8"/>
          <p:cNvSpPr txBox="1"/>
          <p:nvPr>
            <p:ph type="title"/>
          </p:nvPr>
        </p:nvSpPr>
        <p:spPr>
          <a:xfrm>
            <a:off x="296700" y="185875"/>
            <a:ext cx="784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7 Load Balancing  (WebSocket)</a:t>
            </a:r>
            <a:endParaRPr/>
          </a:p>
        </p:txBody>
      </p:sp>
      <p:pic>
        <p:nvPicPr>
          <p:cNvPr id="345" name="Google Shape;3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25" y="2006838"/>
            <a:ext cx="1057925" cy="105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800" y="1994873"/>
            <a:ext cx="1423000" cy="1423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7" name="Google Shape;347;p28"/>
          <p:cNvCxnSpPr/>
          <p:nvPr/>
        </p:nvCxnSpPr>
        <p:spPr>
          <a:xfrm>
            <a:off x="1400125" y="1193025"/>
            <a:ext cx="2337300" cy="0"/>
          </a:xfrm>
          <a:prstGeom prst="straightConnector1">
            <a:avLst/>
          </a:prstGeom>
          <a:noFill/>
          <a:ln cap="flat" cmpd="sng" w="38100">
            <a:solidFill>
              <a:srgbClr val="B6D7A8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48" name="Google Shape;348;p28"/>
          <p:cNvCxnSpPr/>
          <p:nvPr/>
        </p:nvCxnSpPr>
        <p:spPr>
          <a:xfrm>
            <a:off x="3912300" y="982350"/>
            <a:ext cx="6000" cy="37662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28"/>
          <p:cNvCxnSpPr/>
          <p:nvPr/>
        </p:nvCxnSpPr>
        <p:spPr>
          <a:xfrm>
            <a:off x="1288475" y="1021775"/>
            <a:ext cx="6000" cy="37662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50" name="Google Shape;35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9312">
            <a:off x="7820562" y="3382811"/>
            <a:ext cx="1319751" cy="13197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1" name="Google Shape;351;p28"/>
          <p:cNvCxnSpPr/>
          <p:nvPr/>
        </p:nvCxnSpPr>
        <p:spPr>
          <a:xfrm flipH="1">
            <a:off x="5448325" y="3017400"/>
            <a:ext cx="21600" cy="18060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28"/>
          <p:cNvCxnSpPr/>
          <p:nvPr/>
        </p:nvCxnSpPr>
        <p:spPr>
          <a:xfrm flipH="1">
            <a:off x="7816875" y="3017400"/>
            <a:ext cx="21600" cy="18060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28"/>
          <p:cNvCxnSpPr/>
          <p:nvPr/>
        </p:nvCxnSpPr>
        <p:spPr>
          <a:xfrm flipH="1">
            <a:off x="5470075" y="927350"/>
            <a:ext cx="6900" cy="15384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54" name="Google Shape;35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9312">
            <a:off x="7923537" y="936761"/>
            <a:ext cx="1319751" cy="13197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" name="Google Shape;355;p28"/>
          <p:cNvCxnSpPr/>
          <p:nvPr/>
        </p:nvCxnSpPr>
        <p:spPr>
          <a:xfrm flipH="1">
            <a:off x="7824225" y="982350"/>
            <a:ext cx="6900" cy="15384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6" name="Google Shape;356;p28"/>
          <p:cNvSpPr txBox="1"/>
          <p:nvPr/>
        </p:nvSpPr>
        <p:spPr>
          <a:xfrm rot="27875">
            <a:off x="1764595" y="800519"/>
            <a:ext cx="1812960" cy="2952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TLS Handshake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357" name="Google Shape;357;p28"/>
          <p:cNvCxnSpPr/>
          <p:nvPr/>
        </p:nvCxnSpPr>
        <p:spPr>
          <a:xfrm>
            <a:off x="5529763" y="1022400"/>
            <a:ext cx="2235000" cy="24900"/>
          </a:xfrm>
          <a:prstGeom prst="straightConnector1">
            <a:avLst/>
          </a:prstGeom>
          <a:noFill/>
          <a:ln cap="flat" cmpd="sng" w="38100">
            <a:solidFill>
              <a:srgbClr val="B6D7A8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58" name="Google Shape;358;p28"/>
          <p:cNvSpPr txBox="1"/>
          <p:nvPr/>
        </p:nvSpPr>
        <p:spPr>
          <a:xfrm rot="27875">
            <a:off x="5894233" y="629894"/>
            <a:ext cx="1812960" cy="2952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TLS Handshake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359" name="Google Shape;359;p28"/>
          <p:cNvCxnSpPr/>
          <p:nvPr/>
        </p:nvCxnSpPr>
        <p:spPr>
          <a:xfrm>
            <a:off x="1434738" y="1557250"/>
            <a:ext cx="23373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0" name="Google Shape;360;p28"/>
          <p:cNvCxnSpPr/>
          <p:nvPr/>
        </p:nvCxnSpPr>
        <p:spPr>
          <a:xfrm>
            <a:off x="5529750" y="1271875"/>
            <a:ext cx="2206800" cy="15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1" name="Google Shape;361;p28"/>
          <p:cNvCxnSpPr/>
          <p:nvPr/>
        </p:nvCxnSpPr>
        <p:spPr>
          <a:xfrm>
            <a:off x="5547200" y="1556500"/>
            <a:ext cx="2206800" cy="1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62" name="Google Shape;362;p28"/>
          <p:cNvCxnSpPr/>
          <p:nvPr/>
        </p:nvCxnSpPr>
        <p:spPr>
          <a:xfrm>
            <a:off x="1465375" y="1835975"/>
            <a:ext cx="2206800" cy="1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63" name="Google Shape;363;p28"/>
          <p:cNvCxnSpPr/>
          <p:nvPr/>
        </p:nvCxnSpPr>
        <p:spPr>
          <a:xfrm>
            <a:off x="1434725" y="2154500"/>
            <a:ext cx="23373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4" name="Google Shape;364;p28"/>
          <p:cNvCxnSpPr/>
          <p:nvPr/>
        </p:nvCxnSpPr>
        <p:spPr>
          <a:xfrm>
            <a:off x="5547200" y="1762238"/>
            <a:ext cx="2206800" cy="15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5" name="Google Shape;365;p28"/>
          <p:cNvCxnSpPr/>
          <p:nvPr/>
        </p:nvCxnSpPr>
        <p:spPr>
          <a:xfrm>
            <a:off x="5547200" y="1996163"/>
            <a:ext cx="2206800" cy="1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66" name="Google Shape;366;p28"/>
          <p:cNvCxnSpPr/>
          <p:nvPr/>
        </p:nvCxnSpPr>
        <p:spPr>
          <a:xfrm>
            <a:off x="1499988" y="2417850"/>
            <a:ext cx="2206800" cy="1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67" name="Google Shape;367;p28"/>
          <p:cNvCxnSpPr/>
          <p:nvPr/>
        </p:nvCxnSpPr>
        <p:spPr>
          <a:xfrm>
            <a:off x="5547200" y="2260188"/>
            <a:ext cx="2206800" cy="1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68" name="Google Shape;368;p28"/>
          <p:cNvCxnSpPr/>
          <p:nvPr/>
        </p:nvCxnSpPr>
        <p:spPr>
          <a:xfrm>
            <a:off x="1499975" y="2751738"/>
            <a:ext cx="2206800" cy="1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9"/>
          <p:cNvSpPr txBox="1"/>
          <p:nvPr>
            <p:ph type="title"/>
          </p:nvPr>
        </p:nvSpPr>
        <p:spPr>
          <a:xfrm>
            <a:off x="483200" y="584325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Spin up</a:t>
            </a:r>
            <a:r>
              <a:rPr lang="en"/>
              <a:t> 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WebSockets Server </a:t>
            </a:r>
            <a:endParaRPr/>
          </a:p>
        </p:txBody>
      </p:sp>
      <p:pic>
        <p:nvPicPr>
          <p:cNvPr id="374" name="Google Shape;3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7500" y="1918075"/>
            <a:ext cx="3935004" cy="22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5925" y="529575"/>
            <a:ext cx="1841450" cy="184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0"/>
          <p:cNvSpPr txBox="1"/>
          <p:nvPr>
            <p:ph type="title"/>
          </p:nvPr>
        </p:nvSpPr>
        <p:spPr>
          <a:xfrm>
            <a:off x="483200" y="584325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Configure NGINX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Layer 4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WebSocket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Proxying</a:t>
            </a:r>
            <a:endParaRPr/>
          </a:p>
        </p:txBody>
      </p:sp>
      <p:pic>
        <p:nvPicPr>
          <p:cNvPr id="381" name="Google Shape;3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7500" y="1918075"/>
            <a:ext cx="3935004" cy="22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3350" y="857898"/>
            <a:ext cx="1423000" cy="142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4 Proxying</a:t>
            </a:r>
            <a:endParaRPr/>
          </a:p>
        </p:txBody>
      </p:sp>
      <p:sp>
        <p:nvSpPr>
          <p:cNvPr id="388" name="Google Shape;388;p31"/>
          <p:cNvSpPr txBox="1"/>
          <p:nvPr>
            <p:ph idx="1" type="body"/>
          </p:nvPr>
        </p:nvSpPr>
        <p:spPr>
          <a:xfrm>
            <a:off x="311700" y="1152475"/>
            <a:ext cx="8520600" cy="36024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4671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Listening on port 80 </a:t>
            </a:r>
            <a:endParaRPr sz="2400"/>
          </a:p>
          <a:p>
            <a:pPr indent="-34671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Any TCP connection request is a tunnel and always goes to the websocket app</a:t>
            </a:r>
            <a:endParaRPr sz="2400"/>
          </a:p>
          <a:p>
            <a:pPr indent="-34671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Paths don’t matter (layer 7)</a:t>
            </a:r>
            <a:endParaRPr sz="2400"/>
          </a:p>
          <a:p>
            <a:pPr indent="-34671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400">
                <a:solidFill>
                  <a:schemeClr val="accent5"/>
                </a:solidFill>
              </a:rPr>
              <a:t>ws</a:t>
            </a:r>
            <a:r>
              <a:rPr lang="en" sz="24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://localhost/</a:t>
            </a:r>
            <a:r>
              <a:rPr lang="en" sz="2400">
                <a:solidFill>
                  <a:schemeClr val="accent5"/>
                </a:solidFill>
              </a:rPr>
              <a:t> </a:t>
            </a:r>
            <a:r>
              <a:rPr lang="en" sz="2400"/>
              <a:t>-&gt; websocket app</a:t>
            </a:r>
            <a:endParaRPr sz="2400"/>
          </a:p>
          <a:p>
            <a:pPr indent="-34671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400">
                <a:solidFill>
                  <a:schemeClr val="accent5"/>
                </a:solidFill>
              </a:rPr>
              <a:t>ws://localhost/blahblah</a:t>
            </a:r>
            <a:r>
              <a:rPr lang="en" sz="2400"/>
              <a:t> -&gt; websocket app</a:t>
            </a:r>
            <a:endParaRPr sz="2400"/>
          </a:p>
          <a:p>
            <a:pPr indent="-34671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Layer 4 proxying blindly tunnels everything to the backend</a:t>
            </a:r>
            <a:endParaRPr sz="2400"/>
          </a:p>
          <a:p>
            <a:pPr indent="-34671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Any connection request to port 80 will be tunneled to the websocket app backend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22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884050"/>
            <a:ext cx="8520600" cy="37782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Quick Introduction to WebSockets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Layer 4 vs Layer 7 WebSocket Proxying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Spin up a WebSocket Server without NGINX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Configure NGINX as a Layer 4 WebSocket Proxy/Load Balancer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Configure NGINX as a Layer 7 WebSocket Proxy/Load Balancer</a:t>
            </a:r>
            <a:endParaRPr sz="19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900"/>
              <a:t>Summary</a:t>
            </a:r>
            <a:endParaRPr sz="1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2"/>
          <p:cNvSpPr txBox="1"/>
          <p:nvPr>
            <p:ph type="title"/>
          </p:nvPr>
        </p:nvSpPr>
        <p:spPr>
          <a:xfrm>
            <a:off x="483200" y="584325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Configure NGINX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Layer 7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WebSocket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Proxying</a:t>
            </a:r>
            <a:endParaRPr/>
          </a:p>
        </p:txBody>
      </p:sp>
      <p:pic>
        <p:nvPicPr>
          <p:cNvPr id="394" name="Google Shape;39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7500" y="1918075"/>
            <a:ext cx="3935004" cy="22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3500" y="785698"/>
            <a:ext cx="1423000" cy="142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7 Proxying</a:t>
            </a:r>
            <a:endParaRPr/>
          </a:p>
        </p:txBody>
      </p:sp>
      <p:sp>
        <p:nvSpPr>
          <p:cNvPr id="401" name="Google Shape;401;p33"/>
          <p:cNvSpPr txBox="1"/>
          <p:nvPr>
            <p:ph idx="1" type="body"/>
          </p:nvPr>
        </p:nvSpPr>
        <p:spPr>
          <a:xfrm>
            <a:off x="311700" y="1152475"/>
            <a:ext cx="8520600" cy="36024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Intercept the path and “route” </a:t>
            </a:r>
            <a:r>
              <a:rPr lang="en" sz="2400"/>
              <a:t>appropriately</a:t>
            </a:r>
            <a:r>
              <a:rPr lang="en" sz="2400"/>
              <a:t> 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http://localhost/</a:t>
            </a:r>
            <a:r>
              <a:rPr lang="en" sz="2400"/>
              <a:t> -&gt; open main html page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chemeClr val="accent5"/>
                </a:solidFill>
              </a:rPr>
              <a:t>ws</a:t>
            </a:r>
            <a:r>
              <a:rPr lang="en" sz="24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://localhost/wsapp</a:t>
            </a:r>
            <a:r>
              <a:rPr lang="en" sz="2400"/>
              <a:t> -&gt; websocket app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chemeClr val="accent5"/>
                </a:solidFill>
              </a:rPr>
              <a:t>ws</a:t>
            </a:r>
            <a:r>
              <a:rPr lang="en" sz="24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://localhost</a:t>
            </a:r>
            <a:r>
              <a:rPr lang="en" sz="2400">
                <a:solidFill>
                  <a:schemeClr val="accent5"/>
                </a:solidFill>
              </a:rPr>
              <a:t>/chat</a:t>
            </a:r>
            <a:r>
              <a:rPr lang="en" sz="2400"/>
              <a:t> -&gt; another websocket app for chatting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Can’t do that in Layer 4 since port 80 is </a:t>
            </a:r>
            <a:r>
              <a:rPr lang="en" sz="2400"/>
              <a:t>blindly</a:t>
            </a:r>
            <a:r>
              <a:rPr lang="en" sz="2400"/>
              <a:t> tunnels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4"/>
          <p:cNvSpPr txBox="1"/>
          <p:nvPr>
            <p:ph type="title"/>
          </p:nvPr>
        </p:nvSpPr>
        <p:spPr>
          <a:xfrm>
            <a:off x="311700" y="22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407" name="Google Shape;407;p34"/>
          <p:cNvSpPr txBox="1"/>
          <p:nvPr>
            <p:ph idx="1" type="body"/>
          </p:nvPr>
        </p:nvSpPr>
        <p:spPr>
          <a:xfrm>
            <a:off x="311700" y="884050"/>
            <a:ext cx="8520600" cy="37782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Quick Introduction to WebSockets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Layer 4 vs Layer 7 WebSocket Proxying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Spin up a WebSocket Server without NGINX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Deploy NGINX as a Layer 4 WebSocket Load Balancer 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Deploy NGINX as a Layer 7 WebSocket Load Balancer</a:t>
            </a:r>
            <a:endParaRPr sz="1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WebSockets 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0875" y="1388500"/>
            <a:ext cx="3935004" cy="22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23425" y="320650"/>
            <a:ext cx="182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1.0</a:t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8509900" y="1750025"/>
            <a:ext cx="9300" cy="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" name="Google Shape;77;p16"/>
          <p:cNvCxnSpPr/>
          <p:nvPr/>
        </p:nvCxnSpPr>
        <p:spPr>
          <a:xfrm>
            <a:off x="6827175" y="268275"/>
            <a:ext cx="36900" cy="45513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6"/>
          <p:cNvCxnSpPr/>
          <p:nvPr/>
        </p:nvCxnSpPr>
        <p:spPr>
          <a:xfrm flipH="1">
            <a:off x="2229575" y="286800"/>
            <a:ext cx="22800" cy="45699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9" name="Google Shape;79;p16"/>
          <p:cNvGrpSpPr/>
          <p:nvPr/>
        </p:nvGrpSpPr>
        <p:grpSpPr>
          <a:xfrm>
            <a:off x="2377475" y="1277825"/>
            <a:ext cx="4375800" cy="757425"/>
            <a:chOff x="2377475" y="1277825"/>
            <a:chExt cx="4375800" cy="757425"/>
          </a:xfrm>
        </p:grpSpPr>
        <p:cxnSp>
          <p:nvCxnSpPr>
            <p:cNvPr id="80" name="Google Shape;80;p16"/>
            <p:cNvCxnSpPr/>
            <p:nvPr/>
          </p:nvCxnSpPr>
          <p:spPr>
            <a:xfrm>
              <a:off x="2377475" y="1517150"/>
              <a:ext cx="4375800" cy="5181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1" name="Google Shape;81;p16"/>
            <p:cNvSpPr txBox="1"/>
            <p:nvPr/>
          </p:nvSpPr>
          <p:spPr>
            <a:xfrm rot="378785">
              <a:off x="4022730" y="1369119"/>
              <a:ext cx="1680591" cy="3610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GET /index.html</a:t>
              </a:r>
              <a:endParaRPr>
                <a:solidFill>
                  <a:schemeClr val="dk1"/>
                </a:solidFill>
              </a:endParaRPr>
            </a:p>
          </p:txBody>
        </p:sp>
      </p:grpSp>
      <p:cxnSp>
        <p:nvCxnSpPr>
          <p:cNvPr id="82" name="Google Shape;82;p16"/>
          <p:cNvCxnSpPr/>
          <p:nvPr/>
        </p:nvCxnSpPr>
        <p:spPr>
          <a:xfrm flipH="1">
            <a:off x="2333325" y="2110150"/>
            <a:ext cx="4372500" cy="30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6"/>
          <p:cNvCxnSpPr/>
          <p:nvPr/>
        </p:nvCxnSpPr>
        <p:spPr>
          <a:xfrm>
            <a:off x="1609650" y="1227575"/>
            <a:ext cx="841800" cy="0"/>
          </a:xfrm>
          <a:prstGeom prst="straightConnector1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Google Shape;84;p16"/>
          <p:cNvSpPr txBox="1"/>
          <p:nvPr>
            <p:ph type="title"/>
          </p:nvPr>
        </p:nvSpPr>
        <p:spPr>
          <a:xfrm>
            <a:off x="1531950" y="760756"/>
            <a:ext cx="9195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</a:rPr>
              <a:t>open</a:t>
            </a:r>
            <a:endParaRPr sz="1800">
              <a:solidFill>
                <a:srgbClr val="6AA84F"/>
              </a:solidFill>
            </a:endParaRPr>
          </a:p>
        </p:txBody>
      </p:sp>
      <p:cxnSp>
        <p:nvCxnSpPr>
          <p:cNvPr id="85" name="Google Shape;85;p16"/>
          <p:cNvCxnSpPr/>
          <p:nvPr/>
        </p:nvCxnSpPr>
        <p:spPr>
          <a:xfrm>
            <a:off x="1609650" y="2236415"/>
            <a:ext cx="8418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Google Shape;86;p16"/>
          <p:cNvSpPr txBox="1"/>
          <p:nvPr>
            <p:ph type="title"/>
          </p:nvPr>
        </p:nvSpPr>
        <p:spPr>
          <a:xfrm>
            <a:off x="1570800" y="1762343"/>
            <a:ext cx="9195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close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4146625" y="4262550"/>
            <a:ext cx="7863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….</a:t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7817000" y="758575"/>
            <a:ext cx="980700" cy="1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80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89" name="Google Shape;89;p16"/>
          <p:cNvCxnSpPr/>
          <p:nvPr/>
        </p:nvCxnSpPr>
        <p:spPr>
          <a:xfrm>
            <a:off x="2351875" y="2439475"/>
            <a:ext cx="4375800" cy="5181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6"/>
          <p:cNvCxnSpPr/>
          <p:nvPr/>
        </p:nvCxnSpPr>
        <p:spPr>
          <a:xfrm flipH="1">
            <a:off x="2343325" y="3036350"/>
            <a:ext cx="4392900" cy="132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6"/>
          <p:cNvCxnSpPr/>
          <p:nvPr/>
        </p:nvCxnSpPr>
        <p:spPr>
          <a:xfrm>
            <a:off x="2351875" y="3502038"/>
            <a:ext cx="4375800" cy="5181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6"/>
          <p:cNvCxnSpPr/>
          <p:nvPr/>
        </p:nvCxnSpPr>
        <p:spPr>
          <a:xfrm flipH="1">
            <a:off x="2319700" y="4112550"/>
            <a:ext cx="4359000" cy="269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Google Shape;93;p16"/>
          <p:cNvSpPr txBox="1"/>
          <p:nvPr/>
        </p:nvSpPr>
        <p:spPr>
          <a:xfrm rot="378785">
            <a:off x="3833230" y="2355294"/>
            <a:ext cx="1680591" cy="3610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GET /img1.jpg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4" name="Google Shape;94;p16"/>
          <p:cNvSpPr txBox="1"/>
          <p:nvPr/>
        </p:nvSpPr>
        <p:spPr>
          <a:xfrm rot="378785">
            <a:off x="3799005" y="3354544"/>
            <a:ext cx="1680591" cy="3610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GET /img2.jpg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95" name="Google Shape;95;p16"/>
          <p:cNvCxnSpPr/>
          <p:nvPr/>
        </p:nvCxnSpPr>
        <p:spPr>
          <a:xfrm>
            <a:off x="1609650" y="3425925"/>
            <a:ext cx="841800" cy="0"/>
          </a:xfrm>
          <a:prstGeom prst="straightConnector1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6"/>
          <p:cNvCxnSpPr/>
          <p:nvPr/>
        </p:nvCxnSpPr>
        <p:spPr>
          <a:xfrm>
            <a:off x="1609650" y="3297775"/>
            <a:ext cx="8418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6"/>
          <p:cNvCxnSpPr/>
          <p:nvPr/>
        </p:nvCxnSpPr>
        <p:spPr>
          <a:xfrm>
            <a:off x="1609650" y="2360700"/>
            <a:ext cx="841800" cy="0"/>
          </a:xfrm>
          <a:prstGeom prst="straightConnector1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6"/>
          <p:cNvCxnSpPr/>
          <p:nvPr/>
        </p:nvCxnSpPr>
        <p:spPr>
          <a:xfrm>
            <a:off x="1609650" y="4544150"/>
            <a:ext cx="8418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5600" y="1478475"/>
            <a:ext cx="1638025" cy="163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025" y="2006838"/>
            <a:ext cx="1057925" cy="105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323425" y="320650"/>
            <a:ext cx="182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1.1</a:t>
            </a:r>
            <a:endParaRPr/>
          </a:p>
        </p:txBody>
      </p:sp>
      <p:sp>
        <p:nvSpPr>
          <p:cNvPr id="106" name="Google Shape;106;p17"/>
          <p:cNvSpPr txBox="1"/>
          <p:nvPr/>
        </p:nvSpPr>
        <p:spPr>
          <a:xfrm>
            <a:off x="8509900" y="1750025"/>
            <a:ext cx="9300" cy="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" name="Google Shape;107;p17"/>
          <p:cNvCxnSpPr/>
          <p:nvPr/>
        </p:nvCxnSpPr>
        <p:spPr>
          <a:xfrm>
            <a:off x="6827175" y="268275"/>
            <a:ext cx="36900" cy="45513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7"/>
          <p:cNvCxnSpPr/>
          <p:nvPr/>
        </p:nvCxnSpPr>
        <p:spPr>
          <a:xfrm flipH="1">
            <a:off x="2229575" y="286800"/>
            <a:ext cx="22800" cy="45699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" name="Google Shape;109;p17"/>
          <p:cNvGrpSpPr/>
          <p:nvPr/>
        </p:nvGrpSpPr>
        <p:grpSpPr>
          <a:xfrm>
            <a:off x="2377475" y="1277825"/>
            <a:ext cx="4375800" cy="757425"/>
            <a:chOff x="2377475" y="1277825"/>
            <a:chExt cx="4375800" cy="757425"/>
          </a:xfrm>
        </p:grpSpPr>
        <p:cxnSp>
          <p:nvCxnSpPr>
            <p:cNvPr id="110" name="Google Shape;110;p17"/>
            <p:cNvCxnSpPr/>
            <p:nvPr/>
          </p:nvCxnSpPr>
          <p:spPr>
            <a:xfrm>
              <a:off x="2377475" y="1517150"/>
              <a:ext cx="4375800" cy="5181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1" name="Google Shape;111;p17"/>
            <p:cNvSpPr txBox="1"/>
            <p:nvPr/>
          </p:nvSpPr>
          <p:spPr>
            <a:xfrm rot="378785">
              <a:off x="4022730" y="1369119"/>
              <a:ext cx="1680591" cy="3610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GET /index.html</a:t>
              </a:r>
              <a:endParaRPr>
                <a:solidFill>
                  <a:schemeClr val="dk1"/>
                </a:solidFill>
              </a:endParaRPr>
            </a:p>
          </p:txBody>
        </p:sp>
      </p:grpSp>
      <p:cxnSp>
        <p:nvCxnSpPr>
          <p:cNvPr id="112" name="Google Shape;112;p17"/>
          <p:cNvCxnSpPr/>
          <p:nvPr/>
        </p:nvCxnSpPr>
        <p:spPr>
          <a:xfrm flipH="1">
            <a:off x="2333325" y="2110150"/>
            <a:ext cx="4372500" cy="30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7"/>
          <p:cNvCxnSpPr/>
          <p:nvPr/>
        </p:nvCxnSpPr>
        <p:spPr>
          <a:xfrm>
            <a:off x="1609650" y="1227575"/>
            <a:ext cx="841800" cy="0"/>
          </a:xfrm>
          <a:prstGeom prst="straightConnector1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17"/>
          <p:cNvSpPr txBox="1"/>
          <p:nvPr>
            <p:ph type="title"/>
          </p:nvPr>
        </p:nvSpPr>
        <p:spPr>
          <a:xfrm>
            <a:off x="1531950" y="760756"/>
            <a:ext cx="9195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</a:rPr>
              <a:t>open</a:t>
            </a:r>
            <a:endParaRPr sz="1800">
              <a:solidFill>
                <a:srgbClr val="6AA84F"/>
              </a:solidFill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4146625" y="4262550"/>
            <a:ext cx="7863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….</a:t>
            </a: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7817000" y="758575"/>
            <a:ext cx="980700" cy="1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80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17" name="Google Shape;117;p17"/>
          <p:cNvCxnSpPr/>
          <p:nvPr/>
        </p:nvCxnSpPr>
        <p:spPr>
          <a:xfrm>
            <a:off x="2351875" y="2439475"/>
            <a:ext cx="4375800" cy="5181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7"/>
          <p:cNvCxnSpPr/>
          <p:nvPr/>
        </p:nvCxnSpPr>
        <p:spPr>
          <a:xfrm flipH="1">
            <a:off x="2343325" y="3036350"/>
            <a:ext cx="4392900" cy="132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7"/>
          <p:cNvCxnSpPr/>
          <p:nvPr/>
        </p:nvCxnSpPr>
        <p:spPr>
          <a:xfrm>
            <a:off x="2351875" y="3502038"/>
            <a:ext cx="4375800" cy="5181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7"/>
          <p:cNvCxnSpPr/>
          <p:nvPr/>
        </p:nvCxnSpPr>
        <p:spPr>
          <a:xfrm flipH="1">
            <a:off x="2319700" y="4112550"/>
            <a:ext cx="4359000" cy="269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17"/>
          <p:cNvSpPr txBox="1"/>
          <p:nvPr/>
        </p:nvSpPr>
        <p:spPr>
          <a:xfrm rot="378785">
            <a:off x="3833230" y="2355294"/>
            <a:ext cx="1680591" cy="3610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GET /img1.jpg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2" name="Google Shape;122;p17"/>
          <p:cNvSpPr txBox="1"/>
          <p:nvPr/>
        </p:nvSpPr>
        <p:spPr>
          <a:xfrm rot="378785">
            <a:off x="3799005" y="3354544"/>
            <a:ext cx="1680591" cy="3610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GET /img2.jpg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23" name="Google Shape;123;p17"/>
          <p:cNvCxnSpPr/>
          <p:nvPr/>
        </p:nvCxnSpPr>
        <p:spPr>
          <a:xfrm>
            <a:off x="1609650" y="4544150"/>
            <a:ext cx="8418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17"/>
          <p:cNvSpPr txBox="1"/>
          <p:nvPr>
            <p:ph type="title"/>
          </p:nvPr>
        </p:nvSpPr>
        <p:spPr>
          <a:xfrm>
            <a:off x="1531950" y="4079643"/>
            <a:ext cx="9195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close</a:t>
            </a:r>
            <a:endParaRPr sz="1800">
              <a:solidFill>
                <a:srgbClr val="FF0000"/>
              </a:solidFill>
            </a:endParaRPr>
          </a:p>
        </p:txBody>
      </p:sp>
      <p:pic>
        <p:nvPicPr>
          <p:cNvPr id="125" name="Google Shape;12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5600" y="1478475"/>
            <a:ext cx="1638025" cy="163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025" y="2006838"/>
            <a:ext cx="1057925" cy="105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66925" y="286800"/>
            <a:ext cx="227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WebSockets</a:t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>
            <a:off x="8509900" y="1750025"/>
            <a:ext cx="9300" cy="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3" name="Google Shape;133;p18"/>
          <p:cNvCxnSpPr/>
          <p:nvPr/>
        </p:nvCxnSpPr>
        <p:spPr>
          <a:xfrm>
            <a:off x="6827175" y="268275"/>
            <a:ext cx="36900" cy="45513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8"/>
          <p:cNvCxnSpPr/>
          <p:nvPr/>
        </p:nvCxnSpPr>
        <p:spPr>
          <a:xfrm flipH="1">
            <a:off x="2229575" y="286800"/>
            <a:ext cx="22800" cy="45699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8"/>
          <p:cNvCxnSpPr/>
          <p:nvPr/>
        </p:nvCxnSpPr>
        <p:spPr>
          <a:xfrm>
            <a:off x="2366725" y="1898500"/>
            <a:ext cx="4346100" cy="2310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8"/>
          <p:cNvCxnSpPr/>
          <p:nvPr/>
        </p:nvCxnSpPr>
        <p:spPr>
          <a:xfrm flipH="1">
            <a:off x="2353525" y="2666725"/>
            <a:ext cx="4372500" cy="30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18"/>
          <p:cNvCxnSpPr/>
          <p:nvPr/>
        </p:nvCxnSpPr>
        <p:spPr>
          <a:xfrm>
            <a:off x="1609650" y="1227575"/>
            <a:ext cx="841800" cy="0"/>
          </a:xfrm>
          <a:prstGeom prst="straightConnector1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" name="Google Shape;138;p18"/>
          <p:cNvSpPr txBox="1"/>
          <p:nvPr>
            <p:ph type="title"/>
          </p:nvPr>
        </p:nvSpPr>
        <p:spPr>
          <a:xfrm>
            <a:off x="1531950" y="760756"/>
            <a:ext cx="9195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</a:rPr>
              <a:t>open</a:t>
            </a:r>
            <a:endParaRPr sz="1800">
              <a:solidFill>
                <a:srgbClr val="6AA84F"/>
              </a:solidFill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4146625" y="4458075"/>
            <a:ext cx="7863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….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7817000" y="758575"/>
            <a:ext cx="980700" cy="1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80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41" name="Google Shape;141;p18"/>
          <p:cNvCxnSpPr/>
          <p:nvPr/>
        </p:nvCxnSpPr>
        <p:spPr>
          <a:xfrm>
            <a:off x="2375650" y="2246200"/>
            <a:ext cx="4352100" cy="260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18"/>
          <p:cNvCxnSpPr/>
          <p:nvPr/>
        </p:nvCxnSpPr>
        <p:spPr>
          <a:xfrm flipH="1">
            <a:off x="2343425" y="1680875"/>
            <a:ext cx="4368900" cy="100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18"/>
          <p:cNvCxnSpPr/>
          <p:nvPr/>
        </p:nvCxnSpPr>
        <p:spPr>
          <a:xfrm>
            <a:off x="2386850" y="2997000"/>
            <a:ext cx="4340700" cy="3081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18"/>
          <p:cNvCxnSpPr/>
          <p:nvPr/>
        </p:nvCxnSpPr>
        <p:spPr>
          <a:xfrm flipH="1">
            <a:off x="2313775" y="3443150"/>
            <a:ext cx="4359000" cy="269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18"/>
          <p:cNvCxnSpPr/>
          <p:nvPr/>
        </p:nvCxnSpPr>
        <p:spPr>
          <a:xfrm>
            <a:off x="1609650" y="4772750"/>
            <a:ext cx="8418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18"/>
          <p:cNvSpPr txBox="1"/>
          <p:nvPr>
            <p:ph type="title"/>
          </p:nvPr>
        </p:nvSpPr>
        <p:spPr>
          <a:xfrm>
            <a:off x="1531950" y="4351368"/>
            <a:ext cx="9195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close</a:t>
            </a:r>
            <a:endParaRPr sz="1800">
              <a:solidFill>
                <a:srgbClr val="FF0000"/>
              </a:solidFill>
            </a:endParaRPr>
          </a:p>
        </p:txBody>
      </p:sp>
      <p:cxnSp>
        <p:nvCxnSpPr>
          <p:cNvPr id="147" name="Google Shape;147;p18"/>
          <p:cNvCxnSpPr/>
          <p:nvPr/>
        </p:nvCxnSpPr>
        <p:spPr>
          <a:xfrm flipH="1">
            <a:off x="2360275" y="3731750"/>
            <a:ext cx="4359000" cy="269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18"/>
          <p:cNvCxnSpPr/>
          <p:nvPr/>
        </p:nvCxnSpPr>
        <p:spPr>
          <a:xfrm flipH="1">
            <a:off x="2360275" y="4056813"/>
            <a:ext cx="4359000" cy="269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18"/>
          <p:cNvCxnSpPr/>
          <p:nvPr/>
        </p:nvCxnSpPr>
        <p:spPr>
          <a:xfrm>
            <a:off x="2369425" y="4172600"/>
            <a:ext cx="4376400" cy="2139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18"/>
          <p:cNvCxnSpPr/>
          <p:nvPr/>
        </p:nvCxnSpPr>
        <p:spPr>
          <a:xfrm rot="10800000">
            <a:off x="2359675" y="1432175"/>
            <a:ext cx="4267200" cy="44100"/>
          </a:xfrm>
          <a:prstGeom prst="straightConnector1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51" name="Google Shape;151;p18"/>
          <p:cNvSpPr txBox="1"/>
          <p:nvPr/>
        </p:nvSpPr>
        <p:spPr>
          <a:xfrm>
            <a:off x="3429113" y="1092875"/>
            <a:ext cx="2420400" cy="1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Websocket handshake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2" name="Google Shape;15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5600" y="1478475"/>
            <a:ext cx="1638025" cy="163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025" y="2006838"/>
            <a:ext cx="1057925" cy="105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>
            <p:ph type="title"/>
          </p:nvPr>
        </p:nvSpPr>
        <p:spPr>
          <a:xfrm>
            <a:off x="323425" y="168250"/>
            <a:ext cx="654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WebSockets Handshake ws:// or wss://</a:t>
            </a:r>
            <a:endParaRPr/>
          </a:p>
        </p:txBody>
      </p:sp>
      <p:sp>
        <p:nvSpPr>
          <p:cNvPr id="159" name="Google Shape;159;p19"/>
          <p:cNvSpPr txBox="1"/>
          <p:nvPr/>
        </p:nvSpPr>
        <p:spPr>
          <a:xfrm>
            <a:off x="8509900" y="1750025"/>
            <a:ext cx="9300" cy="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0" name="Google Shape;160;p19"/>
          <p:cNvCxnSpPr/>
          <p:nvPr/>
        </p:nvCxnSpPr>
        <p:spPr>
          <a:xfrm>
            <a:off x="6858000" y="1053350"/>
            <a:ext cx="6000" cy="37662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19"/>
          <p:cNvCxnSpPr/>
          <p:nvPr/>
        </p:nvCxnSpPr>
        <p:spPr>
          <a:xfrm flipH="1">
            <a:off x="2229675" y="1053350"/>
            <a:ext cx="300" cy="38034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2" name="Google Shape;162;p19"/>
          <p:cNvGrpSpPr/>
          <p:nvPr/>
        </p:nvGrpSpPr>
        <p:grpSpPr>
          <a:xfrm>
            <a:off x="2377475" y="1181350"/>
            <a:ext cx="4375800" cy="853900"/>
            <a:chOff x="2377475" y="1181350"/>
            <a:chExt cx="4375800" cy="853900"/>
          </a:xfrm>
        </p:grpSpPr>
        <p:cxnSp>
          <p:nvCxnSpPr>
            <p:cNvPr id="163" name="Google Shape;163;p19"/>
            <p:cNvCxnSpPr/>
            <p:nvPr/>
          </p:nvCxnSpPr>
          <p:spPr>
            <a:xfrm>
              <a:off x="2377475" y="1517150"/>
              <a:ext cx="4375800" cy="5181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4" name="Google Shape;164;p19"/>
            <p:cNvSpPr txBox="1"/>
            <p:nvPr/>
          </p:nvSpPr>
          <p:spPr>
            <a:xfrm rot="378535">
              <a:off x="3620294" y="1296944"/>
              <a:ext cx="2123963" cy="3610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GET / HTTP/1.1 Connection:Upgrade</a:t>
              </a:r>
              <a:endParaRPr>
                <a:solidFill>
                  <a:schemeClr val="dk1"/>
                </a:solidFill>
              </a:endParaRPr>
            </a:p>
          </p:txBody>
        </p:sp>
      </p:grpSp>
      <p:cxnSp>
        <p:nvCxnSpPr>
          <p:cNvPr id="165" name="Google Shape;165;p19"/>
          <p:cNvCxnSpPr/>
          <p:nvPr/>
        </p:nvCxnSpPr>
        <p:spPr>
          <a:xfrm flipH="1">
            <a:off x="2333325" y="2110150"/>
            <a:ext cx="4372500" cy="30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19"/>
          <p:cNvCxnSpPr/>
          <p:nvPr/>
        </p:nvCxnSpPr>
        <p:spPr>
          <a:xfrm>
            <a:off x="1609650" y="1227575"/>
            <a:ext cx="841800" cy="0"/>
          </a:xfrm>
          <a:prstGeom prst="straightConnector1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19"/>
          <p:cNvSpPr txBox="1"/>
          <p:nvPr>
            <p:ph type="title"/>
          </p:nvPr>
        </p:nvSpPr>
        <p:spPr>
          <a:xfrm>
            <a:off x="1531950" y="760756"/>
            <a:ext cx="9195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</a:rPr>
              <a:t>open</a:t>
            </a:r>
            <a:endParaRPr sz="1800">
              <a:solidFill>
                <a:srgbClr val="6AA84F"/>
              </a:solidFill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4146625" y="4262550"/>
            <a:ext cx="7863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….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7817000" y="758575"/>
            <a:ext cx="980700" cy="1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80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170" name="Google Shape;170;p19"/>
          <p:cNvCxnSpPr/>
          <p:nvPr/>
        </p:nvCxnSpPr>
        <p:spPr>
          <a:xfrm>
            <a:off x="2330825" y="2622175"/>
            <a:ext cx="4437600" cy="1905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19"/>
          <p:cNvCxnSpPr/>
          <p:nvPr/>
        </p:nvCxnSpPr>
        <p:spPr>
          <a:xfrm flipH="1">
            <a:off x="2386825" y="3036350"/>
            <a:ext cx="4349400" cy="112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19"/>
          <p:cNvCxnSpPr/>
          <p:nvPr/>
        </p:nvCxnSpPr>
        <p:spPr>
          <a:xfrm>
            <a:off x="2351875" y="3502038"/>
            <a:ext cx="4349400" cy="139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19"/>
          <p:cNvCxnSpPr/>
          <p:nvPr/>
        </p:nvCxnSpPr>
        <p:spPr>
          <a:xfrm flipH="1">
            <a:off x="2364625" y="3765175"/>
            <a:ext cx="4370100" cy="32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19"/>
          <p:cNvCxnSpPr/>
          <p:nvPr/>
        </p:nvCxnSpPr>
        <p:spPr>
          <a:xfrm>
            <a:off x="1609650" y="4544150"/>
            <a:ext cx="8418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19"/>
          <p:cNvSpPr txBox="1"/>
          <p:nvPr>
            <p:ph type="title"/>
          </p:nvPr>
        </p:nvSpPr>
        <p:spPr>
          <a:xfrm>
            <a:off x="1531950" y="4079643"/>
            <a:ext cx="9195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close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76" name="Google Shape;176;p19"/>
          <p:cNvSpPr txBox="1"/>
          <p:nvPr/>
        </p:nvSpPr>
        <p:spPr>
          <a:xfrm rot="-176219">
            <a:off x="3473038" y="1821675"/>
            <a:ext cx="1680407" cy="3610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101 - Switching Protocols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77" name="Google Shape;177;p19"/>
          <p:cNvCxnSpPr/>
          <p:nvPr/>
        </p:nvCxnSpPr>
        <p:spPr>
          <a:xfrm flipH="1">
            <a:off x="2375550" y="3246463"/>
            <a:ext cx="4393500" cy="115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5600" y="1478475"/>
            <a:ext cx="1638025" cy="163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025" y="2006838"/>
            <a:ext cx="1057925" cy="105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WebSocket Handshake</a:t>
            </a:r>
            <a:endParaRPr/>
          </a:p>
        </p:txBody>
      </p:sp>
      <p:pic>
        <p:nvPicPr>
          <p:cNvPr id="185" name="Google Shape;18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746926" cy="191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216650"/>
            <a:ext cx="6414250" cy="162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0"/>
          <p:cNvSpPr txBox="1"/>
          <p:nvPr/>
        </p:nvSpPr>
        <p:spPr>
          <a:xfrm>
            <a:off x="6880500" y="3671025"/>
            <a:ext cx="23979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Server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88" name="Google Shape;188;p20"/>
          <p:cNvSpPr txBox="1"/>
          <p:nvPr/>
        </p:nvSpPr>
        <p:spPr>
          <a:xfrm>
            <a:off x="6880500" y="1152475"/>
            <a:ext cx="23979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Client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WebSockets use cases</a:t>
            </a:r>
            <a:endParaRPr/>
          </a:p>
        </p:txBody>
      </p:sp>
      <p:sp>
        <p:nvSpPr>
          <p:cNvPr id="194" name="Google Shape;194;p21"/>
          <p:cNvSpPr txBox="1"/>
          <p:nvPr>
            <p:ph idx="1" type="body"/>
          </p:nvPr>
        </p:nvSpPr>
        <p:spPr>
          <a:xfrm>
            <a:off x="311700" y="1152475"/>
            <a:ext cx="8520600" cy="31578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Chatting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Live Feed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Multiplayer gaming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Showing client progress/logging</a:t>
            </a:r>
            <a:endParaRPr sz="2400"/>
          </a:p>
        </p:txBody>
      </p:sp>
      <p:pic>
        <p:nvPicPr>
          <p:cNvPr id="195" name="Google Shape;1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2875" y="1494175"/>
            <a:ext cx="2230275" cy="125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6638" y="2438375"/>
            <a:ext cx="2939301" cy="165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152474"/>
            <a:ext cx="2765533" cy="155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97025" y="3105250"/>
            <a:ext cx="2598624" cy="14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