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Titillium Web Extra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buquerque,_New_Mexic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w_Mexic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835ddbc2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835ddbc2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835ddbc2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835ddbc2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Tslm function for linear regression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8ca40384f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58ca40384f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835ddbc2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5835ddbc2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835ddbc2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835ddbc2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8ca40384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8ca40384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835ddbc2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835ddbc2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835ddbc2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835ddbc2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8ca40384f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8ca40384f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835ddbc2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835ddbc2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835ddbc2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835ddbc2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835ddbc2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835ddbc2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8ca40384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8ca40384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8ca40384f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8ca40384f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8ca40384f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8ca40384f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835ddbc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835ddbc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Microsoft Corporation is an American multinational technology company with headquarters in Redmond, Washington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develops, manufactures, licenses, supports and sells computer software, consumer electronics, personal computers, and related services. 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</a:rPr>
              <a:t>April 4, 1975; 44 years ago in </a:t>
            </a:r>
            <a:r>
              <a:rPr lang="en" sz="900" u="sng">
                <a:solidFill>
                  <a:srgbClr val="0B0080"/>
                </a:solidFill>
                <a:highlight>
                  <a:srgbClr val="F8F9FA"/>
                </a:highlight>
                <a:hlinkClick r:id="rId3"/>
              </a:rPr>
              <a:t>Albuquerque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</a:rPr>
              <a:t>, </a:t>
            </a:r>
            <a:r>
              <a:rPr lang="en" sz="900" u="sng">
                <a:solidFill>
                  <a:srgbClr val="0B0080"/>
                </a:solidFill>
                <a:highlight>
                  <a:srgbClr val="F8F9FA"/>
                </a:highlight>
                <a:hlinkClick r:id="rId4"/>
              </a:rPr>
              <a:t>New Mexico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</a:rPr>
              <a:t>, U.S.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835ddbc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835ddbc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835ddbc2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835ddbc2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835ddbc2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835ddbc2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●Transformed  the data into time series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●Transformed  the data into time series data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●Splitted the data into training and testing set to test the accuracy of the forecasting methods 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ies data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●Extracted the sales data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●Splitted the data into training and testing set to test the accuracy of the forecasting methods 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8ca40384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8ca40384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8ca40384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8ca40384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835ddbc2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835ddbc2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>
                <a:latin typeface="Roboto Slab"/>
                <a:ea typeface="Roboto Slab"/>
                <a:cs typeface="Roboto Slab"/>
                <a:sym typeface="Roboto Slab"/>
              </a:rPr>
              <a:t>MICROSOFT STOCK PRICE FORECASTING</a:t>
            </a:r>
            <a:endParaRPr i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0" name="Google Shape;780;p15"/>
          <p:cNvSpPr txBox="1"/>
          <p:nvPr/>
        </p:nvSpPr>
        <p:spPr>
          <a:xfrm>
            <a:off x="6326450" y="2773075"/>
            <a:ext cx="22320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GROUP 10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</a:rPr>
              <a:t>Sojwal Shetye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</a:rPr>
              <a:t>Tarang Haria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</a:rPr>
              <a:t>Shivam Naik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</a:rPr>
              <a:t>Roshan Singh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Sagar Vasaikar</a:t>
            </a:r>
            <a:endParaRPr sz="18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4"/>
          <p:cNvSpPr txBox="1">
            <a:spLocks noGrp="1"/>
          </p:cNvSpPr>
          <p:nvPr>
            <p:ph type="ctrTitle"/>
          </p:nvPr>
        </p:nvSpPr>
        <p:spPr>
          <a:xfrm>
            <a:off x="707400" y="314971"/>
            <a:ext cx="77292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SIMPLE FORECASTING METHODS: MEAN, NAIVE, SEASONAL NAIVE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2" name="Google Shape;8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0" y="1661821"/>
            <a:ext cx="5163470" cy="3047978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24"/>
          <p:cNvSpPr txBox="1"/>
          <p:nvPr/>
        </p:nvSpPr>
        <p:spPr>
          <a:xfrm>
            <a:off x="5618050" y="1961725"/>
            <a:ext cx="31095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mean stock price of Microsoft is around 30.2 million USD.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stock price of Microsoft using Naive method is the last value that is 32 million USD.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stock price of Microsoft using  Seasonal Naive method follows the stock price of the previous year.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5"/>
          <p:cNvSpPr txBox="1">
            <a:spLocks noGrp="1"/>
          </p:cNvSpPr>
          <p:nvPr>
            <p:ph type="ctrTitle"/>
          </p:nvPr>
        </p:nvSpPr>
        <p:spPr>
          <a:xfrm>
            <a:off x="766850" y="4556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LINEAR TREND MODEL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9" name="Google Shape;8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5" y="1430863"/>
            <a:ext cx="4554825" cy="32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5"/>
          <p:cNvSpPr txBox="1"/>
          <p:nvPr/>
        </p:nvSpPr>
        <p:spPr>
          <a:xfrm>
            <a:off x="5354550" y="1430838"/>
            <a:ext cx="32673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plot shows a linear trendline which is the best-fit line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shows an increase in the stock prices at a steady rate.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6"/>
          <p:cNvSpPr txBox="1">
            <a:spLocks noGrp="1"/>
          </p:cNvSpPr>
          <p:nvPr>
            <p:ph type="ctrTitle"/>
          </p:nvPr>
        </p:nvSpPr>
        <p:spPr>
          <a:xfrm>
            <a:off x="827950" y="31214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SEASONAL+TREND MODEL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6" name="Google Shape;8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725"/>
            <a:ext cx="4414075" cy="34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6"/>
          <p:cNvSpPr txBox="1"/>
          <p:nvPr/>
        </p:nvSpPr>
        <p:spPr>
          <a:xfrm>
            <a:off x="4996200" y="1634975"/>
            <a:ext cx="38997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Here the stock price  increases following a seasonal trend.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7"/>
          <p:cNvSpPr txBox="1">
            <a:spLocks noGrp="1"/>
          </p:cNvSpPr>
          <p:nvPr>
            <p:ph type="ctrTitle"/>
          </p:nvPr>
        </p:nvSpPr>
        <p:spPr>
          <a:xfrm>
            <a:off x="1026400" y="3853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STL DECOMPOSITION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63" name="Google Shape;8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" y="1371975"/>
            <a:ext cx="5438624" cy="36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27"/>
          <p:cNvSpPr txBox="1"/>
          <p:nvPr/>
        </p:nvSpPr>
        <p:spPr>
          <a:xfrm>
            <a:off x="6387475" y="1458225"/>
            <a:ext cx="23682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this plot, we can see the seasonality, trend and error of the Microsoft stock price for all the years.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8"/>
          <p:cNvSpPr txBox="1">
            <a:spLocks noGrp="1"/>
          </p:cNvSpPr>
          <p:nvPr>
            <p:ph type="ctrTitle"/>
          </p:nvPr>
        </p:nvSpPr>
        <p:spPr>
          <a:xfrm>
            <a:off x="636250" y="4455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STL &amp; ETS FORECAST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0" name="Google Shape;870;p28"/>
          <p:cNvSpPr txBox="1"/>
          <p:nvPr/>
        </p:nvSpPr>
        <p:spPr>
          <a:xfrm>
            <a:off x="5414900" y="1899725"/>
            <a:ext cx="3282600" cy="2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71" name="Google Shape;8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5" y="1436550"/>
            <a:ext cx="5202800" cy="34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28"/>
          <p:cNvSpPr txBox="1"/>
          <p:nvPr/>
        </p:nvSpPr>
        <p:spPr>
          <a:xfrm>
            <a:off x="6123975" y="1476875"/>
            <a:ext cx="28773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have forecasted the Microsoft stock price using STL method along with ETS factors.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ctrTitle"/>
          </p:nvPr>
        </p:nvSpPr>
        <p:spPr>
          <a:xfrm>
            <a:off x="483925" y="322175"/>
            <a:ext cx="82842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      SEASONALLY ADJUSTED PLOT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78" name="Google Shape;8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5" y="1508525"/>
            <a:ext cx="5428075" cy="33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29"/>
          <p:cNvSpPr txBox="1"/>
          <p:nvPr/>
        </p:nvSpPr>
        <p:spPr>
          <a:xfrm>
            <a:off x="6134500" y="1561200"/>
            <a:ext cx="2824800" cy="3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line is the seasonally adjusted data which is obtained by removing the seasonality from the original data.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0"/>
          <p:cNvSpPr txBox="1">
            <a:spLocks noGrp="1"/>
          </p:cNvSpPr>
          <p:nvPr>
            <p:ph type="ctrTitle"/>
          </p:nvPr>
        </p:nvSpPr>
        <p:spPr>
          <a:xfrm>
            <a:off x="281275" y="445600"/>
            <a:ext cx="87198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SIMPLE EXPONENTIAL SMOOTHING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5" name="Google Shape;8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5" y="1561200"/>
            <a:ext cx="5361150" cy="3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0"/>
          <p:cNvSpPr txBox="1"/>
          <p:nvPr/>
        </p:nvSpPr>
        <p:spPr>
          <a:xfrm>
            <a:off x="6145050" y="1803625"/>
            <a:ext cx="22449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7" name="Google Shape;887;p30"/>
          <p:cNvSpPr txBox="1"/>
          <p:nvPr/>
        </p:nvSpPr>
        <p:spPr>
          <a:xfrm>
            <a:off x="6123975" y="1561225"/>
            <a:ext cx="28770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8" name="Google Shape;888;p30"/>
          <p:cNvSpPr txBox="1"/>
          <p:nvPr/>
        </p:nvSpPr>
        <p:spPr>
          <a:xfrm>
            <a:off x="6113425" y="1633500"/>
            <a:ext cx="2803500" cy="3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this graph, we give more importance to the last data and less to the previous values.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1"/>
          <p:cNvSpPr txBox="1">
            <a:spLocks noGrp="1"/>
          </p:cNvSpPr>
          <p:nvPr>
            <p:ph type="ctrTitle"/>
          </p:nvPr>
        </p:nvSpPr>
        <p:spPr>
          <a:xfrm>
            <a:off x="385925" y="405425"/>
            <a:ext cx="87057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SIMPLE EXPONENTIAL SMOOTHING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4" name="Google Shape;8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5" y="1373400"/>
            <a:ext cx="5301599" cy="3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31"/>
          <p:cNvSpPr txBox="1"/>
          <p:nvPr/>
        </p:nvSpPr>
        <p:spPr>
          <a:xfrm>
            <a:off x="6145050" y="1434725"/>
            <a:ext cx="2782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graph is made up using the Lambda function to get a smoother curve.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have selected the Lambda values as 0.2,0.6 and 0.89.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achieve a smoother curve with the Lambda value 0.89.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"/>
          <p:cNvSpPr txBox="1">
            <a:spLocks noGrp="1"/>
          </p:cNvSpPr>
          <p:nvPr>
            <p:ph type="ctrTitle"/>
          </p:nvPr>
        </p:nvSpPr>
        <p:spPr>
          <a:xfrm>
            <a:off x="1198825" y="405420"/>
            <a:ext cx="7729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HOLT’S LINEAR TREND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1" name="Google Shape;9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75" y="1460225"/>
            <a:ext cx="6640175" cy="34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2"/>
          <p:cNvSpPr txBox="1"/>
          <p:nvPr/>
        </p:nvSpPr>
        <p:spPr>
          <a:xfrm>
            <a:off x="2824975" y="3215975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3"/>
          <p:cNvSpPr txBox="1">
            <a:spLocks noGrp="1"/>
          </p:cNvSpPr>
          <p:nvPr>
            <p:ph type="ctrTitle"/>
          </p:nvPr>
        </p:nvSpPr>
        <p:spPr>
          <a:xfrm>
            <a:off x="707400" y="2547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HOLT WINTERS METHOD - ADDITIVE AND MULTIPLICATIVE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8" name="Google Shape;9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681950"/>
            <a:ext cx="6940000" cy="30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>
            <a:spLocks noGrp="1"/>
          </p:cNvSpPr>
          <p:nvPr>
            <p:ph type="ctrTitle"/>
          </p:nvPr>
        </p:nvSpPr>
        <p:spPr>
          <a:xfrm>
            <a:off x="696525" y="372024"/>
            <a:ext cx="7729200" cy="4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AGENDA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Problem Statement and Objective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Data Analysis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-Data Overview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-Data Preparation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Forecasting Methods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lang="en" sz="2400" b="1"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4"/>
          <p:cNvSpPr txBox="1">
            <a:spLocks noGrp="1"/>
          </p:cNvSpPr>
          <p:nvPr>
            <p:ph type="ctrTitle"/>
          </p:nvPr>
        </p:nvSpPr>
        <p:spPr>
          <a:xfrm>
            <a:off x="1414800" y="2345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AUTO ARIMA MODEL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4" name="Google Shape;9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75" y="1333225"/>
            <a:ext cx="6678800" cy="3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>
            <a:spLocks noGrp="1"/>
          </p:cNvSpPr>
          <p:nvPr>
            <p:ph type="ctrTitle"/>
          </p:nvPr>
        </p:nvSpPr>
        <p:spPr>
          <a:xfrm>
            <a:off x="707400" y="1973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20" name="Google Shape;9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25" y="1020375"/>
            <a:ext cx="6497974" cy="39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6"/>
          <p:cNvSpPr txBox="1">
            <a:spLocks noGrp="1"/>
          </p:cNvSpPr>
          <p:nvPr>
            <p:ph type="ctrTitle"/>
          </p:nvPr>
        </p:nvSpPr>
        <p:spPr>
          <a:xfrm>
            <a:off x="656325" y="395346"/>
            <a:ext cx="77292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SUMMARY AND CONCLUSION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489850" y="1430900"/>
            <a:ext cx="8134200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From the accuracy table we can see that  Holt’s Linear Trend Model, Holt’s Additive Model and Arima Model gives us the best accuracy of 99%.</a:t>
            </a:r>
            <a:endParaRPr sz="2000" dirty="0">
              <a:solidFill>
                <a:srgbClr val="FFFFFF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Mean, Naive, Snaive models also gives good accuracy of around 98%.</a:t>
            </a:r>
            <a:endParaRPr sz="2000" dirty="0">
              <a:solidFill>
                <a:srgbClr val="FFFFFF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We get low accuracy scores for Linear Trend Model and Seasonal Trend Model which is around 96%.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Also, </a:t>
            </a:r>
            <a:r>
              <a:rPr lang="en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Stock 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tends to increase in future based on our forecasting</a:t>
            </a:r>
            <a:r>
              <a:rPr lang="en" sz="2000" dirty="0">
                <a:solidFill>
                  <a:srgbClr val="FFFFFF"/>
                </a:solidFill>
                <a:latin typeface="+mn-lt"/>
                <a:ea typeface="Titillium Web"/>
                <a:cs typeface="Titillium Web"/>
                <a:sym typeface="Titillium Web"/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+mn-lt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7"/>
          <p:cNvSpPr txBox="1">
            <a:spLocks noGrp="1"/>
          </p:cNvSpPr>
          <p:nvPr>
            <p:ph type="ctrTitle"/>
          </p:nvPr>
        </p:nvSpPr>
        <p:spPr>
          <a:xfrm>
            <a:off x="2306375" y="1935596"/>
            <a:ext cx="77292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itillium Web"/>
                <a:ea typeface="Titillium Web"/>
                <a:cs typeface="Titillium Web"/>
                <a:sym typeface="Titillium Web"/>
              </a:rPr>
              <a:t>THANK YOU</a:t>
            </a:r>
            <a:endParaRPr sz="60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7"/>
          <p:cNvSpPr txBox="1">
            <a:spLocks noGrp="1"/>
          </p:cNvSpPr>
          <p:nvPr>
            <p:ph type="ctrTitle"/>
          </p:nvPr>
        </p:nvSpPr>
        <p:spPr>
          <a:xfrm>
            <a:off x="810950" y="462396"/>
            <a:ext cx="77292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1" name="Google Shape;791;p17"/>
          <p:cNvSpPr txBox="1"/>
          <p:nvPr/>
        </p:nvSpPr>
        <p:spPr>
          <a:xfrm>
            <a:off x="870675" y="1580125"/>
            <a:ext cx="6481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17"/>
          <p:cNvSpPr txBox="1"/>
          <p:nvPr/>
        </p:nvSpPr>
        <p:spPr>
          <a:xfrm>
            <a:off x="921950" y="1656700"/>
            <a:ext cx="68580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3" name="Google Shape;793;p17"/>
          <p:cNvSpPr txBox="1"/>
          <p:nvPr/>
        </p:nvSpPr>
        <p:spPr>
          <a:xfrm>
            <a:off x="1037450" y="1612300"/>
            <a:ext cx="72762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Microsoft Corporation is an American multinational technology company with headquarters in Redmond, Washington.</a:t>
            </a:r>
            <a:endParaRPr sz="1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develops, manufactures, licenses, supports and sells computer software, consumer electronics</a:t>
            </a:r>
            <a:endParaRPr sz="1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was founded on April 4, 1975; 44 years ago in Albuquerque, New Mexico, U.S. by Bill Gates and Paul Allen</a:t>
            </a:r>
            <a:endParaRPr sz="1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current stock price of Microsoft is 125.44 USD</a:t>
            </a:r>
            <a:endParaRPr sz="1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8"/>
          <p:cNvSpPr txBox="1">
            <a:spLocks noGrp="1"/>
          </p:cNvSpPr>
          <p:nvPr>
            <p:ph type="ctrTitle"/>
          </p:nvPr>
        </p:nvSpPr>
        <p:spPr>
          <a:xfrm>
            <a:off x="0" y="587100"/>
            <a:ext cx="91017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Roboto Slab"/>
                <a:ea typeface="Roboto Slab"/>
                <a:cs typeface="Roboto Slab"/>
                <a:sym typeface="Roboto Slab"/>
              </a:rPr>
              <a:t> PROBLEM DESCRIPTION AND OBJECTIVE</a:t>
            </a: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9" name="Google Shape;799;p18"/>
          <p:cNvSpPr txBox="1"/>
          <p:nvPr/>
        </p:nvSpPr>
        <p:spPr>
          <a:xfrm>
            <a:off x="805325" y="1824900"/>
            <a:ext cx="68904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 sz="1800" b="1">
                <a:solidFill>
                  <a:srgbClr val="FFFFFF"/>
                </a:solidFill>
              </a:rPr>
              <a:t>In this project, we aim to forecast future stock price of Microsoft.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b="1">
                <a:solidFill>
                  <a:srgbClr val="FFFFFF"/>
                </a:solidFill>
              </a:rPr>
              <a:t>We will use past stock price data of Microsoft to forecast future stock price by applying Time Series Theories .</a:t>
            </a:r>
            <a:endParaRPr sz="1800"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>
            <a:spLocks noGrp="1"/>
          </p:cNvSpPr>
          <p:nvPr>
            <p:ph type="ctrTitle"/>
          </p:nvPr>
        </p:nvSpPr>
        <p:spPr>
          <a:xfrm>
            <a:off x="636250" y="43136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       DATA OVERVIEW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05" name="Google Shape;8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25" y="2324200"/>
            <a:ext cx="6521301" cy="2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19"/>
          <p:cNvSpPr txBox="1"/>
          <p:nvPr/>
        </p:nvSpPr>
        <p:spPr>
          <a:xfrm>
            <a:off x="904125" y="129735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Here we have fetched the microsoft stock data of last seven years.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 have splitted the data as training data and Test data consisting of 5 years and 2 years respectively.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>
            <a:spLocks noGrp="1"/>
          </p:cNvSpPr>
          <p:nvPr>
            <p:ph type="ctrTitle"/>
          </p:nvPr>
        </p:nvSpPr>
        <p:spPr>
          <a:xfrm>
            <a:off x="707400" y="5159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DATA PREPARATION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2" name="Google Shape;812;p20"/>
          <p:cNvSpPr txBox="1"/>
          <p:nvPr/>
        </p:nvSpPr>
        <p:spPr>
          <a:xfrm>
            <a:off x="677075" y="1820975"/>
            <a:ext cx="4917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3" name="Google Shape;813;p20"/>
          <p:cNvSpPr txBox="1"/>
          <p:nvPr/>
        </p:nvSpPr>
        <p:spPr>
          <a:xfrm>
            <a:off x="426025" y="1540950"/>
            <a:ext cx="32442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</a:rPr>
              <a:t>Extracted the data from Yahoo Finance by Web Crawling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</a:rPr>
              <a:t>Transformed  the data into time series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have splitted the data as training data and Test data consisting of 5 years and 2 years respectively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814" name="Google Shape;8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625" y="1540950"/>
            <a:ext cx="4917900" cy="3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ctrTitle"/>
          </p:nvPr>
        </p:nvSpPr>
        <p:spPr>
          <a:xfrm>
            <a:off x="707400" y="14991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SEASONAL PLOT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20" name="Google Shape;8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00" y="1224650"/>
            <a:ext cx="5067801" cy="37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21"/>
          <p:cNvSpPr txBox="1"/>
          <p:nvPr/>
        </p:nvSpPr>
        <p:spPr>
          <a:xfrm>
            <a:off x="5828850" y="1234450"/>
            <a:ext cx="369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2" name="Google Shape;822;p21"/>
          <p:cNvSpPr txBox="1"/>
          <p:nvPr/>
        </p:nvSpPr>
        <p:spPr>
          <a:xfrm>
            <a:off x="6018575" y="1255525"/>
            <a:ext cx="29091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can say that the stock price for the years 2012,2013,2014,2016 and 2017 are increasing in the first quarter which shows strong seasonality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2"/>
          <p:cNvSpPr txBox="1">
            <a:spLocks noGrp="1"/>
          </p:cNvSpPr>
          <p:nvPr>
            <p:ph type="ctrTitle"/>
          </p:nvPr>
        </p:nvSpPr>
        <p:spPr>
          <a:xfrm>
            <a:off x="707400" y="26496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SUBSERIES PLOT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8" name="Google Shape;8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25" y="1380800"/>
            <a:ext cx="5062926" cy="35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2"/>
          <p:cNvSpPr txBox="1"/>
          <p:nvPr/>
        </p:nvSpPr>
        <p:spPr>
          <a:xfrm>
            <a:off x="590500" y="1380550"/>
            <a:ext cx="28773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plot shows us the stock price of Microsoft for all the years month wise.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line indicates the mean of every month.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3"/>
          <p:cNvSpPr txBox="1">
            <a:spLocks noGrp="1"/>
          </p:cNvSpPr>
          <p:nvPr>
            <p:ph type="ctrTitle"/>
          </p:nvPr>
        </p:nvSpPr>
        <p:spPr>
          <a:xfrm>
            <a:off x="793275" y="414196"/>
            <a:ext cx="7729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tillium Web"/>
                <a:ea typeface="Titillium Web"/>
                <a:cs typeface="Titillium Web"/>
                <a:sym typeface="Titillium Web"/>
              </a:rPr>
              <a:t>AUTOCORRELATION PLOT</a:t>
            </a:r>
            <a:endParaRPr sz="3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5" name="Google Shape;835;p23"/>
          <p:cNvSpPr txBox="1"/>
          <p:nvPr/>
        </p:nvSpPr>
        <p:spPr>
          <a:xfrm>
            <a:off x="432400" y="1638200"/>
            <a:ext cx="2713500" cy="3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Looking at this plot, we can say that the stock price of Microsoft have strong growing trends throughout the year and also there are some fluctuations every year which indicates a possible seasonal pattern is present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36" name="Google Shape;8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300" y="1711996"/>
            <a:ext cx="5555013" cy="327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740</Words>
  <Application>Microsoft Office PowerPoint</Application>
  <PresentationFormat>On-screen Show (16:9)</PresentationFormat>
  <Paragraphs>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Titillium Web</vt:lpstr>
      <vt:lpstr>Roboto Slab</vt:lpstr>
      <vt:lpstr>Roboto</vt:lpstr>
      <vt:lpstr>Titillium Web ExtraLight</vt:lpstr>
      <vt:lpstr>Arial</vt:lpstr>
      <vt:lpstr>Thaliard template</vt:lpstr>
      <vt:lpstr>MICROSOFT STOCK PRICE FORECASTING</vt:lpstr>
      <vt:lpstr>AGENDA  Introduction Problem Statement and Objective Data Analysis -Data Overview -Data Preparation Forecasting Methods Conclusion   </vt:lpstr>
      <vt:lpstr>Introduction   </vt:lpstr>
      <vt:lpstr> PROBLEM DESCRIPTION AND OBJECTIVE </vt:lpstr>
      <vt:lpstr>       DATA OVERVIEW</vt:lpstr>
      <vt:lpstr>DATA PREPARATION</vt:lpstr>
      <vt:lpstr>SEASONAL PLOT</vt:lpstr>
      <vt:lpstr>SUBSERIES PLOT</vt:lpstr>
      <vt:lpstr>AUTOCORRELATION PLOT</vt:lpstr>
      <vt:lpstr>SIMPLE FORECASTING METHODS: MEAN, NAIVE, SEASONAL NAIVE</vt:lpstr>
      <vt:lpstr>LINEAR TREND MODEL</vt:lpstr>
      <vt:lpstr>SEASONAL+TREND MODEL</vt:lpstr>
      <vt:lpstr>STL DECOMPOSITION</vt:lpstr>
      <vt:lpstr>STL &amp; ETS FORECAST</vt:lpstr>
      <vt:lpstr>      SEASONALLY ADJUSTED PLOT</vt:lpstr>
      <vt:lpstr>SIMPLE EXPONENTIAL SMOOTHING</vt:lpstr>
      <vt:lpstr>SIMPLE EXPONENTIAL SMOOTHING </vt:lpstr>
      <vt:lpstr>HOLT’S LINEAR TREND</vt:lpstr>
      <vt:lpstr>HOLT WINTERS METHOD - ADDITIVE AND MULTIPLICATIVE</vt:lpstr>
      <vt:lpstr>AUTO ARIMA MODEL</vt:lpstr>
      <vt:lpstr>ACCURACY</vt:lpstr>
      <vt:lpstr>SUMMARY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STOCK PRICE FORECASTING</dc:title>
  <dc:creator>Roshan Singh</dc:creator>
  <cp:lastModifiedBy>Roshan Singh</cp:lastModifiedBy>
  <cp:revision>4</cp:revision>
  <dcterms:modified xsi:type="dcterms:W3CDTF">2019-04-24T17:24:22Z</dcterms:modified>
</cp:coreProperties>
</file>