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0" r:id="rId7"/>
    <p:sldId id="265" r:id="rId8"/>
    <p:sldId id="266" r:id="rId9"/>
    <p:sldId id="269" r:id="rId10"/>
    <p:sldId id="263" r:id="rId11"/>
    <p:sldId id="267" r:id="rId12"/>
    <p:sldId id="262"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07" d="100"/>
          <a:sy n="107" d="100"/>
        </p:scale>
        <p:origin x="138"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7/29/2018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7/29/2018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AEBDF3-06F4-402A-AD21-75DDC2F52ABC}"/>
              </a:ext>
            </a:extLst>
          </p:cNvPr>
          <p:cNvSpPr>
            <a:spLocks noGrp="1"/>
          </p:cNvSpPr>
          <p:nvPr>
            <p:ph type="ctrTitle"/>
          </p:nvPr>
        </p:nvSpPr>
        <p:spPr>
          <a:xfrm>
            <a:off x="2326998" y="749093"/>
            <a:ext cx="9382538" cy="2387600"/>
          </a:xfrm>
        </p:spPr>
        <p:txBody>
          <a:bodyPr>
            <a:normAutofit/>
          </a:bodyPr>
          <a:lstStyle/>
          <a:p>
            <a:r>
              <a:rPr lang="en-US" sz="3200" dirty="0"/>
              <a:t>Software failure tolerant/highly available distributed class management system (</a:t>
            </a:r>
            <a:r>
              <a:rPr lang="en-US" sz="3200" dirty="0" err="1"/>
              <a:t>dcms</a:t>
            </a:r>
            <a:r>
              <a:rPr lang="en-US" sz="3200" dirty="0"/>
              <a:t>)</a:t>
            </a:r>
          </a:p>
        </p:txBody>
      </p:sp>
      <p:sp>
        <p:nvSpPr>
          <p:cNvPr id="3" name="Subtitle 2">
            <a:extLst>
              <a:ext uri="{FF2B5EF4-FFF2-40B4-BE49-F238E27FC236}">
                <a16:creationId xmlns:a16="http://schemas.microsoft.com/office/drawing/2014/main" xmlns="" id="{0F84F7D1-082C-4ABF-A52C-DB3978D9ED05}"/>
              </a:ext>
            </a:extLst>
          </p:cNvPr>
          <p:cNvSpPr>
            <a:spLocks noGrp="1"/>
          </p:cNvSpPr>
          <p:nvPr>
            <p:ph type="subTitle" idx="1"/>
          </p:nvPr>
        </p:nvSpPr>
        <p:spPr>
          <a:xfrm>
            <a:off x="2326998" y="3426448"/>
            <a:ext cx="8791575" cy="2851770"/>
          </a:xfrm>
        </p:spPr>
        <p:txBody>
          <a:bodyPr>
            <a:noAutofit/>
          </a:bodyPr>
          <a:lstStyle/>
          <a:p>
            <a:r>
              <a:rPr lang="en-US" sz="1800" dirty="0">
                <a:solidFill>
                  <a:schemeClr val="bg2">
                    <a:lumMod val="10000"/>
                    <a:lumOff val="90000"/>
                  </a:schemeClr>
                </a:solidFill>
              </a:rPr>
              <a:t>TEAM MEMBERS:						Professor</a:t>
            </a:r>
            <a:r>
              <a:rPr lang="en-US" sz="1800" dirty="0" smtClean="0">
                <a:solidFill>
                  <a:schemeClr val="bg2">
                    <a:lumMod val="10000"/>
                    <a:lumOff val="90000"/>
                  </a:schemeClr>
                </a:solidFill>
              </a:rPr>
              <a:t>:</a:t>
            </a:r>
            <a:endParaRPr lang="en-US" sz="1800" dirty="0" smtClean="0">
              <a:solidFill>
                <a:schemeClr val="bg2">
                  <a:lumMod val="10000"/>
                  <a:lumOff val="90000"/>
                </a:schemeClr>
              </a:solidFill>
            </a:endParaRPr>
          </a:p>
          <a:p>
            <a:r>
              <a:rPr lang="en-US" sz="1800" dirty="0">
                <a:solidFill>
                  <a:schemeClr val="bg2">
                    <a:lumMod val="10000"/>
                    <a:lumOff val="90000"/>
                  </a:schemeClr>
                </a:solidFill>
              </a:rPr>
              <a:t>Sagar </a:t>
            </a:r>
            <a:r>
              <a:rPr lang="en-US" sz="1800" dirty="0" err="1">
                <a:solidFill>
                  <a:schemeClr val="bg2">
                    <a:lumMod val="10000"/>
                    <a:lumOff val="90000"/>
                  </a:schemeClr>
                </a:solidFill>
              </a:rPr>
              <a:t>vetal</a:t>
            </a:r>
            <a:r>
              <a:rPr lang="en-US" sz="1800" dirty="0">
                <a:solidFill>
                  <a:schemeClr val="bg2">
                    <a:lumMod val="10000"/>
                    <a:lumOff val="90000"/>
                  </a:schemeClr>
                </a:solidFill>
              </a:rPr>
              <a:t> (40071979</a:t>
            </a:r>
            <a:r>
              <a:rPr lang="en-US" sz="1800" dirty="0" smtClean="0">
                <a:solidFill>
                  <a:schemeClr val="bg2">
                    <a:lumMod val="10000"/>
                    <a:lumOff val="90000"/>
                  </a:schemeClr>
                </a:solidFill>
              </a:rPr>
              <a:t>)					Mohamed </a:t>
            </a:r>
            <a:r>
              <a:rPr lang="en-US" sz="1800" dirty="0" err="1" smtClean="0">
                <a:solidFill>
                  <a:schemeClr val="bg2">
                    <a:lumMod val="10000"/>
                    <a:lumOff val="90000"/>
                  </a:schemeClr>
                </a:solidFill>
              </a:rPr>
              <a:t>Taleb</a:t>
            </a:r>
            <a:endParaRPr lang="en-US" sz="1800" dirty="0" smtClean="0">
              <a:solidFill>
                <a:schemeClr val="bg2">
                  <a:lumMod val="10000"/>
                  <a:lumOff val="90000"/>
                </a:schemeClr>
              </a:solidFill>
            </a:endParaRPr>
          </a:p>
          <a:p>
            <a:r>
              <a:rPr lang="en-US" sz="1800" dirty="0" err="1">
                <a:solidFill>
                  <a:schemeClr val="bg2">
                    <a:lumMod val="10000"/>
                    <a:lumOff val="90000"/>
                  </a:schemeClr>
                </a:solidFill>
              </a:rPr>
              <a:t>Himanshu</a:t>
            </a:r>
            <a:r>
              <a:rPr lang="en-US" sz="1800" dirty="0">
                <a:solidFill>
                  <a:schemeClr val="bg2">
                    <a:lumMod val="10000"/>
                    <a:lumOff val="90000"/>
                  </a:schemeClr>
                </a:solidFill>
              </a:rPr>
              <a:t> </a:t>
            </a:r>
            <a:r>
              <a:rPr lang="en-US" sz="1800" dirty="0" err="1">
                <a:solidFill>
                  <a:schemeClr val="bg2">
                    <a:lumMod val="10000"/>
                    <a:lumOff val="90000"/>
                  </a:schemeClr>
                </a:solidFill>
              </a:rPr>
              <a:t>kohli</a:t>
            </a:r>
            <a:r>
              <a:rPr lang="en-US" sz="1800" dirty="0">
                <a:solidFill>
                  <a:schemeClr val="bg2">
                    <a:lumMod val="10000"/>
                    <a:lumOff val="90000"/>
                  </a:schemeClr>
                </a:solidFill>
              </a:rPr>
              <a:t> (40070839</a:t>
            </a:r>
            <a:r>
              <a:rPr lang="en-US" sz="1800" dirty="0" smtClean="0">
                <a:solidFill>
                  <a:schemeClr val="bg2">
                    <a:lumMod val="10000"/>
                    <a:lumOff val="90000"/>
                  </a:schemeClr>
                </a:solidFill>
              </a:rPr>
              <a:t>)</a:t>
            </a:r>
            <a:endParaRPr lang="en-US" sz="1800" dirty="0">
              <a:solidFill>
                <a:schemeClr val="bg2">
                  <a:lumMod val="10000"/>
                  <a:lumOff val="90000"/>
                </a:schemeClr>
              </a:solidFill>
            </a:endParaRPr>
          </a:p>
          <a:p>
            <a:r>
              <a:rPr lang="en-US" sz="1800" dirty="0" err="1">
                <a:solidFill>
                  <a:schemeClr val="bg2">
                    <a:lumMod val="10000"/>
                    <a:lumOff val="90000"/>
                  </a:schemeClr>
                </a:solidFill>
              </a:rPr>
              <a:t>Khayatibahen</a:t>
            </a:r>
            <a:r>
              <a:rPr lang="en-US" sz="1800" dirty="0">
                <a:solidFill>
                  <a:schemeClr val="bg2">
                    <a:lumMod val="10000"/>
                    <a:lumOff val="90000"/>
                  </a:schemeClr>
                </a:solidFill>
              </a:rPr>
              <a:t> Chaudhary (40071098)</a:t>
            </a:r>
          </a:p>
          <a:p>
            <a:r>
              <a:rPr lang="en-US" sz="1800" dirty="0" err="1">
                <a:solidFill>
                  <a:schemeClr val="bg2">
                    <a:lumMod val="10000"/>
                    <a:lumOff val="90000"/>
                  </a:schemeClr>
                </a:solidFill>
              </a:rPr>
              <a:t>Zankhanaben</a:t>
            </a:r>
            <a:r>
              <a:rPr lang="en-US" sz="1800" dirty="0">
                <a:solidFill>
                  <a:schemeClr val="bg2">
                    <a:lumMod val="10000"/>
                    <a:lumOff val="90000"/>
                  </a:schemeClr>
                </a:solidFill>
              </a:rPr>
              <a:t> </a:t>
            </a:r>
            <a:r>
              <a:rPr lang="en-US" sz="1800" dirty="0" err="1" smtClean="0">
                <a:solidFill>
                  <a:schemeClr val="bg2">
                    <a:lumMod val="10000"/>
                    <a:lumOff val="90000"/>
                  </a:schemeClr>
                </a:solidFill>
              </a:rPr>
              <a:t>patel</a:t>
            </a:r>
            <a:r>
              <a:rPr lang="en-US" sz="1800" dirty="0" smtClean="0">
                <a:solidFill>
                  <a:schemeClr val="bg2">
                    <a:lumMod val="10000"/>
                    <a:lumOff val="90000"/>
                  </a:schemeClr>
                </a:solidFill>
              </a:rPr>
              <a:t> </a:t>
            </a:r>
            <a:r>
              <a:rPr lang="en-US" sz="1800" dirty="0">
                <a:solidFill>
                  <a:schemeClr val="bg2">
                    <a:lumMod val="10000"/>
                    <a:lumOff val="90000"/>
                  </a:schemeClr>
                </a:solidFill>
              </a:rPr>
              <a:t>(40067635</a:t>
            </a:r>
            <a:r>
              <a:rPr lang="en-US" sz="1800" dirty="0" smtClean="0">
                <a:solidFill>
                  <a:schemeClr val="bg2">
                    <a:lumMod val="10000"/>
                    <a:lumOff val="90000"/>
                  </a:schemeClr>
                </a:solidFill>
              </a:rPr>
              <a:t>)</a:t>
            </a:r>
            <a:endParaRPr lang="en-US" sz="1800" dirty="0">
              <a:solidFill>
                <a:schemeClr val="bg2">
                  <a:lumMod val="10000"/>
                  <a:lumOff val="90000"/>
                </a:schemeClr>
              </a:solidFill>
            </a:endParaRPr>
          </a:p>
        </p:txBody>
      </p:sp>
      <p:pic>
        <p:nvPicPr>
          <p:cNvPr id="6" name="Picture 5">
            <a:extLst>
              <a:ext uri="{FF2B5EF4-FFF2-40B4-BE49-F238E27FC236}">
                <a16:creationId xmlns:a16="http://schemas.microsoft.com/office/drawing/2014/main" xmlns="" id="{1B702021-8E53-4CA8-8EAE-8F2295BDBB40}"/>
              </a:ext>
            </a:extLst>
          </p:cNvPr>
          <p:cNvPicPr>
            <a:picLocks noChangeAspect="1"/>
          </p:cNvPicPr>
          <p:nvPr/>
        </p:nvPicPr>
        <p:blipFill>
          <a:blip r:embed="rId2"/>
          <a:stretch>
            <a:fillRect/>
          </a:stretch>
        </p:blipFill>
        <p:spPr>
          <a:xfrm>
            <a:off x="2932289" y="271539"/>
            <a:ext cx="8186284" cy="1664837"/>
          </a:xfrm>
          <a:prstGeom prst="rect">
            <a:avLst/>
          </a:prstGeom>
          <a:effectLst>
            <a:glow rad="101600">
              <a:schemeClr val="bg2">
                <a:lumMod val="25000"/>
                <a:lumOff val="75000"/>
                <a:alpha val="60000"/>
              </a:schemeClr>
            </a:glow>
          </a:effectLst>
        </p:spPr>
      </p:pic>
    </p:spTree>
    <p:extLst>
      <p:ext uri="{BB962C8B-B14F-4D97-AF65-F5344CB8AC3E}">
        <p14:creationId xmlns:p14="http://schemas.microsoft.com/office/powerpoint/2010/main" val="4273164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5F9230-B837-4041-9327-D4AC6F4B48EA}"/>
              </a:ext>
            </a:extLst>
          </p:cNvPr>
          <p:cNvSpPr>
            <a:spLocks noGrp="1"/>
          </p:cNvSpPr>
          <p:nvPr>
            <p:ph type="title"/>
          </p:nvPr>
        </p:nvSpPr>
        <p:spPr>
          <a:xfrm>
            <a:off x="995639" y="2301544"/>
            <a:ext cx="9905998" cy="1478570"/>
          </a:xfrm>
        </p:spPr>
        <p:txBody>
          <a:bodyPr/>
          <a:lstStyle/>
          <a:p>
            <a:pPr algn="ctr"/>
            <a:r>
              <a:rPr lang="en-US" dirty="0"/>
              <a:t>conclusion</a:t>
            </a:r>
          </a:p>
        </p:txBody>
      </p:sp>
    </p:spTree>
    <p:extLst>
      <p:ext uri="{BB962C8B-B14F-4D97-AF65-F5344CB8AC3E}">
        <p14:creationId xmlns:p14="http://schemas.microsoft.com/office/powerpoint/2010/main" val="2125149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96D76B6-B66B-4373-A60D-698CC6E9BDB2}"/>
              </a:ext>
            </a:extLst>
          </p:cNvPr>
          <p:cNvSpPr>
            <a:spLocks noGrp="1"/>
          </p:cNvSpPr>
          <p:nvPr>
            <p:ph sz="half" idx="1"/>
          </p:nvPr>
        </p:nvSpPr>
        <p:spPr/>
        <p:txBody>
          <a:bodyPr/>
          <a:lstStyle/>
          <a:p>
            <a:r>
              <a:rPr lang="en-US" dirty="0"/>
              <a:t>Simple implementation</a:t>
            </a:r>
          </a:p>
          <a:p>
            <a:r>
              <a:rPr lang="en-US" dirty="0"/>
              <a:t>High Level of Transparency</a:t>
            </a:r>
          </a:p>
          <a:p>
            <a:r>
              <a:rPr lang="en-US" dirty="0"/>
              <a:t>Highly reliable: Data integrity on all server and its replications</a:t>
            </a:r>
          </a:p>
          <a:p>
            <a:r>
              <a:rPr lang="en-US" dirty="0"/>
              <a:t>Data security</a:t>
            </a:r>
          </a:p>
        </p:txBody>
      </p:sp>
      <p:sp>
        <p:nvSpPr>
          <p:cNvPr id="4" name="Content Placeholder 3">
            <a:extLst>
              <a:ext uri="{FF2B5EF4-FFF2-40B4-BE49-F238E27FC236}">
                <a16:creationId xmlns:a16="http://schemas.microsoft.com/office/drawing/2014/main" xmlns="" id="{52A77A89-47B5-4B1F-97D9-6B6CEA3E746F}"/>
              </a:ext>
            </a:extLst>
          </p:cNvPr>
          <p:cNvSpPr>
            <a:spLocks noGrp="1"/>
          </p:cNvSpPr>
          <p:nvPr>
            <p:ph sz="half" idx="2"/>
          </p:nvPr>
        </p:nvSpPr>
        <p:spPr/>
        <p:txBody>
          <a:bodyPr/>
          <a:lstStyle/>
          <a:p>
            <a:r>
              <a:rPr lang="en-US" dirty="0"/>
              <a:t>Inefficient systems as data security cost system delays</a:t>
            </a:r>
          </a:p>
          <a:p>
            <a:r>
              <a:rPr lang="en-US" dirty="0"/>
              <a:t>Cannot survive all system crashes</a:t>
            </a:r>
          </a:p>
          <a:p>
            <a:r>
              <a:rPr lang="en-US" dirty="0"/>
              <a:t>Passive replication does not allow system to be added in the server set again</a:t>
            </a:r>
          </a:p>
        </p:txBody>
      </p:sp>
      <p:sp>
        <p:nvSpPr>
          <p:cNvPr id="5" name="Title 1">
            <a:extLst>
              <a:ext uri="{FF2B5EF4-FFF2-40B4-BE49-F238E27FC236}">
                <a16:creationId xmlns:a16="http://schemas.microsoft.com/office/drawing/2014/main" xmlns="" id="{F5264B41-BA7B-42B9-9610-92F6BD2A5FE3}"/>
              </a:ext>
            </a:extLst>
          </p:cNvPr>
          <p:cNvSpPr>
            <a:spLocks noGrp="1"/>
          </p:cNvSpPr>
          <p:nvPr>
            <p:ph type="title"/>
          </p:nvPr>
        </p:nvSpPr>
        <p:spPr>
          <a:xfrm>
            <a:off x="1219201" y="234205"/>
            <a:ext cx="9905998" cy="1478570"/>
          </a:xfrm>
        </p:spPr>
        <p:txBody>
          <a:bodyPr/>
          <a:lstStyle/>
          <a:p>
            <a:r>
              <a:rPr lang="en-US" dirty="0"/>
              <a:t>Advantages        and       disadvantages</a:t>
            </a:r>
          </a:p>
        </p:txBody>
      </p:sp>
    </p:spTree>
    <p:extLst>
      <p:ext uri="{BB962C8B-B14F-4D97-AF65-F5344CB8AC3E}">
        <p14:creationId xmlns:p14="http://schemas.microsoft.com/office/powerpoint/2010/main" val="1698789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C69C7A-ABE2-462C-959C-7726F60F9564}"/>
              </a:ext>
            </a:extLst>
          </p:cNvPr>
          <p:cNvSpPr>
            <a:spLocks noGrp="1"/>
          </p:cNvSpPr>
          <p:nvPr>
            <p:ph type="title"/>
          </p:nvPr>
        </p:nvSpPr>
        <p:spPr/>
        <p:txBody>
          <a:bodyPr/>
          <a:lstStyle/>
          <a:p>
            <a:r>
              <a:rPr lang="en-US" dirty="0"/>
              <a:t>Proposed advancements</a:t>
            </a:r>
          </a:p>
        </p:txBody>
      </p:sp>
      <p:sp>
        <p:nvSpPr>
          <p:cNvPr id="3" name="Title 1">
            <a:extLst>
              <a:ext uri="{FF2B5EF4-FFF2-40B4-BE49-F238E27FC236}">
                <a16:creationId xmlns:a16="http://schemas.microsoft.com/office/drawing/2014/main" xmlns="" id="{AEA62C80-ADDD-4BD6-BC5E-BF0ABA997F7F}"/>
              </a:ext>
            </a:extLst>
          </p:cNvPr>
          <p:cNvSpPr txBox="1">
            <a:spLocks/>
          </p:cNvSpPr>
          <p:nvPr/>
        </p:nvSpPr>
        <p:spPr>
          <a:xfrm>
            <a:off x="1141413" y="1683026"/>
            <a:ext cx="9905998" cy="45564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457200" indent="-457200">
              <a:lnSpc>
                <a:spcPct val="100000"/>
              </a:lnSpc>
              <a:buFont typeface="Arial" panose="020B0604020202020204" pitchFamily="34" charset="0"/>
              <a:buChar char="•"/>
            </a:pPr>
            <a:r>
              <a:rPr lang="en-US" sz="2800" dirty="0"/>
              <a:t>For highly reliable system </a:t>
            </a:r>
            <a:r>
              <a:rPr lang="en-US" sz="2800" b="1" dirty="0"/>
              <a:t>active replication </a:t>
            </a:r>
            <a:r>
              <a:rPr lang="en-US" sz="2800" dirty="0"/>
              <a:t>must be interchanged with passive replication (avoid </a:t>
            </a:r>
            <a:r>
              <a:rPr lang="en-US" sz="2800" dirty="0" err="1"/>
              <a:t>byzanite</a:t>
            </a:r>
            <a:r>
              <a:rPr lang="en-US" sz="2800" dirty="0"/>
              <a:t> effect)</a:t>
            </a:r>
          </a:p>
          <a:p>
            <a:pPr marL="457200" indent="-457200">
              <a:lnSpc>
                <a:spcPct val="100000"/>
              </a:lnSpc>
              <a:buFont typeface="Arial" panose="020B0604020202020204" pitchFamily="34" charset="0"/>
              <a:buChar char="•"/>
            </a:pPr>
            <a:endParaRPr lang="en-US" sz="2800" dirty="0"/>
          </a:p>
          <a:p>
            <a:pPr marL="457200" indent="-457200">
              <a:lnSpc>
                <a:spcPct val="100000"/>
              </a:lnSpc>
              <a:buFont typeface="Arial" panose="020B0604020202020204" pitchFamily="34" charset="0"/>
              <a:buChar char="•"/>
            </a:pPr>
            <a:r>
              <a:rPr lang="en-US" sz="2800" dirty="0"/>
              <a:t>Optimistic replication must be used in the systems</a:t>
            </a:r>
          </a:p>
          <a:p>
            <a:pPr marL="457200" indent="-457200">
              <a:lnSpc>
                <a:spcPct val="100000"/>
              </a:lnSpc>
              <a:buFont typeface="Arial" panose="020B0604020202020204" pitchFamily="34" charset="0"/>
              <a:buChar char="•"/>
            </a:pPr>
            <a:endParaRPr lang="en-US" sz="2800" dirty="0"/>
          </a:p>
          <a:p>
            <a:pPr marL="457200" indent="-457200">
              <a:lnSpc>
                <a:spcPct val="100000"/>
              </a:lnSpc>
              <a:buFont typeface="Arial" panose="020B0604020202020204" pitchFamily="34" charset="0"/>
              <a:buChar char="•"/>
            </a:pPr>
            <a:endParaRPr lang="en-US" sz="2800" dirty="0"/>
          </a:p>
        </p:txBody>
      </p:sp>
    </p:spTree>
    <p:extLst>
      <p:ext uri="{BB962C8B-B14F-4D97-AF65-F5344CB8AC3E}">
        <p14:creationId xmlns:p14="http://schemas.microsoft.com/office/powerpoint/2010/main" val="1641297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538AC9C-F7CB-423A-8F42-0FDA0A4BBEB7}"/>
              </a:ext>
            </a:extLst>
          </p:cNvPr>
          <p:cNvSpPr/>
          <p:nvPr/>
        </p:nvSpPr>
        <p:spPr>
          <a:xfrm>
            <a:off x="4345667" y="2638192"/>
            <a:ext cx="2944076"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837975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540472-6401-4F0C-9537-92FAEC2D55B5}"/>
              </a:ext>
            </a:extLst>
          </p:cNvPr>
          <p:cNvSpPr>
            <a:spLocks noGrp="1"/>
          </p:cNvSpPr>
          <p:nvPr>
            <p:ph type="title"/>
          </p:nvPr>
        </p:nvSpPr>
        <p:spPr>
          <a:xfrm>
            <a:off x="1143001" y="0"/>
            <a:ext cx="9905998" cy="1478570"/>
          </a:xfrm>
        </p:spPr>
        <p:txBody>
          <a:bodyPr/>
          <a:lstStyle/>
          <a:p>
            <a:r>
              <a:rPr lang="en-US" dirty="0"/>
              <a:t>Agenda</a:t>
            </a:r>
          </a:p>
        </p:txBody>
      </p:sp>
      <p:sp>
        <p:nvSpPr>
          <p:cNvPr id="3" name="Title 1">
            <a:extLst>
              <a:ext uri="{FF2B5EF4-FFF2-40B4-BE49-F238E27FC236}">
                <a16:creationId xmlns:a16="http://schemas.microsoft.com/office/drawing/2014/main" xmlns="" id="{CA86F45B-03E2-42AD-83CA-BAAEBBA1ADDD}"/>
              </a:ext>
            </a:extLst>
          </p:cNvPr>
          <p:cNvSpPr txBox="1">
            <a:spLocks/>
          </p:cNvSpPr>
          <p:nvPr/>
        </p:nvSpPr>
        <p:spPr>
          <a:xfrm>
            <a:off x="1143001" y="1828800"/>
            <a:ext cx="9905998" cy="45879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457200" indent="-457200">
              <a:lnSpc>
                <a:spcPct val="150000"/>
              </a:lnSpc>
              <a:buFont typeface="Arial" panose="020B0604020202020204" pitchFamily="34" charset="0"/>
              <a:buChar char="•"/>
            </a:pPr>
            <a:r>
              <a:rPr lang="en-US" sz="2800" dirty="0"/>
              <a:t>Objective</a:t>
            </a:r>
          </a:p>
          <a:p>
            <a:pPr marL="457200" indent="-457200">
              <a:lnSpc>
                <a:spcPct val="150000"/>
              </a:lnSpc>
              <a:buFont typeface="Arial" panose="020B0604020202020204" pitchFamily="34" charset="0"/>
              <a:buChar char="•"/>
            </a:pPr>
            <a:r>
              <a:rPr lang="en-US" sz="2800" dirty="0"/>
              <a:t>Design</a:t>
            </a:r>
          </a:p>
          <a:p>
            <a:pPr marL="457200" indent="-457200">
              <a:lnSpc>
                <a:spcPct val="150000"/>
              </a:lnSpc>
              <a:buFont typeface="Arial" panose="020B0604020202020204" pitchFamily="34" charset="0"/>
              <a:buChar char="•"/>
            </a:pPr>
            <a:r>
              <a:rPr lang="en-US" sz="2800" dirty="0"/>
              <a:t>Implementation </a:t>
            </a:r>
          </a:p>
          <a:p>
            <a:pPr marL="914400" lvl="1" indent="-457200">
              <a:lnSpc>
                <a:spcPct val="150000"/>
              </a:lnSpc>
              <a:buFont typeface="Arial" panose="020B0604020202020204" pitchFamily="34" charset="0"/>
              <a:buChar char="•"/>
            </a:pPr>
            <a:r>
              <a:rPr lang="en-US" sz="2000" dirty="0"/>
              <a:t>FRONT END</a:t>
            </a:r>
          </a:p>
          <a:p>
            <a:pPr marL="914400" lvl="1" indent="-457200">
              <a:lnSpc>
                <a:spcPct val="150000"/>
              </a:lnSpc>
              <a:buFont typeface="Arial" panose="020B0604020202020204" pitchFamily="34" charset="0"/>
              <a:buChar char="•"/>
            </a:pPr>
            <a:r>
              <a:rPr lang="en-US" sz="2000" dirty="0"/>
              <a:t>HEARTBEAT DETECTION</a:t>
            </a:r>
          </a:p>
          <a:p>
            <a:pPr marL="914400" lvl="1" indent="-457200">
              <a:lnSpc>
                <a:spcPct val="150000"/>
              </a:lnSpc>
              <a:buFont typeface="Arial" panose="020B0604020202020204" pitchFamily="34" charset="0"/>
              <a:buChar char="•"/>
            </a:pPr>
            <a:r>
              <a:rPr lang="en-US" sz="2000" dirty="0"/>
              <a:t>FIFO MECHANISM</a:t>
            </a:r>
          </a:p>
          <a:p>
            <a:pPr marL="914400" lvl="1" indent="-457200">
              <a:lnSpc>
                <a:spcPct val="150000"/>
              </a:lnSpc>
              <a:buFont typeface="Arial" panose="020B0604020202020204" pitchFamily="34" charset="0"/>
              <a:buChar char="•"/>
            </a:pPr>
            <a:r>
              <a:rPr lang="en-US" sz="2000" dirty="0"/>
              <a:t>BULLY ALGORITHM</a:t>
            </a:r>
          </a:p>
          <a:p>
            <a:pPr marL="457200" indent="-457200">
              <a:lnSpc>
                <a:spcPct val="150000"/>
              </a:lnSpc>
              <a:buFont typeface="Arial" panose="020B0604020202020204" pitchFamily="34" charset="0"/>
              <a:buChar char="•"/>
            </a:pPr>
            <a:r>
              <a:rPr lang="en-US" sz="2800" dirty="0"/>
              <a:t>Conclusion </a:t>
            </a:r>
          </a:p>
          <a:p>
            <a:pPr marL="457200" indent="-457200">
              <a:lnSpc>
                <a:spcPct val="150000"/>
              </a:lnSpc>
              <a:buFont typeface="Arial" panose="020B0604020202020204" pitchFamily="34" charset="0"/>
              <a:buChar char="•"/>
            </a:pPr>
            <a:endParaRPr lang="en-US" sz="2800" dirty="0"/>
          </a:p>
          <a:p>
            <a:pPr marL="457200" indent="-457200">
              <a:lnSpc>
                <a:spcPct val="150000"/>
              </a:lnSpc>
              <a:buFont typeface="Arial" panose="020B0604020202020204" pitchFamily="34" charset="0"/>
              <a:buChar char="•"/>
            </a:pPr>
            <a:endParaRPr lang="en-US" sz="2800" dirty="0"/>
          </a:p>
          <a:p>
            <a:pPr marL="457200" indent="-457200">
              <a:lnSpc>
                <a:spcPct val="150000"/>
              </a:lnSpc>
              <a:buFont typeface="Arial" panose="020B0604020202020204" pitchFamily="34" charset="0"/>
              <a:buChar char="•"/>
            </a:pPr>
            <a:endParaRPr lang="en-US" sz="2800" dirty="0"/>
          </a:p>
        </p:txBody>
      </p:sp>
    </p:spTree>
    <p:extLst>
      <p:ext uri="{BB962C8B-B14F-4D97-AF65-F5344CB8AC3E}">
        <p14:creationId xmlns:p14="http://schemas.microsoft.com/office/powerpoint/2010/main" val="3653313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FA5CD9-5463-4588-9587-B1A4AC3FC0D3}"/>
              </a:ext>
            </a:extLst>
          </p:cNvPr>
          <p:cNvSpPr>
            <a:spLocks noGrp="1"/>
          </p:cNvSpPr>
          <p:nvPr>
            <p:ph type="title"/>
          </p:nvPr>
        </p:nvSpPr>
        <p:spPr>
          <a:xfrm>
            <a:off x="1141413" y="618518"/>
            <a:ext cx="9905998" cy="1011499"/>
          </a:xfrm>
        </p:spPr>
        <p:txBody>
          <a:bodyPr/>
          <a:lstStyle/>
          <a:p>
            <a:r>
              <a:rPr lang="en-US" dirty="0"/>
              <a:t>Objective</a:t>
            </a:r>
          </a:p>
        </p:txBody>
      </p:sp>
      <p:sp>
        <p:nvSpPr>
          <p:cNvPr id="3" name="TextBox 2">
            <a:extLst>
              <a:ext uri="{FF2B5EF4-FFF2-40B4-BE49-F238E27FC236}">
                <a16:creationId xmlns:a16="http://schemas.microsoft.com/office/drawing/2014/main" xmlns="" id="{45C6AABC-6378-4AA3-AD2C-A07EFD5975BA}"/>
              </a:ext>
            </a:extLst>
          </p:cNvPr>
          <p:cNvSpPr txBox="1"/>
          <p:nvPr/>
        </p:nvSpPr>
        <p:spPr>
          <a:xfrm>
            <a:off x="1007165" y="1934818"/>
            <a:ext cx="8995852" cy="3693319"/>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 Highly available CORBA Distributed Class Management System, which tolerates process crashes only (no software bugs) using unreliable failure detection.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are group of three servers processes and three replicas providing redundancy for highly available and periodically checking each other for failure detection.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have to implement bully algorithm to elect new leader from slave replicas in case of primary replica failure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FIFO broadcast mechanism leader replicas atomically send client request to slave replicas in the same sequence in the order of received operation, receives response from them and sends single response to front end. </a:t>
            </a:r>
          </a:p>
        </p:txBody>
      </p:sp>
    </p:spTree>
    <p:extLst>
      <p:ext uri="{BB962C8B-B14F-4D97-AF65-F5344CB8AC3E}">
        <p14:creationId xmlns:p14="http://schemas.microsoft.com/office/powerpoint/2010/main" val="4032147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736DFB-0119-4ED1-8EE0-551100B56CAB}"/>
              </a:ext>
            </a:extLst>
          </p:cNvPr>
          <p:cNvSpPr>
            <a:spLocks noGrp="1"/>
          </p:cNvSpPr>
          <p:nvPr>
            <p:ph type="title"/>
          </p:nvPr>
        </p:nvSpPr>
        <p:spPr>
          <a:xfrm>
            <a:off x="1143001" y="2182276"/>
            <a:ext cx="9905998" cy="1478570"/>
          </a:xfrm>
        </p:spPr>
        <p:txBody>
          <a:bodyPr/>
          <a:lstStyle/>
          <a:p>
            <a:pPr algn="ctr"/>
            <a:r>
              <a:rPr lang="en-US" dirty="0"/>
              <a:t>Architecture diagram</a:t>
            </a:r>
          </a:p>
        </p:txBody>
      </p:sp>
    </p:spTree>
    <p:extLst>
      <p:ext uri="{BB962C8B-B14F-4D97-AF65-F5344CB8AC3E}">
        <p14:creationId xmlns:p14="http://schemas.microsoft.com/office/powerpoint/2010/main" val="435868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97F6AAE-8D3E-4059-8339-177C4551AC0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04698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BE1417-B967-41DF-B3B7-2A3CE8AF89CD}"/>
              </a:ext>
            </a:extLst>
          </p:cNvPr>
          <p:cNvSpPr>
            <a:spLocks noGrp="1"/>
          </p:cNvSpPr>
          <p:nvPr>
            <p:ph type="title"/>
          </p:nvPr>
        </p:nvSpPr>
        <p:spPr>
          <a:xfrm>
            <a:off x="1268896" y="178911"/>
            <a:ext cx="9905998" cy="1478570"/>
          </a:xfrm>
        </p:spPr>
        <p:txBody>
          <a:bodyPr/>
          <a:lstStyle/>
          <a:p>
            <a:r>
              <a:rPr lang="en-US" dirty="0"/>
              <a:t>Front End</a:t>
            </a:r>
          </a:p>
        </p:txBody>
      </p:sp>
      <p:pic>
        <p:nvPicPr>
          <p:cNvPr id="4" name="Picture 3">
            <a:extLst>
              <a:ext uri="{FF2B5EF4-FFF2-40B4-BE49-F238E27FC236}">
                <a16:creationId xmlns:a16="http://schemas.microsoft.com/office/drawing/2014/main" xmlns="" id="{93D59949-D0DA-43BA-BDF0-1AC8C4D37748}"/>
              </a:ext>
            </a:extLst>
          </p:cNvPr>
          <p:cNvPicPr>
            <a:picLocks noChangeAspect="1"/>
          </p:cNvPicPr>
          <p:nvPr/>
        </p:nvPicPr>
        <p:blipFill>
          <a:blip r:embed="rId2"/>
          <a:stretch>
            <a:fillRect/>
          </a:stretch>
        </p:blipFill>
        <p:spPr>
          <a:xfrm>
            <a:off x="649357" y="2115018"/>
            <a:ext cx="11145077" cy="3842716"/>
          </a:xfrm>
          <a:prstGeom prst="rect">
            <a:avLst/>
          </a:prstGeom>
        </p:spPr>
      </p:pic>
    </p:spTree>
    <p:extLst>
      <p:ext uri="{BB962C8B-B14F-4D97-AF65-F5344CB8AC3E}">
        <p14:creationId xmlns:p14="http://schemas.microsoft.com/office/powerpoint/2010/main" val="300678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401768-BE7A-4EDC-AF87-B46A6922DD15}"/>
              </a:ext>
            </a:extLst>
          </p:cNvPr>
          <p:cNvSpPr>
            <a:spLocks noGrp="1"/>
          </p:cNvSpPr>
          <p:nvPr>
            <p:ph type="title"/>
          </p:nvPr>
        </p:nvSpPr>
        <p:spPr>
          <a:xfrm>
            <a:off x="1353448" y="-269378"/>
            <a:ext cx="9905998" cy="1478570"/>
          </a:xfrm>
        </p:spPr>
        <p:txBody>
          <a:bodyPr/>
          <a:lstStyle/>
          <a:p>
            <a:r>
              <a:rPr lang="en-US" dirty="0"/>
              <a:t>Heartbeat detection</a:t>
            </a:r>
          </a:p>
        </p:txBody>
      </p:sp>
      <p:pic>
        <p:nvPicPr>
          <p:cNvPr id="5" name="Picture 4">
            <a:extLst>
              <a:ext uri="{FF2B5EF4-FFF2-40B4-BE49-F238E27FC236}">
                <a16:creationId xmlns:a16="http://schemas.microsoft.com/office/drawing/2014/main" xmlns="" id="{D503E037-6283-423C-8EB4-37ED5A5F2A97}"/>
              </a:ext>
            </a:extLst>
          </p:cNvPr>
          <p:cNvPicPr>
            <a:picLocks noChangeAspect="1"/>
          </p:cNvPicPr>
          <p:nvPr/>
        </p:nvPicPr>
        <p:blipFill>
          <a:blip r:embed="rId2"/>
          <a:stretch>
            <a:fillRect/>
          </a:stretch>
        </p:blipFill>
        <p:spPr>
          <a:xfrm>
            <a:off x="225287" y="696566"/>
            <a:ext cx="11781184" cy="5982530"/>
          </a:xfrm>
          <a:prstGeom prst="rect">
            <a:avLst/>
          </a:prstGeom>
        </p:spPr>
      </p:pic>
    </p:spTree>
    <p:extLst>
      <p:ext uri="{BB962C8B-B14F-4D97-AF65-F5344CB8AC3E}">
        <p14:creationId xmlns:p14="http://schemas.microsoft.com/office/powerpoint/2010/main" val="1302843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89685A-3EFC-4392-9D80-AFA75491A4DE}"/>
              </a:ext>
            </a:extLst>
          </p:cNvPr>
          <p:cNvSpPr>
            <a:spLocks noGrp="1"/>
          </p:cNvSpPr>
          <p:nvPr>
            <p:ph type="title"/>
          </p:nvPr>
        </p:nvSpPr>
        <p:spPr>
          <a:xfrm>
            <a:off x="1313691" y="-203117"/>
            <a:ext cx="9905998" cy="1478570"/>
          </a:xfrm>
        </p:spPr>
        <p:txBody>
          <a:bodyPr/>
          <a:lstStyle/>
          <a:p>
            <a:r>
              <a:rPr lang="en-US" dirty="0"/>
              <a:t>FIFO mechanism</a:t>
            </a:r>
          </a:p>
        </p:txBody>
      </p:sp>
      <p:pic>
        <p:nvPicPr>
          <p:cNvPr id="4" name="Picture 3">
            <a:extLst>
              <a:ext uri="{FF2B5EF4-FFF2-40B4-BE49-F238E27FC236}">
                <a16:creationId xmlns:a16="http://schemas.microsoft.com/office/drawing/2014/main" xmlns="" id="{B56BA8EF-0686-4075-A1C6-A661566D9AD9}"/>
              </a:ext>
            </a:extLst>
          </p:cNvPr>
          <p:cNvPicPr>
            <a:picLocks noChangeAspect="1"/>
          </p:cNvPicPr>
          <p:nvPr/>
        </p:nvPicPr>
        <p:blipFill>
          <a:blip r:embed="rId2"/>
          <a:stretch>
            <a:fillRect/>
          </a:stretch>
        </p:blipFill>
        <p:spPr>
          <a:xfrm>
            <a:off x="344556" y="811626"/>
            <a:ext cx="11251095" cy="5860843"/>
          </a:xfrm>
          <a:prstGeom prst="rect">
            <a:avLst/>
          </a:prstGeom>
        </p:spPr>
      </p:pic>
    </p:spTree>
    <p:extLst>
      <p:ext uri="{BB962C8B-B14F-4D97-AF65-F5344CB8AC3E}">
        <p14:creationId xmlns:p14="http://schemas.microsoft.com/office/powerpoint/2010/main" val="2230653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770F81-4B61-4EEC-8D27-D48D7C2FCB51}"/>
              </a:ext>
            </a:extLst>
          </p:cNvPr>
          <p:cNvSpPr>
            <a:spLocks noGrp="1"/>
          </p:cNvSpPr>
          <p:nvPr>
            <p:ph type="title"/>
          </p:nvPr>
        </p:nvSpPr>
        <p:spPr>
          <a:xfrm>
            <a:off x="1143001" y="-388647"/>
            <a:ext cx="9905998" cy="1478570"/>
          </a:xfrm>
        </p:spPr>
        <p:txBody>
          <a:bodyPr/>
          <a:lstStyle/>
          <a:p>
            <a:r>
              <a:rPr lang="en-US" dirty="0"/>
              <a:t>Bully algorithm</a:t>
            </a:r>
          </a:p>
        </p:txBody>
      </p:sp>
      <p:pic>
        <p:nvPicPr>
          <p:cNvPr id="4" name="Picture 3">
            <a:extLst>
              <a:ext uri="{FF2B5EF4-FFF2-40B4-BE49-F238E27FC236}">
                <a16:creationId xmlns:a16="http://schemas.microsoft.com/office/drawing/2014/main" xmlns="" id="{382E00C7-5B28-4293-9408-4D33F5F61D9E}"/>
              </a:ext>
            </a:extLst>
          </p:cNvPr>
          <p:cNvPicPr>
            <a:picLocks noChangeAspect="1"/>
          </p:cNvPicPr>
          <p:nvPr/>
        </p:nvPicPr>
        <p:blipFill>
          <a:blip r:embed="rId2"/>
          <a:stretch>
            <a:fillRect/>
          </a:stretch>
        </p:blipFill>
        <p:spPr>
          <a:xfrm>
            <a:off x="689113" y="706653"/>
            <a:ext cx="10853530" cy="6029740"/>
          </a:xfrm>
          <a:prstGeom prst="rect">
            <a:avLst/>
          </a:prstGeom>
        </p:spPr>
      </p:pic>
    </p:spTree>
    <p:extLst>
      <p:ext uri="{BB962C8B-B14F-4D97-AF65-F5344CB8AC3E}">
        <p14:creationId xmlns:p14="http://schemas.microsoft.com/office/powerpoint/2010/main" val="9259996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869</TotalTime>
  <Words>219</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Tw Cen MT</vt:lpstr>
      <vt:lpstr>Circuit</vt:lpstr>
      <vt:lpstr>Software failure tolerant/highly available distributed class management system (dcms)</vt:lpstr>
      <vt:lpstr>Agenda</vt:lpstr>
      <vt:lpstr>Objective</vt:lpstr>
      <vt:lpstr>Architecture diagram</vt:lpstr>
      <vt:lpstr>PowerPoint Presentation</vt:lpstr>
      <vt:lpstr>Front End</vt:lpstr>
      <vt:lpstr>Heartbeat detection</vt:lpstr>
      <vt:lpstr>FIFO mechanism</vt:lpstr>
      <vt:lpstr>Bully algorithm</vt:lpstr>
      <vt:lpstr>conclusion</vt:lpstr>
      <vt:lpstr>Advantages        and       disadvantages</vt:lpstr>
      <vt:lpstr>Proposed advancements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failure tolerant/highly available distributed class management system (dcms)</dc:title>
  <dc:creator>Himanshu Kohli</dc:creator>
  <cp:lastModifiedBy>Sagar Vetal</cp:lastModifiedBy>
  <cp:revision>42</cp:revision>
  <dcterms:created xsi:type="dcterms:W3CDTF">2018-07-27T21:30:21Z</dcterms:created>
  <dcterms:modified xsi:type="dcterms:W3CDTF">2018-07-29T22:09:35Z</dcterms:modified>
</cp:coreProperties>
</file>