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1"/>
  </p:notesMasterIdLst>
  <p:sldIdLst>
    <p:sldId id="256" r:id="rId2"/>
    <p:sldId id="259" r:id="rId3"/>
    <p:sldId id="257" r:id="rId4"/>
    <p:sldId id="297" r:id="rId5"/>
    <p:sldId id="298" r:id="rId6"/>
    <p:sldId id="299" r:id="rId7"/>
    <p:sldId id="300" r:id="rId8"/>
    <p:sldId id="260" r:id="rId9"/>
    <p:sldId id="301" r:id="rId10"/>
  </p:sldIdLst>
  <p:sldSz cx="9144000" cy="5143500" type="screen16x9"/>
  <p:notesSz cx="6858000" cy="9144000"/>
  <p:embeddedFontLst>
    <p:embeddedFont>
      <p:font typeface="Catamaran Light" panose="020B0604020202020204" charset="0"/>
      <p:regular r:id="rId12"/>
      <p:bold r:id="rId13"/>
    </p:embeddedFont>
    <p:embeddedFont>
      <p:font typeface="Exo 2" pitchFamily="2" charset="0"/>
      <p:regular r:id="rId14"/>
      <p:bold r:id="rId15"/>
    </p:embeddedFont>
    <p:embeddedFont>
      <p:font typeface="Livvic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016019-4337-4359-890C-B4E8B2D919CC}">
  <a:tblStyle styleId="{B6016019-4337-4359-890C-B4E8B2D919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9"/>
    <p:restoredTop sz="94719"/>
  </p:normalViewPr>
  <p:slideViewPr>
    <p:cSldViewPr snapToGrid="0">
      <p:cViewPr varScale="1">
        <p:scale>
          <a:sx n="103" d="100"/>
          <a:sy n="103" d="100"/>
        </p:scale>
        <p:origin x="11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628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003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530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481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158d5a3ec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158d5a3ec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31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CUSTOM_27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2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 idx="4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5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 idx="6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7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8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3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60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Predictive Analytics? 5 Examples | HBS Online">
            <a:extLst>
              <a:ext uri="{FF2B5EF4-FFF2-40B4-BE49-F238E27FC236}">
                <a16:creationId xmlns:a16="http://schemas.microsoft.com/office/drawing/2014/main" id="{8B2B380C-1A8C-0C60-AF0D-5C65DD36C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07" y="-33075"/>
            <a:ext cx="4815068" cy="518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2FB7E9-DAB7-3898-4A88-CCA91F5FCD84}"/>
              </a:ext>
            </a:extLst>
          </p:cNvPr>
          <p:cNvSpPr/>
          <p:nvPr/>
        </p:nvSpPr>
        <p:spPr>
          <a:xfrm>
            <a:off x="750158" y="843026"/>
            <a:ext cx="5383033" cy="369735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DB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1039575" y="2970543"/>
            <a:ext cx="5093616" cy="11663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2">
                    <a:lumMod val="10000"/>
                  </a:schemeClr>
                </a:solidFill>
                <a:latin typeface="Exo 2" pitchFamily="2" charset="0"/>
                <a:ea typeface="Exo 2" pitchFamily="2" charset="0"/>
              </a:rPr>
              <a:t>Sagar Thapliyal </a:t>
            </a:r>
            <a:r>
              <a:rPr lang="en-US" sz="1100" b="1" dirty="0">
                <a:solidFill>
                  <a:schemeClr val="tx2">
                    <a:lumMod val="10000"/>
                  </a:schemeClr>
                </a:solidFill>
                <a:latin typeface="Exo 2" pitchFamily="2" charset="0"/>
                <a:ea typeface="Exo 2" pitchFamily="2" charset="0"/>
              </a:rPr>
              <a:t>(AIML Honors – Batch 2) ; SAP – 500107864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2">
                    <a:lumMod val="10000"/>
                  </a:schemeClr>
                </a:solidFill>
                <a:latin typeface="Exo 2" pitchFamily="2" charset="0"/>
                <a:ea typeface="Exo 2" pitchFamily="2" charset="0"/>
              </a:rPr>
              <a:t>Aviral Khanna </a:t>
            </a:r>
            <a:r>
              <a:rPr lang="en-US" sz="1100" b="1" dirty="0">
                <a:solidFill>
                  <a:schemeClr val="tx2">
                    <a:lumMod val="10000"/>
                  </a:schemeClr>
                </a:solidFill>
                <a:latin typeface="Exo 2" pitchFamily="2" charset="0"/>
                <a:ea typeface="Exo 2" pitchFamily="2" charset="0"/>
              </a:rPr>
              <a:t>(AIML Honors – Batch 3); SAP - 500108516</a:t>
            </a:r>
            <a:endParaRPr sz="1400" b="1" dirty="0">
              <a:solidFill>
                <a:schemeClr val="tx2">
                  <a:lumMod val="10000"/>
                </a:schemeClr>
              </a:solidFill>
              <a:latin typeface="Exo 2" pitchFamily="2" charset="0"/>
              <a:ea typeface="Exo 2" pitchFamily="2" charset="0"/>
            </a:endParaRPr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039575" y="130721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Predictive Analysis</a:t>
            </a:r>
            <a:endParaRPr dirty="0">
              <a:solidFill>
                <a:schemeClr val="accent2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C47A2C-3377-8369-D998-2B1A62925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0"/>
            <a:ext cx="3664594" cy="5143500"/>
          </a:xfrm>
          <a:prstGeom prst="rect">
            <a:avLst/>
          </a:prstGeom>
          <a:ln>
            <a:solidFill>
              <a:srgbClr val="DBFFFF"/>
            </a:solidFill>
          </a:ln>
        </p:spPr>
      </p:pic>
      <p:sp>
        <p:nvSpPr>
          <p:cNvPr id="163" name="Google Shape;163;p27"/>
          <p:cNvSpPr/>
          <p:nvPr/>
        </p:nvSpPr>
        <p:spPr>
          <a:xfrm>
            <a:off x="4879862" y="1739279"/>
            <a:ext cx="2991000" cy="1988700"/>
          </a:xfrm>
          <a:prstGeom prst="rect">
            <a:avLst/>
          </a:prstGeom>
          <a:solidFill>
            <a:srgbClr val="DBFFFF">
              <a:alpha val="5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1"/>
          </p:nvPr>
        </p:nvSpPr>
        <p:spPr>
          <a:xfrm flipH="1">
            <a:off x="392206" y="1739279"/>
            <a:ext cx="4457550" cy="3063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dirty="0"/>
              <a:t>Objective</a:t>
            </a:r>
            <a:r>
              <a:rPr lang="en-IN" sz="1400" dirty="0"/>
              <a:t>: Explain the aim of your project, including what types of objects your model is intended to detect and the motivation behind using YOLO for object detection.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dirty="0"/>
              <a:t>Background</a:t>
            </a:r>
            <a:r>
              <a:rPr lang="en-IN" sz="1400" dirty="0"/>
              <a:t>: Provide a brief overview of YOLO (You Only Look Once) and its significance in real-time object detection.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dirty="0"/>
              <a:t>Scope</a:t>
            </a:r>
            <a:r>
              <a:rPr lang="en-IN" sz="1400" dirty="0"/>
              <a:t>: Outline the areas where this model could be applied, such as surveillance, autonomous driving, or image analysis.</a:t>
            </a:r>
            <a:r>
              <a:rPr lang="en-US" sz="1400" dirty="0"/>
              <a:t>A</a:t>
            </a:r>
            <a:endParaRPr sz="1400"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687243" y="1125671"/>
            <a:ext cx="3651976" cy="6136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67" name="Google Shape;167;p27"/>
          <p:cNvSpPr/>
          <p:nvPr/>
        </p:nvSpPr>
        <p:spPr>
          <a:xfrm>
            <a:off x="0" y="1577400"/>
            <a:ext cx="362100" cy="1988700"/>
          </a:xfrm>
          <a:prstGeom prst="rect">
            <a:avLst/>
          </a:prstGeom>
          <a:solidFill>
            <a:srgbClr val="DBFFFF">
              <a:alpha val="5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14350" y="673526"/>
            <a:ext cx="5204927" cy="1583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Livvic" pitchFamily="2" charset="0"/>
                <a:cs typeface="Times New Roman" panose="02020603050405020304" pitchFamily="18" charset="0"/>
              </a:rPr>
              <a:t>Abstract</a:t>
            </a:r>
            <a:endParaRPr sz="2000" dirty="0">
              <a:solidFill>
                <a:schemeClr val="tx2">
                  <a:lumMod val="10000"/>
                </a:schemeClr>
              </a:solidFill>
              <a:latin typeface="Livvic" pitchFamily="2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4294967295"/>
          </p:nvPr>
        </p:nvSpPr>
        <p:spPr>
          <a:xfrm flipH="1">
            <a:off x="714350" y="1333817"/>
            <a:ext cx="6178436" cy="3449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Developed a custom object detection model using YOLO, tailored for specific object classes.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Dataset Preparation</a:t>
            </a:r>
            <a:r>
              <a:rPr lang="en-IN" dirty="0"/>
              <a:t>: Collected, labelled, and augmented data for improved robustness.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Model Training</a:t>
            </a:r>
            <a:r>
              <a:rPr lang="en-IN" dirty="0"/>
              <a:t>: Tuned hyperparameters to optimize accuracy and real-time detection.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Evaluation</a:t>
            </a:r>
            <a:r>
              <a:rPr lang="en-IN" dirty="0"/>
              <a:t>: Assessed performance using mAP and IoU metrics.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Key Findings</a:t>
            </a:r>
            <a:r>
              <a:rPr lang="en-IN" dirty="0"/>
              <a:t>: High detection accuracy across target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Enhanced robustness to varying conditions (e.g., lighting, orientation).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Improved small object detection via optimized anchor boxes.</a:t>
            </a:r>
          </a:p>
        </p:txBody>
      </p:sp>
      <p:sp>
        <p:nvSpPr>
          <p:cNvPr id="134" name="Google Shape;134;p25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rgbClr val="DB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5"/>
          <p:cNvSpPr/>
          <p:nvPr/>
        </p:nvSpPr>
        <p:spPr>
          <a:xfrm rot="-5400000" flipH="1">
            <a:off x="7474475" y="3397650"/>
            <a:ext cx="891300" cy="2600400"/>
          </a:xfrm>
          <a:prstGeom prst="rect">
            <a:avLst/>
          </a:prstGeom>
          <a:solidFill>
            <a:srgbClr val="DB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14350" y="673526"/>
            <a:ext cx="5204927" cy="1583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Livvic" pitchFamily="2" charset="0"/>
                <a:cs typeface="Times New Roman" panose="02020603050405020304" pitchFamily="18" charset="0"/>
              </a:rPr>
              <a:t>Abstract (contd.)</a:t>
            </a:r>
            <a:endParaRPr sz="2000" dirty="0">
              <a:solidFill>
                <a:schemeClr val="tx2">
                  <a:lumMod val="10000"/>
                </a:schemeClr>
              </a:solidFill>
              <a:latin typeface="Livvic" pitchFamily="2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4294967295"/>
          </p:nvPr>
        </p:nvSpPr>
        <p:spPr>
          <a:xfrm flipH="1">
            <a:off x="714350" y="1235293"/>
            <a:ext cx="5823600" cy="3646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Dataset Collection and Pre-processing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Detail how you gathered and annotated your dataset. Mention any specific labelling tools used (e.g., LabelImg).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Describe pre-processing steps such as resizing, augmentation, or data normalization.</a:t>
            </a:r>
          </a:p>
          <a:p>
            <a:pPr marL="457200" lvl="1" indent="0" algn="l">
              <a:buNone/>
            </a:pP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YOLO Model Architecture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Provide an overview of the YOLO architecture used (mention specific changes if your version has custom layers or modifications).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Explain anchor boxes, grid cells, and how YOLO predicts bounding boxes and class probabilities.</a:t>
            </a:r>
          </a:p>
        </p:txBody>
      </p:sp>
      <p:sp>
        <p:nvSpPr>
          <p:cNvPr id="134" name="Google Shape;134;p25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rgbClr val="DB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5"/>
          <p:cNvSpPr/>
          <p:nvPr/>
        </p:nvSpPr>
        <p:spPr>
          <a:xfrm rot="-5400000" flipH="1">
            <a:off x="7474475" y="3397650"/>
            <a:ext cx="891300" cy="2600400"/>
          </a:xfrm>
          <a:prstGeom prst="rect">
            <a:avLst/>
          </a:prstGeom>
          <a:solidFill>
            <a:srgbClr val="DB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91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14350" y="673526"/>
            <a:ext cx="5204927" cy="486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Livvic" pitchFamily="2" charset="0"/>
                <a:cs typeface="Times New Roman" panose="02020603050405020304" pitchFamily="18" charset="0"/>
              </a:rPr>
              <a:t>Abstract (contd.)</a:t>
            </a:r>
            <a:endParaRPr sz="2800" dirty="0">
              <a:solidFill>
                <a:schemeClr val="tx2">
                  <a:lumMod val="10000"/>
                </a:schemeClr>
              </a:solidFill>
              <a:latin typeface="Livvic" pitchFamily="2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4294967295"/>
          </p:nvPr>
        </p:nvSpPr>
        <p:spPr>
          <a:xfrm flipH="1">
            <a:off x="714300" y="1451176"/>
            <a:ext cx="5829325" cy="36923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Model Training and Fine-Tuning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Discuss the training process, including hyperparameters such as batch size, learning rate, and the number of epochs.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Mention any hardware resources used (e.g., GPU/TPU).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Include any fine-tuning techniques, such as transfer learning or using pretrained weights.</a:t>
            </a:r>
          </a:p>
        </p:txBody>
      </p:sp>
      <p:sp>
        <p:nvSpPr>
          <p:cNvPr id="134" name="Google Shape;134;p25"/>
          <p:cNvSpPr/>
          <p:nvPr/>
        </p:nvSpPr>
        <p:spPr>
          <a:xfrm rot="-5400000" flipH="1">
            <a:off x="82950" y="-82950"/>
            <a:ext cx="548400" cy="714300"/>
          </a:xfrm>
          <a:prstGeom prst="rect">
            <a:avLst/>
          </a:prstGeom>
          <a:solidFill>
            <a:srgbClr val="DB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5"/>
          <p:cNvSpPr/>
          <p:nvPr/>
        </p:nvSpPr>
        <p:spPr>
          <a:xfrm rot="-5400000" flipH="1">
            <a:off x="7474475" y="3397650"/>
            <a:ext cx="891300" cy="2600400"/>
          </a:xfrm>
          <a:prstGeom prst="rect">
            <a:avLst/>
          </a:prstGeom>
          <a:solidFill>
            <a:srgbClr val="DB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14350" y="673526"/>
            <a:ext cx="5204927" cy="900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800" b="1" i="0" u="none" strike="noStrike" dirty="0">
                <a:solidFill>
                  <a:srgbClr val="000000"/>
                </a:solidFill>
                <a:effectLst/>
              </a:rPr>
              <a:t>Implementation</a:t>
            </a:r>
            <a:br>
              <a:rPr lang="en-IN" sz="2800" b="1" i="0" u="none" strike="noStrike" dirty="0">
                <a:solidFill>
                  <a:srgbClr val="000000"/>
                </a:solidFill>
                <a:effectLst/>
              </a:rPr>
            </a:br>
            <a:br>
              <a:rPr lang="en-IN" sz="2800" dirty="0"/>
            </a:br>
            <a:endParaRPr sz="3600" dirty="0"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4294967295"/>
          </p:nvPr>
        </p:nvSpPr>
        <p:spPr>
          <a:xfrm flipH="1">
            <a:off x="714348" y="1469985"/>
            <a:ext cx="5829325" cy="3530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sz="1400" b="1" i="0" u="none" strike="noStrike" dirty="0">
                <a:solidFill>
                  <a:srgbClr val="000000"/>
                </a:solidFill>
                <a:effectLst/>
              </a:rPr>
              <a:t>Software and Libraries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i="0" u="none" strike="noStrike" dirty="0">
                <a:solidFill>
                  <a:srgbClr val="000000"/>
                </a:solidFill>
                <a:effectLst/>
              </a:rPr>
              <a:t>TensorFlow &amp; Keras: Model development and training.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i="0" u="none" strike="noStrike" dirty="0">
                <a:solidFill>
                  <a:srgbClr val="000000"/>
                </a:solidFill>
                <a:effectLst/>
              </a:rPr>
              <a:t>NumPy &amp; Pandas: Data manipulation and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i="0" u="none" strike="noStrike" dirty="0">
                <a:solidFill>
                  <a:srgbClr val="000000"/>
                </a:solidFill>
                <a:effectLst/>
              </a:rPr>
              <a:t>OpenCV: Image processing tasks.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Code Overview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i="0" u="none" strike="noStrike" dirty="0">
                <a:solidFill>
                  <a:srgbClr val="000000"/>
                </a:solidFill>
                <a:effectLst/>
              </a:rPr>
              <a:t>Data Loading: Preprocess and normalize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i="0" u="none" strike="noStrike" dirty="0">
                <a:solidFill>
                  <a:srgbClr val="000000"/>
                </a:solidFill>
                <a:effectLst/>
              </a:rPr>
              <a:t>Model Definition: Construct and compile networks.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i="0" u="none" strike="noStrike" dirty="0">
                <a:solidFill>
                  <a:srgbClr val="000000"/>
                </a:solidFill>
                <a:effectLst/>
              </a:rPr>
              <a:t>Evaluation: Calculate performance metrics.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Challenges and Solutions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i="0" u="none" strike="noStrike" dirty="0">
                <a:solidFill>
                  <a:srgbClr val="000000"/>
                </a:solidFill>
                <a:effectLst/>
              </a:rPr>
              <a:t>Overfitting: Used dropout layers.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i="0" u="none" strike="noStrike" dirty="0">
                <a:solidFill>
                  <a:srgbClr val="000000"/>
                </a:solidFill>
                <a:effectLst/>
              </a:rPr>
              <a:t>Imbalanced Data: Applied class weighting.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i="0" u="none" strike="noStrike" dirty="0">
                <a:solidFill>
                  <a:srgbClr val="000000"/>
                </a:solidFill>
                <a:effectLst/>
              </a:rPr>
              <a:t>Noisy Data: Implemented preprocessing techniques.</a:t>
            </a:r>
          </a:p>
        </p:txBody>
      </p:sp>
      <p:sp>
        <p:nvSpPr>
          <p:cNvPr id="134" name="Google Shape;134;p25"/>
          <p:cNvSpPr/>
          <p:nvPr/>
        </p:nvSpPr>
        <p:spPr>
          <a:xfrm rot="-5400000" flipH="1">
            <a:off x="82998" y="-82950"/>
            <a:ext cx="548400" cy="714300"/>
          </a:xfrm>
          <a:prstGeom prst="rect">
            <a:avLst/>
          </a:prstGeom>
          <a:solidFill>
            <a:srgbClr val="DB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5"/>
          <p:cNvSpPr/>
          <p:nvPr/>
        </p:nvSpPr>
        <p:spPr>
          <a:xfrm rot="-5400000" flipH="1">
            <a:off x="7474475" y="3397650"/>
            <a:ext cx="891300" cy="2600400"/>
          </a:xfrm>
          <a:prstGeom prst="rect">
            <a:avLst/>
          </a:prstGeom>
          <a:solidFill>
            <a:srgbClr val="DB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20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14350" y="673526"/>
            <a:ext cx="5204927" cy="900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800" b="1" i="0" u="none" strike="noStrike" dirty="0">
                <a:solidFill>
                  <a:srgbClr val="000000"/>
                </a:solidFill>
                <a:effectLst/>
              </a:rPr>
              <a:t>Results</a:t>
            </a:r>
            <a:endParaRPr sz="3600" dirty="0"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4294967295"/>
          </p:nvPr>
        </p:nvSpPr>
        <p:spPr>
          <a:xfrm flipH="1">
            <a:off x="714348" y="1469985"/>
            <a:ext cx="5829325" cy="3530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dirty="0"/>
              <a:t>Evaluation Metrics</a:t>
            </a:r>
            <a:r>
              <a:rPr lang="en-IN" dirty="0"/>
              <a:t>: Define the metrics used, such as mean Average Precision (mAP), Intersection over Union (IoU), and any relevant precision/recall values.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dirty="0"/>
              <a:t>Performance Analysis</a:t>
            </a:r>
            <a:r>
              <a:rPr lang="en-IN" dirty="0"/>
              <a:t>: Summarize the model’s performance, including accuracy or mAP scores on test data, and discuss any interesting findings.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dirty="0"/>
              <a:t>Sample Predictions</a:t>
            </a:r>
            <a:r>
              <a:rPr lang="en-IN" dirty="0"/>
              <a:t>: Include images or screenshots showing the model's predictions on sample data, with bounding boxes around detected objects.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34" name="Google Shape;134;p25"/>
          <p:cNvSpPr/>
          <p:nvPr/>
        </p:nvSpPr>
        <p:spPr>
          <a:xfrm rot="-5400000" flipH="1">
            <a:off x="82950" y="-82950"/>
            <a:ext cx="548400" cy="714300"/>
          </a:xfrm>
          <a:prstGeom prst="rect">
            <a:avLst/>
          </a:prstGeom>
          <a:solidFill>
            <a:srgbClr val="DB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5"/>
          <p:cNvSpPr/>
          <p:nvPr/>
        </p:nvSpPr>
        <p:spPr>
          <a:xfrm rot="-5400000" flipH="1">
            <a:off x="7474475" y="3397650"/>
            <a:ext cx="891300" cy="2600400"/>
          </a:xfrm>
          <a:prstGeom prst="rect">
            <a:avLst/>
          </a:prstGeom>
          <a:solidFill>
            <a:srgbClr val="DB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60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/>
        </p:nvSpPr>
        <p:spPr>
          <a:xfrm>
            <a:off x="0" y="0"/>
            <a:ext cx="3607500" cy="26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3607486" y="-25500"/>
            <a:ext cx="3607500" cy="2632200"/>
          </a:xfrm>
          <a:prstGeom prst="rect">
            <a:avLst/>
          </a:prstGeom>
          <a:solidFill>
            <a:srgbClr val="DB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0" y="2632200"/>
            <a:ext cx="3607500" cy="2511300"/>
          </a:xfrm>
          <a:prstGeom prst="rect">
            <a:avLst/>
          </a:prstGeom>
          <a:solidFill>
            <a:srgbClr val="DB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8"/>
          <p:cNvSpPr/>
          <p:nvPr/>
        </p:nvSpPr>
        <p:spPr>
          <a:xfrm>
            <a:off x="3607473" y="2632200"/>
            <a:ext cx="3607500" cy="251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1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p28"/>
          <p:cNvSpPr txBox="1">
            <a:spLocks noGrp="1"/>
          </p:cNvSpPr>
          <p:nvPr>
            <p:ph type="subTitle" idx="3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79" name="Google Shape;179;p28"/>
          <p:cNvSpPr txBox="1">
            <a:spLocks noGrp="1"/>
          </p:cNvSpPr>
          <p:nvPr>
            <p:ph type="subTitle" idx="5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80" name="Google Shape;180;p28"/>
          <p:cNvSpPr txBox="1">
            <a:spLocks noGrp="1"/>
          </p:cNvSpPr>
          <p:nvPr>
            <p:ph type="ctrTitle" idx="2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ctrTitle" idx="4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ctrTitle" idx="7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8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5CE90C-5E05-24E5-A4A1-31BACE0F9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3" y="32532"/>
            <a:ext cx="3459082" cy="2456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3F0FB5-C75D-0EF9-59C5-6FBA587C4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9" y="2723067"/>
            <a:ext cx="3450366" cy="2387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4A8F0B-0294-42B8-AF11-326CB7530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375" y="32533"/>
            <a:ext cx="3410286" cy="2456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0BB52E-EBCA-B66E-344B-2B5056ACD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0373" y="2723067"/>
            <a:ext cx="3514599" cy="2387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14350" y="673526"/>
            <a:ext cx="5204927" cy="900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800" b="1" i="0" u="none" strike="noStrike" dirty="0">
                <a:solidFill>
                  <a:srgbClr val="000000"/>
                </a:solidFill>
                <a:effectLst/>
              </a:rPr>
              <a:t>Conclusion</a:t>
            </a:r>
            <a:endParaRPr sz="3600" dirty="0"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4294967295"/>
          </p:nvPr>
        </p:nvSpPr>
        <p:spPr>
          <a:xfrm flipH="1">
            <a:off x="714350" y="1469985"/>
            <a:ext cx="5829325" cy="3530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Project Achievements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i="0" u="none" strike="noStrike" dirty="0">
                <a:solidFill>
                  <a:srgbClr val="000000"/>
                </a:solidFill>
                <a:effectLst/>
              </a:rPr>
              <a:t>Developed a high-accuracy object detection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i="0" u="none" strike="noStrike" dirty="0">
                <a:solidFill>
                  <a:srgbClr val="000000"/>
                </a:solidFill>
                <a:effectLst/>
              </a:rPr>
              <a:t>Demonstrated real-time processing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i="0" u="none" strike="noStrike" dirty="0">
                <a:solidFill>
                  <a:srgbClr val="000000"/>
                </a:solidFill>
                <a:effectLst/>
              </a:rPr>
              <a:t>Enhanced generalization across diverse conditions.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Practical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i="0" u="none" strike="noStrike" dirty="0">
                <a:solidFill>
                  <a:srgbClr val="000000"/>
                </a:solidFill>
                <a:effectLst/>
              </a:rPr>
              <a:t>Security Systems: Identifying unauthorized individuals.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i="0" u="none" strike="noStrike" dirty="0">
                <a:solidFill>
                  <a:srgbClr val="000000"/>
                </a:solidFill>
                <a:effectLst/>
              </a:rPr>
              <a:t>Retail Analytics: Monitoring customer behaviour and preventing theft.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i="0" u="none" strike="noStrike" dirty="0">
                <a:solidFill>
                  <a:srgbClr val="000000"/>
                </a:solidFill>
                <a:effectLst/>
              </a:rPr>
              <a:t>Autonomous Vehicles: Recognizing pedestrians and obstacles.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Contribution to Object Detection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i="0" u="none" strike="noStrike" dirty="0">
                <a:solidFill>
                  <a:srgbClr val="000000"/>
                </a:solidFill>
                <a:effectLst/>
              </a:rPr>
              <a:t>Improved methods for detecting camouflaged targets.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i="0" u="none" strike="noStrike" dirty="0">
                <a:solidFill>
                  <a:srgbClr val="000000"/>
                </a:solidFill>
                <a:effectLst/>
              </a:rPr>
              <a:t>Paved the way for future advancements in detection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i="0" u="none" strike="noStrike" dirty="0">
                <a:solidFill>
                  <a:srgbClr val="000000"/>
                </a:solidFill>
                <a:effectLst/>
              </a:rPr>
              <a:t>Provided a foundation for enhancing accuracy and efficiency in various applications.</a:t>
            </a:r>
          </a:p>
        </p:txBody>
      </p:sp>
      <p:sp>
        <p:nvSpPr>
          <p:cNvPr id="134" name="Google Shape;134;p25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rgbClr val="DB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5"/>
          <p:cNvSpPr/>
          <p:nvPr/>
        </p:nvSpPr>
        <p:spPr>
          <a:xfrm rot="-5400000" flipH="1">
            <a:off x="7474475" y="3397650"/>
            <a:ext cx="891300" cy="2600400"/>
          </a:xfrm>
          <a:prstGeom prst="rect">
            <a:avLst/>
          </a:prstGeom>
          <a:solidFill>
            <a:srgbClr val="DB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269333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564</Words>
  <Application>Microsoft Office PowerPoint</Application>
  <PresentationFormat>On-screen Show (16:9)</PresentationFormat>
  <Paragraphs>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Exo 2</vt:lpstr>
      <vt:lpstr>Livvic</vt:lpstr>
      <vt:lpstr>Catamaran Light</vt:lpstr>
      <vt:lpstr>Arial</vt:lpstr>
      <vt:lpstr>Roboto</vt:lpstr>
      <vt:lpstr>Engineering Project Proposal by Slidesgo</vt:lpstr>
      <vt:lpstr>Predictive Analysis</vt:lpstr>
      <vt:lpstr>Introduction</vt:lpstr>
      <vt:lpstr>Abstract</vt:lpstr>
      <vt:lpstr>Abstract (contd.)</vt:lpstr>
      <vt:lpstr>Abstract (contd.)</vt:lpstr>
      <vt:lpstr>Implementation  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PROJECT PROPOSAL</dc:title>
  <cp:lastModifiedBy>Sagar Thapliyal</cp:lastModifiedBy>
  <cp:revision>5</cp:revision>
  <dcterms:modified xsi:type="dcterms:W3CDTF">2024-11-10T16:45:06Z</dcterms:modified>
</cp:coreProperties>
</file>