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Lobster"/>
      <p:regular r:id="rId47"/>
    </p:embeddedFont>
    <p:embeddedFont>
      <p:font typeface="Average"/>
      <p:regular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Shay Agarw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Average-regular.fntdata"/><Relationship Id="rId47" Type="http://schemas.openxmlformats.org/officeDocument/2006/relationships/font" Target="fonts/Lobster-regular.fntdata"/><Relationship Id="rId49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21T08:14:40.202">
    <p:pos x="6000" y="0"/>
    <p:text>Add combined ROC charts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2-21T08:14:28.480">
    <p:pos x="6000" y="0"/>
    <p:text>add combined ROC Charts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12-21T08:17:09.346">
    <p:pos x="6000" y="0"/>
    <p:text>show combined ROC charts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0140a1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20140a1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values in the data frame with a “?” with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multiple encounters per patient. Only first encounter was taken per patient number.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20140a1f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20140a1f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 with readmitted to inspect percentage of readmitted patients by feature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column set to readmitted by changing (&lt;30) to Yes, and all other values to 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2383358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2383358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A1C 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blood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reflects your average blood glucose levels over the past 3 months. The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A1C 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sometimes called the hemoglobin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A1C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HbA1c, glycated hemoglobin, or glycohemoglobin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Hemoglobin is the part of a red blood cell that carries oxygen to the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383358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2383358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0140a1f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20140a1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2383358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2383358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Explain justification for group age into 3 buckets by text how its grouped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table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383358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2383358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bdc574f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bdc574f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1bdc574f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1bdc574f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bdc574f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1bdc574f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Hospital readmission rates for conditions like diabetes are an indicator of hospital quality, and adversely affect the cost to hospitals via readmission penalties.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Patients readmitted to the hospital for the same condition within 30 days of the initial stay result in the hospital experiencing a financial readmission penalty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If patients with a high risk of readmission could be targeted for intervention, hospitals could save a great deal of money and patient care could be increased</a:t>
            </a:r>
            <a:endParaRPr sz="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bdc574f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bdc574f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23ae9a7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23ae9a7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1f77aa8e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1f77aa8e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SMOTE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1bdc574f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1bdc574f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20140a1f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20140a1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20140a1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20140a1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3ae9a7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23ae9a7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23ae9a7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23ae9a7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23b7bb4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23b7bb4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20140a1f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20140a1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bdc574f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bdc574f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20140a1f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20140a1f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23b7bb42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23b7bb42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23b7bb4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23b7bb4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1bdc574f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1bdc574f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95aa12bd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95aa12b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https://revcycleintelligence.com/news/3-strategies-to-reduce-hospital-readmission-rates-costs#:~:text=Identifying%20causes%2C%20enhancing%20transitional%20care,readmission%20rates%20and%20avoid%20penalties.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3b7bb42e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3b7bb42e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bdc574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bdc574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bdc574f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bdc574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 to load data frame and describe the data set to obtain a better understanding. Next We </a:t>
            </a:r>
            <a:r>
              <a:rPr lang="en"/>
              <a:t>checked</a:t>
            </a:r>
            <a:r>
              <a:rPr lang="en"/>
              <a:t> for missingness.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values in the data frame with a “?” with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multiple encounters per patient. Only first encounter was taken per patient number.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hospice or expired patients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unknown gender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Replace missing and unknown values with N/A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2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4759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Readmission </a:t>
            </a:r>
            <a:r>
              <a:rPr lang="en"/>
              <a:t>Prediction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482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16, 2020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0" y="3574975"/>
            <a:ext cx="78015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latin typeface="Lobster"/>
                <a:ea typeface="Lobster"/>
                <a:cs typeface="Lobster"/>
                <a:sym typeface="Lobster"/>
              </a:rPr>
              <a:t>Readmit - None‎‎   </a:t>
            </a:r>
            <a:r>
              <a:rPr b="1" lang="en" sz="3100" u="sng">
                <a:latin typeface="Lobster"/>
                <a:ea typeface="Lobster"/>
                <a:cs typeface="Lobster"/>
                <a:sym typeface="Lobster"/>
              </a:rPr>
              <a:t> </a:t>
            </a:r>
            <a:endParaRPr b="1" sz="3100" u="sng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671250" y="3962625"/>
            <a:ext cx="78015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Shay Agarwal &amp; Matt Harris 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</a:t>
            </a:r>
            <a:endParaRPr/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304575" y="1127650"/>
            <a:ext cx="50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Missing values within desired features: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Removal of “Unknown” gender (3 entries) 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Features with high overall missingness: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Weight, Medical Specialty, and Payer Code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encounters per patient: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multiple encounters, keeping only the first encounter for each patient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Removal of encounter and patient features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475" y="1478900"/>
            <a:ext cx="3550875" cy="25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Max Glucose Serum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5507350" y="1947763"/>
            <a:ext cx="35001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blood sugar level less than 140 mg/dL (7.8 mmol/L) is normal.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reading of more than 200 mg/dL (11.1 mmol/L) after two hours indicates diabetes.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reading between 140 and 199 mg/dL (7.8 mmol/L and 11.0 mmol/L) indicates prediabetes.</a:t>
            </a:r>
            <a:endParaRPr sz="14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72938"/>
            <a:ext cx="47148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125" y="2838050"/>
            <a:ext cx="2677525" cy="10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A1c Results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5488100" y="2317588"/>
            <a:ext cx="35001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A1c test is a blood test that reflects your average blood glucose levels over the past 3 months.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A1c test is sometimes called the hemoglobin A1c, HbA1c, glycated hemoglobin, or glycohemoglobin test.</a:t>
            </a:r>
            <a:endParaRPr sz="14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99600"/>
            <a:ext cx="47720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073" y="2571738"/>
            <a:ext cx="2371050" cy="1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Gender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273" y="1429575"/>
            <a:ext cx="2175775" cy="8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idx="4294967295" type="body"/>
          </p:nvPr>
        </p:nvSpPr>
        <p:spPr>
          <a:xfrm>
            <a:off x="5428088" y="2384950"/>
            <a:ext cx="3500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Females shown to have slightly higher chance of re</a:t>
            </a:r>
            <a:r>
              <a:rPr lang="en" sz="1400"/>
              <a:t>admission within our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 diabetes is more prevalent in males (2.3 %), than in females (1.4 %)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likely due to the imbalance of data with more females prevalent in the data than males.</a:t>
            </a:r>
            <a:endParaRPr sz="140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25" y="1429575"/>
            <a:ext cx="4667474" cy="33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89" name="Google Shape;189;p26"/>
          <p:cNvSpPr txBox="1"/>
          <p:nvPr>
            <p:ph idx="2" type="body"/>
          </p:nvPr>
        </p:nvSpPr>
        <p:spPr>
          <a:xfrm>
            <a:off x="4850300" y="1206550"/>
            <a:ext cx="3837000" cy="29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Performed with similar goals as EDA, with modelling intentions and outcomes in mind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Addresses high cardinality or other imbalances within the data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7 features grouped to reduce the number of variables post dummification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r>
              <a:rPr lang="en"/>
              <a:t> - Age</a:t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60525"/>
            <a:ext cx="47720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750" y="1868025"/>
            <a:ext cx="1623725" cy="19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idx="4294967295" type="body"/>
          </p:nvPr>
        </p:nvSpPr>
        <p:spPr>
          <a:xfrm>
            <a:off x="5480975" y="2857518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Ages 0-40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Ages 40-90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Ages 90-100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9" name="Google Shape;199;p27"/>
          <p:cNvSpPr txBox="1"/>
          <p:nvPr>
            <p:ph idx="4294967295" type="body"/>
          </p:nvPr>
        </p:nvSpPr>
        <p:spPr>
          <a:xfrm>
            <a:off x="5480975" y="1607093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Ages fell into natural groupings based on readmission data as well as typical age/health related milestones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r>
              <a:rPr lang="en"/>
              <a:t>- Race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28500"/>
            <a:ext cx="4769199" cy="34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550" y="2386863"/>
            <a:ext cx="2101475" cy="14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>
            <p:ph idx="4294967295" type="body"/>
          </p:nvPr>
        </p:nvSpPr>
        <p:spPr>
          <a:xfrm>
            <a:off x="5520850" y="1644225"/>
            <a:ext cx="35001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Caucasians shown to have the highest readmittance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Followed by African Americans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9" name="Google Shape;209;p28"/>
          <p:cNvSpPr txBox="1"/>
          <p:nvPr>
            <p:ph idx="4294967295" type="body"/>
          </p:nvPr>
        </p:nvSpPr>
        <p:spPr>
          <a:xfrm>
            <a:off x="5520850" y="2974893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Caucasian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African American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r>
              <a:rPr lang="en"/>
              <a:t>- Admission Type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29"/>
          <p:cNvSpPr txBox="1"/>
          <p:nvPr>
            <p:ph idx="4294967295" type="body"/>
          </p:nvPr>
        </p:nvSpPr>
        <p:spPr>
          <a:xfrm>
            <a:off x="5040975" y="1661850"/>
            <a:ext cx="35001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Emergency admission type had the highest readmission rate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Followed by Urgent and Elective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7" name="Google Shape;217;p29"/>
          <p:cNvSpPr txBox="1"/>
          <p:nvPr>
            <p:ph idx="4294967295" type="body"/>
          </p:nvPr>
        </p:nvSpPr>
        <p:spPr>
          <a:xfrm>
            <a:off x="5040975" y="2731551"/>
            <a:ext cx="35001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Emergency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Urgent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415250"/>
            <a:ext cx="4408025" cy="33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r>
              <a:rPr lang="en"/>
              <a:t>- Admission Source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0"/>
          <p:cNvSpPr txBox="1"/>
          <p:nvPr>
            <p:ph idx="4294967295" type="body"/>
          </p:nvPr>
        </p:nvSpPr>
        <p:spPr>
          <a:xfrm>
            <a:off x="5440875" y="2366955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Physician Referral (1)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Emergency (7)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415238"/>
            <a:ext cx="47720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r>
              <a:rPr lang="en"/>
              <a:t>- Discharge Disposition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31"/>
          <p:cNvSpPr txBox="1"/>
          <p:nvPr>
            <p:ph idx="4294967295" type="body"/>
          </p:nvPr>
        </p:nvSpPr>
        <p:spPr>
          <a:xfrm>
            <a:off x="5520850" y="1988400"/>
            <a:ext cx="35001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Vast majority of readmission occurred with patients discharged to Home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4" name="Google Shape;234;p31"/>
          <p:cNvSpPr txBox="1"/>
          <p:nvPr>
            <p:ph idx="4294967295" type="body"/>
          </p:nvPr>
        </p:nvSpPr>
        <p:spPr>
          <a:xfrm>
            <a:off x="5520850" y="3141518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Home (1)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Home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415250"/>
            <a:ext cx="47720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 readmission rates indicate quality of clinical care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Readmission penalties comprise a large avoidable cost to hospitals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readmitted to the hospital for the same condition within 30 days of the initial stay result in the hospital experiencing a financial readmission penalty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patients with a high risk of readmission could be targeted for intervention, and readmission avoided, hospitals could save a great deal of money and the quality patient care could be increased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675" y="4149525"/>
            <a:ext cx="798749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175" y="3752421"/>
            <a:ext cx="1090874" cy="81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9275" y="3930750"/>
            <a:ext cx="114749" cy="1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Medications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Google Shape;242;p32"/>
          <p:cNvSpPr txBox="1"/>
          <p:nvPr>
            <p:ph idx="4294967295" type="body"/>
          </p:nvPr>
        </p:nvSpPr>
        <p:spPr>
          <a:xfrm>
            <a:off x="4740825" y="3742425"/>
            <a:ext cx="35001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Non-insulin medications poorly represented (e</a:t>
            </a:r>
            <a:r>
              <a:rPr lang="en" sz="1400"/>
              <a:t>x: Acetohexamide)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non-insulin medications converted to binary: Takes vs Does Not Take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3" name="Google Shape;243;p32"/>
          <p:cNvSpPr txBox="1"/>
          <p:nvPr>
            <p:ph idx="4294967295" type="body"/>
          </p:nvPr>
        </p:nvSpPr>
        <p:spPr>
          <a:xfrm>
            <a:off x="707400" y="3742418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Insulin: only medication with good representation in status types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38" y="1374825"/>
            <a:ext cx="3167427" cy="22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163" y="1374825"/>
            <a:ext cx="3129425" cy="22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Diagnostic Codes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570525" y="1450075"/>
            <a:ext cx="3232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Individual codes grouped into 9 IDC-9 clinical categories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Symptoms grouped with major categories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Diag_1, 2, and 3 were consolidated into these categories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    9 features &gt;&gt;&gt;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4572000" y="1450075"/>
            <a:ext cx="32766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Circulatory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Respiratory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Digestive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Diabetes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Injury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Genitourinary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Musculoskeletal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Neoplasms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Other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SMOTE </a:t>
            </a:r>
            <a:endParaRPr/>
          </a:p>
        </p:txBody>
      </p:sp>
      <p:sp>
        <p:nvSpPr>
          <p:cNvPr id="259" name="Google Shape;259;p34"/>
          <p:cNvSpPr txBox="1"/>
          <p:nvPr>
            <p:ph idx="4294967295" type="body"/>
          </p:nvPr>
        </p:nvSpPr>
        <p:spPr>
          <a:xfrm>
            <a:off x="367425" y="1079250"/>
            <a:ext cx="36303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Unbalanced  Readmission:</a:t>
            </a:r>
            <a:endParaRPr b="1" sz="19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 u="sng"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25" y="1554150"/>
            <a:ext cx="4377100" cy="31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6121250" y="1016350"/>
            <a:ext cx="26976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Data Frame(Test/Train Split):</a:t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Total     :   71518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Train     :   57214    (80%)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Test       :   14304    (20%)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6121250" y="2467925"/>
            <a:ext cx="26976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Readmission(Before SMOTE):</a:t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No    :   52178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Yes    :   5034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6121250" y="3774300"/>
            <a:ext cx="26976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Readmission(After SMOTE):</a:t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No    :   52178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Yes    :   52178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Feature Reduction</a:t>
            </a:r>
            <a:endParaRPr/>
          </a:p>
        </p:txBody>
      </p:sp>
      <p:sp>
        <p:nvSpPr>
          <p:cNvPr id="269" name="Google Shape;269;p35"/>
          <p:cNvSpPr txBox="1"/>
          <p:nvPr>
            <p:ph idx="4294967295" type="body"/>
          </p:nvPr>
        </p:nvSpPr>
        <p:spPr>
          <a:xfrm>
            <a:off x="592125" y="1127650"/>
            <a:ext cx="78189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Recursive Feature Elimination with Cross Validation (RFECV)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Estimator: Decision Tree Classifier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Stratified K fold cross validation (5 folds)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 45 features selected based on cross validation score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270" name="Google Shape;270;p35"/>
          <p:cNvSpPr txBox="1"/>
          <p:nvPr/>
        </p:nvSpPr>
        <p:spPr>
          <a:xfrm>
            <a:off x="5149350" y="2772550"/>
            <a:ext cx="26976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Readmission By Gender </a:t>
            </a:r>
            <a:r>
              <a:rPr b="1" lang="en" sz="1300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(Train):</a:t>
            </a:r>
            <a:endParaRPr b="1" sz="1300"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Male</a:t>
            </a:r>
            <a:r>
              <a:rPr lang="en"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         :   </a:t>
            </a:r>
            <a:r>
              <a:rPr lang="en"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0.040445</a:t>
            </a:r>
            <a:endParaRPr sz="13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Female</a:t>
            </a:r>
            <a:r>
              <a:rPr lang="en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en"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     :   </a:t>
            </a:r>
            <a:r>
              <a:rPr lang="en"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0.047541</a:t>
            </a:r>
            <a:endParaRPr sz="13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5149350" y="3802650"/>
            <a:ext cx="26976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Readmission By Gender (Test):</a:t>
            </a:r>
            <a:endParaRPr b="1" sz="1300"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Male         :   0.042576</a:t>
            </a:r>
            <a:endParaRPr sz="13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Female</a:t>
            </a:r>
            <a:r>
              <a:rPr lang="en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en"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     :   0.045442</a:t>
            </a:r>
            <a:endParaRPr sz="13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592125" y="2571750"/>
            <a:ext cx="41469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 / Train split</a:t>
            </a:r>
            <a:endParaRPr b="1" sz="20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Performed an 80/20 split (Train/Test)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Saved 20% of the data as hold out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Testing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Readmission scoring</a:t>
            </a:r>
            <a:endParaRPr b="1" sz="20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78" name="Google Shape;278;p36"/>
          <p:cNvSpPr txBox="1"/>
          <p:nvPr>
            <p:ph idx="2" type="body"/>
          </p:nvPr>
        </p:nvSpPr>
        <p:spPr>
          <a:xfrm>
            <a:off x="4829950" y="1967525"/>
            <a:ext cx="3837000" cy="18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 Forest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XGBoost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Parameter Optimization 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Selection - Logistic Regression and Cross Validation</a:t>
            </a:r>
            <a:endParaRPr sz="2800"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333" y="1280050"/>
            <a:ext cx="3838875" cy="35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5484" y="1429650"/>
            <a:ext cx="1143375" cy="9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5179400" y="871650"/>
            <a:ext cx="2978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LR &amp; LRCV combined charts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7" name="Google Shape;287;p37"/>
          <p:cNvSpPr txBox="1"/>
          <p:nvPr>
            <p:ph idx="4294967295" type="body"/>
          </p:nvPr>
        </p:nvSpPr>
        <p:spPr>
          <a:xfrm>
            <a:off x="278450" y="1280050"/>
            <a:ext cx="39798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Filler: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Random Forest </a:t>
            </a:r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650" y="1052550"/>
            <a:ext cx="4008663" cy="371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675" y="1199375"/>
            <a:ext cx="979545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>
            <p:ph idx="4294967295" type="body"/>
          </p:nvPr>
        </p:nvSpPr>
        <p:spPr>
          <a:xfrm>
            <a:off x="245925" y="1127650"/>
            <a:ext cx="39798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Filler: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XGBoost: Oversampling</a:t>
            </a:r>
            <a:endParaRPr/>
          </a:p>
        </p:txBody>
      </p:sp>
      <p:sp>
        <p:nvSpPr>
          <p:cNvPr id="301" name="Google Shape;301;p39"/>
          <p:cNvSpPr txBox="1"/>
          <p:nvPr>
            <p:ph idx="4294967295" type="body"/>
          </p:nvPr>
        </p:nvSpPr>
        <p:spPr>
          <a:xfrm>
            <a:off x="376550" y="1100050"/>
            <a:ext cx="36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 u="sng">
                <a:solidFill>
                  <a:schemeClr val="lt2"/>
                </a:solidFill>
              </a:rPr>
              <a:t>Over Sampling Results</a:t>
            </a:r>
            <a:r>
              <a:rPr b="1" lang="en" sz="2100" u="sng">
                <a:solidFill>
                  <a:schemeClr val="lt2"/>
                </a:solidFill>
              </a:rPr>
              <a:t>:</a:t>
            </a:r>
            <a:endParaRPr sz="1600" u="sng">
              <a:solidFill>
                <a:schemeClr val="lt2"/>
              </a:solidFill>
            </a:endParaRPr>
          </a:p>
        </p:txBody>
      </p:sp>
      <p:sp>
        <p:nvSpPr>
          <p:cNvPr id="302" name="Google Shape;302;p39"/>
          <p:cNvSpPr txBox="1"/>
          <p:nvPr>
            <p:ph idx="4294967295" type="body"/>
          </p:nvPr>
        </p:nvSpPr>
        <p:spPr>
          <a:xfrm>
            <a:off x="48057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Under Sampling Results</a:t>
            </a:r>
            <a:r>
              <a:rPr b="1" lang="en" sz="2100" u="sng"/>
              <a:t>:</a:t>
            </a:r>
            <a:endParaRPr b="1" sz="21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 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303" name="Google Shape;303;p39"/>
          <p:cNvSpPr txBox="1"/>
          <p:nvPr/>
        </p:nvSpPr>
        <p:spPr>
          <a:xfrm>
            <a:off x="2955247" y="2897000"/>
            <a:ext cx="23058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Readmission Pre Under:</a:t>
            </a:r>
            <a:endParaRPr b="1" sz="12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   :   52178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Yes    :   5034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3124247" y="3639549"/>
            <a:ext cx="16815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Readmission(After):</a:t>
            </a:r>
            <a:endParaRPr b="1" sz="12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   :   5034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Yes    :   5034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</a:t>
            </a:r>
            <a:r>
              <a:rPr lang="en"/>
              <a:t>Hyper</a:t>
            </a:r>
            <a:r>
              <a:rPr lang="en"/>
              <a:t> Parameter Tuning</a:t>
            </a:r>
            <a:endParaRPr/>
          </a:p>
        </p:txBody>
      </p:sp>
      <p:sp>
        <p:nvSpPr>
          <p:cNvPr id="310" name="Google Shape;310;p40"/>
          <p:cNvSpPr txBox="1"/>
          <p:nvPr>
            <p:ph idx="4294967295" type="body"/>
          </p:nvPr>
        </p:nvSpPr>
        <p:spPr>
          <a:xfrm>
            <a:off x="592125" y="1127650"/>
            <a:ext cx="39798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Undersampling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Resulted in a large false negative 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for clinical setting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 u="sng"/>
              <a:t>Hyper Parameter Tuning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Performed to minimize false negatives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Grid Search Cross validation to retrain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Scored on AUC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fold CV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11" name="Google Shape;311;p40"/>
          <p:cNvSpPr txBox="1"/>
          <p:nvPr>
            <p:ph idx="4294967295" type="body"/>
          </p:nvPr>
        </p:nvSpPr>
        <p:spPr>
          <a:xfrm>
            <a:off x="4832400" y="11276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Under Sampling Results:</a:t>
            </a:r>
            <a:endParaRPr b="1" sz="21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 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700" y="1703300"/>
            <a:ext cx="2638126" cy="2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100" y="1983193"/>
            <a:ext cx="1041049" cy="85916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7583825" y="2945800"/>
            <a:ext cx="1299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False Negatives</a:t>
            </a: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1215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5280425" y="1381350"/>
            <a:ext cx="3452700" cy="23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Evaluated via: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Decile Analysis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Importance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 is the primary stakeholder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Clinicians are interested in readmission rates to identify shortcomings in patient care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Finance department wishes to identify areas for cost savings, especially readmission penalties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intervention team desires a predictive model suitable for these parties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model that predicts patient readmission in less than 30 days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Model evaluated on AUC, false positive rates, and true positive rates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Designed for use by the intervention team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XGBoost Tuned</a:t>
            </a:r>
            <a:endParaRPr/>
          </a:p>
        </p:txBody>
      </p:sp>
      <p:sp>
        <p:nvSpPr>
          <p:cNvPr id="326" name="Google Shape;326;p42"/>
          <p:cNvSpPr txBox="1"/>
          <p:nvPr>
            <p:ph idx="4294967295" type="body"/>
          </p:nvPr>
        </p:nvSpPr>
        <p:spPr>
          <a:xfrm>
            <a:off x="353825" y="1002500"/>
            <a:ext cx="36744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XGBoost Confusion Matrix</a:t>
            </a:r>
            <a:r>
              <a:rPr b="1" lang="en" u="sng"/>
              <a:t>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Somewhat high false positive count: 5623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Lowest false negative count of all tested models: 487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considered it an acceptable trade-off for a clinical setting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211" y="1127650"/>
            <a:ext cx="3879165" cy="360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XGBoost Tuned</a:t>
            </a:r>
            <a:endParaRPr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300" y="1127650"/>
            <a:ext cx="3949807" cy="3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950" y="1332975"/>
            <a:ext cx="966175" cy="7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3"/>
          <p:cNvSpPr txBox="1"/>
          <p:nvPr>
            <p:ph idx="4294967295" type="body"/>
          </p:nvPr>
        </p:nvSpPr>
        <p:spPr>
          <a:xfrm>
            <a:off x="353825" y="1002500"/>
            <a:ext cx="36744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XGBoost ROC Curve</a:t>
            </a:r>
            <a:r>
              <a:rPr b="1" lang="en" u="sng"/>
              <a:t>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Thorough description coming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Summary: LR, LRCV, Random Forest, XGBoost  </a:t>
            </a:r>
            <a:endParaRPr/>
          </a:p>
        </p:txBody>
      </p:sp>
      <p:sp>
        <p:nvSpPr>
          <p:cNvPr id="341" name="Google Shape;341;p44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Client Implications: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Incididunt ut labore et dolore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Consectetur adipiscing elit, sed do eiusmod tempor incididunt ut labore</a:t>
            </a:r>
            <a:endParaRPr sz="1600"/>
          </a:p>
        </p:txBody>
      </p:sp>
      <p:sp>
        <p:nvSpPr>
          <p:cNvPr id="342" name="Google Shape;342;p44"/>
          <p:cNvSpPr txBox="1"/>
          <p:nvPr>
            <p:ph idx="4294967295" type="body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Train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 txBox="1"/>
          <p:nvPr>
            <p:ph idx="4294967295" type="body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Test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4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LR</a:t>
            </a:r>
            <a:endParaRPr sz="1400"/>
          </a:p>
        </p:txBody>
      </p:sp>
      <p:sp>
        <p:nvSpPr>
          <p:cNvPr id="347" name="Google Shape;347;p44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4"/>
          <p:cNvSpPr txBox="1"/>
          <p:nvPr>
            <p:ph idx="4294967295" type="body"/>
          </p:nvPr>
        </p:nvSpPr>
        <p:spPr>
          <a:xfrm>
            <a:off x="5689075" y="3083375"/>
            <a:ext cx="689400" cy="1461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50" name="Google Shape;350;p44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LRCV</a:t>
            </a:r>
            <a:endParaRPr sz="1400"/>
          </a:p>
        </p:txBody>
      </p:sp>
      <p:sp>
        <p:nvSpPr>
          <p:cNvPr id="351" name="Google Shape;351;p44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352" name="Google Shape;352;p44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4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4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56" name="Google Shape;356;p44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RF</a:t>
            </a:r>
            <a:endParaRPr sz="1400"/>
          </a:p>
        </p:txBody>
      </p:sp>
      <p:sp>
        <p:nvSpPr>
          <p:cNvPr id="357" name="Google Shape;357;p44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358" name="Google Shape;358;p44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0" name="Google Shape;360;p44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2" name="Google Shape;362;p44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XGB</a:t>
            </a:r>
            <a:endParaRPr sz="1400"/>
          </a:p>
        </p:txBody>
      </p:sp>
      <p:sp>
        <p:nvSpPr>
          <p:cNvPr id="363" name="Google Shape;363;p44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364" name="Google Shape;364;p44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4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6" name="Google Shape;366;p44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8" name="Google Shape;368;p44"/>
          <p:cNvSpPr/>
          <p:nvPr/>
        </p:nvSpPr>
        <p:spPr>
          <a:xfrm>
            <a:off x="5689000" y="3621275"/>
            <a:ext cx="689400" cy="92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Clinical Interpretation </a:t>
            </a:r>
            <a:endParaRPr/>
          </a:p>
        </p:txBody>
      </p:sp>
      <p:sp>
        <p:nvSpPr>
          <p:cNvPr id="374" name="Google Shape;374;p45"/>
          <p:cNvSpPr txBox="1"/>
          <p:nvPr>
            <p:ph idx="4294967295" type="body"/>
          </p:nvPr>
        </p:nvSpPr>
        <p:spPr>
          <a:xfrm>
            <a:off x="315125" y="1127650"/>
            <a:ext cx="27981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Feature Importance: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Discharged to Home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Improve discharge instructions or followup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Number Inpatient Visits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Musculoskeletal Disease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Common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 40-90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 Under 40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Takes Glipizide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Lowers blood sugar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A1c Result Over 8%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Indicates poor control of Diabetes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700" y="1300488"/>
            <a:ext cx="56769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Financial Interpretation</a:t>
            </a:r>
            <a:endParaRPr/>
          </a:p>
        </p:txBody>
      </p:sp>
      <p:sp>
        <p:nvSpPr>
          <p:cNvPr id="381" name="Google Shape;381;p46"/>
          <p:cNvSpPr txBox="1"/>
          <p:nvPr>
            <p:ph idx="4294967295" type="body"/>
          </p:nvPr>
        </p:nvSpPr>
        <p:spPr>
          <a:xfrm>
            <a:off x="315875" y="1127650"/>
            <a:ext cx="33510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Decile Results: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Test results were sorted to 10 quantiles of equal size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 the number of readmitted increases, the percent of readmitted increases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/>
              <a:t>Takeaway:</a:t>
            </a:r>
            <a:endParaRPr b="1" sz="1600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Target the top 2 quantiles for intervention for an increase from 0.09 to 0.14 over random sampling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 has 1.786 lift for top quantile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1.604 lift for top two quantiles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788" y="3810571"/>
            <a:ext cx="3827853" cy="6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46"/>
          <p:cNvCxnSpPr/>
          <p:nvPr/>
        </p:nvCxnSpPr>
        <p:spPr>
          <a:xfrm>
            <a:off x="4258463" y="3671351"/>
            <a:ext cx="409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</p:cxnSp>
      <p:pic>
        <p:nvPicPr>
          <p:cNvPr id="384" name="Google Shape;3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563" y="1220588"/>
            <a:ext cx="5172326" cy="231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Business Outcome Summary</a:t>
            </a:r>
            <a:endParaRPr/>
          </a:p>
        </p:txBody>
      </p:sp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Clinical: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Clinicians should target patient characteristics via feature importance for further research into preventative medicine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Patient Characteristics to Target</a:t>
            </a:r>
            <a:r>
              <a:rPr b="1" lang="en" sz="1600"/>
              <a:t>: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ischarged to Home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A1c (Over 8%)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Aged 40-90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High number of inpatient visits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Musculoskeletal Disorders</a:t>
            </a:r>
            <a:endParaRPr sz="1600"/>
          </a:p>
        </p:txBody>
      </p:sp>
      <p:sp>
        <p:nvSpPr>
          <p:cNvPr id="391" name="Google Shape;391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Financial: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Hospital finance department should target the top quantile(s) of patients scored by our model with the highest chance of readmission rather than a random sampling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Intervention Targeting Priority: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the top quantile for max cost efficiency: 15.7% readmitted with 1.78 lift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the top 2 quantiles for larger patient group: 14% readmitted with 1.6 lift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8"/>
          <p:cNvSpPr txBox="1"/>
          <p:nvPr>
            <p:ph idx="4294967295" type="title"/>
          </p:nvPr>
        </p:nvSpPr>
        <p:spPr>
          <a:xfrm>
            <a:off x="311700" y="1697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48"/>
          <p:cNvSpPr txBox="1"/>
          <p:nvPr>
            <p:ph idx="4294967295" type="title"/>
          </p:nvPr>
        </p:nvSpPr>
        <p:spPr>
          <a:xfrm>
            <a:off x="311700" y="27647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Outcome Objectives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438500" y="1245825"/>
            <a:ext cx="2628925" cy="3416400"/>
            <a:chOff x="431925" y="1304875"/>
            <a:chExt cx="2628925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13000" y="1245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Outcome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514900" y="17912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Clinicians can more effectively treat patients through preventative rather than reactive medicine</a:t>
            </a:r>
            <a:endParaRPr sz="160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3491025" y="1245825"/>
            <a:ext cx="2632500" cy="3416400"/>
            <a:chOff x="3320450" y="1304875"/>
            <a:chExt cx="2632500" cy="34164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3560025" y="1245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Outcome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567975" y="17912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Hospital finance department can reduce the burden on the hospital through lowering readmission penalties, etc.</a:t>
            </a:r>
            <a:endParaRPr sz="16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75" y="2147088"/>
            <a:ext cx="1779296" cy="161387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796138" y="1946750"/>
            <a:ext cx="1606073" cy="1582600"/>
            <a:chOff x="796138" y="2306625"/>
            <a:chExt cx="1606073" cy="1582600"/>
          </a:xfrm>
        </p:grpSpPr>
        <p:grpSp>
          <p:nvGrpSpPr>
            <p:cNvPr id="100" name="Google Shape;100;p17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101" name="Google Shape;101;p17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" name="Google Shape;103;p17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set was self contained; no other data added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2283710" y="1946750"/>
            <a:ext cx="1606073" cy="1582600"/>
            <a:chOff x="2283710" y="2306625"/>
            <a:chExt cx="1606073" cy="1582600"/>
          </a:xfrm>
        </p:grpSpPr>
        <p:sp>
          <p:nvSpPr>
            <p:cNvPr id="106" name="Google Shape;106;p17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Missing Values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Etc.</a:t>
              </a: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3768859" y="1946750"/>
            <a:ext cx="1606073" cy="1582600"/>
            <a:chOff x="3768859" y="2306625"/>
            <a:chExt cx="1606073" cy="1582600"/>
          </a:xfrm>
        </p:grpSpPr>
        <p:sp>
          <p:nvSpPr>
            <p:cNvPr id="111" name="Google Shape;111;p17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 &amp; Visualization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Features grouped based on readmission rates</a:t>
              </a:r>
              <a:endParaRPr sz="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5256641" y="1946750"/>
            <a:ext cx="1606073" cy="1582600"/>
            <a:chOff x="5256641" y="2306625"/>
            <a:chExt cx="1606073" cy="1582600"/>
          </a:xfrm>
        </p:grpSpPr>
        <p:sp>
          <p:nvSpPr>
            <p:cNvPr id="116" name="Google Shape;116;p17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Modeling &amp; Tuning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Variants of Logistic, Random Forest, and XGBoost explored and tuned for optimization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6741789" y="1946750"/>
            <a:ext cx="1606073" cy="1582600"/>
            <a:chOff x="6741789" y="2306625"/>
            <a:chExt cx="1606073" cy="1582600"/>
          </a:xfrm>
        </p:grpSpPr>
        <p:sp>
          <p:nvSpPr>
            <p:cNvPr id="121" name="Google Shape;121;p17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Final Result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AUC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Decile Analysis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Feature Importance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Business Conclusions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257925" y="1127650"/>
            <a:ext cx="85206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Sourced from UCI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 years (1999-2008) of clinical care at 130 US hospitals and integrated delivery networks.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50 features representing patient and hospital outcomes.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~ 100,000 records.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Encounters all satisfied the following criteria: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Was inpatient (hospital admission).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Was a diabetic encounter (some diabetes diagnosis)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Length of stay 1-14 days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Lab tests were performed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Medications were administered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4863300" y="419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 Major Concerns: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values within desired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 with high overall missingness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Multiple encounters per patient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164525" y="1281125"/>
            <a:ext cx="36393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Missingness: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features have high overall missingness: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Weight, Medical Specialty, and Payer Code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 Missing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Weight:  97%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Specialty:  49%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Payer Code:  40%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Race:  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Diagnostic 3:  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48" name="Google Shape;148;p21"/>
          <p:cNvSpPr txBox="1"/>
          <p:nvPr/>
        </p:nvSpPr>
        <p:spPr>
          <a:xfrm>
            <a:off x="645900" y="1033925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25" y="1281125"/>
            <a:ext cx="4899476" cy="32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