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y="5143500" cx="9144000"/>
  <p:notesSz cx="6858000" cy="9144000"/>
  <p:embeddedFontLst>
    <p:embeddedFont>
      <p:font typeface="Roboto"/>
      <p:regular r:id="rId50"/>
      <p:bold r:id="rId51"/>
      <p:italic r:id="rId52"/>
      <p:boldItalic r:id="rId53"/>
    </p:embeddedFont>
    <p:embeddedFont>
      <p:font typeface="Lobster"/>
      <p:regular r:id="rId54"/>
    </p:embeddedFont>
    <p:embeddedFont>
      <p:font typeface="Average"/>
      <p:regular r:id="rId55"/>
    </p:embeddedFont>
    <p:embeddedFont>
      <p:font typeface="Oswald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0" name="Shay Agarwa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228C4E-FD93-49D6-9154-0E3065198EFD}">
  <a:tblStyle styleId="{22228C4E-FD93-49D6-9154-0E3065198E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4.xml"/><Relationship Id="rId55" Type="http://schemas.openxmlformats.org/officeDocument/2006/relationships/font" Target="fonts/Average-regular.fntdata"/><Relationship Id="rId10" Type="http://schemas.openxmlformats.org/officeDocument/2006/relationships/slide" Target="slides/slide3.xml"/><Relationship Id="rId54" Type="http://schemas.openxmlformats.org/officeDocument/2006/relationships/font" Target="fonts/Lobster-regular.fntdata"/><Relationship Id="rId13" Type="http://schemas.openxmlformats.org/officeDocument/2006/relationships/slide" Target="slides/slide6.xml"/><Relationship Id="rId57" Type="http://schemas.openxmlformats.org/officeDocument/2006/relationships/font" Target="fonts/Oswald-bold.fntdata"/><Relationship Id="rId12" Type="http://schemas.openxmlformats.org/officeDocument/2006/relationships/slide" Target="slides/slide5.xml"/><Relationship Id="rId56" Type="http://schemas.openxmlformats.org/officeDocument/2006/relationships/font" Target="fonts/Oswald-regular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2-18T22:08:11.066">
    <p:pos x="6000" y="0"/>
    <p:text>separate and show plot for each category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0-12-18T22:16:01.619">
    <p:pos x="6000" y="0"/>
    <p:text>quantify imbalance. Instead of chart show numbers. Binarized and tell counts</p:text>
  </p:cm>
  <p:cm authorId="0" idx="3" dt="2020-12-18T22:16:01.619">
    <p:pos x="6000" y="0"/>
    <p:text>add % and total count for each class vs total rows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0-12-18T22:22:30.464">
    <p:pos x="6000" y="0"/>
    <p:text>dont need to explain chart</p:text>
  </p:cm>
  <p:cm authorId="0" idx="5" dt="2020-12-18T22:19:05.837">
    <p:pos x="6000" y="0"/>
    <p:text>show numbers, condense slide</p:text>
  </p:cm>
  <p:cm authorId="0" idx="6" dt="2020-12-18T22:19:40.944">
    <p:pos x="6000" y="0"/>
    <p:text>ex. 50,000 for train and 20,000 test</p:text>
  </p:cm>
  <p:cm authorId="0" idx="7" dt="2020-12-18T22:20:20.704">
    <p:pos x="6000" y="0"/>
    <p:text>show readmission rate between test and train. Stratify</p:text>
  </p:cm>
  <p:cm authorId="0" idx="8" dt="2020-12-18T22:22:30.464">
    <p:pos x="6000" y="0"/>
    <p:text>show relavant features plots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9" dt="2020-12-18T22:23:10.766">
    <p:pos x="6000" y="0"/>
    <p:text>compute false positive rates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0" dt="2020-12-18T22:24:04.712">
    <p:pos x="6000" y="0"/>
    <p:text>show a confusion matrix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20140a1f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20140a1f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values in the data frame with a “?” with N/A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Removal of multiple encounters per patient. Only first encounter was taken per patient number.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20140a1f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20140a1f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 with readmitted to inspect percentage of readmitted patients by feature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column set to readmitted by changing (&lt;30) to Yes, and all other values to No.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23833585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23833585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A1C test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 blood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reflects your average blood glucose levels over the past 3 months. The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A1C test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sometimes called the hemoglobin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A1C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HbA1c, glycated hemoglobin, or glycohemoglobin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Hemoglobin is the part of a red blood cell that carries oxygen to the cells.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23833585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23833585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20140a1fb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20140a1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2383358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2383358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Explain justification for group age into 3 buckets by text how its grouped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table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23833585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23833585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1bdc574fa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1bdc574fa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1bdc574fa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1bdc574fa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1bdc574fa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1bdc574fa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20140a1f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20140a1f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23ae9a76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23ae9a76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1f77aa8e3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1f77aa8e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SMOTE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1bdc574f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1bdc574f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1f77aa8e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1f77aa8e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step to load data frame and describe the data set to obtain a better understanding. Next We checked for missingness.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values in the data frame with a “?” with N/A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Removal of multiple encounters per patient. Only first encounter was taken per patient number.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20140a1fb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20140a1f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20140a1f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20140a1f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23ae9a76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23ae9a7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23ae9a76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23ae9a76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23b7bb42e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23b7bb42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1bdc574f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1bdc574f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23b7bb4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23b7bb4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20140a1fb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20140a1f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20140a1f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20140a1f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23b7bb42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23b7bb42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23b7bb42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23b7bb42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1f77aa8e3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b1f77aa8e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1bdc574f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1bdc574f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https://revcycleintelligence.com/news/3-strategies-to-reduce-hospital-readmission-rates-costs#:~:text=Identifying%20causes%2C%20enhancing%20transitional%20care,readmission%20rates%20and%20avoid%20penalties.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b207d7b4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b207d7b4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b207d7b4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b207d7b4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23b7bb42e_1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23b7bb42e_1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1bdc574f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1bdc574f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bdc574f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bdc574f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step to load data frame and describe the data set to obtain a better understanding. Next We </a:t>
            </a:r>
            <a:r>
              <a:rPr lang="en"/>
              <a:t>checked</a:t>
            </a:r>
            <a:r>
              <a:rPr lang="en"/>
              <a:t> for missingness.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values in the data frame with a “?” with N/A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Removal of multiple encounters per patient. Only first encounter was taken per patient number.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Removal of hospice or expired patients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Removal of unknown gender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Replace missing and unknown values with N/A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1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2.xml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3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comments" Target="../comments/comment4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comments" Target="../comments/comment5.xml"/><Relationship Id="rId4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6892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Readmission </a:t>
            </a:r>
            <a:r>
              <a:rPr lang="en"/>
              <a:t>Prediction</a:t>
            </a:r>
            <a:r>
              <a:rPr lang="en"/>
              <a:t>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16, 2020</a:t>
            </a:r>
            <a:endParaRPr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671250" y="3908200"/>
            <a:ext cx="7801500" cy="6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>
                <a:latin typeface="Lobster"/>
                <a:ea typeface="Lobster"/>
                <a:cs typeface="Lobster"/>
                <a:sym typeface="Lobster"/>
              </a:rPr>
              <a:t>Readmit - None‎‎   </a:t>
            </a:r>
            <a:r>
              <a:rPr b="1" lang="en" sz="3100" u="sng">
                <a:latin typeface="Lobster"/>
                <a:ea typeface="Lobster"/>
                <a:cs typeface="Lobster"/>
                <a:sym typeface="Lobster"/>
              </a:rPr>
              <a:t> </a:t>
            </a:r>
            <a:endParaRPr b="1" sz="3100" u="sng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2" name="Google Shape;62;p13"/>
          <p:cNvSpPr txBox="1"/>
          <p:nvPr>
            <p:ph type="ctrTitle"/>
          </p:nvPr>
        </p:nvSpPr>
        <p:spPr>
          <a:xfrm>
            <a:off x="671250" y="4289200"/>
            <a:ext cx="7801500" cy="6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Shay Agarwal &amp; Matt Harris 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Preprocessing</a:t>
            </a:r>
            <a:r>
              <a:rPr lang="en"/>
              <a:t> </a:t>
            </a:r>
            <a:endParaRPr/>
          </a:p>
        </p:txBody>
      </p:sp>
      <p:sp>
        <p:nvSpPr>
          <p:cNvPr id="155" name="Google Shape;155;p22"/>
          <p:cNvSpPr txBox="1"/>
          <p:nvPr>
            <p:ph idx="4294967295" type="body"/>
          </p:nvPr>
        </p:nvSpPr>
        <p:spPr>
          <a:xfrm>
            <a:off x="257925" y="140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Missing values within desired features: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Removal of “Unknown” gender (3 entries)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Features with high overall missingness:</a:t>
            </a:r>
            <a:r>
              <a:rPr lang="en"/>
              <a:t>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Weight, Medical Specialty, and Payer Code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Multiple encounters per patient: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multiple encounters, keeping only the first encounter for each patient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Subsequent removal of encounter and patient features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Max Glucose Serum</a:t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3887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23"/>
          <p:cNvSpPr txBox="1"/>
          <p:nvPr>
            <p:ph idx="4294967295" type="body"/>
          </p:nvPr>
        </p:nvSpPr>
        <p:spPr>
          <a:xfrm>
            <a:off x="5507350" y="1947763"/>
            <a:ext cx="3500100" cy="21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blood sugar level less than 140 mg/dL (7.8 mmol/L) is normal.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reading of more than 200 mg/dL (11.1 mmol/L) after two hours indicates diabetes.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reading between 140 and 199 mg/dL (7.8 mmol/L and 11.0 mmol/L) indicates prediabetes.</a:t>
            </a:r>
            <a:endParaRPr sz="1400"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25" y="1280050"/>
            <a:ext cx="4917249" cy="347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750" y="2738075"/>
            <a:ext cx="2677525" cy="10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A1c Results</a:t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3887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1" name="Google Shape;171;p24"/>
          <p:cNvSpPr txBox="1"/>
          <p:nvPr>
            <p:ph idx="4294967295" type="body"/>
          </p:nvPr>
        </p:nvSpPr>
        <p:spPr>
          <a:xfrm>
            <a:off x="5488100" y="1927513"/>
            <a:ext cx="3500100" cy="19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 A1C test is a blood test that reflects your average blood glucose levels over the past 3 months.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A1C test is sometimes called the hemoglobin A1C, HbA1c, glycated hemoglobin, or glycohemoglobin test.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Hemoglobin is the part of a red blood cell that carries oxygen to the cells.</a:t>
            </a:r>
            <a:endParaRPr sz="1400"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25" y="1280050"/>
            <a:ext cx="4740022" cy="33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5723" y="2360925"/>
            <a:ext cx="2371050" cy="11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Gender</a:t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3887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513" y="1280050"/>
            <a:ext cx="25622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>
            <p:ph idx="4294967295" type="body"/>
          </p:nvPr>
        </p:nvSpPr>
        <p:spPr>
          <a:xfrm>
            <a:off x="5428088" y="2384950"/>
            <a:ext cx="35001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Females shown to have slightly higher chance of re</a:t>
            </a:r>
            <a:r>
              <a:rPr lang="en" sz="1400"/>
              <a:t>admission within our dataset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However diabetes is more prevalent in males (2.3 %), than in females (1.4 %)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Most likely due to the imbalance of data with more females prevalent in the data than males.</a:t>
            </a:r>
            <a:endParaRPr sz="1400"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725" y="1280050"/>
            <a:ext cx="5039375" cy="3611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88" name="Google Shape;188;p26"/>
          <p:cNvSpPr txBox="1"/>
          <p:nvPr>
            <p:ph idx="2" type="body"/>
          </p:nvPr>
        </p:nvSpPr>
        <p:spPr>
          <a:xfrm>
            <a:off x="4863300" y="1161050"/>
            <a:ext cx="3837000" cy="29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Performed with insights from EDA, with modelling intentions and outcomes in mind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Addresses high cardinality or other imbalances within the data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Age</a:t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3887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25" y="1360525"/>
            <a:ext cx="477202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750" y="1868025"/>
            <a:ext cx="1623725" cy="19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>
            <p:ph idx="4294967295" type="body"/>
          </p:nvPr>
        </p:nvSpPr>
        <p:spPr>
          <a:xfrm>
            <a:off x="5447650" y="2312243"/>
            <a:ext cx="35001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Groupings: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Ages 0-40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Ages 40-90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Ages 90-100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Race</a:t>
            </a:r>
            <a:endParaRPr/>
          </a:p>
        </p:txBody>
      </p:sp>
      <p:sp>
        <p:nvSpPr>
          <p:cNvPr id="203" name="Google Shape;203;p28"/>
          <p:cNvSpPr txBox="1"/>
          <p:nvPr/>
        </p:nvSpPr>
        <p:spPr>
          <a:xfrm>
            <a:off x="3887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25" y="1248525"/>
            <a:ext cx="4951000" cy="360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550" y="2386863"/>
            <a:ext cx="2101475" cy="14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>
            <p:ph idx="4294967295" type="body"/>
          </p:nvPr>
        </p:nvSpPr>
        <p:spPr>
          <a:xfrm>
            <a:off x="5520850" y="1415250"/>
            <a:ext cx="35001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Caucasians shown to have the highest readmittance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Followed by African Americans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7" name="Google Shape;207;p28"/>
          <p:cNvSpPr txBox="1"/>
          <p:nvPr>
            <p:ph idx="4294967295" type="body"/>
          </p:nvPr>
        </p:nvSpPr>
        <p:spPr>
          <a:xfrm>
            <a:off x="5520850" y="3141518"/>
            <a:ext cx="35001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Groupings: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Caucasian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African American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</a:t>
            </a:r>
            <a:endParaRPr/>
          </a:p>
        </p:txBody>
      </p:sp>
      <p:sp>
        <p:nvSpPr>
          <p:cNvPr id="213" name="Google Shape;213;p29"/>
          <p:cNvSpPr txBox="1"/>
          <p:nvPr/>
        </p:nvSpPr>
        <p:spPr>
          <a:xfrm>
            <a:off x="3887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4" name="Google Shape;214;p29"/>
          <p:cNvSpPr txBox="1"/>
          <p:nvPr>
            <p:ph idx="4294967295" type="body"/>
          </p:nvPr>
        </p:nvSpPr>
        <p:spPr>
          <a:xfrm>
            <a:off x="5040975" y="1415250"/>
            <a:ext cx="35001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Emergency admission type had the highest readmission rate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Followed by Urgent and Elective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5" name="Google Shape;215;p29"/>
          <p:cNvSpPr txBox="1"/>
          <p:nvPr>
            <p:ph idx="4294967295" type="body"/>
          </p:nvPr>
        </p:nvSpPr>
        <p:spPr>
          <a:xfrm>
            <a:off x="5040975" y="2731551"/>
            <a:ext cx="3500100" cy="16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Groupings: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Emergency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Urgent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Elective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25" y="1415250"/>
            <a:ext cx="3962950" cy="31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Admission Source</a:t>
            </a:r>
            <a:endParaRPr/>
          </a:p>
        </p:txBody>
      </p:sp>
      <p:sp>
        <p:nvSpPr>
          <p:cNvPr id="222" name="Google Shape;222;p30"/>
          <p:cNvSpPr txBox="1"/>
          <p:nvPr/>
        </p:nvSpPr>
        <p:spPr>
          <a:xfrm>
            <a:off x="3887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3" name="Google Shape;223;p30"/>
          <p:cNvSpPr txBox="1"/>
          <p:nvPr>
            <p:ph idx="4294967295" type="body"/>
          </p:nvPr>
        </p:nvSpPr>
        <p:spPr>
          <a:xfrm>
            <a:off x="5440875" y="2366955"/>
            <a:ext cx="35001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Groupings: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Physician Referral (1)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Emergency (7)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25" y="1415250"/>
            <a:ext cx="47720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Discharge Disposition</a:t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3887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1" name="Google Shape;231;p31"/>
          <p:cNvSpPr txBox="1"/>
          <p:nvPr>
            <p:ph idx="4294967295" type="body"/>
          </p:nvPr>
        </p:nvSpPr>
        <p:spPr>
          <a:xfrm>
            <a:off x="5520850" y="1988400"/>
            <a:ext cx="35001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Vast majority of readmission occurred with patients discharged to Home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2" name="Google Shape;232;p31"/>
          <p:cNvSpPr txBox="1"/>
          <p:nvPr>
            <p:ph idx="4294967295" type="body"/>
          </p:nvPr>
        </p:nvSpPr>
        <p:spPr>
          <a:xfrm>
            <a:off x="5520850" y="3141518"/>
            <a:ext cx="35001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Groupings: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Home (1)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 Home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25" y="1415250"/>
            <a:ext cx="47720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Hospital readmission rates for conditions like diabetes are an indicator of hospital quality, and adversely affect the cost to hospitals via readmission penalties.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Patients readmitted to the hospital for the same condition within 30 days of the initial stay result in the hospital experiencing a financial readmission penalty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patients with a high risk of readmission could be targeted for intervention, hospitals could save a great deal of money and patient care could be increased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675" y="4149525"/>
            <a:ext cx="798749" cy="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7175" y="3752421"/>
            <a:ext cx="1090874" cy="816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9275" y="3930750"/>
            <a:ext cx="114749" cy="1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239" name="Google Shape;239;p32"/>
          <p:cNvSpPr txBox="1"/>
          <p:nvPr>
            <p:ph idx="4294967295" type="body"/>
          </p:nvPr>
        </p:nvSpPr>
        <p:spPr>
          <a:xfrm>
            <a:off x="515925" y="1010650"/>
            <a:ext cx="4548600" cy="3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Feature Simplification</a:t>
            </a:r>
            <a:r>
              <a:rPr b="1" lang="en" sz="2000" u="sng"/>
              <a:t>:</a:t>
            </a:r>
            <a:endParaRPr b="1" sz="2000" u="sng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Diagnostic codes: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Symptoms grouped with major diag. codes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Admission Source/Admission Type IDs: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Emergency, Elective/Referral, and Other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Discharge ID: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 vs Not Home discharge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240" name="Google Shape;240;p32"/>
          <p:cNvSpPr txBox="1"/>
          <p:nvPr>
            <p:ph idx="4294967295" type="body"/>
          </p:nvPr>
        </p:nvSpPr>
        <p:spPr>
          <a:xfrm>
            <a:off x="5121425" y="1051450"/>
            <a:ext cx="3868500" cy="31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Encoding</a:t>
            </a:r>
            <a:endParaRPr b="1" sz="20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Some features were already binary following simplification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Remaining categorical features were dummified using one-hot encoding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Diagnostic Codes</a:t>
            </a:r>
            <a:endParaRPr/>
          </a:p>
        </p:txBody>
      </p:sp>
      <p:sp>
        <p:nvSpPr>
          <p:cNvPr id="246" name="Google Shape;246;p33"/>
          <p:cNvSpPr txBox="1"/>
          <p:nvPr/>
        </p:nvSpPr>
        <p:spPr>
          <a:xfrm>
            <a:off x="3887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570525" y="1450075"/>
            <a:ext cx="32328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Individual codes grouped into 9 IDC-9 clinical categories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Symptoms grouped with major categories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Diag_1, 2, and 3 were consolidated into these categories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Result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     9 features &gt;&gt;&gt;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4572000" y="1450075"/>
            <a:ext cx="32766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Circulatory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Respiratory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Digestive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Diabetes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Injury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Genitourinary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Musculoskeletal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Neoplasms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Other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254" name="Google Shape;254;p34"/>
          <p:cNvSpPr txBox="1"/>
          <p:nvPr>
            <p:ph idx="4294967295" type="body"/>
          </p:nvPr>
        </p:nvSpPr>
        <p:spPr>
          <a:xfrm>
            <a:off x="367425" y="1384050"/>
            <a:ext cx="36303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/>
              <a:t>Unbalanced  Readmission:</a:t>
            </a:r>
            <a:endParaRPr b="1" sz="19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900" u="sng"/>
          </a:p>
        </p:txBody>
      </p:sp>
      <p:sp>
        <p:nvSpPr>
          <p:cNvPr id="255" name="Google Shape;255;p34"/>
          <p:cNvSpPr txBox="1"/>
          <p:nvPr/>
        </p:nvSpPr>
        <p:spPr>
          <a:xfrm>
            <a:off x="454916" y="979025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Balancing the data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56" name="Google Shape;2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925" y="1870950"/>
            <a:ext cx="4010742" cy="29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</a:t>
            </a:r>
            <a:r>
              <a:rPr lang="en"/>
              <a:t>Engineering Automatic</a:t>
            </a:r>
            <a:r>
              <a:rPr lang="en"/>
              <a:t> Feature Reduction</a:t>
            </a:r>
            <a:endParaRPr/>
          </a:p>
        </p:txBody>
      </p:sp>
      <p:sp>
        <p:nvSpPr>
          <p:cNvPr id="262" name="Google Shape;262;p35"/>
          <p:cNvSpPr txBox="1"/>
          <p:nvPr>
            <p:ph idx="4294967295" type="body"/>
          </p:nvPr>
        </p:nvSpPr>
        <p:spPr>
          <a:xfrm>
            <a:off x="592125" y="1127644"/>
            <a:ext cx="32040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RFECV</a:t>
            </a:r>
            <a:endParaRPr b="1" sz="20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Select top 45 features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268" name="Google Shape;268;p36"/>
          <p:cNvSpPr txBox="1"/>
          <p:nvPr>
            <p:ph idx="4294967295" type="body"/>
          </p:nvPr>
        </p:nvSpPr>
        <p:spPr>
          <a:xfrm>
            <a:off x="592125" y="1127650"/>
            <a:ext cx="3776400" cy="3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Test / Train split</a:t>
            </a:r>
            <a:endParaRPr b="1" sz="20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Performed an 80/20 split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Saved 20% of the data as hold out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Testing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Readmission scoring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274" name="Google Shape;274;p37"/>
          <p:cNvSpPr txBox="1"/>
          <p:nvPr>
            <p:ph idx="2" type="body"/>
          </p:nvPr>
        </p:nvSpPr>
        <p:spPr>
          <a:xfrm>
            <a:off x="4863300" y="4194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Logistic Regression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XG Boost (weekend work)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Random Forest (weekend work time allowing)</a:t>
            </a:r>
            <a:endParaRPr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- Logistic Regression</a:t>
            </a:r>
            <a:endParaRPr/>
          </a:p>
        </p:txBody>
      </p:sp>
      <p:sp>
        <p:nvSpPr>
          <p:cNvPr id="280" name="Google Shape;280;p38"/>
          <p:cNvSpPr txBox="1"/>
          <p:nvPr>
            <p:ph idx="4294967295" type="body"/>
          </p:nvPr>
        </p:nvSpPr>
        <p:spPr>
          <a:xfrm>
            <a:off x="592125" y="1127650"/>
            <a:ext cx="66456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To be filled after more successful models are implemented; if not, delete</a:t>
            </a:r>
            <a:endParaRPr b="1" sz="20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filler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- Random Forest </a:t>
            </a:r>
            <a:endParaRPr/>
          </a:p>
        </p:txBody>
      </p:sp>
      <p:sp>
        <p:nvSpPr>
          <p:cNvPr id="286" name="Google Shape;286;p39"/>
          <p:cNvSpPr txBox="1"/>
          <p:nvPr>
            <p:ph idx="4294967295" type="body"/>
          </p:nvPr>
        </p:nvSpPr>
        <p:spPr>
          <a:xfrm>
            <a:off x="592125" y="1127650"/>
            <a:ext cx="66456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To be filled after more successful models are implemented; if not, delete</a:t>
            </a:r>
            <a:endParaRPr b="1" sz="20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filler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- </a:t>
            </a:r>
            <a:r>
              <a:rPr lang="en"/>
              <a:t>Undersampling</a:t>
            </a:r>
            <a:r>
              <a:rPr lang="en"/>
              <a:t> </a:t>
            </a:r>
            <a:endParaRPr/>
          </a:p>
        </p:txBody>
      </p:sp>
      <p:sp>
        <p:nvSpPr>
          <p:cNvPr id="292" name="Google Shape;292;p40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 u="sng">
                <a:solidFill>
                  <a:schemeClr val="lt2"/>
                </a:solidFill>
              </a:rPr>
              <a:t>Over Sampling Results</a:t>
            </a:r>
            <a:r>
              <a:rPr b="1" lang="en" sz="2100" u="sng">
                <a:solidFill>
                  <a:schemeClr val="lt2"/>
                </a:solidFill>
              </a:rPr>
              <a:t>:</a:t>
            </a:r>
            <a:endParaRPr sz="1600" u="sng">
              <a:solidFill>
                <a:schemeClr val="lt2"/>
              </a:solidFill>
            </a:endParaRPr>
          </a:p>
        </p:txBody>
      </p:sp>
      <p:sp>
        <p:nvSpPr>
          <p:cNvPr id="293" name="Google Shape;293;p40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/>
              <a:t>Under Sampling Results</a:t>
            </a:r>
            <a:r>
              <a:rPr b="1" lang="en" sz="2100" u="sng"/>
              <a:t>:</a:t>
            </a:r>
            <a:endParaRPr b="1" sz="21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</a:rPr>
              <a:t> </a:t>
            </a:r>
            <a:endParaRPr b="1" sz="21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 u="sng"/>
          </a:p>
        </p:txBody>
      </p:sp>
      <p:pic>
        <p:nvPicPr>
          <p:cNvPr id="294" name="Google Shape;2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660425"/>
            <a:ext cx="1771650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703300"/>
            <a:ext cx="16859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- XGBoost</a:t>
            </a:r>
            <a:endParaRPr/>
          </a:p>
        </p:txBody>
      </p:sp>
      <p:pic>
        <p:nvPicPr>
          <p:cNvPr id="301" name="Google Shape;3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52550"/>
            <a:ext cx="4009150" cy="371104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1"/>
          <p:cNvSpPr txBox="1"/>
          <p:nvPr>
            <p:ph idx="4294967295" type="body"/>
          </p:nvPr>
        </p:nvSpPr>
        <p:spPr>
          <a:xfrm>
            <a:off x="353825" y="1002500"/>
            <a:ext cx="39687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XGBoost ROC Curve</a:t>
            </a:r>
            <a:r>
              <a:rPr b="1" lang="en" u="sng"/>
              <a:t>: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Thorough description coming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150" y="1229822"/>
            <a:ext cx="1150150" cy="9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Hospital is the primary stakeholder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Clinicians are interested in readmission rates to identify shortcomings in patient care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Finance department wishes to identify areas for cost savings, especially readmission penalties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intervention team desires a predictive model suitable for these parties</a:t>
            </a:r>
            <a:endParaRPr sz="15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Create a model that predicts patient readmission in less than 30 days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Model evaluated on AUC, false positive rates, and true positive rates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Designed for use by the intervention team</a:t>
            </a:r>
            <a:endParaRPr sz="1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- </a:t>
            </a:r>
            <a:r>
              <a:rPr lang="en"/>
              <a:t>Hyper</a:t>
            </a:r>
            <a:r>
              <a:rPr lang="en"/>
              <a:t> Parameter Tuning</a:t>
            </a:r>
            <a:endParaRPr/>
          </a:p>
        </p:txBody>
      </p:sp>
      <p:sp>
        <p:nvSpPr>
          <p:cNvPr id="309" name="Google Shape;309;p42"/>
          <p:cNvSpPr txBox="1"/>
          <p:nvPr>
            <p:ph idx="4294967295" type="body"/>
          </p:nvPr>
        </p:nvSpPr>
        <p:spPr>
          <a:xfrm>
            <a:off x="592125" y="1127650"/>
            <a:ext cx="66456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To be filled after more successful models are implemented; if not, delete</a:t>
            </a:r>
            <a:endParaRPr b="1" sz="20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filler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315" name="Google Shape;315;p43"/>
          <p:cNvSpPr txBox="1"/>
          <p:nvPr>
            <p:ph idx="2" type="body"/>
          </p:nvPr>
        </p:nvSpPr>
        <p:spPr>
          <a:xfrm>
            <a:off x="5280425" y="1381350"/>
            <a:ext cx="3452700" cy="23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Evaluated via: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AUC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Decile Analysis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 Importance </a:t>
            </a:r>
            <a:endParaRPr sz="1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XGBoost Tuned</a:t>
            </a:r>
            <a:endParaRPr/>
          </a:p>
        </p:txBody>
      </p:sp>
      <p:sp>
        <p:nvSpPr>
          <p:cNvPr id="321" name="Google Shape;321;p44"/>
          <p:cNvSpPr txBox="1"/>
          <p:nvPr>
            <p:ph idx="4294967295" type="body"/>
          </p:nvPr>
        </p:nvSpPr>
        <p:spPr>
          <a:xfrm>
            <a:off x="353825" y="1002500"/>
            <a:ext cx="36744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XGBoost Confusion Matrix</a:t>
            </a:r>
            <a:r>
              <a:rPr b="1" lang="en" u="sng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Thorough</a:t>
            </a:r>
            <a:r>
              <a:rPr lang="en"/>
              <a:t> description coming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1020025"/>
            <a:ext cx="3995026" cy="37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XGBoost Tuned</a:t>
            </a:r>
            <a:endParaRPr/>
          </a:p>
        </p:txBody>
      </p:sp>
      <p:sp>
        <p:nvSpPr>
          <p:cNvPr id="328" name="Google Shape;328;p45"/>
          <p:cNvSpPr txBox="1"/>
          <p:nvPr>
            <p:ph idx="4294967295" type="body"/>
          </p:nvPr>
        </p:nvSpPr>
        <p:spPr>
          <a:xfrm>
            <a:off x="9741425" y="2871925"/>
            <a:ext cx="46407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Logistic Regression with Cross Validation</a:t>
            </a:r>
            <a:r>
              <a:rPr b="1" lang="en" u="sng"/>
              <a:t>: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(grid search coming over the weekend)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&gt;&gt;Placeholder &gt;&gt;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Thorough description coming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5"/>
          <p:cNvSpPr txBox="1"/>
          <p:nvPr>
            <p:ph idx="4294967295" type="body"/>
          </p:nvPr>
        </p:nvSpPr>
        <p:spPr>
          <a:xfrm>
            <a:off x="11262150" y="1625975"/>
            <a:ext cx="34125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*** graph showing AUC</a:t>
            </a:r>
            <a:endParaRPr b="1" sz="20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Slide to be moved to model selection, assuming others have better results</a:t>
            </a:r>
            <a:endParaRPr sz="2000"/>
          </a:p>
        </p:txBody>
      </p:sp>
      <p:pic>
        <p:nvPicPr>
          <p:cNvPr id="330" name="Google Shape;3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300" y="1127650"/>
            <a:ext cx="3949807" cy="36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950" y="1332975"/>
            <a:ext cx="966175" cy="7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5"/>
          <p:cNvSpPr txBox="1"/>
          <p:nvPr>
            <p:ph idx="4294967295" type="body"/>
          </p:nvPr>
        </p:nvSpPr>
        <p:spPr>
          <a:xfrm>
            <a:off x="353825" y="1002500"/>
            <a:ext cx="36744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XGBoost ROC Curve</a:t>
            </a:r>
            <a:r>
              <a:rPr b="1" lang="en" u="sng"/>
              <a:t>: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Thorough description coming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Clinical Interpretation </a:t>
            </a:r>
            <a:endParaRPr/>
          </a:p>
        </p:txBody>
      </p:sp>
      <p:sp>
        <p:nvSpPr>
          <p:cNvPr id="338" name="Google Shape;338;p46"/>
          <p:cNvSpPr txBox="1"/>
          <p:nvPr>
            <p:ph idx="4294967295" type="body"/>
          </p:nvPr>
        </p:nvSpPr>
        <p:spPr>
          <a:xfrm>
            <a:off x="315125" y="1127650"/>
            <a:ext cx="27981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Feature Importance: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After tuning XGBoost with optimal parameters we get a better picture of Important Features</a:t>
            </a:r>
            <a:endParaRPr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Discharged to Home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Number Inpatient Visits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Musculoskeletal Disease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Age 40-90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Age Under 40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Takes Glipizide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A1c Result &gt; 8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700" y="1300488"/>
            <a:ext cx="56769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Clinical Interpretation</a:t>
            </a:r>
            <a:endParaRPr/>
          </a:p>
        </p:txBody>
      </p:sp>
      <p:sp>
        <p:nvSpPr>
          <p:cNvPr id="345" name="Google Shape;345;p47"/>
          <p:cNvSpPr txBox="1"/>
          <p:nvPr>
            <p:ph idx="4294967295" type="body"/>
          </p:nvPr>
        </p:nvSpPr>
        <p:spPr>
          <a:xfrm>
            <a:off x="95200" y="1127666"/>
            <a:ext cx="32040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Feature Importance</a:t>
            </a:r>
            <a:r>
              <a:rPr b="1" lang="en" u="sng"/>
              <a:t>:</a:t>
            </a:r>
            <a:endParaRPr b="1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Most important feature: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Number of inpatient visits in the previous year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Notice Patients: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 sz="1400"/>
              <a:t>ot discharged to home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Patients that did not have A1C checked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 60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diabetes medication</a:t>
            </a:r>
            <a:endParaRPr/>
          </a:p>
        </p:txBody>
      </p:sp>
      <p:pic>
        <p:nvPicPr>
          <p:cNvPr id="346" name="Google Shape;34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225" y="1293300"/>
            <a:ext cx="52605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Financial Interpretation</a:t>
            </a:r>
            <a:endParaRPr/>
          </a:p>
        </p:txBody>
      </p:sp>
      <p:sp>
        <p:nvSpPr>
          <p:cNvPr id="352" name="Google Shape;352;p48"/>
          <p:cNvSpPr txBox="1"/>
          <p:nvPr>
            <p:ph idx="4294967295" type="body"/>
          </p:nvPr>
        </p:nvSpPr>
        <p:spPr>
          <a:xfrm>
            <a:off x="315875" y="1127650"/>
            <a:ext cx="3351000" cy="3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Decile Results:</a:t>
            </a:r>
            <a:endParaRPr b="1" u="sng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Test results were sorted to 10 quantiles of equal size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As the number of readmitted increases, the percent of readmitted increases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 u="sng"/>
              <a:t>Takeaway:</a:t>
            </a:r>
            <a:endParaRPr b="1" sz="1600" u="sng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Target the top 2 quantiles for intervention for an increase from 0.09 to 0.14 over random sampling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353" name="Google Shape;3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788" y="3810571"/>
            <a:ext cx="3827853" cy="65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4" name="Google Shape;354;p48"/>
          <p:cNvCxnSpPr/>
          <p:nvPr/>
        </p:nvCxnSpPr>
        <p:spPr>
          <a:xfrm>
            <a:off x="4258463" y="3624825"/>
            <a:ext cx="409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5" name="Google Shape;35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7563" y="1220588"/>
            <a:ext cx="5172326" cy="2311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Summary: LR, LRCV, Random Forest, XGBoost  </a:t>
            </a:r>
            <a:endParaRPr/>
          </a:p>
        </p:txBody>
      </p:sp>
      <p:sp>
        <p:nvSpPr>
          <p:cNvPr id="361" name="Google Shape;361;p49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Lorem ipsum dolor sit amet, consectetur adipiscing elit, sed do eiusmod tempor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Client Implications: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Incididunt ut labore et dolore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Consectetur adipiscing elit, sed do eiusmod tempor incididunt ut labore</a:t>
            </a:r>
            <a:endParaRPr sz="1600"/>
          </a:p>
        </p:txBody>
      </p:sp>
      <p:sp>
        <p:nvSpPr>
          <p:cNvPr id="362" name="Google Shape;362;p49"/>
          <p:cNvSpPr txBox="1"/>
          <p:nvPr>
            <p:ph idx="4294967295" type="body"/>
          </p:nvPr>
        </p:nvSpPr>
        <p:spPr>
          <a:xfrm>
            <a:off x="7996175" y="254200"/>
            <a:ext cx="689400" cy="2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Train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363" name="Google Shape;363;p49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9"/>
          <p:cNvSpPr txBox="1"/>
          <p:nvPr>
            <p:ph idx="4294967295" type="body"/>
          </p:nvPr>
        </p:nvSpPr>
        <p:spPr>
          <a:xfrm>
            <a:off x="7996175" y="602125"/>
            <a:ext cx="689400" cy="2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Test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365" name="Google Shape;365;p49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9"/>
          <p:cNvSpPr txBox="1"/>
          <p:nvPr>
            <p:ph idx="4294967295" type="body"/>
          </p:nvPr>
        </p:nvSpPr>
        <p:spPr>
          <a:xfrm>
            <a:off x="568892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LR</a:t>
            </a:r>
            <a:endParaRPr sz="1400"/>
          </a:p>
        </p:txBody>
      </p:sp>
      <p:sp>
        <p:nvSpPr>
          <p:cNvPr id="367" name="Google Shape;367;p49"/>
          <p:cNvSpPr txBox="1"/>
          <p:nvPr>
            <p:ph idx="4294967295" type="body"/>
          </p:nvPr>
        </p:nvSpPr>
        <p:spPr>
          <a:xfrm>
            <a:off x="5689050" y="27458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20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368" name="Google Shape;368;p49"/>
          <p:cNvSpPr/>
          <p:nvPr/>
        </p:nvSpPr>
        <p:spPr>
          <a:xfrm>
            <a:off x="5688763" y="306025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9"/>
          <p:cNvSpPr txBox="1"/>
          <p:nvPr>
            <p:ph idx="4294967295" type="body"/>
          </p:nvPr>
        </p:nvSpPr>
        <p:spPr>
          <a:xfrm>
            <a:off x="5689075" y="3083375"/>
            <a:ext cx="689400" cy="1461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70" name="Google Shape;370;p49"/>
          <p:cNvSpPr txBox="1"/>
          <p:nvPr>
            <p:ph idx="4294967295" type="body"/>
          </p:nvPr>
        </p:nvSpPr>
        <p:spPr>
          <a:xfrm>
            <a:off x="6534813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LRCV</a:t>
            </a:r>
            <a:endParaRPr sz="1400"/>
          </a:p>
        </p:txBody>
      </p:sp>
      <p:sp>
        <p:nvSpPr>
          <p:cNvPr id="371" name="Google Shape;371;p49"/>
          <p:cNvSpPr txBox="1"/>
          <p:nvPr>
            <p:ph idx="4294967295" type="body"/>
          </p:nvPr>
        </p:nvSpPr>
        <p:spPr>
          <a:xfrm>
            <a:off x="6534825" y="20691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372" name="Google Shape;372;p49"/>
          <p:cNvSpPr/>
          <p:nvPr/>
        </p:nvSpPr>
        <p:spPr>
          <a:xfrm>
            <a:off x="6534875" y="23835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9"/>
          <p:cNvSpPr txBox="1"/>
          <p:nvPr>
            <p:ph idx="4294967295" type="body"/>
          </p:nvPr>
        </p:nvSpPr>
        <p:spPr>
          <a:xfrm>
            <a:off x="6534875" y="2380513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74" name="Google Shape;374;p49"/>
          <p:cNvSpPr/>
          <p:nvPr/>
        </p:nvSpPr>
        <p:spPr>
          <a:xfrm>
            <a:off x="6534875" y="2689800"/>
            <a:ext cx="689400" cy="18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9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76" name="Google Shape;376;p49"/>
          <p:cNvSpPr txBox="1"/>
          <p:nvPr>
            <p:ph idx="4294967295" type="body"/>
          </p:nvPr>
        </p:nvSpPr>
        <p:spPr>
          <a:xfrm>
            <a:off x="7380800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RF</a:t>
            </a:r>
            <a:endParaRPr sz="1400"/>
          </a:p>
        </p:txBody>
      </p:sp>
      <p:sp>
        <p:nvSpPr>
          <p:cNvPr id="377" name="Google Shape;377;p49"/>
          <p:cNvSpPr txBox="1"/>
          <p:nvPr>
            <p:ph idx="4294967295" type="body"/>
          </p:nvPr>
        </p:nvSpPr>
        <p:spPr>
          <a:xfrm>
            <a:off x="7380800" y="13269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39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378" name="Google Shape;378;p49"/>
          <p:cNvSpPr/>
          <p:nvPr/>
        </p:nvSpPr>
        <p:spPr>
          <a:xfrm>
            <a:off x="7380700" y="16413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9"/>
          <p:cNvSpPr txBox="1"/>
          <p:nvPr>
            <p:ph idx="4294967295" type="body"/>
          </p:nvPr>
        </p:nvSpPr>
        <p:spPr>
          <a:xfrm>
            <a:off x="7374938" y="164128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80" name="Google Shape;380;p49"/>
          <p:cNvSpPr/>
          <p:nvPr/>
        </p:nvSpPr>
        <p:spPr>
          <a:xfrm>
            <a:off x="7380700" y="1947601"/>
            <a:ext cx="689400" cy="259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9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82" name="Google Shape;382;p49"/>
          <p:cNvSpPr txBox="1"/>
          <p:nvPr>
            <p:ph idx="4294967295" type="body"/>
          </p:nvPr>
        </p:nvSpPr>
        <p:spPr>
          <a:xfrm>
            <a:off x="822677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XGB</a:t>
            </a:r>
            <a:endParaRPr sz="1400"/>
          </a:p>
        </p:txBody>
      </p:sp>
      <p:sp>
        <p:nvSpPr>
          <p:cNvPr id="383" name="Google Shape;383;p49"/>
          <p:cNvSpPr txBox="1"/>
          <p:nvPr>
            <p:ph idx="4294967295" type="body"/>
          </p:nvPr>
        </p:nvSpPr>
        <p:spPr>
          <a:xfrm>
            <a:off x="8215175" y="22213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27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384" name="Google Shape;384;p49"/>
          <p:cNvSpPr/>
          <p:nvPr/>
        </p:nvSpPr>
        <p:spPr>
          <a:xfrm>
            <a:off x="8215013" y="253570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9"/>
          <p:cNvSpPr txBox="1"/>
          <p:nvPr>
            <p:ph idx="4294967295" type="body"/>
          </p:nvPr>
        </p:nvSpPr>
        <p:spPr>
          <a:xfrm>
            <a:off x="8226525" y="256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86" name="Google Shape;386;p49"/>
          <p:cNvSpPr/>
          <p:nvPr/>
        </p:nvSpPr>
        <p:spPr>
          <a:xfrm>
            <a:off x="8215175" y="2906800"/>
            <a:ext cx="689400" cy="16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9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88" name="Google Shape;388;p49"/>
          <p:cNvSpPr/>
          <p:nvPr/>
        </p:nvSpPr>
        <p:spPr>
          <a:xfrm>
            <a:off x="5689000" y="3621275"/>
            <a:ext cx="689400" cy="92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Business Outcome Summary</a:t>
            </a:r>
            <a:endParaRPr/>
          </a:p>
        </p:txBody>
      </p:sp>
      <p:sp>
        <p:nvSpPr>
          <p:cNvPr id="394" name="Google Shape;394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Clinical: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Clinicians should target patient characteristics via feature importance for further research into preventative medicine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Patient Characteristics to Target</a:t>
            </a:r>
            <a:r>
              <a:rPr b="1" lang="en" sz="1600"/>
              <a:t>:</a:t>
            </a:r>
            <a:endParaRPr b="1"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discharged to home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Patients that did not have A1C checked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 60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diabetes medication</a:t>
            </a:r>
            <a:endParaRPr sz="1600"/>
          </a:p>
        </p:txBody>
      </p:sp>
      <p:sp>
        <p:nvSpPr>
          <p:cNvPr id="395" name="Google Shape;395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Financial: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Hospital finance department should target the top two quantiles of patients scored by our model with the highest chance of readmission, rather than a random sampling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Benefits of targeting the top 2 quantiles:</a:t>
            </a:r>
            <a:endParaRPr b="1"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ncreases the percent re-admitted in the target group from 0.09 to 0.14 when compared with a random sampling of diabetic patients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deliverables</a:t>
            </a:r>
            <a:endParaRPr/>
          </a:p>
        </p:txBody>
      </p:sp>
      <p:grpSp>
        <p:nvGrpSpPr>
          <p:cNvPr id="401" name="Google Shape;401;p51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402" name="Google Shape;402;p51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51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5" name="Google Shape;405;p51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06" name="Google Shape;406;p51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407" name="Google Shape;407;p51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51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0" name="Google Shape;410;p51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11" name="Google Shape;411;p51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412" name="Google Shape;412;p51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51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5" name="Google Shape;415;p51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16" name="Google Shape;416;p51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417" name="Google Shape;417;p51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51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0" name="Google Shape;420;p51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Outcome Objectives</a:t>
            </a:r>
            <a:endParaRPr/>
          </a:p>
        </p:txBody>
      </p:sp>
      <p:grpSp>
        <p:nvGrpSpPr>
          <p:cNvPr id="83" name="Google Shape;83;p16"/>
          <p:cNvGrpSpPr/>
          <p:nvPr/>
        </p:nvGrpSpPr>
        <p:grpSpPr>
          <a:xfrm>
            <a:off x="438500" y="1245825"/>
            <a:ext cx="2628925" cy="3416400"/>
            <a:chOff x="431925" y="1304875"/>
            <a:chExt cx="2628925" cy="3416400"/>
          </a:xfrm>
        </p:grpSpPr>
        <p:sp>
          <p:nvSpPr>
            <p:cNvPr id="84" name="Google Shape;84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513000" y="124582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Outcome</a:t>
            </a:r>
            <a:r>
              <a:rPr lang="en">
                <a:solidFill>
                  <a:schemeClr val="lt1"/>
                </a:solidFill>
              </a:rPr>
              <a:t>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514900" y="179125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Clinicians can more effectively treat patients through preventative rather than reactive medicine</a:t>
            </a:r>
            <a:endParaRPr sz="1600"/>
          </a:p>
        </p:txBody>
      </p:sp>
      <p:grpSp>
        <p:nvGrpSpPr>
          <p:cNvPr id="88" name="Google Shape;88;p16"/>
          <p:cNvGrpSpPr/>
          <p:nvPr/>
        </p:nvGrpSpPr>
        <p:grpSpPr>
          <a:xfrm>
            <a:off x="3491025" y="1245825"/>
            <a:ext cx="2632500" cy="3416400"/>
            <a:chOff x="3320450" y="1304875"/>
            <a:chExt cx="2632500" cy="3416400"/>
          </a:xfrm>
        </p:grpSpPr>
        <p:sp>
          <p:nvSpPr>
            <p:cNvPr id="89" name="Google Shape;89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3560025" y="124582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Outcome </a:t>
            </a: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3567975" y="179125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Hospital finance department can reduce the burden on the hospital through lowering readmission penalties, etc.</a:t>
            </a:r>
            <a:endParaRPr sz="16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75" y="2147088"/>
            <a:ext cx="1779296" cy="1613874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Google Shape;425;p52"/>
          <p:cNvGraphicFramePr/>
          <p:nvPr/>
        </p:nvGraphicFramePr>
        <p:xfrm>
          <a:off x="484113" y="1215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{22228C4E-FD93-49D6-9154-0E3065198EFD}</a:tableStyleId>
              </a:tblPr>
              <a:tblGrid>
                <a:gridCol w="1004425"/>
                <a:gridCol w="1004425"/>
                <a:gridCol w="1004425"/>
                <a:gridCol w="1004425"/>
                <a:gridCol w="1004425"/>
                <a:gridCol w="1004425"/>
                <a:gridCol w="1004425"/>
                <a:gridCol w="1004425"/>
              </a:tblGrid>
              <a:tr h="36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Jan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Feb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Apr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Jun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Jul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Jul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90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6" name="Google Shape;42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descr="Timeline background shape" id="427" name="Google Shape;427;p52"/>
          <p:cNvSpPr/>
          <p:nvPr/>
        </p:nvSpPr>
        <p:spPr>
          <a:xfrm>
            <a:off x="489153" y="1744400"/>
            <a:ext cx="2871900" cy="457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2"/>
          <p:cNvSpPr txBox="1"/>
          <p:nvPr>
            <p:ph idx="4294967295" type="body"/>
          </p:nvPr>
        </p:nvSpPr>
        <p:spPr>
          <a:xfrm>
            <a:off x="565350" y="1744550"/>
            <a:ext cx="2568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Deployment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descr="Timeline background shape" id="429" name="Google Shape;429;p52"/>
          <p:cNvSpPr/>
          <p:nvPr/>
        </p:nvSpPr>
        <p:spPr>
          <a:xfrm>
            <a:off x="3556750" y="1744400"/>
            <a:ext cx="4804200" cy="457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2"/>
          <p:cNvSpPr txBox="1"/>
          <p:nvPr>
            <p:ph idx="4294967295" type="body"/>
          </p:nvPr>
        </p:nvSpPr>
        <p:spPr>
          <a:xfrm>
            <a:off x="3632950" y="1736200"/>
            <a:ext cx="44745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In-production services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1" name="Google Shape;431;p52"/>
          <p:cNvSpPr txBox="1"/>
          <p:nvPr>
            <p:ph idx="4294967295" type="body"/>
          </p:nvPr>
        </p:nvSpPr>
        <p:spPr>
          <a:xfrm>
            <a:off x="2589450" y="2328350"/>
            <a:ext cx="20103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 go-live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32" name="Google Shape;432;p52"/>
          <p:cNvGrpSpPr/>
          <p:nvPr/>
        </p:nvGrpSpPr>
        <p:grpSpPr>
          <a:xfrm>
            <a:off x="4497078" y="2920213"/>
            <a:ext cx="3432244" cy="441657"/>
            <a:chOff x="6448870" y="3733723"/>
            <a:chExt cx="2453355" cy="351302"/>
          </a:xfrm>
        </p:grpSpPr>
        <p:sp>
          <p:nvSpPr>
            <p:cNvPr id="433" name="Google Shape;433;p52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2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2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2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52"/>
          <p:cNvSpPr txBox="1"/>
          <p:nvPr>
            <p:ph idx="4294967295" type="body"/>
          </p:nvPr>
        </p:nvSpPr>
        <p:spPr>
          <a:xfrm>
            <a:off x="4573325" y="2912300"/>
            <a:ext cx="2568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Advanced projects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8" name="Google Shape;438;p52"/>
          <p:cNvSpPr txBox="1"/>
          <p:nvPr>
            <p:ph idx="4294967295" type="body"/>
          </p:nvPr>
        </p:nvSpPr>
        <p:spPr>
          <a:xfrm>
            <a:off x="4497125" y="3369950"/>
            <a:ext cx="34323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 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 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3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</a:t>
            </a:r>
            <a:r>
              <a:rPr lang="en"/>
              <a:t>Recommendations</a:t>
            </a:r>
            <a:r>
              <a:rPr lang="en"/>
              <a:t> </a:t>
            </a:r>
            <a:endParaRPr/>
          </a:p>
        </p:txBody>
      </p:sp>
      <p:sp>
        <p:nvSpPr>
          <p:cNvPr id="444" name="Google Shape;444;p53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deploying multiple models, we came up with (insert model here).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we can suggest to the hospital authorities the variables which have the most effect on the readmission rate.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(Show feature importance below?)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4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Assumptions, Limitations &amp; Further Works</a:t>
            </a:r>
            <a:endParaRPr/>
          </a:p>
        </p:txBody>
      </p:sp>
      <p:sp>
        <p:nvSpPr>
          <p:cNvPr id="450" name="Google Shape;450;p54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ataset includes some useful information but still lacks certain aspects like access to care etc. which might impact the readmission to a huge extent.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data preprocessing (RFE, etc.) could have been performed to improve the model accuracy further. So, in future this is one area which can be explored.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hyper parameter tuning to </a:t>
            </a:r>
            <a:r>
              <a:rPr lang="en"/>
              <a:t>optimize</a:t>
            </a:r>
            <a:r>
              <a:rPr lang="en"/>
              <a:t> other models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Exploring more models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data that would allow a dollar value to be found for use of the model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</a:t>
            </a:r>
            <a:endParaRPr/>
          </a:p>
        </p:txBody>
      </p:sp>
      <p:grpSp>
        <p:nvGrpSpPr>
          <p:cNvPr id="99" name="Google Shape;99;p17"/>
          <p:cNvGrpSpPr/>
          <p:nvPr/>
        </p:nvGrpSpPr>
        <p:grpSpPr>
          <a:xfrm>
            <a:off x="796138" y="2306625"/>
            <a:ext cx="1606073" cy="1582600"/>
            <a:chOff x="796138" y="2306625"/>
            <a:chExt cx="1606073" cy="1582600"/>
          </a:xfrm>
        </p:grpSpPr>
        <p:grpSp>
          <p:nvGrpSpPr>
            <p:cNvPr id="100" name="Google Shape;100;p17"/>
            <p:cNvGrpSpPr/>
            <p:nvPr/>
          </p:nvGrpSpPr>
          <p:grpSpPr>
            <a:xfrm>
              <a:off x="796138" y="2306625"/>
              <a:ext cx="1606073" cy="297225"/>
              <a:chOff x="796138" y="2306625"/>
              <a:chExt cx="1606073" cy="297225"/>
            </a:xfrm>
          </p:grpSpPr>
          <p:sp>
            <p:nvSpPr>
              <p:cNvPr id="101" name="Google Shape;101;p17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414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02" name="Google Shape;102;p17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2F2F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" name="Google Shape;103;p17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918274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7"/>
          <p:cNvGrpSpPr/>
          <p:nvPr/>
        </p:nvGrpSpPr>
        <p:grpSpPr>
          <a:xfrm>
            <a:off x="2283710" y="2306625"/>
            <a:ext cx="1606073" cy="1582600"/>
            <a:chOff x="2283710" y="2306625"/>
            <a:chExt cx="1606073" cy="1582600"/>
          </a:xfrm>
        </p:grpSpPr>
        <p:sp>
          <p:nvSpPr>
            <p:cNvPr id="106" name="Google Shape;106;p17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2404931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 Processing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240738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Missing Values</a:t>
              </a:r>
              <a:b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b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Etc. 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" name="Google Shape;110;p17"/>
          <p:cNvGrpSpPr/>
          <p:nvPr/>
        </p:nvGrpSpPr>
        <p:grpSpPr>
          <a:xfrm>
            <a:off x="3768859" y="2306625"/>
            <a:ext cx="1606073" cy="1582600"/>
            <a:chOff x="3768859" y="2306625"/>
            <a:chExt cx="1606073" cy="1582600"/>
          </a:xfrm>
        </p:grpSpPr>
        <p:sp>
          <p:nvSpPr>
            <p:cNvPr id="111" name="Google Shape;111;p17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3889991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EDA &amp; Visualization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389244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</a:t>
              </a:r>
              <a:endParaRPr sz="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5256641" y="2306625"/>
            <a:ext cx="1606073" cy="1582600"/>
            <a:chOff x="5256641" y="2306625"/>
            <a:chExt cx="1606073" cy="1582600"/>
          </a:xfrm>
        </p:grpSpPr>
        <p:sp>
          <p:nvSpPr>
            <p:cNvPr id="116" name="Google Shape;116;p17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Modeling &amp; Tuning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5380229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6741789" y="2306625"/>
            <a:ext cx="1606073" cy="1582600"/>
            <a:chOff x="6741789" y="2306625"/>
            <a:chExt cx="1606073" cy="1582600"/>
          </a:xfrm>
        </p:grpSpPr>
        <p:sp>
          <p:nvSpPr>
            <p:cNvPr id="121" name="Google Shape;121;p17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6865689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Final Result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6868139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AUC</a:t>
              </a:r>
              <a:b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Decile Anaylysis 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35" name="Google Shape;135;p19"/>
          <p:cNvSpPr txBox="1"/>
          <p:nvPr>
            <p:ph idx="4294967295" type="body"/>
          </p:nvPr>
        </p:nvSpPr>
        <p:spPr>
          <a:xfrm>
            <a:off x="257925" y="1127650"/>
            <a:ext cx="8520600" cy="3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data was sourced from UCI. It represents 10 years (1999-2008) of clinical care at 130 US hospitals and integrated delivery networks. 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 includes over 50 features representing patient and hospital outcomes. There are around 100,000 records.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Information was extracted from the database for encounters that satisfied the following criteria.</a:t>
            </a:r>
            <a:endParaRPr sz="17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It is an inpatient encounter (a hospital admission).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It is a diabetic encounter, that is, one during which any kind of diabetes was entered to the system as a diagnosis.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 The length of stay was at least 1 day and at most 14 days.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Laboratory tests were performed during the encounter.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Medications were administered during the encounter.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41" name="Google Shape;141;p20"/>
          <p:cNvSpPr txBox="1"/>
          <p:nvPr>
            <p:ph idx="2" type="body"/>
          </p:nvPr>
        </p:nvSpPr>
        <p:spPr>
          <a:xfrm>
            <a:off x="4863300" y="4194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 Major Concerns: 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Missing values within desired features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Features with high overall missingness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Multiple encounters per patient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47" name="Google Shape;147;p21"/>
          <p:cNvSpPr txBox="1"/>
          <p:nvPr>
            <p:ph idx="4294967295" type="body"/>
          </p:nvPr>
        </p:nvSpPr>
        <p:spPr>
          <a:xfrm>
            <a:off x="164525" y="1281125"/>
            <a:ext cx="36393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Missingness:</a:t>
            </a:r>
            <a:endParaRPr b="1" sz="20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 features have high overall missingness: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Weight, Medical Specialty, and Payer Code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Percent Missing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Weight:  97%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Medical Specialty:  49%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Payer Code:  40%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Race:  2%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Diagnostic 3:  1%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148" name="Google Shape;148;p21"/>
          <p:cNvSpPr txBox="1"/>
          <p:nvPr/>
        </p:nvSpPr>
        <p:spPr>
          <a:xfrm>
            <a:off x="645900" y="1033925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725" y="1281125"/>
            <a:ext cx="4899476" cy="32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