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Lobster"/>
      <p:regular r:id="rId46"/>
    </p:embeddedFont>
    <p:embeddedFont>
      <p:font typeface="Average"/>
      <p:regular r:id="rId47"/>
    </p:embeddedFont>
    <p:embeddedFont>
      <p:font typeface="Oswald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>
          <p15:clr>
            <a:srgbClr val="9AA0A6"/>
          </p15:clr>
        </p15:guide>
        <p15:guide id="4" pos="2976">
          <p15:clr>
            <a:srgbClr val="9AA0A6"/>
          </p15:clr>
        </p15:guide>
        <p15:guide id="5" pos="3072">
          <p15:clr>
            <a:srgbClr val="9AA0A6"/>
          </p15:clr>
        </p15:guide>
        <p15:guide id="6" pos="3168">
          <p15:clr>
            <a:srgbClr val="9AA0A6"/>
          </p15:clr>
        </p15:guide>
        <p15:guide id="7" pos="3264">
          <p15:clr>
            <a:srgbClr val="9AA0A6"/>
          </p15:clr>
        </p15:guide>
        <p15:guide id="8" pos="3360">
          <p15:clr>
            <a:srgbClr val="9AA0A6"/>
          </p15:clr>
        </p15:guide>
        <p15:guide id="9" pos="3456">
          <p15:clr>
            <a:srgbClr val="9AA0A6"/>
          </p15:clr>
        </p15:guide>
        <p15:guide id="10" pos="3552">
          <p15:clr>
            <a:srgbClr val="9AA0A6"/>
          </p15:clr>
        </p15:guide>
        <p15:guide id="11" pos="3648">
          <p15:clr>
            <a:srgbClr val="9AA0A6"/>
          </p15:clr>
        </p15:guide>
        <p15:guide id="12" pos="3744">
          <p15:clr>
            <a:srgbClr val="9AA0A6"/>
          </p15:clr>
        </p15:guide>
        <p15:guide id="13" pos="3840">
          <p15:clr>
            <a:srgbClr val="9AA0A6"/>
          </p15:clr>
        </p15:guide>
        <p15:guide id="14" pos="3936">
          <p15:clr>
            <a:srgbClr val="9AA0A6"/>
          </p15:clr>
        </p15:guide>
        <p15:guide id="15" pos="4032">
          <p15:clr>
            <a:srgbClr val="9AA0A6"/>
          </p15:clr>
        </p15:guide>
        <p15:guide id="16" pos="4128">
          <p15:clr>
            <a:srgbClr val="9AA0A6"/>
          </p15:clr>
        </p15:guide>
        <p15:guide id="17" pos="4224">
          <p15:clr>
            <a:srgbClr val="9AA0A6"/>
          </p15:clr>
        </p15:guide>
        <p15:guide id="18" pos="4320">
          <p15:clr>
            <a:srgbClr val="9AA0A6"/>
          </p15:clr>
        </p15:guide>
        <p15:guide id="19" pos="4416">
          <p15:clr>
            <a:srgbClr val="9AA0A6"/>
          </p15:clr>
        </p15:guide>
        <p15:guide id="20" pos="4512">
          <p15:clr>
            <a:srgbClr val="9AA0A6"/>
          </p15:clr>
        </p15:guide>
        <p15:guide id="21" pos="4608">
          <p15:clr>
            <a:srgbClr val="9AA0A6"/>
          </p15:clr>
        </p15:guide>
        <p15:guide id="22" pos="4704">
          <p15:clr>
            <a:srgbClr val="9AA0A6"/>
          </p15:clr>
        </p15:guide>
        <p15:guide id="23" pos="4800">
          <p15:clr>
            <a:srgbClr val="9AA0A6"/>
          </p15:clr>
        </p15:guide>
        <p15:guide id="24" pos="4896">
          <p15:clr>
            <a:srgbClr val="9AA0A6"/>
          </p15:clr>
        </p15:guide>
        <p15:guide id="25" pos="4992">
          <p15:clr>
            <a:srgbClr val="9AA0A6"/>
          </p15:clr>
        </p15:guide>
        <p15:guide id="26" pos="5088">
          <p15:clr>
            <a:srgbClr val="9AA0A6"/>
          </p15:clr>
        </p15:guide>
        <p15:guide id="27" pos="5184">
          <p15:clr>
            <a:srgbClr val="9AA0A6"/>
          </p15:clr>
        </p15:guide>
        <p15:guide id="28" pos="5280">
          <p15:clr>
            <a:srgbClr val="9AA0A6"/>
          </p15:clr>
        </p15:guide>
        <p15:guide id="29" pos="5376">
          <p15:clr>
            <a:srgbClr val="9AA0A6"/>
          </p15:clr>
        </p15:guide>
        <p15:guide id="30" pos="5472">
          <p15:clr>
            <a:srgbClr val="9AA0A6"/>
          </p15:clr>
        </p15:guide>
        <p15:guide id="31" pos="5568">
          <p15:clr>
            <a:srgbClr val="9AA0A6"/>
          </p15:clr>
        </p15:guide>
        <p15:guide id="32" pos="5664">
          <p15:clr>
            <a:srgbClr val="9AA0A6"/>
          </p15:clr>
        </p15:guide>
        <p15:guide id="33" pos="5760">
          <p15:clr>
            <a:srgbClr val="9AA0A6"/>
          </p15:clr>
        </p15:guide>
        <p15:guide id="34" orient="horz" pos="1716">
          <p15:clr>
            <a:srgbClr val="9AA0A6"/>
          </p15:clr>
        </p15:guide>
        <p15:guide id="35" orient="horz" pos="1812">
          <p15:clr>
            <a:srgbClr val="9AA0A6"/>
          </p15:clr>
        </p15:guide>
        <p15:guide id="36" orient="horz" pos="1908">
          <p15:clr>
            <a:srgbClr val="9AA0A6"/>
          </p15:clr>
        </p15:guide>
        <p15:guide id="37" orient="horz" pos="2004">
          <p15:clr>
            <a:srgbClr val="9AA0A6"/>
          </p15:clr>
        </p15:guide>
        <p15:guide id="38" orient="horz" pos="2100">
          <p15:clr>
            <a:srgbClr val="9AA0A6"/>
          </p15:clr>
        </p15:guide>
        <p15:guide id="39" orient="horz" pos="2196">
          <p15:clr>
            <a:srgbClr val="9AA0A6"/>
          </p15:clr>
        </p15:guide>
        <p15:guide id="40" orient="horz" pos="2292">
          <p15:clr>
            <a:srgbClr val="9AA0A6"/>
          </p15:clr>
        </p15:guide>
        <p15:guide id="41" orient="horz" pos="2388">
          <p15:clr>
            <a:srgbClr val="9AA0A6"/>
          </p15:clr>
        </p15:guide>
        <p15:guide id="42" orient="horz" pos="2484">
          <p15:clr>
            <a:srgbClr val="9AA0A6"/>
          </p15:clr>
        </p15:guide>
        <p15:guide id="43" orient="horz" pos="2580">
          <p15:clr>
            <a:srgbClr val="9AA0A6"/>
          </p15:clr>
        </p15:guide>
        <p15:guide id="44" orient="horz" pos="2676">
          <p15:clr>
            <a:srgbClr val="9AA0A6"/>
          </p15:clr>
        </p15:guide>
        <p15:guide id="45" orient="horz" pos="2772">
          <p15:clr>
            <a:srgbClr val="9AA0A6"/>
          </p15:clr>
        </p15:guide>
        <p15:guide id="46" orient="horz" pos="2868">
          <p15:clr>
            <a:srgbClr val="9AA0A6"/>
          </p15:clr>
        </p15:guide>
        <p15:guide id="47" orient="horz" pos="2964">
          <p15:clr>
            <a:srgbClr val="9AA0A6"/>
          </p15:clr>
        </p15:guide>
        <p15:guide id="48" orient="horz" pos="3060">
          <p15:clr>
            <a:srgbClr val="9AA0A6"/>
          </p15:clr>
        </p15:guide>
        <p15:guide id="49" orient="horz" pos="315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/>
        <p:guide pos="2976"/>
        <p:guide pos="3072"/>
        <p:guide pos="3168"/>
        <p:guide pos="3264"/>
        <p:guide pos="3360"/>
        <p:guide pos="3456"/>
        <p:guide pos="3552"/>
        <p:guide pos="3648"/>
        <p:guide pos="3744"/>
        <p:guide pos="3840"/>
        <p:guide pos="3936"/>
        <p:guide pos="4032"/>
        <p:guide pos="4128"/>
        <p:guide pos="4224"/>
        <p:guide pos="4320"/>
        <p:guide pos="4416"/>
        <p:guide pos="4512"/>
        <p:guide pos="4608"/>
        <p:guide pos="4704"/>
        <p:guide pos="4800"/>
        <p:guide pos="4896"/>
        <p:guide pos="4992"/>
        <p:guide pos="5088"/>
        <p:guide pos="5184"/>
        <p:guide pos="5280"/>
        <p:guide pos="5376"/>
        <p:guide pos="5472"/>
        <p:guide pos="5568"/>
        <p:guide pos="5664"/>
        <p:guide pos="5760"/>
        <p:guide pos="1716" orient="horz"/>
        <p:guide pos="1812" orient="horz"/>
        <p:guide pos="1908" orient="horz"/>
        <p:guide pos="2004" orient="horz"/>
        <p:guide pos="2100" orient="horz"/>
        <p:guide pos="2196" orient="horz"/>
        <p:guide pos="2292" orient="horz"/>
        <p:guide pos="2388" orient="horz"/>
        <p:guide pos="2484" orient="horz"/>
        <p:guide pos="2580" orient="horz"/>
        <p:guide pos="2676" orient="horz"/>
        <p:guide pos="2772" orient="horz"/>
        <p:guide pos="2868" orient="horz"/>
        <p:guide pos="2964" orient="horz"/>
        <p:guide pos="3060" orient="horz"/>
        <p:guide pos="31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Lobster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swald-regular.fntdata"/><Relationship Id="rId47" Type="http://schemas.openxmlformats.org/officeDocument/2006/relationships/font" Target="fonts/Average-regular.fntdata"/><Relationship Id="rId49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20140a1f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20140a1f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values in the data frame with a “?” with N/A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Removal of multiple encounters per patient. Only first encounter was taken per patient number.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20140a1f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20140a1f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Groupby with readmitted to inspect percentage of readmitted patients by feature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column set to readmitted by changing (&lt;30) to Yes, and all other values to No.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23833585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23833585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A1C test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blood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reflects your average blood glucose levels over the past 3 months. The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A1C test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sometimes called the hemoglobin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A1C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HbA1c, glycated hemoglobin, or glycohemoglobin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Hemoglobin is the part of a red blood cell that carries oxygen to the cells.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23833585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23833585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20140a1fb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20140a1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2383358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2383358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Explain justification for group age into 3 buckets by text how its grouped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table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23833585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23833585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1bdc574fa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1bdc574fa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1bdc574fa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1bdc574fa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1bdc574fa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1bdc574fa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Hospital readmission rates for conditions like diabetes are an indicator of hospital quality, and adversely affect the cost to hospitals via readmission penalties.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Patients readmitted to the hospital for the same condition within 30 days of the initial stay result in the hospital experiencing a financial readmission penalty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If patients with a high risk of readmission could be targeted for intervention, hospitals could save a great deal of money and patient care could be increased</a:t>
            </a:r>
            <a:endParaRPr sz="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bdc574fa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bdc574fa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23ae9a76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23ae9a76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1f77aa8e3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1f77aa8e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SMOTE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1bdc574f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1bdc574f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20140a1fb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20140a1f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20140a1f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20140a1f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23ae9a76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23ae9a7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23ae9a76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23ae9a76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23b7bb4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23b7bb4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20140a1fb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20140a1f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1bdc574f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1bdc574f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20140a1f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b20140a1f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23b7bb42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23b7bb42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23b7bb42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23b7bb42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1bdc574f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1bdc574f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95aa12bd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95aa12bd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95aa12bdd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95aa12b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https://revcycleintelligence.com/news/3-strategies-to-reduce-hospital-readmission-rates-costs#:~:text=Identifying%20causes%2C%20enhancing%20transitional%20care,readmission%20rates%20and%20avoid%20penalties.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23b7bb42e_1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23b7bb42e_1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1bdc574f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1bdc574f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bdc574f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bdc574f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step to load data frame and describe the data set to obtain a better understanding. Next We </a:t>
            </a:r>
            <a:r>
              <a:rPr lang="en"/>
              <a:t>checked</a:t>
            </a:r>
            <a:r>
              <a:rPr lang="en"/>
              <a:t> for missingness.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values in the data frame with a “?” with N/A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Removal of multiple encounters per patient. Only first encounter was taken per patient number.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Removal of hospice or expired patients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Removal of unknown gender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Replace missing and unknown values with N/A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Relationship Id="rId4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4759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Readmission </a:t>
            </a:r>
            <a:r>
              <a:rPr lang="en"/>
              <a:t>Prediction</a:t>
            </a:r>
            <a:r>
              <a:rPr lang="en"/>
              <a:t>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0482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16, 2020</a:t>
            </a:r>
            <a:endParaRPr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671250" y="3574975"/>
            <a:ext cx="7801500" cy="6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>
                <a:latin typeface="Lobster"/>
                <a:ea typeface="Lobster"/>
                <a:cs typeface="Lobster"/>
                <a:sym typeface="Lobster"/>
              </a:rPr>
              <a:t>Readmit - None‎‎   </a:t>
            </a:r>
            <a:r>
              <a:rPr b="1" lang="en" sz="3100" u="sng">
                <a:latin typeface="Lobster"/>
                <a:ea typeface="Lobster"/>
                <a:cs typeface="Lobster"/>
                <a:sym typeface="Lobster"/>
              </a:rPr>
              <a:t> </a:t>
            </a:r>
            <a:endParaRPr b="1" sz="3100" u="sng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2" name="Google Shape;62;p13"/>
          <p:cNvSpPr txBox="1"/>
          <p:nvPr>
            <p:ph type="ctrTitle"/>
          </p:nvPr>
        </p:nvSpPr>
        <p:spPr>
          <a:xfrm>
            <a:off x="671250" y="3962625"/>
            <a:ext cx="7801500" cy="6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Shay Agarwal &amp; Matt Harris 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Preprocessing</a:t>
            </a:r>
            <a:r>
              <a:rPr lang="en"/>
              <a:t> </a:t>
            </a:r>
            <a:endParaRPr/>
          </a:p>
        </p:txBody>
      </p:sp>
      <p:sp>
        <p:nvSpPr>
          <p:cNvPr id="155" name="Google Shape;155;p22"/>
          <p:cNvSpPr txBox="1"/>
          <p:nvPr>
            <p:ph idx="4294967295" type="body"/>
          </p:nvPr>
        </p:nvSpPr>
        <p:spPr>
          <a:xfrm>
            <a:off x="304575" y="1127650"/>
            <a:ext cx="50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Missing values within desired features: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Removal of “Unknown” gender (3 entries) 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Features with high overall missingness:</a:t>
            </a:r>
            <a:r>
              <a:rPr lang="en" sz="1400"/>
              <a:t>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Weight, Medical Specialty, and Payer Code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Multiple encounters per patient: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multiple encounters, keeping only the first encounter for each patient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Removal of encounter and patient features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475" y="1478900"/>
            <a:ext cx="3550875" cy="25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Max Glucose Serum</a:t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5705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3" name="Google Shape;163;p23"/>
          <p:cNvSpPr txBox="1"/>
          <p:nvPr>
            <p:ph idx="4294967295" type="body"/>
          </p:nvPr>
        </p:nvSpPr>
        <p:spPr>
          <a:xfrm>
            <a:off x="5507350" y="1947763"/>
            <a:ext cx="3500100" cy="21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blood sugar level less than 140 mg/dL (7.8 mmol/L) is normal.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reading of more than 200 mg/dL (11.1 mmol/L) after two hours indicates diabetes.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reading between 140 and 199 mg/dL (7.8 mmol/L and 11.0 mmol/L) indicates prediabetes.</a:t>
            </a:r>
            <a:endParaRPr sz="1400"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25" y="1379913"/>
            <a:ext cx="471487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125" y="2838050"/>
            <a:ext cx="2677525" cy="10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A1c Results</a:t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5705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Google Shape;172;p24"/>
          <p:cNvSpPr txBox="1"/>
          <p:nvPr>
            <p:ph idx="4294967295" type="body"/>
          </p:nvPr>
        </p:nvSpPr>
        <p:spPr>
          <a:xfrm>
            <a:off x="5488100" y="2088988"/>
            <a:ext cx="35001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A1c test:  blood test that reflects average blood glucose levels over a 3 month period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A1c test is sometimes called the hemoglobin A1c, HbA1c, glycated hemoglobin, or glycohemoglobin test.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A1c over 8% indicates poorly controlled diabetes</a:t>
            </a:r>
            <a:endParaRPr sz="1400"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25" y="1378725"/>
            <a:ext cx="477202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073" y="2571738"/>
            <a:ext cx="2371050" cy="11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Gender</a:t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5705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273" y="1429575"/>
            <a:ext cx="2175775" cy="8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>
            <p:ph idx="4294967295" type="body"/>
          </p:nvPr>
        </p:nvSpPr>
        <p:spPr>
          <a:xfrm>
            <a:off x="5428088" y="2384950"/>
            <a:ext cx="35001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Females shown to have slightly higher chance of re</a:t>
            </a:r>
            <a:r>
              <a:rPr lang="en" sz="1400"/>
              <a:t>admission within our dataset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However diabetes is more prevalent in males (2.3 %), than in females (1.4 %)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Most likely due to the imbalance of data with more females prevalent in the data than males.</a:t>
            </a:r>
            <a:endParaRPr sz="1400"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525" y="1429575"/>
            <a:ext cx="4667474" cy="33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89" name="Google Shape;189;p26"/>
          <p:cNvSpPr txBox="1"/>
          <p:nvPr>
            <p:ph idx="2" type="body"/>
          </p:nvPr>
        </p:nvSpPr>
        <p:spPr>
          <a:xfrm>
            <a:off x="4850300" y="1206550"/>
            <a:ext cx="3837000" cy="29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Performed with similar goals as EDA, with modelling intentions and outcomes in mind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Addresses high cardinality or other imbalances within the data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7 features grouped to reduce the number of variables post dummification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r>
              <a:rPr lang="en"/>
              <a:t> - Age</a:t>
            </a:r>
            <a:endParaRPr/>
          </a:p>
        </p:txBody>
      </p:sp>
      <p:sp>
        <p:nvSpPr>
          <p:cNvPr id="195" name="Google Shape;195;p27"/>
          <p:cNvSpPr txBox="1"/>
          <p:nvPr/>
        </p:nvSpPr>
        <p:spPr>
          <a:xfrm>
            <a:off x="5705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25" y="1374450"/>
            <a:ext cx="477202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8750" y="1868025"/>
            <a:ext cx="1623725" cy="19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>
            <p:ph idx="4294967295" type="body"/>
          </p:nvPr>
        </p:nvSpPr>
        <p:spPr>
          <a:xfrm>
            <a:off x="5480975" y="2857518"/>
            <a:ext cx="35001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Groupings: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Ages 0-40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Ages 40-90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Ages 90-100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9" name="Google Shape;199;p27"/>
          <p:cNvSpPr txBox="1"/>
          <p:nvPr>
            <p:ph idx="4294967295" type="body"/>
          </p:nvPr>
        </p:nvSpPr>
        <p:spPr>
          <a:xfrm>
            <a:off x="5480975" y="1607093"/>
            <a:ext cx="35001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Ages fell into natural groupings based on readmission data as well as typical age/health related milestones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</a:t>
            </a:r>
            <a:r>
              <a:rPr lang="en"/>
              <a:t>- Race</a:t>
            </a:r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5705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25" y="1440475"/>
            <a:ext cx="4586575" cy="33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925" y="2443813"/>
            <a:ext cx="2101475" cy="14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>
            <p:ph idx="4294967295" type="body"/>
          </p:nvPr>
        </p:nvSpPr>
        <p:spPr>
          <a:xfrm>
            <a:off x="5472150" y="1609425"/>
            <a:ext cx="35001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Caucasians shown to have the highest readmittance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Followed by African Americans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9" name="Google Shape;209;p28"/>
          <p:cNvSpPr txBox="1"/>
          <p:nvPr>
            <p:ph idx="4294967295" type="body"/>
          </p:nvPr>
        </p:nvSpPr>
        <p:spPr>
          <a:xfrm>
            <a:off x="5472150" y="2940093"/>
            <a:ext cx="35001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Groupings: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Caucasian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African American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</a:t>
            </a:r>
            <a:r>
              <a:rPr lang="en"/>
              <a:t>- Admission Type</a:t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5705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6" name="Google Shape;216;p29"/>
          <p:cNvSpPr txBox="1"/>
          <p:nvPr>
            <p:ph idx="4294967295" type="body"/>
          </p:nvPr>
        </p:nvSpPr>
        <p:spPr>
          <a:xfrm>
            <a:off x="5455975" y="1501800"/>
            <a:ext cx="33957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Emergency admission type had the highest readmission rate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Followed by Urgent and Elective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7" name="Google Shape;217;p29"/>
          <p:cNvSpPr txBox="1"/>
          <p:nvPr>
            <p:ph idx="4294967295" type="body"/>
          </p:nvPr>
        </p:nvSpPr>
        <p:spPr>
          <a:xfrm>
            <a:off x="5455975" y="2759401"/>
            <a:ext cx="3500100" cy="1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Groupings: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Emergency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Urgent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Elective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25" y="1450025"/>
            <a:ext cx="4408025" cy="33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</a:t>
            </a:r>
            <a:r>
              <a:rPr lang="en"/>
              <a:t>- Admission Source</a:t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5705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5" name="Google Shape;225;p30"/>
          <p:cNvSpPr txBox="1"/>
          <p:nvPr>
            <p:ph idx="4294967295" type="body"/>
          </p:nvPr>
        </p:nvSpPr>
        <p:spPr>
          <a:xfrm>
            <a:off x="5517400" y="2366955"/>
            <a:ext cx="35001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Groupings: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Physician Referral (1)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Emergency (7)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25" y="1373488"/>
            <a:ext cx="47720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</a:t>
            </a:r>
            <a:r>
              <a:rPr lang="en"/>
              <a:t>- Discharge Disposition</a:t>
            </a:r>
            <a:endParaRPr/>
          </a:p>
        </p:txBody>
      </p:sp>
      <p:sp>
        <p:nvSpPr>
          <p:cNvPr id="232" name="Google Shape;232;p31"/>
          <p:cNvSpPr txBox="1"/>
          <p:nvPr/>
        </p:nvSpPr>
        <p:spPr>
          <a:xfrm>
            <a:off x="5705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3" name="Google Shape;233;p31"/>
          <p:cNvSpPr txBox="1"/>
          <p:nvPr>
            <p:ph idx="4294967295" type="body"/>
          </p:nvPr>
        </p:nvSpPr>
        <p:spPr>
          <a:xfrm>
            <a:off x="5520850" y="1988400"/>
            <a:ext cx="35001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Vast majority of readmission occurred with patients discharged to Home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4" name="Google Shape;234;p31"/>
          <p:cNvSpPr txBox="1"/>
          <p:nvPr>
            <p:ph idx="4294967295" type="body"/>
          </p:nvPr>
        </p:nvSpPr>
        <p:spPr>
          <a:xfrm>
            <a:off x="5520850" y="3141518"/>
            <a:ext cx="35001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Groupings: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Home (1)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 Home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25" y="1373475"/>
            <a:ext cx="47720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Hospital readmission rates indicate quality of clinical care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Readmission penalties comprise a large avoidable cost to hospitals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Patients readmitted to the hospital for the same condition within 30 days of the initial stay result in the hospital experiencing a financial readmission penalty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patients with a high risk of readmission could be targeted for intervention, and readmission avoided, hospitals could save a great deal of money and the quality patient care could be increased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675" y="4149525"/>
            <a:ext cx="798749" cy="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7175" y="3752421"/>
            <a:ext cx="1090874" cy="816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9275" y="3930750"/>
            <a:ext cx="114749" cy="1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Medications</a:t>
            </a: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5705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2" name="Google Shape;242;p32"/>
          <p:cNvSpPr txBox="1"/>
          <p:nvPr>
            <p:ph idx="4294967295" type="body"/>
          </p:nvPr>
        </p:nvSpPr>
        <p:spPr>
          <a:xfrm>
            <a:off x="4740825" y="3742425"/>
            <a:ext cx="3500100" cy="1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Non-insulin medications poorly represented (e</a:t>
            </a:r>
            <a:r>
              <a:rPr lang="en" sz="1400"/>
              <a:t>x: Acetohexamide)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non-insulin medications converted to binary: Takes vs Does Not Take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3" name="Google Shape;243;p32"/>
          <p:cNvSpPr txBox="1"/>
          <p:nvPr>
            <p:ph idx="4294967295" type="body"/>
          </p:nvPr>
        </p:nvSpPr>
        <p:spPr>
          <a:xfrm>
            <a:off x="707400" y="3742418"/>
            <a:ext cx="35001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Insulin: only medication with good representation in status types</a:t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738" y="1374825"/>
            <a:ext cx="3167427" cy="22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163" y="1374825"/>
            <a:ext cx="3129425" cy="22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5705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Diagnostic Codes</a:t>
            </a:r>
            <a:endParaRPr/>
          </a:p>
        </p:txBody>
      </p:sp>
      <p:sp>
        <p:nvSpPr>
          <p:cNvPr id="251" name="Google Shape;251;p33"/>
          <p:cNvSpPr txBox="1"/>
          <p:nvPr/>
        </p:nvSpPr>
        <p:spPr>
          <a:xfrm>
            <a:off x="570525" y="880450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❖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Observing Data in relation to readmission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570525" y="1450075"/>
            <a:ext cx="3619800" cy="3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Individual codes grouped into 9 IDC-9 clinical categories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Symptoms grouped with major categories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Diag_1, 2, and 3 were consolidated into these categories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" sz="15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Result</a:t>
            </a: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:     9 features &gt;&gt;&gt;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4857300" y="1450075"/>
            <a:ext cx="3276600" cy="30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Circulatory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Respiratory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Digestive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Diabetes 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Injury 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Genitourinary 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Musculoskeletal 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Neoplasms </a:t>
            </a:r>
            <a:endParaRPr sz="1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Other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SMOTE </a:t>
            </a:r>
            <a:endParaRPr/>
          </a:p>
        </p:txBody>
      </p:sp>
      <p:sp>
        <p:nvSpPr>
          <p:cNvPr id="259" name="Google Shape;259;p34"/>
          <p:cNvSpPr txBox="1"/>
          <p:nvPr>
            <p:ph idx="4294967295" type="body"/>
          </p:nvPr>
        </p:nvSpPr>
        <p:spPr>
          <a:xfrm>
            <a:off x="367425" y="1079250"/>
            <a:ext cx="36303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/>
              <a:t>Unbalanced  Readmission</a:t>
            </a:r>
            <a:endParaRPr b="1" sz="19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900" u="sng"/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50" y="1586163"/>
            <a:ext cx="4377100" cy="31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 txBox="1"/>
          <p:nvPr/>
        </p:nvSpPr>
        <p:spPr>
          <a:xfrm>
            <a:off x="5704975" y="981575"/>
            <a:ext cx="26976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Data Frame(Test/Train Split):</a:t>
            </a:r>
            <a:endParaRPr u="sng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Total     :   71518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Train     :   57214    (80%)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Test       :   14304    (20%)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5704975" y="2433150"/>
            <a:ext cx="26976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Readmission(Before SMOTE):</a:t>
            </a:r>
            <a:endParaRPr u="sng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No    :   52178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Yes    :   5034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5704975" y="3739525"/>
            <a:ext cx="26976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Readmission(After SMOTE):</a:t>
            </a:r>
            <a:endParaRPr u="sng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No    :   52178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rPr>
              <a:t>Yes    :   52178</a:t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Engineering: Feature Reduction</a:t>
            </a:r>
            <a:endParaRPr/>
          </a:p>
        </p:txBody>
      </p:sp>
      <p:sp>
        <p:nvSpPr>
          <p:cNvPr id="269" name="Google Shape;269;p35"/>
          <p:cNvSpPr txBox="1"/>
          <p:nvPr>
            <p:ph idx="4294967295" type="body"/>
          </p:nvPr>
        </p:nvSpPr>
        <p:spPr>
          <a:xfrm>
            <a:off x="592125" y="1127650"/>
            <a:ext cx="78189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Recursive Feature Elimination w/CV (RFECV)</a:t>
            </a:r>
            <a:endParaRPr b="1" sz="20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Estimator: Decision Tree Classifier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Stratified K fold cross validation (5 folds)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Top 45 features selected based on cross validation score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270" name="Google Shape;270;p35"/>
          <p:cNvSpPr txBox="1"/>
          <p:nvPr/>
        </p:nvSpPr>
        <p:spPr>
          <a:xfrm>
            <a:off x="592125" y="2571750"/>
            <a:ext cx="4146900" cy="2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Test / Train Split</a:t>
            </a:r>
            <a:endParaRPr b="1" sz="20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Performed an 80/20 split (Train/Test)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Saved 20% of the data as hold out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Testing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Readmission scoring</a:t>
            </a:r>
            <a:endParaRPr b="1" sz="20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71" name="Google Shape;271;p35"/>
          <p:cNvGrpSpPr/>
          <p:nvPr/>
        </p:nvGrpSpPr>
        <p:grpSpPr>
          <a:xfrm>
            <a:off x="5812900" y="1584625"/>
            <a:ext cx="2697600" cy="3365625"/>
            <a:chOff x="6139950" y="1751650"/>
            <a:chExt cx="2697600" cy="3365625"/>
          </a:xfrm>
        </p:grpSpPr>
        <p:sp>
          <p:nvSpPr>
            <p:cNvPr id="272" name="Google Shape;272;p35"/>
            <p:cNvSpPr txBox="1"/>
            <p:nvPr/>
          </p:nvSpPr>
          <p:spPr>
            <a:xfrm>
              <a:off x="6139950" y="2924950"/>
              <a:ext cx="2697600" cy="117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 u="sng">
                  <a:solidFill>
                    <a:srgbClr val="EFEFEF"/>
                  </a:solidFill>
                  <a:latin typeface="Average"/>
                  <a:ea typeface="Average"/>
                  <a:cs typeface="Average"/>
                  <a:sym typeface="Average"/>
                </a:rPr>
                <a:t>Readmission By Gender </a:t>
              </a:r>
              <a:r>
                <a:rPr b="1" lang="en" sz="1300" u="sng">
                  <a:solidFill>
                    <a:srgbClr val="EFEFEF"/>
                  </a:solidFill>
                  <a:latin typeface="Average"/>
                  <a:ea typeface="Average"/>
                  <a:cs typeface="Average"/>
                  <a:sym typeface="Average"/>
                </a:rPr>
                <a:t>(Train):</a:t>
              </a:r>
              <a:endParaRPr b="1" sz="1300" u="sng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 u="sng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EFEFEF"/>
                  </a:solidFill>
                  <a:latin typeface="Average"/>
                  <a:ea typeface="Average"/>
                  <a:cs typeface="Average"/>
                  <a:sym typeface="Average"/>
                </a:rPr>
                <a:t>Male</a:t>
              </a:r>
              <a:r>
                <a:rPr lang="en" sz="1300">
                  <a:solidFill>
                    <a:srgbClr val="EFEFEF"/>
                  </a:solidFill>
                  <a:latin typeface="Average"/>
                  <a:ea typeface="Average"/>
                  <a:cs typeface="Average"/>
                  <a:sym typeface="Average"/>
                </a:rPr>
                <a:t>         :   </a:t>
              </a:r>
              <a:r>
                <a:rPr lang="en" sz="1300">
                  <a:solidFill>
                    <a:srgbClr val="EFEFEF"/>
                  </a:solidFill>
                  <a:latin typeface="Average"/>
                  <a:ea typeface="Average"/>
                  <a:cs typeface="Average"/>
                  <a:sym typeface="Average"/>
                </a:rPr>
                <a:t>0.040445</a:t>
              </a:r>
              <a:endParaRPr sz="13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EFEFEF"/>
                  </a:solidFill>
                  <a:latin typeface="Average"/>
                  <a:ea typeface="Average"/>
                  <a:cs typeface="Average"/>
                  <a:sym typeface="Average"/>
                </a:rPr>
                <a:t>Female</a:t>
              </a:r>
              <a:r>
                <a:rPr lang="en" sz="1300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.</a:t>
              </a:r>
              <a:r>
                <a:rPr lang="en" sz="1300">
                  <a:solidFill>
                    <a:srgbClr val="EFEFEF"/>
                  </a:solidFill>
                  <a:latin typeface="Average"/>
                  <a:ea typeface="Average"/>
                  <a:cs typeface="Average"/>
                  <a:sym typeface="Average"/>
                </a:rPr>
                <a:t>     :   </a:t>
              </a:r>
              <a:r>
                <a:rPr lang="en" sz="1300">
                  <a:solidFill>
                    <a:srgbClr val="EFEFEF"/>
                  </a:solidFill>
                  <a:latin typeface="Average"/>
                  <a:ea typeface="Average"/>
                  <a:cs typeface="Average"/>
                  <a:sym typeface="Average"/>
                </a:rPr>
                <a:t>0.047541</a:t>
              </a:r>
              <a:endParaRPr sz="13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73" name="Google Shape;273;p35"/>
            <p:cNvSpPr txBox="1"/>
            <p:nvPr/>
          </p:nvSpPr>
          <p:spPr>
            <a:xfrm>
              <a:off x="6139950" y="3943975"/>
              <a:ext cx="2697600" cy="117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 u="sng">
                  <a:solidFill>
                    <a:srgbClr val="EFEFEF"/>
                  </a:solidFill>
                  <a:latin typeface="Average"/>
                  <a:ea typeface="Average"/>
                  <a:cs typeface="Average"/>
                  <a:sym typeface="Average"/>
                </a:rPr>
                <a:t>Readmission By Gender (Test):</a:t>
              </a:r>
              <a:endParaRPr b="1" sz="1300" u="sng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 u="sng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EFEFEF"/>
                  </a:solidFill>
                  <a:latin typeface="Average"/>
                  <a:ea typeface="Average"/>
                  <a:cs typeface="Average"/>
                  <a:sym typeface="Average"/>
                </a:rPr>
                <a:t>Male         :   0.042576</a:t>
              </a:r>
              <a:endParaRPr sz="13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EFEFEF"/>
                  </a:solidFill>
                  <a:latin typeface="Average"/>
                  <a:ea typeface="Average"/>
                  <a:cs typeface="Average"/>
                  <a:sym typeface="Average"/>
                </a:rPr>
                <a:t>Female</a:t>
              </a:r>
              <a:r>
                <a:rPr lang="en" sz="1300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.</a:t>
              </a:r>
              <a:r>
                <a:rPr lang="en" sz="1300">
                  <a:solidFill>
                    <a:srgbClr val="EFEFEF"/>
                  </a:solidFill>
                  <a:latin typeface="Average"/>
                  <a:ea typeface="Average"/>
                  <a:cs typeface="Average"/>
                  <a:sym typeface="Average"/>
                </a:rPr>
                <a:t>     :   0.045442</a:t>
              </a:r>
              <a:endParaRPr sz="13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74" name="Google Shape;274;p35"/>
            <p:cNvSpPr txBox="1"/>
            <p:nvPr/>
          </p:nvSpPr>
          <p:spPr>
            <a:xfrm>
              <a:off x="6139950" y="1751650"/>
              <a:ext cx="2697600" cy="117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 u="sng">
                  <a:solidFill>
                    <a:srgbClr val="EFEFEF"/>
                  </a:solidFill>
                  <a:latin typeface="Average"/>
                  <a:ea typeface="Average"/>
                  <a:cs typeface="Average"/>
                  <a:sym typeface="Average"/>
                </a:rPr>
                <a:t>Readmission By Gender (Original):</a:t>
              </a:r>
              <a:endParaRPr b="1" sz="1300" u="sng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 u="sng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EFEFEF"/>
                  </a:solidFill>
                  <a:latin typeface="Average"/>
                  <a:ea typeface="Average"/>
                  <a:cs typeface="Average"/>
                  <a:sym typeface="Average"/>
                </a:rPr>
                <a:t>Male         :   </a:t>
              </a:r>
              <a:r>
                <a:rPr lang="en" sz="1300">
                  <a:solidFill>
                    <a:srgbClr val="EFEFEF"/>
                  </a:solidFill>
                  <a:latin typeface="Average"/>
                  <a:ea typeface="Average"/>
                  <a:cs typeface="Average"/>
                  <a:sym typeface="Average"/>
                </a:rPr>
                <a:t>0.040871</a:t>
              </a:r>
              <a:endParaRPr sz="13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EFEFEF"/>
                  </a:solidFill>
                  <a:latin typeface="Average"/>
                  <a:ea typeface="Average"/>
                  <a:cs typeface="Average"/>
                  <a:sym typeface="Average"/>
                </a:rPr>
                <a:t>Female</a:t>
              </a:r>
              <a:r>
                <a:rPr lang="en" sz="1300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.</a:t>
              </a:r>
              <a:r>
                <a:rPr lang="en" sz="1300">
                  <a:solidFill>
                    <a:srgbClr val="EFEFEF"/>
                  </a:solidFill>
                  <a:latin typeface="Average"/>
                  <a:ea typeface="Average"/>
                  <a:cs typeface="Average"/>
                  <a:sym typeface="Average"/>
                </a:rPr>
                <a:t>     :   </a:t>
              </a:r>
              <a:r>
                <a:rPr lang="en" sz="1300">
                  <a:solidFill>
                    <a:srgbClr val="EFEFEF"/>
                  </a:solidFill>
                  <a:latin typeface="Average"/>
                  <a:ea typeface="Average"/>
                  <a:cs typeface="Average"/>
                  <a:sym typeface="Average"/>
                </a:rPr>
                <a:t>0.047121</a:t>
              </a:r>
              <a:endParaRPr sz="13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EFEFEF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280" name="Google Shape;280;p36"/>
          <p:cNvSpPr txBox="1"/>
          <p:nvPr>
            <p:ph idx="2" type="body"/>
          </p:nvPr>
        </p:nvSpPr>
        <p:spPr>
          <a:xfrm>
            <a:off x="4829950" y="1967525"/>
            <a:ext cx="3837000" cy="18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Logistic Regression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Random Forest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XGBoost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Parameter Optimization </a:t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Model Selection - Logistic Regression</a:t>
            </a:r>
            <a:endParaRPr sz="2800"/>
          </a:p>
        </p:txBody>
      </p:sp>
      <p:sp>
        <p:nvSpPr>
          <p:cNvPr id="286" name="Google Shape;286;p37"/>
          <p:cNvSpPr txBox="1"/>
          <p:nvPr/>
        </p:nvSpPr>
        <p:spPr>
          <a:xfrm>
            <a:off x="5542850" y="874450"/>
            <a:ext cx="29787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LR &amp; LRCV combined charts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7" name="Google Shape;287;p37"/>
          <p:cNvSpPr txBox="1"/>
          <p:nvPr>
            <p:ph idx="4294967295" type="body"/>
          </p:nvPr>
        </p:nvSpPr>
        <p:spPr>
          <a:xfrm>
            <a:off x="592125" y="1280050"/>
            <a:ext cx="3979800" cy="32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Logistic Regression</a:t>
            </a:r>
            <a:r>
              <a:rPr b="1" lang="en" sz="2000"/>
              <a:t> </a:t>
            </a:r>
            <a:r>
              <a:rPr lang="en" sz="1400"/>
              <a:t>(black)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</a:t>
            </a:r>
            <a:r>
              <a:rPr lang="en" sz="1400"/>
              <a:t>roduced poor results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AUC: 0.547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Quickly moved on to LRCV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 u="sng"/>
              <a:t>Logistic Regression w/CV</a:t>
            </a:r>
            <a:r>
              <a:rPr lang="en" sz="1400"/>
              <a:t> (blue)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Better AUC: 0.566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Poor results for feature importance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Poor results for decile analysis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Skewed variables would likely benefit from a more advanced model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288" name="Google Shape;2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750" y="1203625"/>
            <a:ext cx="3565650" cy="3501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2950" y="1370986"/>
            <a:ext cx="1143375" cy="976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- Random Forest </a:t>
            </a:r>
            <a:endParaRPr/>
          </a:p>
        </p:txBody>
      </p:sp>
      <p:sp>
        <p:nvSpPr>
          <p:cNvPr id="295" name="Google Shape;295;p38"/>
          <p:cNvSpPr txBox="1"/>
          <p:nvPr>
            <p:ph idx="4294967295" type="body"/>
          </p:nvPr>
        </p:nvSpPr>
        <p:spPr>
          <a:xfrm>
            <a:off x="592125" y="1199375"/>
            <a:ext cx="3979800" cy="32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Random Forest Model</a:t>
            </a:r>
            <a:r>
              <a:rPr b="1" lang="en" sz="2000"/>
              <a:t> </a:t>
            </a:r>
            <a:r>
              <a:rPr lang="en" sz="1400"/>
              <a:t>(green)</a:t>
            </a:r>
            <a:endParaRPr b="1" sz="20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Similar AUC:  0.563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Much improved feature importance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Improved decile results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Suspected that some form of gradient boost would improve scores given our data construction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296" name="Google Shape;2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750" y="1199375"/>
            <a:ext cx="3583650" cy="35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850" y="1359425"/>
            <a:ext cx="979545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- XGBoost</a:t>
            </a:r>
            <a:endParaRPr/>
          </a:p>
        </p:txBody>
      </p:sp>
      <p:sp>
        <p:nvSpPr>
          <p:cNvPr id="303" name="Google Shape;303;p39"/>
          <p:cNvSpPr txBox="1"/>
          <p:nvPr/>
        </p:nvSpPr>
        <p:spPr>
          <a:xfrm>
            <a:off x="706825" y="1181025"/>
            <a:ext cx="3865200" cy="3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XGBoost</a:t>
            </a:r>
            <a:r>
              <a:rPr lang="en" sz="2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(orange)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0.568: highest AUC of base models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Good feat. imp. and dec. analysis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Employed undersampling techniques for classes to further balance the data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XGB Undersampled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(purple)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Test results shown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0.612 AUC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Good feat. imp. and dec. analysis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Poor false negative performance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04" name="Google Shape;3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999" y="1181025"/>
            <a:ext cx="3580401" cy="35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146" y="1355250"/>
            <a:ext cx="1013575" cy="8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- </a:t>
            </a:r>
            <a:r>
              <a:rPr lang="en"/>
              <a:t>Hyper</a:t>
            </a:r>
            <a:r>
              <a:rPr lang="en"/>
              <a:t> Parameter Tuning</a:t>
            </a:r>
            <a:endParaRPr/>
          </a:p>
        </p:txBody>
      </p:sp>
      <p:sp>
        <p:nvSpPr>
          <p:cNvPr id="311" name="Google Shape;311;p40"/>
          <p:cNvSpPr txBox="1"/>
          <p:nvPr>
            <p:ph idx="4294967295" type="body"/>
          </p:nvPr>
        </p:nvSpPr>
        <p:spPr>
          <a:xfrm>
            <a:off x="592125" y="1127650"/>
            <a:ext cx="3979800" cy="32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XGB Undersampled</a:t>
            </a:r>
            <a:endParaRPr b="1" sz="20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Large false negative count (1215)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Bad for clinical setting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Bad for unexpected readmission penalties in a financial context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 u="sng"/>
              <a:t>Hyper Parameter Tuning</a:t>
            </a:r>
            <a:endParaRPr b="1" sz="20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Performed to minimize false negatives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Grid Search Cross validation to retrain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Scored on AUC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fold CV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312" name="Google Shape;3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160" y="1212325"/>
            <a:ext cx="3734240" cy="34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318" name="Google Shape;318;p41"/>
          <p:cNvSpPr txBox="1"/>
          <p:nvPr>
            <p:ph idx="2" type="body"/>
          </p:nvPr>
        </p:nvSpPr>
        <p:spPr>
          <a:xfrm>
            <a:off x="5280425" y="1381350"/>
            <a:ext cx="3452700" cy="23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Evaluated via: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Decile Analysis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 Importance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Hospital is the primary stakeholder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Clinicians are interested in readmission rates to identify shortcomings in patient care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Finance department wishes to identify areas for cost savings, especially readmission penalties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intervention team desires a predictive model suitable for these parties</a:t>
            </a:r>
            <a:endParaRPr sz="15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Create a model that predicts patient readmission in less than 30 days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Model evaluated on AUC, false positive rates, and true positive rates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Designed for use by the intervention team</a:t>
            </a:r>
            <a:endParaRPr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XGBoost Tuned</a:t>
            </a:r>
            <a:endParaRPr/>
          </a:p>
        </p:txBody>
      </p:sp>
      <p:sp>
        <p:nvSpPr>
          <p:cNvPr id="324" name="Google Shape;324;p42"/>
          <p:cNvSpPr txBox="1"/>
          <p:nvPr>
            <p:ph idx="4294967295" type="body"/>
          </p:nvPr>
        </p:nvSpPr>
        <p:spPr>
          <a:xfrm>
            <a:off x="592125" y="1127650"/>
            <a:ext cx="36744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XGBoost Confusion Matrix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Somewhat high false positive count: 5623</a:t>
            </a:r>
            <a:endParaRPr sz="16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Lowest false negative count of all tested models: 487</a:t>
            </a:r>
            <a:endParaRPr sz="16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We considered this an acceptable trade-off for a clinical setting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059" y="1190950"/>
            <a:ext cx="3783340" cy="35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XGBoost Tuned</a:t>
            </a:r>
            <a:endParaRPr/>
          </a:p>
        </p:txBody>
      </p:sp>
      <p:pic>
        <p:nvPicPr>
          <p:cNvPr id="331" name="Google Shape;3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302" y="1184550"/>
            <a:ext cx="3585098" cy="35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3"/>
          <p:cNvSpPr txBox="1"/>
          <p:nvPr>
            <p:ph idx="4294967295" type="body"/>
          </p:nvPr>
        </p:nvSpPr>
        <p:spPr>
          <a:xfrm>
            <a:off x="592125" y="1159000"/>
            <a:ext cx="36744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XGBoost Tuned</a:t>
            </a:r>
            <a:r>
              <a:rPr b="1" lang="en" sz="2000"/>
              <a:t> </a:t>
            </a:r>
            <a:r>
              <a:rPr lang="en" sz="1400"/>
              <a:t>(red)</a:t>
            </a:r>
            <a:endParaRPr sz="12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Best AUC performance: 0.624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Sensible feature importance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Best decile analysis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Linearly distributed numbers of readmitted per quantile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063" y="1367350"/>
            <a:ext cx="1000275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Clinical Interpretation </a:t>
            </a:r>
            <a:endParaRPr/>
          </a:p>
        </p:txBody>
      </p:sp>
      <p:sp>
        <p:nvSpPr>
          <p:cNvPr id="339" name="Google Shape;339;p44"/>
          <p:cNvSpPr txBox="1"/>
          <p:nvPr>
            <p:ph idx="4294967295" type="body"/>
          </p:nvPr>
        </p:nvSpPr>
        <p:spPr>
          <a:xfrm>
            <a:off x="315125" y="1127650"/>
            <a:ext cx="27981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Feature Importance</a:t>
            </a:r>
            <a:endParaRPr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Discharged to Home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Improve discharge instructions or followup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Number Inpatient Visits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Musculoskeletal Disease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Common for Diabetics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Age 40-90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Age Under 40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Takes Glipizide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Lowers blood sugar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A1c Result Over 8%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Indicates poor control of Diabetes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700" y="1300488"/>
            <a:ext cx="56769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Financial Interpretation</a:t>
            </a:r>
            <a:endParaRPr/>
          </a:p>
        </p:txBody>
      </p:sp>
      <p:sp>
        <p:nvSpPr>
          <p:cNvPr id="346" name="Google Shape;346;p45"/>
          <p:cNvSpPr txBox="1"/>
          <p:nvPr>
            <p:ph idx="4294967295" type="body"/>
          </p:nvPr>
        </p:nvSpPr>
        <p:spPr>
          <a:xfrm>
            <a:off x="315875" y="1127650"/>
            <a:ext cx="3351000" cy="33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Decile Results</a:t>
            </a:r>
            <a:endParaRPr b="1" sz="2000"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Test results were sorted to 10 quantiles of equal size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As the number of readmitted increases, the percent of readmitted increases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 u="sng"/>
              <a:t>Takeaway</a:t>
            </a:r>
            <a:endParaRPr b="1" sz="2000"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Target the top 2 quantiles for intervention for an increase from 0.09 to 0.14 over random sampling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Model has 1.786 lift for top quantile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1.604 lift for top two quantiles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347" name="Google Shape;3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788" y="3810571"/>
            <a:ext cx="3827853" cy="65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45"/>
          <p:cNvCxnSpPr/>
          <p:nvPr/>
        </p:nvCxnSpPr>
        <p:spPr>
          <a:xfrm>
            <a:off x="4258463" y="3671351"/>
            <a:ext cx="409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2000"/>
              </a:srgbClr>
            </a:outerShdw>
          </a:effectLst>
        </p:spPr>
      </p:cxnSp>
      <p:pic>
        <p:nvPicPr>
          <p:cNvPr id="349" name="Google Shape;34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7563" y="1220588"/>
            <a:ext cx="5172326" cy="2311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5"/>
          <p:cNvPicPr preferRelativeResize="0"/>
          <p:nvPr/>
        </p:nvPicPr>
        <p:blipFill>
          <a:blip r:embed="rId5">
            <a:alphaModFix amt="26000"/>
          </a:blip>
          <a:stretch>
            <a:fillRect/>
          </a:stretch>
        </p:blipFill>
        <p:spPr>
          <a:xfrm>
            <a:off x="3717575" y="2215650"/>
            <a:ext cx="5172325" cy="21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- Business Outcome Summary</a:t>
            </a:r>
            <a:endParaRPr/>
          </a:p>
        </p:txBody>
      </p:sp>
      <p:sp>
        <p:nvSpPr>
          <p:cNvPr id="356" name="Google Shape;356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1"/>
                </a:solidFill>
              </a:rPr>
              <a:t>Clinical</a:t>
            </a:r>
            <a:endParaRPr b="1" sz="2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Clinicians should target patient characteristics via feature importance for further research into preventative medicine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Patient Characteristics to Target</a:t>
            </a:r>
            <a:r>
              <a:rPr b="1" lang="en" sz="1600"/>
              <a:t>:</a:t>
            </a:r>
            <a:endParaRPr b="1"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</a:t>
            </a:r>
            <a:r>
              <a:rPr lang="en"/>
              <a:t>ischarged to Home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A1c (Over 8%)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Aged 40-90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High number of inpatient visits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Musculoskeletal Disorders</a:t>
            </a:r>
            <a:endParaRPr sz="1600"/>
          </a:p>
        </p:txBody>
      </p:sp>
      <p:sp>
        <p:nvSpPr>
          <p:cNvPr id="357" name="Google Shape;357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1"/>
                </a:solidFill>
              </a:rPr>
              <a:t>Financial</a:t>
            </a:r>
            <a:endParaRPr b="1" sz="2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Hospital finance department should target the top quantile(s) of patients scored by our model with the highest chance of readmission rather than a random sampling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Intervention Targeting Priority:</a:t>
            </a:r>
            <a:endParaRPr b="1"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Target the top quantile for max cost efficiency: 15.7% readmitted with 1.78 lift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Target the top 2 quantiles for larger patient group: 14% readmitted with 1.6 lift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Project Goals</a:t>
            </a:r>
            <a:endParaRPr/>
          </a:p>
        </p:txBody>
      </p:sp>
      <p:sp>
        <p:nvSpPr>
          <p:cNvPr id="363" name="Google Shape;363;p47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Project Updates</a:t>
            </a:r>
            <a:endParaRPr b="1" u="sng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Exploring other models and techniques to correct for data imbalance and higher predictive accuracy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u="sng"/>
              <a:t>Future Projects</a:t>
            </a:r>
            <a:endParaRPr b="1" u="sng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Applying these techniques to analyze readmission rates of other populations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Sourcing intervention efficacy rates and the cost of intervention to model the financial impact of such models as ours on hospitals or clinical care institutions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8"/>
          <p:cNvSpPr txBox="1"/>
          <p:nvPr>
            <p:ph idx="4294967295" type="title"/>
          </p:nvPr>
        </p:nvSpPr>
        <p:spPr>
          <a:xfrm>
            <a:off x="311700" y="169792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0" name="Google Shape;370;p48"/>
          <p:cNvSpPr txBox="1"/>
          <p:nvPr>
            <p:ph idx="4294967295" type="title"/>
          </p:nvPr>
        </p:nvSpPr>
        <p:spPr>
          <a:xfrm>
            <a:off x="320250" y="257175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Outcome Objectives</a:t>
            </a:r>
            <a:endParaRPr/>
          </a:p>
        </p:txBody>
      </p:sp>
      <p:grpSp>
        <p:nvGrpSpPr>
          <p:cNvPr id="83" name="Google Shape;83;p16"/>
          <p:cNvGrpSpPr/>
          <p:nvPr/>
        </p:nvGrpSpPr>
        <p:grpSpPr>
          <a:xfrm>
            <a:off x="438500" y="1245825"/>
            <a:ext cx="2628925" cy="3416400"/>
            <a:chOff x="431925" y="1304875"/>
            <a:chExt cx="2628925" cy="3416400"/>
          </a:xfrm>
        </p:grpSpPr>
        <p:sp>
          <p:nvSpPr>
            <p:cNvPr id="84" name="Google Shape;84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513000" y="12458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Outcome</a:t>
            </a:r>
            <a:r>
              <a:rPr lang="en">
                <a:solidFill>
                  <a:schemeClr val="lt1"/>
                </a:solidFill>
              </a:rPr>
              <a:t>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514900" y="179125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Clinicians can more effectively treat patients through preventative rather than reactive medicine</a:t>
            </a:r>
            <a:endParaRPr sz="1600"/>
          </a:p>
        </p:txBody>
      </p:sp>
      <p:grpSp>
        <p:nvGrpSpPr>
          <p:cNvPr id="88" name="Google Shape;88;p16"/>
          <p:cNvGrpSpPr/>
          <p:nvPr/>
        </p:nvGrpSpPr>
        <p:grpSpPr>
          <a:xfrm>
            <a:off x="3491025" y="1245825"/>
            <a:ext cx="2632500" cy="3416400"/>
            <a:chOff x="3320450" y="1304875"/>
            <a:chExt cx="2632500" cy="3416400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3560025" y="12458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Outcome </a:t>
            </a: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3567975" y="179125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Hospital finance department can reduce the burden on the hospital through lowering readmission penalties, etc.</a:t>
            </a:r>
            <a:endParaRPr sz="16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75" y="2147088"/>
            <a:ext cx="1779296" cy="1613874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</a:t>
            </a:r>
            <a:endParaRPr/>
          </a:p>
        </p:txBody>
      </p:sp>
      <p:grpSp>
        <p:nvGrpSpPr>
          <p:cNvPr id="99" name="Google Shape;99;p17"/>
          <p:cNvGrpSpPr/>
          <p:nvPr/>
        </p:nvGrpSpPr>
        <p:grpSpPr>
          <a:xfrm>
            <a:off x="796138" y="1946750"/>
            <a:ext cx="1606073" cy="1582600"/>
            <a:chOff x="796138" y="2306625"/>
            <a:chExt cx="1606073" cy="1582600"/>
          </a:xfrm>
        </p:grpSpPr>
        <p:grpSp>
          <p:nvGrpSpPr>
            <p:cNvPr id="100" name="Google Shape;100;p17"/>
            <p:cNvGrpSpPr/>
            <p:nvPr/>
          </p:nvGrpSpPr>
          <p:grpSpPr>
            <a:xfrm>
              <a:off x="796138" y="2306625"/>
              <a:ext cx="1606073" cy="297225"/>
              <a:chOff x="796138" y="2306625"/>
              <a:chExt cx="1606073" cy="297225"/>
            </a:xfrm>
          </p:grpSpPr>
          <p:sp>
            <p:nvSpPr>
              <p:cNvPr id="101" name="Google Shape;101;p17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414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2F2F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" name="Google Shape;103;p17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918274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Data set was self contained; no other data added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7"/>
          <p:cNvGrpSpPr/>
          <p:nvPr/>
        </p:nvGrpSpPr>
        <p:grpSpPr>
          <a:xfrm>
            <a:off x="2283710" y="1946750"/>
            <a:ext cx="1606073" cy="1582600"/>
            <a:chOff x="2283710" y="2306625"/>
            <a:chExt cx="1606073" cy="1582600"/>
          </a:xfrm>
        </p:grpSpPr>
        <p:sp>
          <p:nvSpPr>
            <p:cNvPr id="106" name="Google Shape;106;p17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240493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Processing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240738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Missing Values</a:t>
              </a:r>
              <a:b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b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Etc.</a:t>
              </a: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p17"/>
          <p:cNvGrpSpPr/>
          <p:nvPr/>
        </p:nvGrpSpPr>
        <p:grpSpPr>
          <a:xfrm>
            <a:off x="3768859" y="1946750"/>
            <a:ext cx="1606073" cy="1582600"/>
            <a:chOff x="3768859" y="2306625"/>
            <a:chExt cx="1606073" cy="1582600"/>
          </a:xfrm>
        </p:grpSpPr>
        <p:sp>
          <p:nvSpPr>
            <p:cNvPr id="111" name="Google Shape;111;p17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388999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EDA &amp; Visualization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389244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Features grouped based on readmission rates</a:t>
              </a:r>
              <a:endParaRPr sz="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5256641" y="1946750"/>
            <a:ext cx="1606073" cy="1582600"/>
            <a:chOff x="5256641" y="2306625"/>
            <a:chExt cx="1606073" cy="1582600"/>
          </a:xfrm>
        </p:grpSpPr>
        <p:sp>
          <p:nvSpPr>
            <p:cNvPr id="116" name="Google Shape;116;p17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Modeling &amp; Tuning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538022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Variants of Logistic, Random Forest, and XGBoost explored and tuned for optimization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6741789" y="1946750"/>
            <a:ext cx="1606073" cy="1582600"/>
            <a:chOff x="6741789" y="2306625"/>
            <a:chExt cx="1606073" cy="1582600"/>
          </a:xfrm>
        </p:grpSpPr>
        <p:sp>
          <p:nvSpPr>
            <p:cNvPr id="121" name="Google Shape;121;p17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6865689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Final Result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686813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AUC</a:t>
              </a:r>
              <a:b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Decile Analysis</a:t>
              </a:r>
              <a:b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Feature Importance</a:t>
              </a:r>
              <a:b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Business Conclusions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35" name="Google Shape;135;p19"/>
          <p:cNvSpPr txBox="1"/>
          <p:nvPr>
            <p:ph idx="4294967295" type="body"/>
          </p:nvPr>
        </p:nvSpPr>
        <p:spPr>
          <a:xfrm>
            <a:off x="257925" y="1127650"/>
            <a:ext cx="8520600" cy="3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Sourced from UCI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10 years (1999-2008) of clinical care at 130 US hospitals and integrated delivery networks.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Over 50 features representing patient and hospital outcomes.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~ 100,000 records.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Encounters all satisfied the following criteria: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Was inpatient (hospital admission).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Was a diabetic encounter (some diabetes diagnosis)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Length of stay 1-14 days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Lab tests were performed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Medications were administered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41" name="Google Shape;141;p20"/>
          <p:cNvSpPr txBox="1"/>
          <p:nvPr>
            <p:ph idx="2" type="body"/>
          </p:nvPr>
        </p:nvSpPr>
        <p:spPr>
          <a:xfrm>
            <a:off x="4863300" y="4194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 Major Concerns: 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Missing values within desired features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Features with high overall missingness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Multiple encounters per patient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592125" y="2666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47" name="Google Shape;147;p21"/>
          <p:cNvSpPr txBox="1"/>
          <p:nvPr>
            <p:ph idx="4294967295" type="body"/>
          </p:nvPr>
        </p:nvSpPr>
        <p:spPr>
          <a:xfrm>
            <a:off x="164525" y="1281125"/>
            <a:ext cx="36393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Missingness</a:t>
            </a:r>
            <a:endParaRPr b="1" sz="2000" u="sng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 features have high overall missingness: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Weight, Medical Specialty, and Payer Code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Percent Missing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Weight:  97%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Medical Specialty:  49%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Payer Code:  40%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Race:  2%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Diagnostic 3:  1%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148" name="Google Shape;148;p21"/>
          <p:cNvSpPr txBox="1"/>
          <p:nvPr/>
        </p:nvSpPr>
        <p:spPr>
          <a:xfrm>
            <a:off x="645900" y="1033925"/>
            <a:ext cx="78522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150" y="1281125"/>
            <a:ext cx="4902225" cy="32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