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7F9D-427D-47AD-9F57-75BFD45E8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F62E1-7CCD-4502-AAF9-4E9BFBB45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ACB4F3-8C18-4D1D-81E5-4E3B905D62ED}"/>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5" name="Footer Placeholder 4">
            <a:extLst>
              <a:ext uri="{FF2B5EF4-FFF2-40B4-BE49-F238E27FC236}">
                <a16:creationId xmlns:a16="http://schemas.microsoft.com/office/drawing/2014/main" id="{F16800CE-6370-486C-AB24-6E9F9640B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DB56E-3DE9-4B40-97F2-C3FD89C09EFB}"/>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324532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448F-19D6-4D07-BE8B-9752D72255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E9771D-24C2-4BA6-A306-2AEB48E5F3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91F91-DCBE-4E4F-B93D-3208D05FEAE0}"/>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5" name="Footer Placeholder 4">
            <a:extLst>
              <a:ext uri="{FF2B5EF4-FFF2-40B4-BE49-F238E27FC236}">
                <a16:creationId xmlns:a16="http://schemas.microsoft.com/office/drawing/2014/main" id="{10BE200A-790F-4593-8838-3DDE4F67B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C2C9D-3060-4E3A-96A4-0279FD86EAB2}"/>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202659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E12F3-DDF9-4645-945C-A30A7F88D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F77B1F-245C-4580-8B3B-B8F654D0B7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1571F-77E8-4E7E-BB54-BC520C4E36C0}"/>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5" name="Footer Placeholder 4">
            <a:extLst>
              <a:ext uri="{FF2B5EF4-FFF2-40B4-BE49-F238E27FC236}">
                <a16:creationId xmlns:a16="http://schemas.microsoft.com/office/drawing/2014/main" id="{CD620672-55DA-42CB-9884-BFF385793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2A7C4-8ABA-402B-8FFA-68E9D1621FD9}"/>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252979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7F53-9B71-4ABF-8A2D-91A075122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4D0434-161C-4366-B222-3CA73090E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8F472-39A7-4F56-9A38-E8C49DF53B8A}"/>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5" name="Footer Placeholder 4">
            <a:extLst>
              <a:ext uri="{FF2B5EF4-FFF2-40B4-BE49-F238E27FC236}">
                <a16:creationId xmlns:a16="http://schemas.microsoft.com/office/drawing/2014/main" id="{6661DDFD-5CF1-4487-B5A1-E57D0DFCC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4EDB4-4174-40C0-A30C-CCB743DC3169}"/>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316526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1659-433F-485E-9C26-CB0BF2802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4EE315-39CF-49B9-9F4C-5930E995E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BC038-6A4B-40A1-8343-52344540C104}"/>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5" name="Footer Placeholder 4">
            <a:extLst>
              <a:ext uri="{FF2B5EF4-FFF2-40B4-BE49-F238E27FC236}">
                <a16:creationId xmlns:a16="http://schemas.microsoft.com/office/drawing/2014/main" id="{374EF74E-92C1-4AB4-9AF4-CD6DAD562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36C35-63E1-4D49-AF7F-D1002878AC8B}"/>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39797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D06A-0AF3-490B-B623-7C172971C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0A23F-B3CD-4F69-BE98-290196E8BE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8DC15-E1E2-4039-8F81-50F734502E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241579-A878-4786-BD42-867376539FC7}"/>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6" name="Footer Placeholder 5">
            <a:extLst>
              <a:ext uri="{FF2B5EF4-FFF2-40B4-BE49-F238E27FC236}">
                <a16:creationId xmlns:a16="http://schemas.microsoft.com/office/drawing/2014/main" id="{10988275-8A16-4471-9A2A-8349B25E1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C6529-FCCA-471A-877C-341314FCD123}"/>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240344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1952-9C47-4F7E-9DD6-C82C2E785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F3E5B4-B27D-4C1C-88C5-16D8111A5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46BF4D-C61C-498A-A68E-41C740C55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E43422-1AF3-4129-8441-3CFAB1EDF7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694122-7CBA-4967-92AE-7093430545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12924-312F-4774-89C3-98DCE8847B8C}"/>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8" name="Footer Placeholder 7">
            <a:extLst>
              <a:ext uri="{FF2B5EF4-FFF2-40B4-BE49-F238E27FC236}">
                <a16:creationId xmlns:a16="http://schemas.microsoft.com/office/drawing/2014/main" id="{123DC53C-09E0-455A-A493-E8690507C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78DB34-232A-4379-A72B-1BDC5149C2D4}"/>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224822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D06C-FE8D-4DCB-B699-21047FB934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F4C3C-4C7F-4E77-BCE4-68A994525966}"/>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4" name="Footer Placeholder 3">
            <a:extLst>
              <a:ext uri="{FF2B5EF4-FFF2-40B4-BE49-F238E27FC236}">
                <a16:creationId xmlns:a16="http://schemas.microsoft.com/office/drawing/2014/main" id="{5A0A4A9C-AFD5-4226-86C4-FE7CC97EA0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DB8916-3DD4-4929-B655-4D4B3E829ADE}"/>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249571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124E1-759C-4E8C-8F60-0615001E0343}"/>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3" name="Footer Placeholder 2">
            <a:extLst>
              <a:ext uri="{FF2B5EF4-FFF2-40B4-BE49-F238E27FC236}">
                <a16:creationId xmlns:a16="http://schemas.microsoft.com/office/drawing/2014/main" id="{DA49A5BB-7740-4515-8BE6-41081FEDB9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316539-8E8F-415E-AB82-5D335829BC3A}"/>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101864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65A2-6A3B-424C-BC72-3A67E6482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5683A5-2764-413D-B983-386A10A37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ABBB1A-B8C4-433D-97B3-B4AA0FD80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E596B-59F3-445A-96F5-AF076BB33A31}"/>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6" name="Footer Placeholder 5">
            <a:extLst>
              <a:ext uri="{FF2B5EF4-FFF2-40B4-BE49-F238E27FC236}">
                <a16:creationId xmlns:a16="http://schemas.microsoft.com/office/drawing/2014/main" id="{6A09F32D-FE7C-487E-8103-69D437725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92D99-BDAA-4AD8-B9BD-4D217892DF60}"/>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86709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3182-1905-487B-B76C-02CC8E6FE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68CA-EBD3-4B7C-A5C9-21435DCE2E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6ACEE-0E41-4C58-AF28-53C76ED19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E9230-6D46-4417-9153-5ABF0C94441A}"/>
              </a:ext>
            </a:extLst>
          </p:cNvPr>
          <p:cNvSpPr>
            <a:spLocks noGrp="1"/>
          </p:cNvSpPr>
          <p:nvPr>
            <p:ph type="dt" sz="half" idx="10"/>
          </p:nvPr>
        </p:nvSpPr>
        <p:spPr/>
        <p:txBody>
          <a:bodyPr/>
          <a:lstStyle/>
          <a:p>
            <a:fld id="{09968528-F67C-4256-B7DD-E75E9975FBF1}" type="datetimeFigureOut">
              <a:rPr lang="en-US" smtClean="0"/>
              <a:t>8/16/2020</a:t>
            </a:fld>
            <a:endParaRPr lang="en-US"/>
          </a:p>
        </p:txBody>
      </p:sp>
      <p:sp>
        <p:nvSpPr>
          <p:cNvPr id="6" name="Footer Placeholder 5">
            <a:extLst>
              <a:ext uri="{FF2B5EF4-FFF2-40B4-BE49-F238E27FC236}">
                <a16:creationId xmlns:a16="http://schemas.microsoft.com/office/drawing/2014/main" id="{D34CDDF3-C1E1-47E9-9C16-13801D68B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64AC0-C92B-4B50-8013-EA8520073E11}"/>
              </a:ext>
            </a:extLst>
          </p:cNvPr>
          <p:cNvSpPr>
            <a:spLocks noGrp="1"/>
          </p:cNvSpPr>
          <p:nvPr>
            <p:ph type="sldNum" sz="quarter" idx="12"/>
          </p:nvPr>
        </p:nvSpPr>
        <p:spPr/>
        <p:txBody>
          <a:bodyPr/>
          <a:lstStyle/>
          <a:p>
            <a:fld id="{37942D3C-308F-4A5C-9E89-3C3B99F46186}" type="slidenum">
              <a:rPr lang="en-US" smtClean="0"/>
              <a:t>‹#›</a:t>
            </a:fld>
            <a:endParaRPr lang="en-US"/>
          </a:p>
        </p:txBody>
      </p:sp>
    </p:spTree>
    <p:extLst>
      <p:ext uri="{BB962C8B-B14F-4D97-AF65-F5344CB8AC3E}">
        <p14:creationId xmlns:p14="http://schemas.microsoft.com/office/powerpoint/2010/main" val="249712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BA446-0F28-469B-9D79-CFDDEE0CF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D03814-B9F1-4C44-AC79-0AA54504C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0AA5E-FF45-42F6-855D-96D4D38C0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68528-F67C-4256-B7DD-E75E9975FBF1}" type="datetimeFigureOut">
              <a:rPr lang="en-US" smtClean="0"/>
              <a:t>8/16/2020</a:t>
            </a:fld>
            <a:endParaRPr lang="en-US"/>
          </a:p>
        </p:txBody>
      </p:sp>
      <p:sp>
        <p:nvSpPr>
          <p:cNvPr id="5" name="Footer Placeholder 4">
            <a:extLst>
              <a:ext uri="{FF2B5EF4-FFF2-40B4-BE49-F238E27FC236}">
                <a16:creationId xmlns:a16="http://schemas.microsoft.com/office/drawing/2014/main" id="{669208E9-DE3C-47CF-9C56-A2DADF8E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85DF6A-3F4C-4ED8-AED7-96A421C62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42D3C-308F-4A5C-9E89-3C3B99F46186}" type="slidenum">
              <a:rPr lang="en-US" smtClean="0"/>
              <a:t>‹#›</a:t>
            </a:fld>
            <a:endParaRPr lang="en-US"/>
          </a:p>
        </p:txBody>
      </p:sp>
    </p:spTree>
    <p:extLst>
      <p:ext uri="{BB962C8B-B14F-4D97-AF65-F5344CB8AC3E}">
        <p14:creationId xmlns:p14="http://schemas.microsoft.com/office/powerpoint/2010/main" val="3400740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95E1-90A0-4293-AA40-94E06F999580}"/>
              </a:ext>
            </a:extLst>
          </p:cNvPr>
          <p:cNvSpPr>
            <a:spLocks noGrp="1"/>
          </p:cNvSpPr>
          <p:nvPr>
            <p:ph type="ctrTitle"/>
          </p:nvPr>
        </p:nvSpPr>
        <p:spPr>
          <a:xfrm>
            <a:off x="1524000" y="1122363"/>
            <a:ext cx="9144000" cy="2387600"/>
          </a:xfrm>
        </p:spPr>
        <p:txBody>
          <a:bodyPr/>
          <a:lstStyle/>
          <a:p>
            <a:r>
              <a:rPr lang="en-US" b="1" u="sng" dirty="0">
                <a:solidFill>
                  <a:srgbClr val="0070C0"/>
                </a:solidFill>
              </a:rPr>
              <a:t>Storing Sustaining Product builds</a:t>
            </a:r>
          </a:p>
        </p:txBody>
      </p:sp>
      <p:sp>
        <p:nvSpPr>
          <p:cNvPr id="3" name="Subtitle 2">
            <a:extLst>
              <a:ext uri="{FF2B5EF4-FFF2-40B4-BE49-F238E27FC236}">
                <a16:creationId xmlns:a16="http://schemas.microsoft.com/office/drawing/2014/main" id="{295EC194-04A8-46DF-915B-C590F76013BA}"/>
              </a:ext>
            </a:extLst>
          </p:cNvPr>
          <p:cNvSpPr>
            <a:spLocks noGrp="1"/>
          </p:cNvSpPr>
          <p:nvPr>
            <p:ph type="subTitle" idx="1"/>
          </p:nvPr>
        </p:nvSpPr>
        <p:spPr>
          <a:xfrm>
            <a:off x="1524000" y="3602038"/>
            <a:ext cx="9144000" cy="1655762"/>
          </a:xfrm>
        </p:spPr>
        <p:txBody>
          <a:bodyPr/>
          <a:lstStyle/>
          <a:p>
            <a:endParaRPr lang="en-US" dirty="0"/>
          </a:p>
        </p:txBody>
      </p:sp>
    </p:spTree>
    <p:extLst>
      <p:ext uri="{BB962C8B-B14F-4D97-AF65-F5344CB8AC3E}">
        <p14:creationId xmlns:p14="http://schemas.microsoft.com/office/powerpoint/2010/main" val="330875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5697AB-8500-4A8C-B635-5978A5499FBC}"/>
              </a:ext>
            </a:extLst>
          </p:cNvPr>
          <p:cNvSpPr>
            <a:spLocks noGrp="1"/>
          </p:cNvSpPr>
          <p:nvPr>
            <p:ph type="ctrTitle"/>
          </p:nvPr>
        </p:nvSpPr>
        <p:spPr>
          <a:xfrm>
            <a:off x="1524000" y="1122363"/>
            <a:ext cx="8818880" cy="950277"/>
          </a:xfrm>
        </p:spPr>
        <p:txBody>
          <a:bodyPr/>
          <a:lstStyle/>
          <a:p>
            <a:r>
              <a:rPr lang="en-US" b="1" u="sng" dirty="0">
                <a:solidFill>
                  <a:srgbClr val="0070C0"/>
                </a:solidFill>
              </a:rPr>
              <a:t>Problem Statement</a:t>
            </a:r>
          </a:p>
        </p:txBody>
      </p:sp>
      <p:sp>
        <p:nvSpPr>
          <p:cNvPr id="7" name="Subtitle 6">
            <a:extLst>
              <a:ext uri="{FF2B5EF4-FFF2-40B4-BE49-F238E27FC236}">
                <a16:creationId xmlns:a16="http://schemas.microsoft.com/office/drawing/2014/main" id="{D0A94B08-4B10-4869-B8E0-EABF9381A883}"/>
              </a:ext>
            </a:extLst>
          </p:cNvPr>
          <p:cNvSpPr>
            <a:spLocks noGrp="1"/>
          </p:cNvSpPr>
          <p:nvPr>
            <p:ph type="subTitle" idx="1"/>
          </p:nvPr>
        </p:nvSpPr>
        <p:spPr>
          <a:xfrm>
            <a:off x="1524000" y="2600324"/>
            <a:ext cx="10007600" cy="3678555"/>
          </a:xfrm>
        </p:spPr>
        <p:txBody>
          <a:bodyPr/>
          <a:lstStyle/>
          <a:p>
            <a:pPr algn="l"/>
            <a:r>
              <a:rPr lang="en-US" dirty="0"/>
              <a:t>For the sustaining projects we will not have the builds ready. Depending on the defect/issue, Every time we have to give the build based on the product. We can't have calculus daily or weekly builds has it increases the load on the build servers.</a:t>
            </a:r>
          </a:p>
        </p:txBody>
      </p:sp>
    </p:spTree>
    <p:extLst>
      <p:ext uri="{BB962C8B-B14F-4D97-AF65-F5344CB8AC3E}">
        <p14:creationId xmlns:p14="http://schemas.microsoft.com/office/powerpoint/2010/main" val="395610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46D5-2672-4407-B5A5-98A1D9F226F0}"/>
              </a:ext>
            </a:extLst>
          </p:cNvPr>
          <p:cNvSpPr>
            <a:spLocks noGrp="1"/>
          </p:cNvSpPr>
          <p:nvPr>
            <p:ph type="title"/>
          </p:nvPr>
        </p:nvSpPr>
        <p:spPr/>
        <p:txBody>
          <a:bodyPr/>
          <a:lstStyle/>
          <a:p>
            <a:pPr algn="ctr"/>
            <a:r>
              <a:rPr lang="en-US" sz="6000" b="1" u="sng" dirty="0">
                <a:solidFill>
                  <a:srgbClr val="0070C0"/>
                </a:solidFill>
              </a:rPr>
              <a:t>Solution to the problem</a:t>
            </a:r>
          </a:p>
        </p:txBody>
      </p:sp>
      <p:sp>
        <p:nvSpPr>
          <p:cNvPr id="3" name="Content Placeholder 2">
            <a:extLst>
              <a:ext uri="{FF2B5EF4-FFF2-40B4-BE49-F238E27FC236}">
                <a16:creationId xmlns:a16="http://schemas.microsoft.com/office/drawing/2014/main" id="{88507A00-8994-44AE-A6AB-CEC4B3DDB514}"/>
              </a:ext>
            </a:extLst>
          </p:cNvPr>
          <p:cNvSpPr>
            <a:spLocks noGrp="1"/>
          </p:cNvSpPr>
          <p:nvPr>
            <p:ph idx="1"/>
          </p:nvPr>
        </p:nvSpPr>
        <p:spPr/>
        <p:txBody>
          <a:bodyPr>
            <a:normAutofit/>
          </a:bodyPr>
          <a:lstStyle/>
          <a:p>
            <a:pPr marL="0" indent="0">
              <a:buNone/>
            </a:pPr>
            <a:r>
              <a:rPr lang="en-US" sz="2400" dirty="0"/>
              <a:t>Pick the configspec of each product from </a:t>
            </a:r>
            <a:r>
              <a:rPr lang="en-US" sz="2400" dirty="0" err="1"/>
              <a:t>saad</a:t>
            </a:r>
            <a:r>
              <a:rPr lang="en-US" sz="2400" dirty="0"/>
              <a:t> and store it the permanent location. Trigger the build in calculus. Once the build is successful, Store the builds in the permanent location. If the configspec of the build exists for the product, then compare the configspec by picking the latest configspec from </a:t>
            </a:r>
            <a:r>
              <a:rPr lang="en-US" sz="2400" dirty="0" err="1"/>
              <a:t>saad</a:t>
            </a:r>
            <a:r>
              <a:rPr lang="en-US" sz="2400" dirty="0"/>
              <a:t>. If there is a difference in the configspec (</a:t>
            </a:r>
            <a:r>
              <a:rPr lang="en-US" sz="2400" u="sng" dirty="0"/>
              <a:t>w.r.t to labels</a:t>
            </a:r>
            <a:r>
              <a:rPr lang="en-US" sz="2400" dirty="0"/>
              <a:t>) then trigger the build in calculus. Once the build is successful, Store the builds in the permanent location.</a:t>
            </a:r>
            <a:endParaRPr lang="en-US" dirty="0">
              <a:ln w="0"/>
              <a:solidFill>
                <a:schemeClr val="accent1"/>
              </a:solidFill>
              <a:effectLst>
                <a:outerShdw blurRad="38100" dist="25400" dir="5400000" algn="ctr" rotWithShape="0">
                  <a:srgbClr val="6E747A">
                    <a:alpha val="43000"/>
                  </a:srgbClr>
                </a:outerShdw>
              </a:effectLst>
            </a:endParaRPr>
          </a:p>
          <a:p>
            <a:endParaRPr lang="en-US" dirty="0"/>
          </a:p>
        </p:txBody>
      </p:sp>
    </p:spTree>
    <p:extLst>
      <p:ext uri="{BB962C8B-B14F-4D97-AF65-F5344CB8AC3E}">
        <p14:creationId xmlns:p14="http://schemas.microsoft.com/office/powerpoint/2010/main" val="398056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D536B0-84A4-474C-A335-6697723E230B}"/>
              </a:ext>
            </a:extLst>
          </p:cNvPr>
          <p:cNvSpPr>
            <a:spLocks noGrp="1"/>
          </p:cNvSpPr>
          <p:nvPr>
            <p:ph type="title"/>
          </p:nvPr>
        </p:nvSpPr>
        <p:spPr>
          <a:xfrm>
            <a:off x="831850" y="1709739"/>
            <a:ext cx="10515600" cy="2347912"/>
          </a:xfrm>
        </p:spPr>
        <p:txBody>
          <a:bodyPr>
            <a:normAutofit/>
          </a:bodyPr>
          <a:lstStyle/>
          <a:p>
            <a:pPr algn="ctr"/>
            <a:r>
              <a:rPr lang="en-US" sz="8000" b="1" u="sng" dirty="0">
                <a:solidFill>
                  <a:srgbClr val="0070C0"/>
                </a:solidFill>
              </a:rPr>
              <a:t>FLOW CHART</a:t>
            </a:r>
          </a:p>
        </p:txBody>
      </p:sp>
      <p:sp>
        <p:nvSpPr>
          <p:cNvPr id="5" name="Text Placeholder 4">
            <a:extLst>
              <a:ext uri="{FF2B5EF4-FFF2-40B4-BE49-F238E27FC236}">
                <a16:creationId xmlns:a16="http://schemas.microsoft.com/office/drawing/2014/main" id="{9DF830D7-CFDD-4DA9-9B81-FC26341EC0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123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871DF6-C0CE-4A5A-86C5-53CD4B4126B4}"/>
              </a:ext>
            </a:extLst>
          </p:cNvPr>
          <p:cNvSpPr/>
          <p:nvPr/>
        </p:nvSpPr>
        <p:spPr>
          <a:xfrm>
            <a:off x="130967" y="190499"/>
            <a:ext cx="2733675" cy="150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Pick the configspec of each product from </a:t>
            </a:r>
            <a:r>
              <a:rPr lang="en-US" dirty="0" err="1"/>
              <a:t>saad</a:t>
            </a:r>
            <a:r>
              <a:rPr lang="en-US" dirty="0"/>
              <a:t> and store it in the location</a:t>
            </a:r>
          </a:p>
        </p:txBody>
      </p:sp>
      <p:sp>
        <p:nvSpPr>
          <p:cNvPr id="8" name="Diamond 7">
            <a:extLst>
              <a:ext uri="{FF2B5EF4-FFF2-40B4-BE49-F238E27FC236}">
                <a16:creationId xmlns:a16="http://schemas.microsoft.com/office/drawing/2014/main" id="{CD0C798F-327A-4AED-88AB-C692692A48B7}"/>
              </a:ext>
            </a:extLst>
          </p:cNvPr>
          <p:cNvSpPr/>
          <p:nvPr/>
        </p:nvSpPr>
        <p:spPr>
          <a:xfrm>
            <a:off x="3895721" y="3429000"/>
            <a:ext cx="3362328" cy="26241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with the stored configspec with the latest configspec from SAAD</a:t>
            </a:r>
          </a:p>
        </p:txBody>
      </p:sp>
      <p:sp>
        <p:nvSpPr>
          <p:cNvPr id="9" name="Arrow: Right 8">
            <a:extLst>
              <a:ext uri="{FF2B5EF4-FFF2-40B4-BE49-F238E27FC236}">
                <a16:creationId xmlns:a16="http://schemas.microsoft.com/office/drawing/2014/main" id="{693529CB-DAD0-41E3-AF45-F86817489432}"/>
              </a:ext>
            </a:extLst>
          </p:cNvPr>
          <p:cNvSpPr/>
          <p:nvPr/>
        </p:nvSpPr>
        <p:spPr>
          <a:xfrm>
            <a:off x="2995611" y="985837"/>
            <a:ext cx="1143000" cy="409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66B085B4-943F-4636-A799-0F2682C0E512}"/>
              </a:ext>
            </a:extLst>
          </p:cNvPr>
          <p:cNvSpPr/>
          <p:nvPr/>
        </p:nvSpPr>
        <p:spPr>
          <a:xfrm>
            <a:off x="7015160" y="985837"/>
            <a:ext cx="1247775" cy="409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3505D9B9-F415-43F0-8617-60E40BA9763C}"/>
              </a:ext>
            </a:extLst>
          </p:cNvPr>
          <p:cNvSpPr/>
          <p:nvPr/>
        </p:nvSpPr>
        <p:spPr>
          <a:xfrm>
            <a:off x="4400548" y="0"/>
            <a:ext cx="2352675" cy="23812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Chcek</a:t>
            </a:r>
            <a:r>
              <a:rPr lang="en-US" dirty="0"/>
              <a:t> if the </a:t>
            </a:r>
            <a:r>
              <a:rPr lang="en-US" dirty="0" err="1"/>
              <a:t>configspecexists</a:t>
            </a:r>
            <a:endParaRPr lang="en-US" dirty="0"/>
          </a:p>
        </p:txBody>
      </p:sp>
      <p:sp>
        <p:nvSpPr>
          <p:cNvPr id="13" name="Oval 12">
            <a:extLst>
              <a:ext uri="{FF2B5EF4-FFF2-40B4-BE49-F238E27FC236}">
                <a16:creationId xmlns:a16="http://schemas.microsoft.com/office/drawing/2014/main" id="{C68D9018-F421-443A-ADF1-1BDD3A52A7B0}"/>
              </a:ext>
            </a:extLst>
          </p:cNvPr>
          <p:cNvSpPr/>
          <p:nvPr/>
        </p:nvSpPr>
        <p:spPr>
          <a:xfrm>
            <a:off x="5769767" y="2618820"/>
            <a:ext cx="850105" cy="39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14" name="Arrow: Down 13">
            <a:extLst>
              <a:ext uri="{FF2B5EF4-FFF2-40B4-BE49-F238E27FC236}">
                <a16:creationId xmlns:a16="http://schemas.microsoft.com/office/drawing/2014/main" id="{350AB9BB-541E-4E52-90B5-C381AE16ED34}"/>
              </a:ext>
            </a:extLst>
          </p:cNvPr>
          <p:cNvSpPr/>
          <p:nvPr/>
        </p:nvSpPr>
        <p:spPr>
          <a:xfrm>
            <a:off x="5384003" y="2561115"/>
            <a:ext cx="385764" cy="763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3F24EE8-C01C-4DFA-8498-721E04F5023D}"/>
              </a:ext>
            </a:extLst>
          </p:cNvPr>
          <p:cNvSpPr/>
          <p:nvPr/>
        </p:nvSpPr>
        <p:spPr>
          <a:xfrm>
            <a:off x="7208040" y="390802"/>
            <a:ext cx="862013"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17" name="Rectangle 16">
            <a:extLst>
              <a:ext uri="{FF2B5EF4-FFF2-40B4-BE49-F238E27FC236}">
                <a16:creationId xmlns:a16="http://schemas.microsoft.com/office/drawing/2014/main" id="{6D48C878-7AE5-40DE-896E-8D4B35925A03}"/>
              </a:ext>
            </a:extLst>
          </p:cNvPr>
          <p:cNvSpPr/>
          <p:nvPr/>
        </p:nvSpPr>
        <p:spPr>
          <a:xfrm>
            <a:off x="8748715" y="152399"/>
            <a:ext cx="2876550"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the configspec .Trigger the build in calculus using the configspec from </a:t>
            </a:r>
            <a:r>
              <a:rPr lang="en-US" dirty="0" err="1"/>
              <a:t>saad</a:t>
            </a:r>
            <a:r>
              <a:rPr lang="en-US" dirty="0"/>
              <a:t>.</a:t>
            </a:r>
          </a:p>
        </p:txBody>
      </p:sp>
      <p:sp>
        <p:nvSpPr>
          <p:cNvPr id="18" name="Rectangle 17">
            <a:extLst>
              <a:ext uri="{FF2B5EF4-FFF2-40B4-BE49-F238E27FC236}">
                <a16:creationId xmlns:a16="http://schemas.microsoft.com/office/drawing/2014/main" id="{31E039D5-7931-4679-8CA5-5BE6A69F8F6A}"/>
              </a:ext>
            </a:extLst>
          </p:cNvPr>
          <p:cNvSpPr/>
          <p:nvPr/>
        </p:nvSpPr>
        <p:spPr>
          <a:xfrm>
            <a:off x="8905875" y="2856390"/>
            <a:ext cx="2914650" cy="1515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the build is successful ,store the build in the permanent location</a:t>
            </a:r>
          </a:p>
        </p:txBody>
      </p:sp>
      <p:sp>
        <p:nvSpPr>
          <p:cNvPr id="19" name="Arrow: Down 18">
            <a:extLst>
              <a:ext uri="{FF2B5EF4-FFF2-40B4-BE49-F238E27FC236}">
                <a16:creationId xmlns:a16="http://schemas.microsoft.com/office/drawing/2014/main" id="{B5801368-F519-4942-9DD3-16AD607EADEC}"/>
              </a:ext>
            </a:extLst>
          </p:cNvPr>
          <p:cNvSpPr/>
          <p:nvPr/>
        </p:nvSpPr>
        <p:spPr>
          <a:xfrm>
            <a:off x="10170318" y="1865789"/>
            <a:ext cx="459582" cy="695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Right 20">
            <a:extLst>
              <a:ext uri="{FF2B5EF4-FFF2-40B4-BE49-F238E27FC236}">
                <a16:creationId xmlns:a16="http://schemas.microsoft.com/office/drawing/2014/main" id="{167370CD-0053-46E4-BC08-22C3B2AD2FD3}"/>
              </a:ext>
            </a:extLst>
          </p:cNvPr>
          <p:cNvSpPr/>
          <p:nvPr/>
        </p:nvSpPr>
        <p:spPr>
          <a:xfrm rot="18918506">
            <a:off x="6431648" y="2645133"/>
            <a:ext cx="2923683" cy="53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3D8CD5F-0AAA-4C23-B221-CDA7F1272A97}"/>
              </a:ext>
            </a:extLst>
          </p:cNvPr>
          <p:cNvSpPr/>
          <p:nvPr/>
        </p:nvSpPr>
        <p:spPr>
          <a:xfrm>
            <a:off x="7564032" y="3429000"/>
            <a:ext cx="102751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23" name="Arrow: Right 22">
            <a:extLst>
              <a:ext uri="{FF2B5EF4-FFF2-40B4-BE49-F238E27FC236}">
                <a16:creationId xmlns:a16="http://schemas.microsoft.com/office/drawing/2014/main" id="{126C0D2A-E16B-4463-822C-22266984BEA8}"/>
              </a:ext>
            </a:extLst>
          </p:cNvPr>
          <p:cNvSpPr/>
          <p:nvPr/>
        </p:nvSpPr>
        <p:spPr>
          <a:xfrm rot="10800000">
            <a:off x="2247894" y="4536280"/>
            <a:ext cx="1356129" cy="409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786903F-E255-47BF-918C-FFFDEC80A24C}"/>
              </a:ext>
            </a:extLst>
          </p:cNvPr>
          <p:cNvSpPr/>
          <p:nvPr/>
        </p:nvSpPr>
        <p:spPr>
          <a:xfrm>
            <a:off x="2724150" y="4126705"/>
            <a:ext cx="676275" cy="409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25" name="Rectangle 24">
            <a:extLst>
              <a:ext uri="{FF2B5EF4-FFF2-40B4-BE49-F238E27FC236}">
                <a16:creationId xmlns:a16="http://schemas.microsoft.com/office/drawing/2014/main" id="{B91FD259-C354-4F73-BE72-EF755AACB9F1}"/>
              </a:ext>
            </a:extLst>
          </p:cNvPr>
          <p:cNvSpPr/>
          <p:nvPr/>
        </p:nvSpPr>
        <p:spPr>
          <a:xfrm>
            <a:off x="266700" y="4257675"/>
            <a:ext cx="1689495"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Nothing</a:t>
            </a:r>
          </a:p>
        </p:txBody>
      </p:sp>
    </p:spTree>
    <p:extLst>
      <p:ext uri="{BB962C8B-B14F-4D97-AF65-F5344CB8AC3E}">
        <p14:creationId xmlns:p14="http://schemas.microsoft.com/office/powerpoint/2010/main" val="362315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9A43D9-0D71-40E3-99C2-9E978CEB1704}"/>
              </a:ext>
            </a:extLst>
          </p:cNvPr>
          <p:cNvSpPr/>
          <p:nvPr/>
        </p:nvSpPr>
        <p:spPr>
          <a:xfrm>
            <a:off x="1590675" y="215265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6695004-F022-400D-8A3E-1DE351518CFB}"/>
              </a:ext>
            </a:extLst>
          </p:cNvPr>
          <p:cNvSpPr>
            <a:spLocks noGrp="1"/>
          </p:cNvSpPr>
          <p:nvPr>
            <p:ph type="title"/>
          </p:nvPr>
        </p:nvSpPr>
        <p:spPr/>
        <p:txBody>
          <a:bodyPr/>
          <a:lstStyle/>
          <a:p>
            <a:pPr algn="ctr"/>
            <a:r>
              <a:rPr lang="en-US" b="1" u="sng" dirty="0">
                <a:solidFill>
                  <a:srgbClr val="0070C0"/>
                </a:solidFill>
              </a:rPr>
              <a:t>SCRIPTS</a:t>
            </a:r>
          </a:p>
        </p:txBody>
      </p:sp>
      <p:sp>
        <p:nvSpPr>
          <p:cNvPr id="9" name="Content Placeholder 8">
            <a:extLst>
              <a:ext uri="{FF2B5EF4-FFF2-40B4-BE49-F238E27FC236}">
                <a16:creationId xmlns:a16="http://schemas.microsoft.com/office/drawing/2014/main" id="{C33D528F-B9E3-4FE4-A741-BE60E482112E}"/>
              </a:ext>
            </a:extLst>
          </p:cNvPr>
          <p:cNvSpPr>
            <a:spLocks noGrp="1"/>
          </p:cNvSpPr>
          <p:nvPr>
            <p:ph idx="1"/>
          </p:nvPr>
        </p:nvSpPr>
        <p:spPr/>
        <p:txBody>
          <a:bodyPr>
            <a:normAutofit lnSpcReduction="10000"/>
          </a:bodyPr>
          <a:lstStyle/>
          <a:p>
            <a:r>
              <a:rPr lang="en-US" u="sng" dirty="0">
                <a:ln w="0"/>
                <a:solidFill>
                  <a:schemeClr val="accent1"/>
                </a:solidFill>
                <a:effectLst>
                  <a:outerShdw blurRad="38100" dist="25400" dir="5400000" algn="ctr" rotWithShape="0">
                    <a:srgbClr val="6E747A">
                      <a:alpha val="43000"/>
                    </a:srgbClr>
                  </a:outerShdw>
                </a:effectLst>
              </a:rPr>
              <a:t>apiv10.py	</a:t>
            </a:r>
            <a:r>
              <a:rPr lang="en-US" dirty="0"/>
              <a:t>	</a:t>
            </a:r>
          </a:p>
          <a:p>
            <a:pPr marL="0" indent="0">
              <a:buNone/>
            </a:pPr>
            <a:r>
              <a:rPr lang="en-US" dirty="0"/>
              <a:t>	Triggers Calculus Builds.</a:t>
            </a:r>
          </a:p>
          <a:p>
            <a:r>
              <a:rPr lang="en-US" u="sng" dirty="0">
                <a:ln w="0"/>
                <a:solidFill>
                  <a:schemeClr val="accent1"/>
                </a:solidFill>
                <a:effectLst>
                  <a:outerShdw blurRad="38100" dist="25400" dir="5400000" algn="ctr" rotWithShape="0">
                    <a:srgbClr val="6E747A">
                      <a:alpha val="43000"/>
                    </a:srgbClr>
                  </a:outerShdw>
                </a:effectLst>
              </a:rPr>
              <a:t>SaadToCalculus_Build.py</a:t>
            </a:r>
            <a:r>
              <a:rPr lang="en-US" dirty="0">
                <a:ln w="0"/>
                <a:solidFill>
                  <a:schemeClr val="accent1"/>
                </a:solidFill>
                <a:effectLst>
                  <a:outerShdw blurRad="38100" dist="25400" dir="5400000" algn="ctr" rotWithShape="0">
                    <a:srgbClr val="6E747A">
                      <a:alpha val="43000"/>
                    </a:srgbClr>
                  </a:outerShdw>
                </a:effectLst>
              </a:rPr>
              <a:t> </a:t>
            </a:r>
          </a:p>
          <a:p>
            <a:pPr marL="0" indent="0">
              <a:buNone/>
            </a:pPr>
            <a:r>
              <a:rPr lang="en-US" dirty="0"/>
              <a:t>	Picks configspec from </a:t>
            </a:r>
            <a:r>
              <a:rPr lang="en-US" dirty="0" err="1"/>
              <a:t>saad</a:t>
            </a:r>
            <a:r>
              <a:rPr lang="en-US" dirty="0"/>
              <a:t> and triggers calculus build.</a:t>
            </a:r>
          </a:p>
          <a:p>
            <a:r>
              <a:rPr lang="en-US" u="sng" dirty="0">
                <a:ln w="0"/>
                <a:solidFill>
                  <a:schemeClr val="accent1"/>
                </a:solidFill>
                <a:effectLst>
                  <a:outerShdw blurRad="38100" dist="25400" dir="5400000" algn="ctr" rotWithShape="0">
                    <a:srgbClr val="6E747A">
                      <a:alpha val="43000"/>
                    </a:srgbClr>
                  </a:outerShdw>
                </a:effectLst>
              </a:rPr>
              <a:t>Calculus_monitor.py</a:t>
            </a:r>
            <a:r>
              <a:rPr lang="en-US" dirty="0">
                <a:ln w="0"/>
                <a:solidFill>
                  <a:schemeClr val="accent1"/>
                </a:solidFill>
                <a:effectLst>
                  <a:outerShdw blurRad="38100" dist="25400" dir="5400000" algn="ctr" rotWithShape="0">
                    <a:srgbClr val="6E747A">
                      <a:alpha val="43000"/>
                    </a:srgbClr>
                  </a:outerShdw>
                </a:effectLst>
              </a:rPr>
              <a:t> </a:t>
            </a:r>
          </a:p>
          <a:p>
            <a:pPr marL="0" indent="0">
              <a:buNone/>
            </a:pPr>
            <a:r>
              <a:rPr lang="en-US" dirty="0"/>
              <a:t>	Picks the Build from the calculus build and stores it in the 	location.</a:t>
            </a:r>
          </a:p>
          <a:p>
            <a:r>
              <a:rPr lang="en-US" u="sng" dirty="0">
                <a:ln w="0"/>
                <a:solidFill>
                  <a:schemeClr val="accent1"/>
                </a:solidFill>
                <a:effectLst>
                  <a:outerShdw blurRad="38100" dist="25400" dir="5400000" algn="ctr" rotWithShape="0">
                    <a:srgbClr val="6E747A">
                      <a:alpha val="43000"/>
                    </a:srgbClr>
                  </a:outerShdw>
                </a:effectLst>
              </a:rPr>
              <a:t>copy_dir.bat </a:t>
            </a:r>
            <a:r>
              <a:rPr lang="en-US" dirty="0">
                <a:ln w="0"/>
                <a:solidFill>
                  <a:schemeClr val="accent1"/>
                </a:solidFill>
                <a:effectLst>
                  <a:outerShdw blurRad="38100" dist="25400" dir="5400000" algn="ctr" rotWithShape="0">
                    <a:srgbClr val="6E747A">
                      <a:alpha val="43000"/>
                    </a:srgbClr>
                  </a:outerShdw>
                </a:effectLst>
              </a:rPr>
              <a:t>:- </a:t>
            </a:r>
            <a:r>
              <a:rPr lang="en-US" dirty="0"/>
              <a:t>Copies File using Robocopy.</a:t>
            </a:r>
          </a:p>
          <a:p>
            <a:r>
              <a:rPr lang="en-US" u="sng" dirty="0">
                <a:ln w="0"/>
                <a:solidFill>
                  <a:schemeClr val="accent1"/>
                </a:solidFill>
                <a:effectLst>
                  <a:outerShdw blurRad="38100" dist="25400" dir="5400000" algn="ctr" rotWithShape="0">
                    <a:srgbClr val="6E747A">
                      <a:alpha val="43000"/>
                    </a:srgbClr>
                  </a:outerShdw>
                </a:effectLst>
              </a:rPr>
              <a:t>copy_file.bat </a:t>
            </a:r>
            <a:r>
              <a:rPr lang="en-US" dirty="0">
                <a:ln w="0"/>
                <a:solidFill>
                  <a:schemeClr val="accent1"/>
                </a:solidFill>
                <a:effectLst>
                  <a:outerShdw blurRad="38100" dist="25400" dir="5400000" algn="ctr" rotWithShape="0">
                    <a:srgbClr val="6E747A">
                      <a:alpha val="43000"/>
                    </a:srgbClr>
                  </a:outerShdw>
                </a:effectLst>
              </a:rPr>
              <a:t>:- </a:t>
            </a:r>
            <a:r>
              <a:rPr lang="en-US" dirty="0"/>
              <a:t>Copies Directories from Robocopy.</a:t>
            </a:r>
          </a:p>
        </p:txBody>
      </p:sp>
    </p:spTree>
    <p:extLst>
      <p:ext uri="{BB962C8B-B14F-4D97-AF65-F5344CB8AC3E}">
        <p14:creationId xmlns:p14="http://schemas.microsoft.com/office/powerpoint/2010/main" val="247700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7D07-CB5A-43FF-8005-DBFA221B8B9B}"/>
              </a:ext>
            </a:extLst>
          </p:cNvPr>
          <p:cNvSpPr>
            <a:spLocks noGrp="1"/>
          </p:cNvSpPr>
          <p:nvPr>
            <p:ph type="title"/>
          </p:nvPr>
        </p:nvSpPr>
        <p:spPr/>
        <p:txBody>
          <a:bodyPr/>
          <a:lstStyle/>
          <a:p>
            <a:pPr algn="ctr"/>
            <a:r>
              <a:rPr lang="en-US" b="1" u="sng" dirty="0" err="1">
                <a:solidFill>
                  <a:srgbClr val="0070C0"/>
                </a:solidFill>
              </a:rPr>
              <a:t>Advanatages</a:t>
            </a:r>
            <a:endParaRPr lang="en-US" b="1" u="sng" dirty="0">
              <a:solidFill>
                <a:srgbClr val="0070C0"/>
              </a:solidFill>
            </a:endParaRPr>
          </a:p>
        </p:txBody>
      </p:sp>
      <p:sp>
        <p:nvSpPr>
          <p:cNvPr id="3" name="Content Placeholder 2">
            <a:extLst>
              <a:ext uri="{FF2B5EF4-FFF2-40B4-BE49-F238E27FC236}">
                <a16:creationId xmlns:a16="http://schemas.microsoft.com/office/drawing/2014/main" id="{572FFA5B-60B8-406A-8209-DD54910F76A2}"/>
              </a:ext>
            </a:extLst>
          </p:cNvPr>
          <p:cNvSpPr>
            <a:spLocks noGrp="1"/>
          </p:cNvSpPr>
          <p:nvPr>
            <p:ph idx="1"/>
          </p:nvPr>
        </p:nvSpPr>
        <p:spPr/>
        <p:txBody>
          <a:bodyPr/>
          <a:lstStyle/>
          <a:p>
            <a:r>
              <a:rPr lang="en-US" dirty="0"/>
              <a:t>Readily available of the debug and release builds ,which can be deployed in the VM.</a:t>
            </a:r>
          </a:p>
          <a:p>
            <a:r>
              <a:rPr lang="en-US" dirty="0"/>
              <a:t>Which can be used for investigating the issues.</a:t>
            </a:r>
          </a:p>
          <a:p>
            <a:r>
              <a:rPr lang="en-US" dirty="0"/>
              <a:t>Monitoring the health of the builds.</a:t>
            </a:r>
          </a:p>
          <a:p>
            <a:r>
              <a:rPr lang="en-US" dirty="0"/>
              <a:t>These builds can used for testing the patch.</a:t>
            </a:r>
          </a:p>
          <a:p>
            <a:endParaRPr lang="en-US" dirty="0"/>
          </a:p>
        </p:txBody>
      </p:sp>
    </p:spTree>
    <p:extLst>
      <p:ext uri="{BB962C8B-B14F-4D97-AF65-F5344CB8AC3E}">
        <p14:creationId xmlns:p14="http://schemas.microsoft.com/office/powerpoint/2010/main" val="123451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333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Storing Sustaining Product builds</vt:lpstr>
      <vt:lpstr>Problem Statement</vt:lpstr>
      <vt:lpstr>Solution to the problem</vt:lpstr>
      <vt:lpstr>FLOW CHART</vt:lpstr>
      <vt:lpstr>PowerPoint Presentation</vt:lpstr>
      <vt:lpstr>SCRIPTS</vt:lpstr>
      <vt:lpstr>Advanatages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Storage</dc:title>
  <dc:creator>Sagar S</dc:creator>
  <cp:lastModifiedBy>Sagar S</cp:lastModifiedBy>
  <cp:revision>25</cp:revision>
  <dcterms:created xsi:type="dcterms:W3CDTF">2020-04-12T09:10:33Z</dcterms:created>
  <dcterms:modified xsi:type="dcterms:W3CDTF">2020-08-16T08:33:47Z</dcterms:modified>
</cp:coreProperties>
</file>