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F567BB-46AA-443A-8119-E5C7328C038B}">
          <p14:sldIdLst>
            <p14:sldId id="256"/>
            <p14:sldId id="257"/>
          </p14:sldIdLst>
        </p14:section>
        <p14:section name="Data and Business Understanding" id="{F5162594-21F6-4A78-926B-90BD17B3BE73}">
          <p14:sldIdLst>
            <p14:sldId id="259"/>
          </p14:sldIdLst>
        </p14:section>
        <p14:section name="Data Cleaning" id="{22650FCE-866F-45A6-A3A5-DEB2B5C98900}">
          <p14:sldIdLst>
            <p14:sldId id="260"/>
            <p14:sldId id="261"/>
            <p14:sldId id="262"/>
            <p14:sldId id="263"/>
          </p14:sldIdLst>
        </p14:section>
        <p14:section name="Derived Metrics" id="{383D29EC-52C1-4EA1-8463-A7620637C7BE}">
          <p14:sldIdLst>
            <p14:sldId id="264"/>
          </p14:sldIdLst>
        </p14:section>
        <p14:section name="Univariate Analysis" id="{A64764CE-95BA-49A1-9E4C-2824527A4E47}">
          <p14:sldIdLst>
            <p14:sldId id="265"/>
            <p14:sldId id="266"/>
            <p14:sldId id="268"/>
            <p14:sldId id="267"/>
            <p14:sldId id="269"/>
          </p14:sldIdLst>
        </p14:section>
        <p14:section name="Multivariate Analysis" id="{0B999B85-4036-4C4F-8AE3-3C2DCEF0706C}">
          <p14:sldIdLst>
            <p14:sldId id="270"/>
            <p14:sldId id="271"/>
            <p14:sldId id="272"/>
          </p14:sldIdLst>
        </p14:section>
        <p14:section name="Conclusions And Recommendations" id="{63C838A3-276B-47BE-A1B8-26986F139564}">
          <p14:sldIdLst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221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nwar, Sagar" userId="47c66982-8d63-4745-90bc-7247dd702bab" providerId="ADAL" clId="{A5D45B70-9A85-4577-AB2D-84F15850D7E4}"/>
    <pc:docChg chg="undo custSel delSld modSld addSection delSection modSection">
      <pc:chgData name="Zanwar, Sagar" userId="47c66982-8d63-4745-90bc-7247dd702bab" providerId="ADAL" clId="{A5D45B70-9A85-4577-AB2D-84F15850D7E4}" dt="2022-05-03T06:45:03.455" v="36"/>
      <pc:docMkLst>
        <pc:docMk/>
      </pc:docMkLst>
      <pc:sldChg chg="modAnim">
        <pc:chgData name="Zanwar, Sagar" userId="47c66982-8d63-4745-90bc-7247dd702bab" providerId="ADAL" clId="{A5D45B70-9A85-4577-AB2D-84F15850D7E4}" dt="2022-05-03T06:45:03.455" v="36"/>
        <pc:sldMkLst>
          <pc:docMk/>
          <pc:sldMk cId="976010285" sldId="256"/>
        </pc:sldMkLst>
      </pc:sldChg>
      <pc:sldChg chg="del">
        <pc:chgData name="Zanwar, Sagar" userId="47c66982-8d63-4745-90bc-7247dd702bab" providerId="ADAL" clId="{A5D45B70-9A85-4577-AB2D-84F15850D7E4}" dt="2022-05-03T06:37:41.309" v="0" actId="47"/>
        <pc:sldMkLst>
          <pc:docMk/>
          <pc:sldMk cId="2165732478" sldId="258"/>
        </pc:sldMkLst>
      </pc:sldChg>
      <pc:sldChg chg="delSp mod">
        <pc:chgData name="Zanwar, Sagar" userId="47c66982-8d63-4745-90bc-7247dd702bab" providerId="ADAL" clId="{A5D45B70-9A85-4577-AB2D-84F15850D7E4}" dt="2022-05-03T06:37:54.928" v="1" actId="478"/>
        <pc:sldMkLst>
          <pc:docMk/>
          <pc:sldMk cId="1895630159" sldId="264"/>
        </pc:sldMkLst>
        <pc:spChg chg="del">
          <ac:chgData name="Zanwar, Sagar" userId="47c66982-8d63-4745-90bc-7247dd702bab" providerId="ADAL" clId="{A5D45B70-9A85-4577-AB2D-84F15850D7E4}" dt="2022-05-03T06:37:54.928" v="1" actId="478"/>
          <ac:spMkLst>
            <pc:docMk/>
            <pc:sldMk cId="1895630159" sldId="264"/>
            <ac:spMk id="13" creationId="{3073830D-8ED8-4416-A3D2-576EDE3E1082}"/>
          </ac:spMkLst>
        </pc:spChg>
      </pc:sldChg>
      <pc:sldChg chg="modSp mod">
        <pc:chgData name="Zanwar, Sagar" userId="47c66982-8d63-4745-90bc-7247dd702bab" providerId="ADAL" clId="{A5D45B70-9A85-4577-AB2D-84F15850D7E4}" dt="2022-05-03T06:38:51.450" v="13" actId="1036"/>
        <pc:sldMkLst>
          <pc:docMk/>
          <pc:sldMk cId="88035708" sldId="272"/>
        </pc:sldMkLst>
        <pc:picChg chg="mod">
          <ac:chgData name="Zanwar, Sagar" userId="47c66982-8d63-4745-90bc-7247dd702bab" providerId="ADAL" clId="{A5D45B70-9A85-4577-AB2D-84F15850D7E4}" dt="2022-05-03T06:38:51.450" v="13" actId="1036"/>
          <ac:picMkLst>
            <pc:docMk/>
            <pc:sldMk cId="88035708" sldId="272"/>
            <ac:picMk id="6" creationId="{3D76A9F6-9C6F-40EF-8F7F-AEE80FAFA016}"/>
          </ac:picMkLst>
        </pc:picChg>
      </pc:sldChg>
      <pc:sldChg chg="modSp mod">
        <pc:chgData name="Zanwar, Sagar" userId="47c66982-8d63-4745-90bc-7247dd702bab" providerId="ADAL" clId="{A5D45B70-9A85-4577-AB2D-84F15850D7E4}" dt="2022-05-03T06:39:28.653" v="15" actId="20577"/>
        <pc:sldMkLst>
          <pc:docMk/>
          <pc:sldMk cId="496368167" sldId="273"/>
        </pc:sldMkLst>
        <pc:spChg chg="mod">
          <ac:chgData name="Zanwar, Sagar" userId="47c66982-8d63-4745-90bc-7247dd702bab" providerId="ADAL" clId="{A5D45B70-9A85-4577-AB2D-84F15850D7E4}" dt="2022-05-03T06:39:28.653" v="15" actId="20577"/>
          <ac:spMkLst>
            <pc:docMk/>
            <pc:sldMk cId="496368167" sldId="273"/>
            <ac:spMk id="9" creationId="{501830AF-ECD6-4112-86B1-FF508E9F8BB1}"/>
          </ac:spMkLst>
        </pc:spChg>
        <pc:spChg chg="mod">
          <ac:chgData name="Zanwar, Sagar" userId="47c66982-8d63-4745-90bc-7247dd702bab" providerId="ADAL" clId="{A5D45B70-9A85-4577-AB2D-84F15850D7E4}" dt="2022-05-03T06:39:17.018" v="14" actId="33524"/>
          <ac:spMkLst>
            <pc:docMk/>
            <pc:sldMk cId="496368167" sldId="273"/>
            <ac:spMk id="10" creationId="{745977CB-7B86-4F3F-BD63-AE36D0CBD56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1CD3CF-137A-4FBD-88E3-E270A318B59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24CB68F-04E4-464E-8106-99F1C802905E}">
      <dgm:prSet/>
      <dgm:spPr/>
      <dgm:t>
        <a:bodyPr/>
        <a:lstStyle/>
        <a:p>
          <a:r>
            <a:rPr lang="en-US" dirty="0"/>
            <a:t>Data Sourcing &amp; Business Understanding</a:t>
          </a:r>
        </a:p>
      </dgm:t>
    </dgm:pt>
    <dgm:pt modelId="{629F09A2-391A-49C0-956E-497F7FBF1DD0}" type="parTrans" cxnId="{041EE9E2-2187-4BC9-8234-27B15469B481}">
      <dgm:prSet/>
      <dgm:spPr/>
      <dgm:t>
        <a:bodyPr/>
        <a:lstStyle/>
        <a:p>
          <a:endParaRPr lang="en-US"/>
        </a:p>
      </dgm:t>
    </dgm:pt>
    <dgm:pt modelId="{81C1D901-7AAD-4199-9E2E-59899FA7A261}" type="sibTrans" cxnId="{041EE9E2-2187-4BC9-8234-27B15469B481}">
      <dgm:prSet/>
      <dgm:spPr/>
      <dgm:t>
        <a:bodyPr/>
        <a:lstStyle/>
        <a:p>
          <a:endParaRPr lang="en-US"/>
        </a:p>
      </dgm:t>
    </dgm:pt>
    <dgm:pt modelId="{8E5BF88F-E662-4810-995F-F3058F2523C0}">
      <dgm:prSet/>
      <dgm:spPr/>
      <dgm:t>
        <a:bodyPr/>
        <a:lstStyle/>
        <a:p>
          <a:r>
            <a:rPr lang="en-US" dirty="0"/>
            <a:t>Data Cleaning</a:t>
          </a:r>
        </a:p>
      </dgm:t>
    </dgm:pt>
    <dgm:pt modelId="{2B790EB9-D4A5-4ED5-976D-DDCC9E863AC0}" type="parTrans" cxnId="{E9B87E49-7D81-40E0-A326-4C23E3CCA4DB}">
      <dgm:prSet/>
      <dgm:spPr/>
      <dgm:t>
        <a:bodyPr/>
        <a:lstStyle/>
        <a:p>
          <a:endParaRPr lang="en-US"/>
        </a:p>
      </dgm:t>
    </dgm:pt>
    <dgm:pt modelId="{CCB14CB6-5DE8-4842-B4AE-7917D3C6A50F}" type="sibTrans" cxnId="{E9B87E49-7D81-40E0-A326-4C23E3CCA4DB}">
      <dgm:prSet/>
      <dgm:spPr/>
      <dgm:t>
        <a:bodyPr/>
        <a:lstStyle/>
        <a:p>
          <a:endParaRPr lang="en-US"/>
        </a:p>
      </dgm:t>
    </dgm:pt>
    <dgm:pt modelId="{0B78EC58-93BF-46A0-8B4D-F941CDA34A8B}">
      <dgm:prSet/>
      <dgm:spPr/>
      <dgm:t>
        <a:bodyPr/>
        <a:lstStyle/>
        <a:p>
          <a:r>
            <a:rPr lang="en-US" dirty="0"/>
            <a:t>Derive Metrics</a:t>
          </a:r>
        </a:p>
      </dgm:t>
    </dgm:pt>
    <dgm:pt modelId="{603302E7-4A9A-4673-8C1D-C8DF2ACB5743}" type="parTrans" cxnId="{767A5256-0961-4E07-B81B-DB0AC26E2B8D}">
      <dgm:prSet/>
      <dgm:spPr/>
      <dgm:t>
        <a:bodyPr/>
        <a:lstStyle/>
        <a:p>
          <a:endParaRPr lang="en-US"/>
        </a:p>
      </dgm:t>
    </dgm:pt>
    <dgm:pt modelId="{52FBD707-F244-4755-B26A-1E62CA96BA15}" type="sibTrans" cxnId="{767A5256-0961-4E07-B81B-DB0AC26E2B8D}">
      <dgm:prSet/>
      <dgm:spPr/>
      <dgm:t>
        <a:bodyPr/>
        <a:lstStyle/>
        <a:p>
          <a:endParaRPr lang="en-US"/>
        </a:p>
      </dgm:t>
    </dgm:pt>
    <dgm:pt modelId="{FBA8D721-9A34-4888-BDC1-DEDC2ADA783F}">
      <dgm:prSet/>
      <dgm:spPr/>
      <dgm:t>
        <a:bodyPr/>
        <a:lstStyle/>
        <a:p>
          <a:r>
            <a:rPr lang="en-US" dirty="0"/>
            <a:t>Univariate Analysis</a:t>
          </a:r>
        </a:p>
      </dgm:t>
    </dgm:pt>
    <dgm:pt modelId="{E2B596EE-44E4-48EC-888C-744F5353DBFB}" type="parTrans" cxnId="{ED4726A4-2C1D-46C6-877B-7269A7511D43}">
      <dgm:prSet/>
      <dgm:spPr/>
      <dgm:t>
        <a:bodyPr/>
        <a:lstStyle/>
        <a:p>
          <a:endParaRPr lang="en-US"/>
        </a:p>
      </dgm:t>
    </dgm:pt>
    <dgm:pt modelId="{642E3A43-6103-426F-8D97-DB2D697DAB18}" type="sibTrans" cxnId="{ED4726A4-2C1D-46C6-877B-7269A7511D43}">
      <dgm:prSet/>
      <dgm:spPr/>
      <dgm:t>
        <a:bodyPr/>
        <a:lstStyle/>
        <a:p>
          <a:endParaRPr lang="en-US"/>
        </a:p>
      </dgm:t>
    </dgm:pt>
    <dgm:pt modelId="{C5E4CCA4-BBFC-4ADD-9C82-A9607E9303B8}">
      <dgm:prSet/>
      <dgm:spPr/>
      <dgm:t>
        <a:bodyPr/>
        <a:lstStyle/>
        <a:p>
          <a:r>
            <a:rPr lang="en-US" dirty="0"/>
            <a:t>Bivariate Analysis</a:t>
          </a:r>
        </a:p>
      </dgm:t>
    </dgm:pt>
    <dgm:pt modelId="{C7A28EC7-0B27-4D45-A928-D3CC6936FB68}" type="parTrans" cxnId="{75C86C7E-E007-46E2-9908-2A0F3E5E657D}">
      <dgm:prSet/>
      <dgm:spPr/>
      <dgm:t>
        <a:bodyPr/>
        <a:lstStyle/>
        <a:p>
          <a:endParaRPr lang="en-US"/>
        </a:p>
      </dgm:t>
    </dgm:pt>
    <dgm:pt modelId="{928C5FC0-5127-4F38-819F-A5057EFD5276}" type="sibTrans" cxnId="{75C86C7E-E007-46E2-9908-2A0F3E5E657D}">
      <dgm:prSet/>
      <dgm:spPr/>
      <dgm:t>
        <a:bodyPr/>
        <a:lstStyle/>
        <a:p>
          <a:endParaRPr lang="en-US"/>
        </a:p>
      </dgm:t>
    </dgm:pt>
    <dgm:pt modelId="{23E2FF93-EAEA-4EB8-AAB7-43EE0FACC1C9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D8F3CDC4-9A8D-4539-9CDF-06020A446FED}" type="parTrans" cxnId="{CB184C3C-F679-4656-AD35-045A9EDAE582}">
      <dgm:prSet/>
      <dgm:spPr/>
      <dgm:t>
        <a:bodyPr/>
        <a:lstStyle/>
        <a:p>
          <a:endParaRPr lang="en-US"/>
        </a:p>
      </dgm:t>
    </dgm:pt>
    <dgm:pt modelId="{D2E12255-93C4-4FEB-B783-41C9CA417290}" type="sibTrans" cxnId="{CB184C3C-F679-4656-AD35-045A9EDAE582}">
      <dgm:prSet/>
      <dgm:spPr/>
      <dgm:t>
        <a:bodyPr/>
        <a:lstStyle/>
        <a:p>
          <a:endParaRPr lang="en-US"/>
        </a:p>
      </dgm:t>
    </dgm:pt>
    <dgm:pt modelId="{88FD4984-0086-4EEE-8FFC-EC42FDA1EC49}">
      <dgm:prSet/>
      <dgm:spPr/>
      <dgm:t>
        <a:bodyPr/>
        <a:lstStyle/>
        <a:p>
          <a:r>
            <a:rPr lang="en-US" dirty="0"/>
            <a:t>Outlier Treatment</a:t>
          </a:r>
        </a:p>
      </dgm:t>
    </dgm:pt>
    <dgm:pt modelId="{2BEF8A9E-C8CA-48CF-8817-DC05DD5AEB14}" type="parTrans" cxnId="{7ED92986-363A-4E7A-BF13-1584D94794F2}">
      <dgm:prSet/>
      <dgm:spPr/>
      <dgm:t>
        <a:bodyPr/>
        <a:lstStyle/>
        <a:p>
          <a:endParaRPr lang="en-US"/>
        </a:p>
      </dgm:t>
    </dgm:pt>
    <dgm:pt modelId="{0BD75830-09DD-4FD8-82B8-EF89CC062247}" type="sibTrans" cxnId="{7ED92986-363A-4E7A-BF13-1584D94794F2}">
      <dgm:prSet/>
      <dgm:spPr/>
      <dgm:t>
        <a:bodyPr/>
        <a:lstStyle/>
        <a:p>
          <a:endParaRPr lang="en-US"/>
        </a:p>
      </dgm:t>
    </dgm:pt>
    <dgm:pt modelId="{18C3B12F-BF6D-4D3D-BC46-92B7AECEFE3F}">
      <dgm:prSet/>
      <dgm:spPr/>
      <dgm:t>
        <a:bodyPr/>
        <a:lstStyle/>
        <a:p>
          <a:r>
            <a:rPr lang="en-US" dirty="0"/>
            <a:t>Cleaning Rows and Columns</a:t>
          </a:r>
        </a:p>
      </dgm:t>
    </dgm:pt>
    <dgm:pt modelId="{230BD7CF-866C-41D6-8EC7-C95D585424BD}" type="parTrans" cxnId="{13516607-54F9-4753-9E22-A6458E81C63C}">
      <dgm:prSet/>
      <dgm:spPr/>
      <dgm:t>
        <a:bodyPr/>
        <a:lstStyle/>
        <a:p>
          <a:endParaRPr lang="en-US"/>
        </a:p>
      </dgm:t>
    </dgm:pt>
    <dgm:pt modelId="{90939493-43C0-4B5E-A6CF-F84EC382EC6C}" type="sibTrans" cxnId="{13516607-54F9-4753-9E22-A6458E81C63C}">
      <dgm:prSet/>
      <dgm:spPr/>
      <dgm:t>
        <a:bodyPr/>
        <a:lstStyle/>
        <a:p>
          <a:endParaRPr lang="en-US"/>
        </a:p>
      </dgm:t>
    </dgm:pt>
    <dgm:pt modelId="{38C70AC7-9838-4E02-959B-708271D2A352}">
      <dgm:prSet/>
      <dgm:spPr/>
      <dgm:t>
        <a:bodyPr/>
        <a:lstStyle/>
        <a:p>
          <a:r>
            <a:rPr lang="en-US" dirty="0"/>
            <a:t>Operation on Missing Values</a:t>
          </a:r>
        </a:p>
      </dgm:t>
    </dgm:pt>
    <dgm:pt modelId="{3D8F4AA2-8093-4CDB-BBE8-336A3D0F264A}" type="parTrans" cxnId="{8D5169B1-02AE-4B0C-8224-B7F6126DE0B0}">
      <dgm:prSet/>
      <dgm:spPr/>
      <dgm:t>
        <a:bodyPr/>
        <a:lstStyle/>
        <a:p>
          <a:endParaRPr lang="en-US"/>
        </a:p>
      </dgm:t>
    </dgm:pt>
    <dgm:pt modelId="{EE5E54D5-05B3-4875-A4DA-94A44949E871}" type="sibTrans" cxnId="{8D5169B1-02AE-4B0C-8224-B7F6126DE0B0}">
      <dgm:prSet/>
      <dgm:spPr/>
      <dgm:t>
        <a:bodyPr/>
        <a:lstStyle/>
        <a:p>
          <a:endParaRPr lang="en-US"/>
        </a:p>
      </dgm:t>
    </dgm:pt>
    <dgm:pt modelId="{2A275219-06A4-4FBF-8332-25AB805E75F7}">
      <dgm:prSet/>
      <dgm:spPr/>
      <dgm:t>
        <a:bodyPr/>
        <a:lstStyle/>
        <a:p>
          <a:r>
            <a:rPr lang="en-US" dirty="0"/>
            <a:t>Standardization</a:t>
          </a:r>
        </a:p>
      </dgm:t>
    </dgm:pt>
    <dgm:pt modelId="{4092CFF8-9521-4F4D-AE29-7CA5C346AAE1}" type="parTrans" cxnId="{3100779B-AC60-4888-A481-307CDCC872C9}">
      <dgm:prSet/>
      <dgm:spPr/>
      <dgm:t>
        <a:bodyPr/>
        <a:lstStyle/>
        <a:p>
          <a:endParaRPr lang="en-US"/>
        </a:p>
      </dgm:t>
    </dgm:pt>
    <dgm:pt modelId="{93AB24CE-4CE8-42F9-92BB-66A8C012B089}" type="sibTrans" cxnId="{3100779B-AC60-4888-A481-307CDCC872C9}">
      <dgm:prSet/>
      <dgm:spPr/>
      <dgm:t>
        <a:bodyPr/>
        <a:lstStyle/>
        <a:p>
          <a:endParaRPr lang="en-US"/>
        </a:p>
      </dgm:t>
    </dgm:pt>
    <dgm:pt modelId="{D0D2637D-C861-446A-9BF5-7F2ABD8DD33C}">
      <dgm:prSet/>
      <dgm:spPr/>
      <dgm:t>
        <a:bodyPr/>
        <a:lstStyle/>
        <a:p>
          <a:r>
            <a:rPr lang="en-US" dirty="0"/>
            <a:t>Segmented Univariate Against Target Variable</a:t>
          </a:r>
        </a:p>
      </dgm:t>
    </dgm:pt>
    <dgm:pt modelId="{70D648D8-97A6-4B8B-A35A-7CA2A46DE69D}" type="parTrans" cxnId="{643972C0-6B5E-4DCA-BBA1-4D7A23F5ABBB}">
      <dgm:prSet/>
      <dgm:spPr/>
      <dgm:t>
        <a:bodyPr/>
        <a:lstStyle/>
        <a:p>
          <a:endParaRPr lang="en-US"/>
        </a:p>
      </dgm:t>
    </dgm:pt>
    <dgm:pt modelId="{116A313A-4D7A-4CEB-95D9-1DE9771F66D6}" type="sibTrans" cxnId="{643972C0-6B5E-4DCA-BBA1-4D7A23F5ABBB}">
      <dgm:prSet/>
      <dgm:spPr/>
      <dgm:t>
        <a:bodyPr/>
        <a:lstStyle/>
        <a:p>
          <a:endParaRPr lang="en-US"/>
        </a:p>
      </dgm:t>
    </dgm:pt>
    <dgm:pt modelId="{AEB40005-7D9A-469B-97B4-50B8C7808FD5}">
      <dgm:prSet/>
      <dgm:spPr/>
      <dgm:t>
        <a:bodyPr/>
        <a:lstStyle/>
        <a:p>
          <a:r>
            <a:rPr lang="en-US" dirty="0"/>
            <a:t>Single Feature Analysis</a:t>
          </a:r>
        </a:p>
      </dgm:t>
    </dgm:pt>
    <dgm:pt modelId="{88C07591-C727-4FDE-923C-705A247C1EAE}" type="parTrans" cxnId="{0F996BD8-4DB0-43C4-9C73-9E625861DD8B}">
      <dgm:prSet/>
      <dgm:spPr/>
      <dgm:t>
        <a:bodyPr/>
        <a:lstStyle/>
        <a:p>
          <a:endParaRPr lang="en-US"/>
        </a:p>
      </dgm:t>
    </dgm:pt>
    <dgm:pt modelId="{65A6FBA7-3B7D-44ED-AE6D-037D4D5A806F}" type="sibTrans" cxnId="{0F996BD8-4DB0-43C4-9C73-9E625861DD8B}">
      <dgm:prSet/>
      <dgm:spPr/>
      <dgm:t>
        <a:bodyPr/>
        <a:lstStyle/>
        <a:p>
          <a:endParaRPr lang="en-US"/>
        </a:p>
      </dgm:t>
    </dgm:pt>
    <dgm:pt modelId="{B4AFD7D2-4BE5-4D33-A414-97B901991995}" type="pres">
      <dgm:prSet presAssocID="{B81CD3CF-137A-4FBD-88E3-E270A318B59C}" presName="linear" presStyleCnt="0">
        <dgm:presLayoutVars>
          <dgm:animLvl val="lvl"/>
          <dgm:resizeHandles val="exact"/>
        </dgm:presLayoutVars>
      </dgm:prSet>
      <dgm:spPr/>
    </dgm:pt>
    <dgm:pt modelId="{E7BC6A36-C352-40BD-A3C1-48C0105B5CCE}" type="pres">
      <dgm:prSet presAssocID="{F24CB68F-04E4-464E-8106-99F1C802905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EE70FA3-9A02-4376-ABA6-329D981FD4DD}" type="pres">
      <dgm:prSet presAssocID="{81C1D901-7AAD-4199-9E2E-59899FA7A261}" presName="spacer" presStyleCnt="0"/>
      <dgm:spPr/>
    </dgm:pt>
    <dgm:pt modelId="{39CC4DC7-EC2A-431B-8211-AC120D2E0A63}" type="pres">
      <dgm:prSet presAssocID="{8E5BF88F-E662-4810-995F-F3058F2523C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58E2455-847C-4D11-B823-8016257FA8AE}" type="pres">
      <dgm:prSet presAssocID="{8E5BF88F-E662-4810-995F-F3058F2523C0}" presName="childText" presStyleLbl="revTx" presStyleIdx="0" presStyleCnt="2">
        <dgm:presLayoutVars>
          <dgm:bulletEnabled val="1"/>
        </dgm:presLayoutVars>
      </dgm:prSet>
      <dgm:spPr/>
    </dgm:pt>
    <dgm:pt modelId="{21EF711D-68BE-46C1-BD53-DE5719B91B01}" type="pres">
      <dgm:prSet presAssocID="{0B78EC58-93BF-46A0-8B4D-F941CDA34A8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E032806-7FDF-430D-8C38-BE066000A424}" type="pres">
      <dgm:prSet presAssocID="{52FBD707-F244-4755-B26A-1E62CA96BA15}" presName="spacer" presStyleCnt="0"/>
      <dgm:spPr/>
    </dgm:pt>
    <dgm:pt modelId="{BA7C4CC4-9D40-4D73-BBD6-7282064AEA68}" type="pres">
      <dgm:prSet presAssocID="{FBA8D721-9A34-4888-BDC1-DEDC2ADA783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99FF6D6-1EEC-4777-BDD6-BAE0D36A171E}" type="pres">
      <dgm:prSet presAssocID="{FBA8D721-9A34-4888-BDC1-DEDC2ADA783F}" presName="childText" presStyleLbl="revTx" presStyleIdx="1" presStyleCnt="2">
        <dgm:presLayoutVars>
          <dgm:bulletEnabled val="1"/>
        </dgm:presLayoutVars>
      </dgm:prSet>
      <dgm:spPr/>
    </dgm:pt>
    <dgm:pt modelId="{47059177-438F-4C54-8A22-949CA0668C9D}" type="pres">
      <dgm:prSet presAssocID="{C5E4CCA4-BBFC-4ADD-9C82-A9607E9303B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3783F85-F3B4-4234-AE11-D3886FA60029}" type="pres">
      <dgm:prSet presAssocID="{928C5FC0-5127-4F38-819F-A5057EFD5276}" presName="spacer" presStyleCnt="0"/>
      <dgm:spPr/>
    </dgm:pt>
    <dgm:pt modelId="{CFA2E979-5C28-4C13-8775-4BEB184CAB0C}" type="pres">
      <dgm:prSet presAssocID="{23E2FF93-EAEA-4EB8-AAB7-43EE0FACC1C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02C9505-3E09-4169-A470-ECA6BF6ED929}" type="presOf" srcId="{B81CD3CF-137A-4FBD-88E3-E270A318B59C}" destId="{B4AFD7D2-4BE5-4D33-A414-97B901991995}" srcOrd="0" destOrd="0" presId="urn:microsoft.com/office/officeart/2005/8/layout/vList2"/>
    <dgm:cxn modelId="{13516607-54F9-4753-9E22-A6458E81C63C}" srcId="{8E5BF88F-E662-4810-995F-F3058F2523C0}" destId="{18C3B12F-BF6D-4D3D-BC46-92B7AECEFE3F}" srcOrd="0" destOrd="0" parTransId="{230BD7CF-866C-41D6-8EC7-C95D585424BD}" sibTransId="{90939493-43C0-4B5E-A6CF-F84EC382EC6C}"/>
    <dgm:cxn modelId="{1B1B1112-6410-4337-AAE0-F39E2179053C}" type="presOf" srcId="{F24CB68F-04E4-464E-8106-99F1C802905E}" destId="{E7BC6A36-C352-40BD-A3C1-48C0105B5CCE}" srcOrd="0" destOrd="0" presId="urn:microsoft.com/office/officeart/2005/8/layout/vList2"/>
    <dgm:cxn modelId="{C9441C17-6BF3-40DC-B41C-4A4B2BF109DD}" type="presOf" srcId="{FBA8D721-9A34-4888-BDC1-DEDC2ADA783F}" destId="{BA7C4CC4-9D40-4D73-BBD6-7282064AEA68}" srcOrd="0" destOrd="0" presId="urn:microsoft.com/office/officeart/2005/8/layout/vList2"/>
    <dgm:cxn modelId="{03F6343C-F9C6-482A-86C5-0FD96BD49F69}" type="presOf" srcId="{18C3B12F-BF6D-4D3D-BC46-92B7AECEFE3F}" destId="{258E2455-847C-4D11-B823-8016257FA8AE}" srcOrd="0" destOrd="0" presId="urn:microsoft.com/office/officeart/2005/8/layout/vList2"/>
    <dgm:cxn modelId="{CB184C3C-F679-4656-AD35-045A9EDAE582}" srcId="{B81CD3CF-137A-4FBD-88E3-E270A318B59C}" destId="{23E2FF93-EAEA-4EB8-AAB7-43EE0FACC1C9}" srcOrd="5" destOrd="0" parTransId="{D8F3CDC4-9A8D-4539-9CDF-06020A446FED}" sibTransId="{D2E12255-93C4-4FEB-B783-41C9CA417290}"/>
    <dgm:cxn modelId="{8D00165B-8B99-4E9B-B951-8683E9896955}" type="presOf" srcId="{88FD4984-0086-4EEE-8FFC-EC42FDA1EC49}" destId="{258E2455-847C-4D11-B823-8016257FA8AE}" srcOrd="0" destOrd="3" presId="urn:microsoft.com/office/officeart/2005/8/layout/vList2"/>
    <dgm:cxn modelId="{5B63BD66-E53E-4EE3-813A-132048FDEF5C}" type="presOf" srcId="{C5E4CCA4-BBFC-4ADD-9C82-A9607E9303B8}" destId="{47059177-438F-4C54-8A22-949CA0668C9D}" srcOrd="0" destOrd="0" presId="urn:microsoft.com/office/officeart/2005/8/layout/vList2"/>
    <dgm:cxn modelId="{E9B87E49-7D81-40E0-A326-4C23E3CCA4DB}" srcId="{B81CD3CF-137A-4FBD-88E3-E270A318B59C}" destId="{8E5BF88F-E662-4810-995F-F3058F2523C0}" srcOrd="1" destOrd="0" parTransId="{2B790EB9-D4A5-4ED5-976D-DDCC9E863AC0}" sibTransId="{CCB14CB6-5DE8-4842-B4AE-7917D3C6A50F}"/>
    <dgm:cxn modelId="{54428B49-109E-4169-A09F-A69394BEDB8A}" type="presOf" srcId="{38C70AC7-9838-4E02-959B-708271D2A352}" destId="{258E2455-847C-4D11-B823-8016257FA8AE}" srcOrd="0" destOrd="1" presId="urn:microsoft.com/office/officeart/2005/8/layout/vList2"/>
    <dgm:cxn modelId="{0136D56D-FAC0-4E8F-8C41-F62BA4F9EA8C}" type="presOf" srcId="{0B78EC58-93BF-46A0-8B4D-F941CDA34A8B}" destId="{21EF711D-68BE-46C1-BD53-DE5719B91B01}" srcOrd="0" destOrd="0" presId="urn:microsoft.com/office/officeart/2005/8/layout/vList2"/>
    <dgm:cxn modelId="{767A5256-0961-4E07-B81B-DB0AC26E2B8D}" srcId="{B81CD3CF-137A-4FBD-88E3-E270A318B59C}" destId="{0B78EC58-93BF-46A0-8B4D-F941CDA34A8B}" srcOrd="2" destOrd="0" parTransId="{603302E7-4A9A-4673-8C1D-C8DF2ACB5743}" sibTransId="{52FBD707-F244-4755-B26A-1E62CA96BA15}"/>
    <dgm:cxn modelId="{75C86C7E-E007-46E2-9908-2A0F3E5E657D}" srcId="{B81CD3CF-137A-4FBD-88E3-E270A318B59C}" destId="{C5E4CCA4-BBFC-4ADD-9C82-A9607E9303B8}" srcOrd="4" destOrd="0" parTransId="{C7A28EC7-0B27-4D45-A928-D3CC6936FB68}" sibTransId="{928C5FC0-5127-4F38-819F-A5057EFD5276}"/>
    <dgm:cxn modelId="{7ED92986-363A-4E7A-BF13-1584D94794F2}" srcId="{8E5BF88F-E662-4810-995F-F3058F2523C0}" destId="{88FD4984-0086-4EEE-8FFC-EC42FDA1EC49}" srcOrd="3" destOrd="0" parTransId="{2BEF8A9E-C8CA-48CF-8817-DC05DD5AEB14}" sibTransId="{0BD75830-09DD-4FD8-82B8-EF89CC062247}"/>
    <dgm:cxn modelId="{146C4E8F-A234-4602-9F27-B3990551686B}" type="presOf" srcId="{D0D2637D-C861-446A-9BF5-7F2ABD8DD33C}" destId="{699FF6D6-1EEC-4777-BDD6-BAE0D36A171E}" srcOrd="0" destOrd="1" presId="urn:microsoft.com/office/officeart/2005/8/layout/vList2"/>
    <dgm:cxn modelId="{3100779B-AC60-4888-A481-307CDCC872C9}" srcId="{8E5BF88F-E662-4810-995F-F3058F2523C0}" destId="{2A275219-06A4-4FBF-8332-25AB805E75F7}" srcOrd="2" destOrd="0" parTransId="{4092CFF8-9521-4F4D-AE29-7CA5C346AAE1}" sibTransId="{93AB24CE-4CE8-42F9-92BB-66A8C012B089}"/>
    <dgm:cxn modelId="{CE1E329D-D4AC-47B4-B562-9B2F0D7FAE63}" type="presOf" srcId="{AEB40005-7D9A-469B-97B4-50B8C7808FD5}" destId="{699FF6D6-1EEC-4777-BDD6-BAE0D36A171E}" srcOrd="0" destOrd="0" presId="urn:microsoft.com/office/officeart/2005/8/layout/vList2"/>
    <dgm:cxn modelId="{ED4726A4-2C1D-46C6-877B-7269A7511D43}" srcId="{B81CD3CF-137A-4FBD-88E3-E270A318B59C}" destId="{FBA8D721-9A34-4888-BDC1-DEDC2ADA783F}" srcOrd="3" destOrd="0" parTransId="{E2B596EE-44E4-48EC-888C-744F5353DBFB}" sibTransId="{642E3A43-6103-426F-8D97-DB2D697DAB18}"/>
    <dgm:cxn modelId="{8D5169B1-02AE-4B0C-8224-B7F6126DE0B0}" srcId="{8E5BF88F-E662-4810-995F-F3058F2523C0}" destId="{38C70AC7-9838-4E02-959B-708271D2A352}" srcOrd="1" destOrd="0" parTransId="{3D8F4AA2-8093-4CDB-BBE8-336A3D0F264A}" sibTransId="{EE5E54D5-05B3-4875-A4DA-94A44949E871}"/>
    <dgm:cxn modelId="{743DCDB1-FFDF-4E19-BF37-37DAF586A9F3}" type="presOf" srcId="{23E2FF93-EAEA-4EB8-AAB7-43EE0FACC1C9}" destId="{CFA2E979-5C28-4C13-8775-4BEB184CAB0C}" srcOrd="0" destOrd="0" presId="urn:microsoft.com/office/officeart/2005/8/layout/vList2"/>
    <dgm:cxn modelId="{13C0D0B2-F3F7-4BBC-97AF-7C59553BEDB0}" type="presOf" srcId="{2A275219-06A4-4FBF-8332-25AB805E75F7}" destId="{258E2455-847C-4D11-B823-8016257FA8AE}" srcOrd="0" destOrd="2" presId="urn:microsoft.com/office/officeart/2005/8/layout/vList2"/>
    <dgm:cxn modelId="{643972C0-6B5E-4DCA-BBA1-4D7A23F5ABBB}" srcId="{FBA8D721-9A34-4888-BDC1-DEDC2ADA783F}" destId="{D0D2637D-C861-446A-9BF5-7F2ABD8DD33C}" srcOrd="1" destOrd="0" parTransId="{70D648D8-97A6-4B8B-A35A-7CA2A46DE69D}" sibTransId="{116A313A-4D7A-4CEB-95D9-1DE9771F66D6}"/>
    <dgm:cxn modelId="{19F87BC6-EA49-4939-B436-14961D17F20A}" type="presOf" srcId="{8E5BF88F-E662-4810-995F-F3058F2523C0}" destId="{39CC4DC7-EC2A-431B-8211-AC120D2E0A63}" srcOrd="0" destOrd="0" presId="urn:microsoft.com/office/officeart/2005/8/layout/vList2"/>
    <dgm:cxn modelId="{0F996BD8-4DB0-43C4-9C73-9E625861DD8B}" srcId="{FBA8D721-9A34-4888-BDC1-DEDC2ADA783F}" destId="{AEB40005-7D9A-469B-97B4-50B8C7808FD5}" srcOrd="0" destOrd="0" parTransId="{88C07591-C727-4FDE-923C-705A247C1EAE}" sibTransId="{65A6FBA7-3B7D-44ED-AE6D-037D4D5A806F}"/>
    <dgm:cxn modelId="{041EE9E2-2187-4BC9-8234-27B15469B481}" srcId="{B81CD3CF-137A-4FBD-88E3-E270A318B59C}" destId="{F24CB68F-04E4-464E-8106-99F1C802905E}" srcOrd="0" destOrd="0" parTransId="{629F09A2-391A-49C0-956E-497F7FBF1DD0}" sibTransId="{81C1D901-7AAD-4199-9E2E-59899FA7A261}"/>
    <dgm:cxn modelId="{AA85EFA2-76D4-4B5B-AF01-D32A47CDEADA}" type="presParOf" srcId="{B4AFD7D2-4BE5-4D33-A414-97B901991995}" destId="{E7BC6A36-C352-40BD-A3C1-48C0105B5CCE}" srcOrd="0" destOrd="0" presId="urn:microsoft.com/office/officeart/2005/8/layout/vList2"/>
    <dgm:cxn modelId="{712BBD3B-1CC8-402B-B6F5-25ED0A025F84}" type="presParOf" srcId="{B4AFD7D2-4BE5-4D33-A414-97B901991995}" destId="{4EE70FA3-9A02-4376-ABA6-329D981FD4DD}" srcOrd="1" destOrd="0" presId="urn:microsoft.com/office/officeart/2005/8/layout/vList2"/>
    <dgm:cxn modelId="{CCB13C68-7D9F-4A0F-888F-4CC2358CDF10}" type="presParOf" srcId="{B4AFD7D2-4BE5-4D33-A414-97B901991995}" destId="{39CC4DC7-EC2A-431B-8211-AC120D2E0A63}" srcOrd="2" destOrd="0" presId="urn:microsoft.com/office/officeart/2005/8/layout/vList2"/>
    <dgm:cxn modelId="{801C765B-62A7-469C-9646-E8CAE72DE3FD}" type="presParOf" srcId="{B4AFD7D2-4BE5-4D33-A414-97B901991995}" destId="{258E2455-847C-4D11-B823-8016257FA8AE}" srcOrd="3" destOrd="0" presId="urn:microsoft.com/office/officeart/2005/8/layout/vList2"/>
    <dgm:cxn modelId="{1250AF33-FCF7-4D7C-B22F-926E9A79EBA4}" type="presParOf" srcId="{B4AFD7D2-4BE5-4D33-A414-97B901991995}" destId="{21EF711D-68BE-46C1-BD53-DE5719B91B01}" srcOrd="4" destOrd="0" presId="urn:microsoft.com/office/officeart/2005/8/layout/vList2"/>
    <dgm:cxn modelId="{B2602E9B-57D1-4CD9-A340-DCD4843629A1}" type="presParOf" srcId="{B4AFD7D2-4BE5-4D33-A414-97B901991995}" destId="{1E032806-7FDF-430D-8C38-BE066000A424}" srcOrd="5" destOrd="0" presId="urn:microsoft.com/office/officeart/2005/8/layout/vList2"/>
    <dgm:cxn modelId="{D48D1E44-C15F-46A9-B59B-DE3F21916B6B}" type="presParOf" srcId="{B4AFD7D2-4BE5-4D33-A414-97B901991995}" destId="{BA7C4CC4-9D40-4D73-BBD6-7282064AEA68}" srcOrd="6" destOrd="0" presId="urn:microsoft.com/office/officeart/2005/8/layout/vList2"/>
    <dgm:cxn modelId="{AF0173BA-D311-4186-8365-155337050B78}" type="presParOf" srcId="{B4AFD7D2-4BE5-4D33-A414-97B901991995}" destId="{699FF6D6-1EEC-4777-BDD6-BAE0D36A171E}" srcOrd="7" destOrd="0" presId="urn:microsoft.com/office/officeart/2005/8/layout/vList2"/>
    <dgm:cxn modelId="{F91696C6-8643-4086-8C26-5F82C8D9174E}" type="presParOf" srcId="{B4AFD7D2-4BE5-4D33-A414-97B901991995}" destId="{47059177-438F-4C54-8A22-949CA0668C9D}" srcOrd="8" destOrd="0" presId="urn:microsoft.com/office/officeart/2005/8/layout/vList2"/>
    <dgm:cxn modelId="{DC6F646F-DDBF-4280-A17F-19C8043455C3}" type="presParOf" srcId="{B4AFD7D2-4BE5-4D33-A414-97B901991995}" destId="{D3783F85-F3B4-4234-AE11-D3886FA60029}" srcOrd="9" destOrd="0" presId="urn:microsoft.com/office/officeart/2005/8/layout/vList2"/>
    <dgm:cxn modelId="{7F7F5D95-5F70-4B29-976D-A0FEE4BF4738}" type="presParOf" srcId="{B4AFD7D2-4BE5-4D33-A414-97B901991995}" destId="{CFA2E979-5C28-4C13-8775-4BEB184CAB0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C6A36-C352-40BD-A3C1-48C0105B5CCE}">
      <dsp:nvSpPr>
        <dsp:cNvPr id="0" name=""/>
        <dsp:cNvSpPr/>
      </dsp:nvSpPr>
      <dsp:spPr>
        <a:xfrm>
          <a:off x="0" y="89416"/>
          <a:ext cx="6391275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Sourcing &amp; Business Understanding</a:t>
          </a:r>
        </a:p>
      </dsp:txBody>
      <dsp:txXfrm>
        <a:off x="28100" y="117516"/>
        <a:ext cx="6335075" cy="519439"/>
      </dsp:txXfrm>
    </dsp:sp>
    <dsp:sp modelId="{39CC4DC7-EC2A-431B-8211-AC120D2E0A63}">
      <dsp:nvSpPr>
        <dsp:cNvPr id="0" name=""/>
        <dsp:cNvSpPr/>
      </dsp:nvSpPr>
      <dsp:spPr>
        <a:xfrm>
          <a:off x="0" y="734176"/>
          <a:ext cx="6391275" cy="575639"/>
        </a:xfrm>
        <a:prstGeom prst="roundRect">
          <a:avLst/>
        </a:prstGeom>
        <a:solidFill>
          <a:schemeClr val="accent2">
            <a:hueOff val="-3953144"/>
            <a:satOff val="18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Cleaning</a:t>
          </a:r>
        </a:p>
      </dsp:txBody>
      <dsp:txXfrm>
        <a:off x="28100" y="762276"/>
        <a:ext cx="6335075" cy="519439"/>
      </dsp:txXfrm>
    </dsp:sp>
    <dsp:sp modelId="{258E2455-847C-4D11-B823-8016257FA8AE}">
      <dsp:nvSpPr>
        <dsp:cNvPr id="0" name=""/>
        <dsp:cNvSpPr/>
      </dsp:nvSpPr>
      <dsp:spPr>
        <a:xfrm>
          <a:off x="0" y="1309816"/>
          <a:ext cx="6391275" cy="131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Cleaning Rows and Columns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Operation on Missing Values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Standardization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Outlier Treatment</a:t>
          </a:r>
        </a:p>
      </dsp:txBody>
      <dsp:txXfrm>
        <a:off x="0" y="1309816"/>
        <a:ext cx="6391275" cy="1316520"/>
      </dsp:txXfrm>
    </dsp:sp>
    <dsp:sp modelId="{21EF711D-68BE-46C1-BD53-DE5719B91B01}">
      <dsp:nvSpPr>
        <dsp:cNvPr id="0" name=""/>
        <dsp:cNvSpPr/>
      </dsp:nvSpPr>
      <dsp:spPr>
        <a:xfrm>
          <a:off x="0" y="2626336"/>
          <a:ext cx="6391275" cy="575639"/>
        </a:xfrm>
        <a:prstGeom prst="roundRect">
          <a:avLst/>
        </a:prstGeom>
        <a:solidFill>
          <a:schemeClr val="accent2">
            <a:hueOff val="-7906288"/>
            <a:satOff val="36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Derive Metrics</a:t>
          </a:r>
        </a:p>
      </dsp:txBody>
      <dsp:txXfrm>
        <a:off x="28100" y="2654436"/>
        <a:ext cx="6335075" cy="519439"/>
      </dsp:txXfrm>
    </dsp:sp>
    <dsp:sp modelId="{BA7C4CC4-9D40-4D73-BBD6-7282064AEA68}">
      <dsp:nvSpPr>
        <dsp:cNvPr id="0" name=""/>
        <dsp:cNvSpPr/>
      </dsp:nvSpPr>
      <dsp:spPr>
        <a:xfrm>
          <a:off x="0" y="3271096"/>
          <a:ext cx="6391275" cy="575639"/>
        </a:xfrm>
        <a:prstGeom prst="roundRect">
          <a:avLst/>
        </a:prstGeom>
        <a:solidFill>
          <a:schemeClr val="accent2">
            <a:hueOff val="-11859433"/>
            <a:satOff val="54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Univariate Analysis</a:t>
          </a:r>
        </a:p>
      </dsp:txBody>
      <dsp:txXfrm>
        <a:off x="28100" y="3299196"/>
        <a:ext cx="6335075" cy="519439"/>
      </dsp:txXfrm>
    </dsp:sp>
    <dsp:sp modelId="{699FF6D6-1EEC-4777-BDD6-BAE0D36A171E}">
      <dsp:nvSpPr>
        <dsp:cNvPr id="0" name=""/>
        <dsp:cNvSpPr/>
      </dsp:nvSpPr>
      <dsp:spPr>
        <a:xfrm>
          <a:off x="0" y="3846736"/>
          <a:ext cx="6391275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Single Feature Analysis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Segmented Univariate Against Target Variable</a:t>
          </a:r>
        </a:p>
      </dsp:txBody>
      <dsp:txXfrm>
        <a:off x="0" y="3846736"/>
        <a:ext cx="6391275" cy="658260"/>
      </dsp:txXfrm>
    </dsp:sp>
    <dsp:sp modelId="{47059177-438F-4C54-8A22-949CA0668C9D}">
      <dsp:nvSpPr>
        <dsp:cNvPr id="0" name=""/>
        <dsp:cNvSpPr/>
      </dsp:nvSpPr>
      <dsp:spPr>
        <a:xfrm>
          <a:off x="0" y="4504996"/>
          <a:ext cx="6391275" cy="575639"/>
        </a:xfrm>
        <a:prstGeom prst="roundRect">
          <a:avLst/>
        </a:prstGeom>
        <a:solidFill>
          <a:schemeClr val="accent2">
            <a:hueOff val="-15812576"/>
            <a:satOff val="72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Bivariate Analysis</a:t>
          </a:r>
        </a:p>
      </dsp:txBody>
      <dsp:txXfrm>
        <a:off x="28100" y="4533096"/>
        <a:ext cx="6335075" cy="519439"/>
      </dsp:txXfrm>
    </dsp:sp>
    <dsp:sp modelId="{CFA2E979-5C28-4C13-8775-4BEB184CAB0C}">
      <dsp:nvSpPr>
        <dsp:cNvPr id="0" name=""/>
        <dsp:cNvSpPr/>
      </dsp:nvSpPr>
      <dsp:spPr>
        <a:xfrm>
          <a:off x="0" y="5149756"/>
          <a:ext cx="6391275" cy="575639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Conclusion</a:t>
          </a:r>
        </a:p>
      </dsp:txBody>
      <dsp:txXfrm>
        <a:off x="28100" y="5177856"/>
        <a:ext cx="6335075" cy="519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2D1AD94-ABCE-4CB9-B99F-70A3F7E2B04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AA4F82B-4D49-473F-92F2-6B9949C9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0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AD94-ABCE-4CB9-B99F-70A3F7E2B04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F82B-4D49-473F-92F2-6B9949C9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1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AD94-ABCE-4CB9-B99F-70A3F7E2B04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F82B-4D49-473F-92F2-6B9949C9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98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AD94-ABCE-4CB9-B99F-70A3F7E2B04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F82B-4D49-473F-92F2-6B9949C9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21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AD94-ABCE-4CB9-B99F-70A3F7E2B04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F82B-4D49-473F-92F2-6B9949C9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69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AD94-ABCE-4CB9-B99F-70A3F7E2B04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F82B-4D49-473F-92F2-6B9949C9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44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AD94-ABCE-4CB9-B99F-70A3F7E2B04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F82B-4D49-473F-92F2-6B9949C9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92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2D1AD94-ABCE-4CB9-B99F-70A3F7E2B04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F82B-4D49-473F-92F2-6B9949C9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6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2D1AD94-ABCE-4CB9-B99F-70A3F7E2B04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F82B-4D49-473F-92F2-6B9949C9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3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AD94-ABCE-4CB9-B99F-70A3F7E2B04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F82B-4D49-473F-92F2-6B9949C9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AD94-ABCE-4CB9-B99F-70A3F7E2B04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F82B-4D49-473F-92F2-6B9949C9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1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AD94-ABCE-4CB9-B99F-70A3F7E2B04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F82B-4D49-473F-92F2-6B9949C9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7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AD94-ABCE-4CB9-B99F-70A3F7E2B04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F82B-4D49-473F-92F2-6B9949C9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8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AD94-ABCE-4CB9-B99F-70A3F7E2B04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F82B-4D49-473F-92F2-6B9949C9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AD94-ABCE-4CB9-B99F-70A3F7E2B04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F82B-4D49-473F-92F2-6B9949C9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0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AD94-ABCE-4CB9-B99F-70A3F7E2B04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F82B-4D49-473F-92F2-6B9949C9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5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AD94-ABCE-4CB9-B99F-70A3F7E2B04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F82B-4D49-473F-92F2-6B9949C9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2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2D1AD94-ABCE-4CB9-B99F-70A3F7E2B04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AA4F82B-4D49-473F-92F2-6B9949C9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9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F173-ED9D-4F9C-B6D4-5DB34C39B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3340" y="1225487"/>
            <a:ext cx="6967685" cy="701031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A9C98-50B1-4F9A-B366-9EF919935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7660" y="1951350"/>
            <a:ext cx="4287565" cy="393119"/>
          </a:xfrm>
        </p:spPr>
        <p:txBody>
          <a:bodyPr anchor="b">
            <a:normAutofit fontScale="85000" lnSpcReduction="10000"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CASE STUDY 1 – EDA – IIIT-B/UPGRAD</a:t>
            </a:r>
          </a:p>
        </p:txBody>
      </p:sp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E19585AF-1ADF-5184-DF69-21623EBE3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23" name="Subtitle 2">
            <a:extLst>
              <a:ext uri="{FF2B5EF4-FFF2-40B4-BE49-F238E27FC236}">
                <a16:creationId xmlns:a16="http://schemas.microsoft.com/office/drawing/2014/main" id="{E88BEA97-69A8-445D-A8B0-01C68CA3179D}"/>
              </a:ext>
            </a:extLst>
          </p:cNvPr>
          <p:cNvSpPr txBox="1">
            <a:spLocks/>
          </p:cNvSpPr>
          <p:nvPr/>
        </p:nvSpPr>
        <p:spPr>
          <a:xfrm>
            <a:off x="7469228" y="4458878"/>
            <a:ext cx="4287565" cy="10074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Sagar Zanwar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Batch - 1991</a:t>
            </a:r>
          </a:p>
        </p:txBody>
      </p:sp>
    </p:spTree>
    <p:extLst>
      <p:ext uri="{BB962C8B-B14F-4D97-AF65-F5344CB8AC3E}">
        <p14:creationId xmlns:p14="http://schemas.microsoft.com/office/powerpoint/2010/main" val="976010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1050-C07D-4A63-B010-92ED9ECE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07679"/>
            <a:ext cx="10119504" cy="706964"/>
          </a:xfrm>
        </p:spPr>
        <p:txBody>
          <a:bodyPr/>
          <a:lstStyle/>
          <a:p>
            <a:r>
              <a:rPr lang="en-US" dirty="0"/>
              <a:t>Univariate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55C578-CEFE-4706-9D58-FA1F99F83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780" y="2340078"/>
            <a:ext cx="6852802" cy="451032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2EB669A-E312-471B-85D6-0923FDA0739D}"/>
              </a:ext>
            </a:extLst>
          </p:cNvPr>
          <p:cNvSpPr txBox="1">
            <a:spLocks/>
          </p:cNvSpPr>
          <p:nvPr/>
        </p:nvSpPr>
        <p:spPr bwMode="gray">
          <a:xfrm>
            <a:off x="1137671" y="1380593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Segmented Univariate Analysis – By Customer and Loan Features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01830AF-ECD6-4112-86B1-FF508E9F8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2340079"/>
            <a:ext cx="4279769" cy="4305818"/>
          </a:xfrm>
        </p:spPr>
        <p:txBody>
          <a:bodyPr>
            <a:normAutofit/>
          </a:bodyPr>
          <a:lstStyle/>
          <a:p>
            <a:r>
              <a:rPr lang="en-US" dirty="0"/>
              <a:t>Segmented Univariate Analysis is done on 13 different categories to look at their impact on target variable i.e. Loan Status</a:t>
            </a:r>
          </a:p>
          <a:p>
            <a:r>
              <a:rPr lang="en-US" dirty="0"/>
              <a:t>Of 13 combinations of charts in </a:t>
            </a:r>
            <a:r>
              <a:rPr lang="en-US" dirty="0" err="1"/>
              <a:t>Jupyter</a:t>
            </a:r>
            <a:r>
              <a:rPr lang="en-US" dirty="0"/>
              <a:t> notebook,</a:t>
            </a:r>
          </a:p>
          <a:p>
            <a:pPr lvl="1"/>
            <a:r>
              <a:rPr lang="en-US" b="1" dirty="0"/>
              <a:t>First Chart denotes the number of loans by categories and segments</a:t>
            </a:r>
          </a:p>
          <a:p>
            <a:pPr lvl="1"/>
            <a:r>
              <a:rPr lang="en-US" b="1" dirty="0"/>
              <a:t>Second denotes % Share of the same</a:t>
            </a:r>
          </a:p>
          <a:p>
            <a:r>
              <a:rPr lang="en-US" dirty="0"/>
              <a:t>The bad value loans can be identified as any % defaulters </a:t>
            </a:r>
          </a:p>
        </p:txBody>
      </p:sp>
    </p:spTree>
    <p:extLst>
      <p:ext uri="{BB962C8B-B14F-4D97-AF65-F5344CB8AC3E}">
        <p14:creationId xmlns:p14="http://schemas.microsoft.com/office/powerpoint/2010/main" val="2570230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1050-C07D-4A63-B010-92ED9ECE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07679"/>
            <a:ext cx="10119504" cy="706964"/>
          </a:xfrm>
        </p:spPr>
        <p:txBody>
          <a:bodyPr/>
          <a:lstStyle/>
          <a:p>
            <a:r>
              <a:rPr lang="en-US" dirty="0"/>
              <a:t>Univariate Analysis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EB669A-E312-471B-85D6-0923FDA0739D}"/>
              </a:ext>
            </a:extLst>
          </p:cNvPr>
          <p:cNvSpPr txBox="1">
            <a:spLocks/>
          </p:cNvSpPr>
          <p:nvPr/>
        </p:nvSpPr>
        <p:spPr bwMode="gray">
          <a:xfrm>
            <a:off x="1137671" y="1380593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Segmented Univariate Analysis – By geometrics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01830AF-ECD6-4112-86B1-FF508E9F8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2340079"/>
            <a:ext cx="4213781" cy="4305818"/>
          </a:xfrm>
        </p:spPr>
        <p:txBody>
          <a:bodyPr>
            <a:normAutofit/>
          </a:bodyPr>
          <a:lstStyle/>
          <a:p>
            <a:r>
              <a:rPr lang="en-US" dirty="0"/>
              <a:t>Wyoming has least number of defaulters</a:t>
            </a:r>
          </a:p>
          <a:p>
            <a:r>
              <a:rPr lang="en-US" dirty="0"/>
              <a:t>Profiles from western states are slightly more likely to default compared to eastern and central states</a:t>
            </a:r>
          </a:p>
          <a:p>
            <a:r>
              <a:rPr lang="en-US" dirty="0"/>
              <a:t>5 of the States had less than 10 number of loan</a:t>
            </a:r>
          </a:p>
          <a:p>
            <a:pPr lvl="1"/>
            <a:r>
              <a:rPr lang="en-US" dirty="0"/>
              <a:t>These are replaced with median value of % defaulters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3EBD25-78F9-4C55-8802-F55DDD8E8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603" y="2475630"/>
            <a:ext cx="7302776" cy="398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93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1050-C07D-4A63-B010-92ED9ECE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49311"/>
            <a:ext cx="10119504" cy="706964"/>
          </a:xfrm>
        </p:spPr>
        <p:txBody>
          <a:bodyPr/>
          <a:lstStyle/>
          <a:p>
            <a:r>
              <a:rPr lang="en-US"/>
              <a:t>Univariate Analysis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EB669A-E312-471B-85D6-0923FDA0739D}"/>
              </a:ext>
            </a:extLst>
          </p:cNvPr>
          <p:cNvSpPr txBox="1">
            <a:spLocks/>
          </p:cNvSpPr>
          <p:nvPr/>
        </p:nvSpPr>
        <p:spPr bwMode="gray">
          <a:xfrm>
            <a:off x="1137671" y="1322225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/>
              <a:t>Segmented Univariate Analysis – By Time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D5FAE8-7962-40E1-B3C6-CC6CCA937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33" y="2318994"/>
            <a:ext cx="11128173" cy="43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77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6198C3-0F41-4561-86F0-19D05C9C1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12" y="1877439"/>
            <a:ext cx="11215990" cy="4753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6D1050-C07D-4A63-B010-92ED9ECE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49311"/>
            <a:ext cx="10119504" cy="706964"/>
          </a:xfrm>
        </p:spPr>
        <p:txBody>
          <a:bodyPr/>
          <a:lstStyle/>
          <a:p>
            <a:r>
              <a:rPr lang="en-US" dirty="0"/>
              <a:t>Univariate Analysis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EB669A-E312-471B-85D6-0923FDA0739D}"/>
              </a:ext>
            </a:extLst>
          </p:cNvPr>
          <p:cNvSpPr txBox="1">
            <a:spLocks/>
          </p:cNvSpPr>
          <p:nvPr/>
        </p:nvSpPr>
        <p:spPr bwMode="gray">
          <a:xfrm>
            <a:off x="1137671" y="1322225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743293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1050-C07D-4A63-B010-92ED9ECE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07679"/>
            <a:ext cx="10119504" cy="706964"/>
          </a:xfrm>
        </p:spPr>
        <p:txBody>
          <a:bodyPr/>
          <a:lstStyle/>
          <a:p>
            <a:r>
              <a:rPr lang="en-US" dirty="0"/>
              <a:t>Multivariate Analysis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01830AF-ECD6-4112-86B1-FF508E9F8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2340079"/>
            <a:ext cx="3710429" cy="4305818"/>
          </a:xfrm>
        </p:spPr>
        <p:txBody>
          <a:bodyPr>
            <a:normAutofit/>
          </a:bodyPr>
          <a:lstStyle/>
          <a:p>
            <a:r>
              <a:rPr lang="en-US" b="1" dirty="0"/>
              <a:t>Grade B loans are defaulted more</a:t>
            </a:r>
            <a:r>
              <a:rPr lang="en-US" dirty="0"/>
              <a:t>, while category A loans are paid more often.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Since grade A has very few defaulters and highest payers, </a:t>
            </a:r>
            <a:r>
              <a:rPr lang="en-US" b="1" dirty="0"/>
              <a:t>Grade category A is the best category to grant loans to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B83BD8-1CB6-4DEF-8D91-AB78D8EF0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6" y="2427991"/>
            <a:ext cx="7524576" cy="404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91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1050-C07D-4A63-B010-92ED9ECE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07679"/>
            <a:ext cx="10119504" cy="706964"/>
          </a:xfrm>
        </p:spPr>
        <p:txBody>
          <a:bodyPr/>
          <a:lstStyle/>
          <a:p>
            <a:r>
              <a:rPr lang="en-US" dirty="0"/>
              <a:t>Multivariate Analysis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01830AF-ECD6-4112-86B1-FF508E9F8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2340079"/>
            <a:ext cx="3843779" cy="4305818"/>
          </a:xfrm>
        </p:spPr>
        <p:txBody>
          <a:bodyPr>
            <a:normAutofit/>
          </a:bodyPr>
          <a:lstStyle/>
          <a:p>
            <a:r>
              <a:rPr lang="en-US" dirty="0"/>
              <a:t>Purpose of loan – small business in any rental category is worst</a:t>
            </a:r>
          </a:p>
          <a:p>
            <a:endParaRPr lang="en-US" dirty="0"/>
          </a:p>
          <a:p>
            <a:r>
              <a:rPr lang="en-US" dirty="0"/>
              <a:t>While the number of such loans is small yet considerable, these are defaulted the most</a:t>
            </a:r>
          </a:p>
          <a:p>
            <a:endParaRPr lang="en-US" dirty="0"/>
          </a:p>
          <a:p>
            <a:r>
              <a:rPr lang="en-US" dirty="0"/>
              <a:t>People who own house tend to default only slightly more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DDF758-DDA8-42B1-8AE8-481804721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409825"/>
            <a:ext cx="7614074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21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1050-C07D-4A63-B010-92ED9ECE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07679"/>
            <a:ext cx="10119504" cy="706964"/>
          </a:xfrm>
        </p:spPr>
        <p:txBody>
          <a:bodyPr/>
          <a:lstStyle/>
          <a:p>
            <a:r>
              <a:rPr lang="en-US" dirty="0"/>
              <a:t>Multivariate Analysis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01830AF-ECD6-4112-86B1-FF508E9F8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2340079"/>
            <a:ext cx="3843779" cy="4305818"/>
          </a:xfrm>
        </p:spPr>
        <p:txBody>
          <a:bodyPr>
            <a:normAutofit/>
          </a:bodyPr>
          <a:lstStyle/>
          <a:p>
            <a:r>
              <a:rPr lang="en-US" dirty="0"/>
              <a:t>The important features based on insights are checked for NO significant correlation</a:t>
            </a:r>
          </a:p>
          <a:p>
            <a:r>
              <a:rPr lang="en-US" dirty="0"/>
              <a:t>Hence these are independent important features</a:t>
            </a:r>
          </a:p>
          <a:p>
            <a:r>
              <a:rPr lang="en-US" dirty="0"/>
              <a:t>The trends also support the insights generated using Univariate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76A9F6-9C6F-40EF-8F7F-AEE80FAFA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574" y="456630"/>
            <a:ext cx="6114912" cy="550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5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1050-C07D-4A63-B010-92ED9ECE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07679"/>
            <a:ext cx="10119504" cy="706964"/>
          </a:xfrm>
        </p:spPr>
        <p:txBody>
          <a:bodyPr/>
          <a:lstStyle/>
          <a:p>
            <a:r>
              <a:rPr lang="en-US" dirty="0"/>
              <a:t>Conclusions and Recommendations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01830AF-ECD6-4112-86B1-FF508E9F8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92477"/>
            <a:ext cx="5684363" cy="3099187"/>
          </a:xfrm>
        </p:spPr>
        <p:txBody>
          <a:bodyPr>
            <a:normAutofit fontScale="70000" lnSpcReduction="20000"/>
          </a:bodyPr>
          <a:lstStyle/>
          <a:p>
            <a:r>
              <a:rPr lang="en-US" sz="2800" b="1" dirty="0"/>
              <a:t>To avoid financial loss</a:t>
            </a:r>
            <a:r>
              <a:rPr lang="en-US" sz="2600" dirty="0"/>
              <a:t>:</a:t>
            </a:r>
          </a:p>
          <a:p>
            <a:pPr lvl="1"/>
            <a:r>
              <a:rPr lang="en-US" dirty="0"/>
              <a:t>Avoid lending out loans to candidates who can be categorized into </a:t>
            </a:r>
            <a:r>
              <a:rPr lang="en-US" b="1" dirty="0"/>
              <a:t>Grades 'B', 'F' or 'G’ </a:t>
            </a:r>
            <a:r>
              <a:rPr lang="en-US" dirty="0"/>
              <a:t>and its subgrades</a:t>
            </a:r>
          </a:p>
          <a:p>
            <a:pPr lvl="1"/>
            <a:r>
              <a:rPr lang="en-US" dirty="0"/>
              <a:t>Avoid lend out loans to applicants who -&gt;</a:t>
            </a:r>
          </a:p>
          <a:p>
            <a:pPr lvl="2"/>
            <a:r>
              <a:rPr lang="en-US" dirty="0"/>
              <a:t>have </a:t>
            </a:r>
            <a:r>
              <a:rPr lang="en-US" b="1" dirty="0"/>
              <a:t>low annual income </a:t>
            </a:r>
            <a:r>
              <a:rPr lang="en-US" dirty="0"/>
              <a:t>(typically less than 50K)</a:t>
            </a:r>
          </a:p>
          <a:p>
            <a:pPr lvl="2"/>
            <a:r>
              <a:rPr lang="en-US" b="1" dirty="0"/>
              <a:t>need more loan</a:t>
            </a:r>
            <a:r>
              <a:rPr lang="en-US" dirty="0"/>
              <a:t> (typically over 15K)</a:t>
            </a:r>
          </a:p>
          <a:p>
            <a:pPr lvl="2"/>
            <a:r>
              <a:rPr lang="en-US" dirty="0"/>
              <a:t>have </a:t>
            </a:r>
            <a:r>
              <a:rPr lang="en-US" b="1" dirty="0"/>
              <a:t>previous history </a:t>
            </a:r>
            <a:r>
              <a:rPr lang="en-US" dirty="0"/>
              <a:t>of loan defaults OR </a:t>
            </a:r>
            <a:r>
              <a:rPr lang="en-US" b="1" dirty="0"/>
              <a:t>public bankruptcies</a:t>
            </a:r>
            <a:endParaRPr lang="en-US" dirty="0"/>
          </a:p>
          <a:p>
            <a:pPr lvl="2"/>
            <a:r>
              <a:rPr lang="en-US" dirty="0"/>
              <a:t>are from western states</a:t>
            </a:r>
          </a:p>
          <a:p>
            <a:pPr lvl="2"/>
            <a:r>
              <a:rPr lang="en-US" dirty="0"/>
              <a:t>need loans for longer period</a:t>
            </a:r>
          </a:p>
          <a:p>
            <a:pPr lvl="1"/>
            <a:r>
              <a:rPr lang="en-US" b="1" dirty="0"/>
              <a:t>Perform a better verification :</a:t>
            </a:r>
            <a:r>
              <a:rPr lang="en-US" dirty="0"/>
              <a:t> most of the defaulters fall under 'verified' or 'Source Verified' category</a:t>
            </a:r>
          </a:p>
          <a:p>
            <a:pPr lvl="1"/>
            <a:r>
              <a:rPr lang="en-US" b="1" dirty="0"/>
              <a:t>Follow strict </a:t>
            </a:r>
            <a:r>
              <a:rPr lang="en-US" b="1" dirty="0" err="1"/>
              <a:t>guidlines</a:t>
            </a:r>
            <a:r>
              <a:rPr lang="en-US" b="1" dirty="0"/>
              <a:t> </a:t>
            </a:r>
            <a:r>
              <a:rPr lang="en-US" dirty="0"/>
              <a:t>while lending the loans </a:t>
            </a:r>
            <a:r>
              <a:rPr lang="en-US" b="1" dirty="0"/>
              <a:t>during the first financial quarter</a:t>
            </a:r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45977CB-7B86-4F3F-BD63-AE36D0CBD563}"/>
              </a:ext>
            </a:extLst>
          </p:cNvPr>
          <p:cNvSpPr txBox="1">
            <a:spLocks/>
          </p:cNvSpPr>
          <p:nvPr/>
        </p:nvSpPr>
        <p:spPr>
          <a:xfrm>
            <a:off x="652021" y="2492479"/>
            <a:ext cx="5684363" cy="309918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/>
              <a:t>To avoid loss of business</a:t>
            </a:r>
            <a:r>
              <a:rPr lang="en-US" sz="2600" dirty="0"/>
              <a:t>:</a:t>
            </a:r>
          </a:p>
          <a:p>
            <a:pPr lvl="1"/>
            <a:r>
              <a:rPr lang="en-US" dirty="0"/>
              <a:t>Lend out loans to candidates who can be categorized into </a:t>
            </a:r>
            <a:r>
              <a:rPr lang="en-US" b="1" dirty="0"/>
              <a:t>Grade 'A'</a:t>
            </a:r>
            <a:r>
              <a:rPr lang="en-US" dirty="0"/>
              <a:t> and its subgrades</a:t>
            </a:r>
          </a:p>
          <a:p>
            <a:pPr lvl="1"/>
            <a:r>
              <a:rPr lang="en-US" dirty="0"/>
              <a:t>Lend out loans to applicants who -&gt;</a:t>
            </a:r>
          </a:p>
          <a:p>
            <a:pPr lvl="2"/>
            <a:r>
              <a:rPr lang="en-US" sz="1600" dirty="0"/>
              <a:t>have </a:t>
            </a:r>
            <a:r>
              <a:rPr lang="en-US" sz="1600" b="1" dirty="0"/>
              <a:t>High annual income</a:t>
            </a:r>
            <a:r>
              <a:rPr lang="en-US" sz="1600" dirty="0"/>
              <a:t> (typically over 50K)</a:t>
            </a:r>
          </a:p>
          <a:p>
            <a:pPr lvl="2"/>
            <a:r>
              <a:rPr lang="en-US" sz="1600" b="1" dirty="0"/>
              <a:t>need lesser loan</a:t>
            </a:r>
            <a:r>
              <a:rPr lang="en-US" sz="1600" dirty="0"/>
              <a:t> (typically below 15K)</a:t>
            </a:r>
          </a:p>
          <a:p>
            <a:pPr lvl="2"/>
            <a:r>
              <a:rPr lang="en-US" sz="1600" dirty="0"/>
              <a:t>have </a:t>
            </a:r>
            <a:r>
              <a:rPr lang="en-US" sz="1600" b="1" dirty="0"/>
              <a:t>no previous history</a:t>
            </a:r>
            <a:r>
              <a:rPr lang="en-US" sz="1600" dirty="0"/>
              <a:t> of loan defaults OR </a:t>
            </a:r>
            <a:r>
              <a:rPr lang="en-US" sz="1600" b="1" dirty="0"/>
              <a:t>public bankruptcies</a:t>
            </a:r>
            <a:endParaRPr lang="en-US" sz="1600" dirty="0"/>
          </a:p>
          <a:p>
            <a:pPr lvl="2"/>
            <a:r>
              <a:rPr lang="en-US" sz="1600" dirty="0"/>
              <a:t>are from eastern or central states </a:t>
            </a:r>
          </a:p>
          <a:p>
            <a:pPr lvl="1"/>
            <a:r>
              <a:rPr lang="en-US" dirty="0"/>
              <a:t>Lend these loans at: </a:t>
            </a:r>
          </a:p>
          <a:p>
            <a:pPr lvl="2"/>
            <a:r>
              <a:rPr lang="en-US" sz="1600" dirty="0"/>
              <a:t>lower </a:t>
            </a:r>
            <a:r>
              <a:rPr lang="en-US" sz="1600" dirty="0" err="1"/>
              <a:t>intrest</a:t>
            </a:r>
            <a:r>
              <a:rPr lang="en-US" sz="1600" dirty="0"/>
              <a:t> rates</a:t>
            </a:r>
          </a:p>
          <a:p>
            <a:pPr lvl="2"/>
            <a:r>
              <a:rPr lang="en-US" sz="1600" dirty="0"/>
              <a:t>for shorter period (36 months)</a:t>
            </a:r>
          </a:p>
          <a:p>
            <a:pPr marL="914400" lvl="2" indent="0">
              <a:buNone/>
            </a:pPr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2D99DB-D83C-4092-8A96-B4D2BF208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350" y="5555093"/>
            <a:ext cx="1740959" cy="11819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D402F4-E859-4C8B-B0C9-92702E187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261" y="5555727"/>
            <a:ext cx="1549293" cy="118193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8210AB-7A0E-4883-BEE1-25D613D9BEEE}"/>
              </a:ext>
            </a:extLst>
          </p:cNvPr>
          <p:cNvCxnSpPr/>
          <p:nvPr/>
        </p:nvCxnSpPr>
        <p:spPr>
          <a:xfrm>
            <a:off x="5969000" y="2492476"/>
            <a:ext cx="0" cy="4180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BC2DA0-9625-46BF-913A-1C973C7D8459}"/>
              </a:ext>
            </a:extLst>
          </p:cNvPr>
          <p:cNvSpPr txBox="1"/>
          <p:nvPr/>
        </p:nvSpPr>
        <p:spPr>
          <a:xfrm>
            <a:off x="652021" y="6021400"/>
            <a:ext cx="332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1800" dirty="0"/>
              <a:t>Best Case Scenario: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F3ABE8-FF80-4555-AAF7-7781B2E9E913}"/>
              </a:ext>
            </a:extLst>
          </p:cNvPr>
          <p:cNvSpPr txBox="1"/>
          <p:nvPr/>
        </p:nvSpPr>
        <p:spPr>
          <a:xfrm>
            <a:off x="6096000" y="6021399"/>
            <a:ext cx="3476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1800" dirty="0"/>
              <a:t>Worst Case Scenario: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55B0C1-CA96-4C86-9F41-D51B0F0419A0}"/>
              </a:ext>
            </a:extLst>
          </p:cNvPr>
          <p:cNvCxnSpPr>
            <a:cxnSpLocks/>
          </p:cNvCxnSpPr>
          <p:nvPr/>
        </p:nvCxnSpPr>
        <p:spPr>
          <a:xfrm>
            <a:off x="254000" y="5613395"/>
            <a:ext cx="117940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36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30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931935-7115-40F1-9AAA-96361736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Steps Followed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AA113C-148E-4BA8-97CB-3971E9615F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251507"/>
              </p:ext>
            </p:extLst>
          </p:nvPr>
        </p:nvGraphicFramePr>
        <p:xfrm>
          <a:off x="5194300" y="641023"/>
          <a:ext cx="6391275" cy="5814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34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6B11-6C01-4329-A908-4B405676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270333" cy="706964"/>
          </a:xfrm>
        </p:spPr>
        <p:txBody>
          <a:bodyPr/>
          <a:lstStyle/>
          <a:p>
            <a:r>
              <a:rPr lang="en-US" dirty="0"/>
              <a:t>Data Sourcing &amp; 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FFDF1-5077-433E-93FA-03DE49115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036" y="4157269"/>
            <a:ext cx="11142482" cy="706964"/>
          </a:xfrm>
        </p:spPr>
        <p:txBody>
          <a:bodyPr>
            <a:normAutofit lnSpcReduction="10000"/>
          </a:bodyPr>
          <a:lstStyle/>
          <a:p>
            <a:r>
              <a:rPr lang="en-US" b="1" u="sng" dirty="0"/>
              <a:t>Initial Observations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39717 rows:  111 columns, 87 numeric, 24 object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AA79FF-CB77-449B-B540-A5B2E8CB3E78}"/>
              </a:ext>
            </a:extLst>
          </p:cNvPr>
          <p:cNvSpPr txBox="1">
            <a:spLocks/>
          </p:cNvSpPr>
          <p:nvPr/>
        </p:nvSpPr>
        <p:spPr>
          <a:xfrm>
            <a:off x="575035" y="4930222"/>
            <a:ext cx="11142483" cy="18947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Assumptions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Data has unique member IDs, hence there are no repeat customers (even if there are there is no way to identify)</a:t>
            </a:r>
          </a:p>
          <a:p>
            <a:pPr lvl="1"/>
            <a:r>
              <a:rPr lang="en-US" dirty="0"/>
              <a:t>Long term loans i.e. '60 month' loans do not include terms extended due to defaults</a:t>
            </a:r>
          </a:p>
          <a:p>
            <a:pPr lvl="1"/>
            <a:r>
              <a:rPr lang="en-US" dirty="0"/>
              <a:t>Revolving utilization rate is not related to current loan; it relates to all credit lines available (Since the definition in data is not clear)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B64564-F63E-4C08-9D40-DA296B3DF9A4}"/>
              </a:ext>
            </a:extLst>
          </p:cNvPr>
          <p:cNvSpPr txBox="1">
            <a:spLocks/>
          </p:cNvSpPr>
          <p:nvPr/>
        </p:nvSpPr>
        <p:spPr>
          <a:xfrm>
            <a:off x="575035" y="2395978"/>
            <a:ext cx="11142483" cy="1619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Business Understanding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Data has been sourced from Consumer Finance Company that contains the complete loan data for all loans issued through the time period 2007 to 2011</a:t>
            </a:r>
          </a:p>
          <a:p>
            <a:pPr lvl="1"/>
            <a:r>
              <a:rPr lang="en-US" dirty="0"/>
              <a:t>The company wants to understand the driving factors (or driver variables) behind loan default, i.e. the variables which are strong indicators of default</a:t>
            </a:r>
          </a:p>
        </p:txBody>
      </p:sp>
    </p:spTree>
    <p:extLst>
      <p:ext uri="{BB962C8B-B14F-4D97-AF65-F5344CB8AC3E}">
        <p14:creationId xmlns:p14="http://schemas.microsoft.com/office/powerpoint/2010/main" val="279183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1050-C07D-4A63-B010-92ED9ECE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07679"/>
            <a:ext cx="8761413" cy="706964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E8E56-A6C7-4C81-8B4C-2D0202993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01" y="2603500"/>
            <a:ext cx="11142483" cy="3416300"/>
          </a:xfrm>
        </p:spPr>
        <p:txBody>
          <a:bodyPr/>
          <a:lstStyle/>
          <a:p>
            <a:r>
              <a:rPr lang="en-US" dirty="0"/>
              <a:t>Rows:</a:t>
            </a:r>
          </a:p>
          <a:p>
            <a:pPr lvl="1"/>
            <a:r>
              <a:rPr lang="en-US" dirty="0"/>
              <a:t>Deleted Rows for current loan as they do not provide insight on if the loan will be defaulted</a:t>
            </a:r>
          </a:p>
          <a:p>
            <a:r>
              <a:rPr lang="en-US" dirty="0"/>
              <a:t>Columns:</a:t>
            </a:r>
          </a:p>
          <a:p>
            <a:pPr lvl="1"/>
            <a:r>
              <a:rPr lang="en-US" dirty="0"/>
              <a:t>Deleted Columns that have only NULL values</a:t>
            </a:r>
          </a:p>
          <a:p>
            <a:pPr lvl="1"/>
            <a:r>
              <a:rPr lang="en-US" dirty="0"/>
              <a:t>Deleted Column that have single value; Since these do not help identify defaulters separately</a:t>
            </a:r>
          </a:p>
          <a:p>
            <a:pPr lvl="1"/>
            <a:r>
              <a:rPr lang="en-US" dirty="0"/>
              <a:t>Deleted No Impact – identifier columns such as ID, URL, title, because these are huge in categories and can not help analyze or predict defaulters</a:t>
            </a:r>
          </a:p>
          <a:p>
            <a:pPr lvl="1"/>
            <a:r>
              <a:rPr lang="en-US" dirty="0"/>
              <a:t>Deleted customer behavior columns: Because these will not be present while you decide if the prospect will default or pay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58A745-8E2B-4B3D-93D8-58C0E14A2731}"/>
              </a:ext>
            </a:extLst>
          </p:cNvPr>
          <p:cNvSpPr txBox="1">
            <a:spLocks/>
          </p:cNvSpPr>
          <p:nvPr/>
        </p:nvSpPr>
        <p:spPr bwMode="gray">
          <a:xfrm>
            <a:off x="1137671" y="1380593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Cleaning Rows and Columns</a:t>
            </a:r>
          </a:p>
        </p:txBody>
      </p:sp>
    </p:spTree>
    <p:extLst>
      <p:ext uri="{BB962C8B-B14F-4D97-AF65-F5344CB8AC3E}">
        <p14:creationId xmlns:p14="http://schemas.microsoft.com/office/powerpoint/2010/main" val="19236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1050-C07D-4A63-B010-92ED9ECE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07679"/>
            <a:ext cx="8761413" cy="706964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E8E56-A6C7-4C81-8B4C-2D0202993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01" y="2603500"/>
            <a:ext cx="11142483" cy="3416300"/>
          </a:xfrm>
        </p:spPr>
        <p:txBody>
          <a:bodyPr/>
          <a:lstStyle/>
          <a:p>
            <a:pPr lvl="1"/>
            <a:r>
              <a:rPr lang="en-US" sz="1800" dirty="0"/>
              <a:t>There are 3 columns that need attention as they have multiple null values and 1 column that has No data value</a:t>
            </a:r>
          </a:p>
          <a:p>
            <a:pPr lvl="2"/>
            <a:r>
              <a:rPr lang="en-US" sz="1600" dirty="0"/>
              <a:t>Revolving Utilization Rate:  has few records and such records can be removed directly</a:t>
            </a:r>
          </a:p>
          <a:p>
            <a:pPr lvl="2"/>
            <a:r>
              <a:rPr lang="en-US" sz="1600" dirty="0"/>
              <a:t>Employment Length &amp; Public bankruptcy Record:</a:t>
            </a:r>
          </a:p>
          <a:p>
            <a:pPr lvl="3"/>
            <a:r>
              <a:rPr lang="en-US" sz="1400" dirty="0"/>
              <a:t>Have significant records and need a replacement for null values</a:t>
            </a:r>
          </a:p>
          <a:p>
            <a:pPr lvl="2"/>
            <a:r>
              <a:rPr lang="en-US" sz="1600" dirty="0"/>
              <a:t>Home ownership column has categories, ‘Other’ and ‘No data’</a:t>
            </a:r>
          </a:p>
          <a:p>
            <a:pPr lvl="1"/>
            <a:r>
              <a:rPr lang="en-US" sz="1800" dirty="0"/>
              <a:t>These values are treated as required:</a:t>
            </a:r>
          </a:p>
          <a:p>
            <a:pPr lvl="2"/>
            <a:r>
              <a:rPr lang="en-US" sz="1600" dirty="0"/>
              <a:t>Replaced with Mode for categories, Median for Numeric and removed rows for small number columns</a:t>
            </a:r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58A745-8E2B-4B3D-93D8-58C0E14A2731}"/>
              </a:ext>
            </a:extLst>
          </p:cNvPr>
          <p:cNvSpPr txBox="1">
            <a:spLocks/>
          </p:cNvSpPr>
          <p:nvPr/>
        </p:nvSpPr>
        <p:spPr bwMode="gray">
          <a:xfrm>
            <a:off x="1137671" y="1380593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Operate on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129609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1050-C07D-4A63-B010-92ED9ECE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07679"/>
            <a:ext cx="8761413" cy="706964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E8E56-A6C7-4C81-8B4C-2D0202993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02" y="2603500"/>
            <a:ext cx="5938886" cy="3416300"/>
          </a:xfrm>
        </p:spPr>
        <p:txBody>
          <a:bodyPr/>
          <a:lstStyle/>
          <a:p>
            <a:pPr lvl="1"/>
            <a:r>
              <a:rPr lang="en-US" sz="1800" dirty="0"/>
              <a:t>‘%’ sign removed from numeric columns marked as string type columns and converted to float; Numeric columns marked as object columns have been changed to numeric</a:t>
            </a:r>
          </a:p>
          <a:p>
            <a:pPr lvl="1"/>
            <a:r>
              <a:rPr lang="en-US" sz="1800" dirty="0"/>
              <a:t>Highly correlated values </a:t>
            </a:r>
            <a:br>
              <a:rPr lang="en-US" sz="1800" dirty="0"/>
            </a:br>
            <a:r>
              <a:rPr lang="en-US" sz="1800" dirty="0"/>
              <a:t>are removed from the analysis</a:t>
            </a:r>
          </a:p>
          <a:p>
            <a:pPr lvl="2"/>
            <a:r>
              <a:rPr lang="en-US" sz="1600" dirty="0"/>
              <a:t>E.g. Loan Amount and Funded Amount are extremely highly correlated; Only one of those is taken forward to avoid skewed results</a:t>
            </a:r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58A745-8E2B-4B3D-93D8-58C0E14A2731}"/>
              </a:ext>
            </a:extLst>
          </p:cNvPr>
          <p:cNvSpPr txBox="1">
            <a:spLocks/>
          </p:cNvSpPr>
          <p:nvPr/>
        </p:nvSpPr>
        <p:spPr bwMode="gray">
          <a:xfrm>
            <a:off x="1137671" y="1380593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Standardization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485EE5-494E-4EF1-9D22-7ADD4C8F8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164" y="2560471"/>
            <a:ext cx="5094934" cy="376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0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1050-C07D-4A63-B010-92ED9ECE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07679"/>
            <a:ext cx="8761413" cy="706964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E8E56-A6C7-4C81-8B4C-2D0202993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02" y="2603500"/>
            <a:ext cx="5938886" cy="3960552"/>
          </a:xfrm>
        </p:spPr>
        <p:txBody>
          <a:bodyPr/>
          <a:lstStyle/>
          <a:p>
            <a:pPr lvl="1"/>
            <a:r>
              <a:rPr lang="en-US" sz="1800" dirty="0"/>
              <a:t>Outliers found in most of the numeric variables</a:t>
            </a:r>
          </a:p>
          <a:p>
            <a:pPr lvl="1"/>
            <a:r>
              <a:rPr lang="en-US" sz="1800" dirty="0"/>
              <a:t>However, except ‘Annual Income’, all other outliers have acceptable outliers since these have gradual decrease in numbers on bell curve</a:t>
            </a:r>
          </a:p>
          <a:p>
            <a:pPr lvl="1"/>
            <a:r>
              <a:rPr lang="en-US" sz="1800" dirty="0"/>
              <a:t>Outlier from Annual Income are removed for 97.5</a:t>
            </a:r>
            <a:r>
              <a:rPr lang="en-US" sz="1800" baseline="30000" dirty="0"/>
              <a:t>th</a:t>
            </a:r>
            <a:r>
              <a:rPr lang="en-US" sz="1800" dirty="0"/>
              <a:t> percentile and over</a:t>
            </a:r>
            <a:endParaRPr lang="en-US" sz="1600" dirty="0"/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58A745-8E2B-4B3D-93D8-58C0E14A2731}"/>
              </a:ext>
            </a:extLst>
          </p:cNvPr>
          <p:cNvSpPr txBox="1">
            <a:spLocks/>
          </p:cNvSpPr>
          <p:nvPr/>
        </p:nvSpPr>
        <p:spPr bwMode="gray">
          <a:xfrm>
            <a:off x="1137671" y="1380593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Outlier treatment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CCF6B9-9C01-42BF-8810-CB8EE2EE1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031" y="2309764"/>
            <a:ext cx="4901938" cy="425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0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1050-C07D-4A63-B010-92ED9ECE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07679"/>
            <a:ext cx="8761413" cy="706964"/>
          </a:xfrm>
        </p:spPr>
        <p:txBody>
          <a:bodyPr/>
          <a:lstStyle/>
          <a:p>
            <a:r>
              <a:rPr lang="en-US" dirty="0"/>
              <a:t>Derived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E8E56-A6C7-4C81-8B4C-2D0202993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02" y="2603500"/>
            <a:ext cx="5938886" cy="3960552"/>
          </a:xfrm>
        </p:spPr>
        <p:txBody>
          <a:bodyPr/>
          <a:lstStyle/>
          <a:p>
            <a:pPr lvl="1"/>
            <a:r>
              <a:rPr lang="en-US" sz="1800" dirty="0"/>
              <a:t>New Metrics are derived from categorical variable that have many unique values</a:t>
            </a:r>
          </a:p>
          <a:p>
            <a:pPr lvl="1"/>
            <a:r>
              <a:rPr lang="en-US" sz="1800" dirty="0"/>
              <a:t>E.g. Loan amount ranges from $500 to $35,000</a:t>
            </a:r>
          </a:p>
          <a:p>
            <a:pPr lvl="2"/>
            <a:r>
              <a:rPr lang="en-US" dirty="0"/>
              <a:t>Hence it is categorized into 7 buckets of $5K each</a:t>
            </a:r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F6EFC2-14FB-4BFA-912B-00B65DBA0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637" y="2878801"/>
            <a:ext cx="3281363" cy="314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30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1050-C07D-4A63-B010-92ED9ECE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07679"/>
            <a:ext cx="10119504" cy="706964"/>
          </a:xfrm>
        </p:spPr>
        <p:txBody>
          <a:bodyPr/>
          <a:lstStyle/>
          <a:p>
            <a:r>
              <a:rPr lang="en-US" dirty="0"/>
              <a:t>Univariate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7AA2E3-9D4C-412D-B11E-35342255E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2603500"/>
            <a:ext cx="5940090" cy="1847959"/>
          </a:xfrm>
        </p:spPr>
        <p:txBody>
          <a:bodyPr>
            <a:normAutofit/>
          </a:bodyPr>
          <a:lstStyle/>
          <a:p>
            <a:r>
              <a:rPr lang="en-US" dirty="0"/>
              <a:t>~ 15% of the loans are defaulted;</a:t>
            </a:r>
          </a:p>
          <a:p>
            <a:r>
              <a:rPr lang="en-US" dirty="0"/>
              <a:t>Total number of loans increased almost each month since 2007</a:t>
            </a:r>
          </a:p>
          <a:p>
            <a:r>
              <a:rPr lang="en-US" dirty="0"/>
              <a:t>~ 44% of approved loans are not verified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7EF0E2-BD42-45EB-9FD3-CB0BB5C50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707" y="2397948"/>
            <a:ext cx="4791523" cy="21307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68E581-DCBA-413F-83B8-BCAEEFB74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529" y="4451459"/>
            <a:ext cx="3730471" cy="23694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862460-21F1-45C4-8CF2-E5F887526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21" y="4743050"/>
            <a:ext cx="7226979" cy="213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27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0</TotalTime>
  <Words>1006</Words>
  <Application>Microsoft Office PowerPoint</Application>
  <PresentationFormat>Widescreen</PresentationFormat>
  <Paragraphs>117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 Boardroom</vt:lpstr>
      <vt:lpstr>LENDING CLUB CASE STUDY</vt:lpstr>
      <vt:lpstr>Steps Followed</vt:lpstr>
      <vt:lpstr>Data Sourcing &amp; Business Understanding</vt:lpstr>
      <vt:lpstr>Data Cleaning</vt:lpstr>
      <vt:lpstr>Data Cleaning</vt:lpstr>
      <vt:lpstr>Data Cleaning</vt:lpstr>
      <vt:lpstr>Data Cleaning</vt:lpstr>
      <vt:lpstr>Derived Metrics</vt:lpstr>
      <vt:lpstr>Univariate Analysis</vt:lpstr>
      <vt:lpstr>Univariate Analysis</vt:lpstr>
      <vt:lpstr>Univariate Analysis</vt:lpstr>
      <vt:lpstr>Univariate Analysis</vt:lpstr>
      <vt:lpstr>Univariate Analysis</vt:lpstr>
      <vt:lpstr>Multivariate Analysis</vt:lpstr>
      <vt:lpstr>Multivariate Analysis</vt:lpstr>
      <vt:lpstr>Multivariate Analysis</vt:lpstr>
      <vt:lpstr>Conclusions and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Zanwar, Sagar</dc:creator>
  <cp:lastModifiedBy>Zanwar, Sagar</cp:lastModifiedBy>
  <cp:revision>11</cp:revision>
  <dcterms:created xsi:type="dcterms:W3CDTF">2022-05-03T05:03:48Z</dcterms:created>
  <dcterms:modified xsi:type="dcterms:W3CDTF">2022-05-03T06:45:06Z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c9bec58-8084-492e-8360-0e1cfe36408c_Enabled">
    <vt:lpwstr>true</vt:lpwstr>
  </property>
  <property fmtid="{D5CDD505-2E9C-101B-9397-08002B2CF9AE}" pid="3" name="MSIP_Label_3c9bec58-8084-492e-8360-0e1cfe36408c_SetDate">
    <vt:lpwstr>2022-05-03T05:03:48Z</vt:lpwstr>
  </property>
  <property fmtid="{D5CDD505-2E9C-101B-9397-08002B2CF9AE}" pid="4" name="MSIP_Label_3c9bec58-8084-492e-8360-0e1cfe36408c_Method">
    <vt:lpwstr>Standard</vt:lpwstr>
  </property>
  <property fmtid="{D5CDD505-2E9C-101B-9397-08002B2CF9AE}" pid="5" name="MSIP_Label_3c9bec58-8084-492e-8360-0e1cfe36408c_Name">
    <vt:lpwstr>Not Protected -Pilot</vt:lpwstr>
  </property>
  <property fmtid="{D5CDD505-2E9C-101B-9397-08002B2CF9AE}" pid="6" name="MSIP_Label_3c9bec58-8084-492e-8360-0e1cfe36408c_SiteId">
    <vt:lpwstr>f35a6974-607f-47d4-82d7-ff31d7dc53a5</vt:lpwstr>
  </property>
  <property fmtid="{D5CDD505-2E9C-101B-9397-08002B2CF9AE}" pid="7" name="MSIP_Label_3c9bec58-8084-492e-8360-0e1cfe36408c_ActionId">
    <vt:lpwstr>d9f7f661-fb41-4497-a6b1-801d515d9593</vt:lpwstr>
  </property>
  <property fmtid="{D5CDD505-2E9C-101B-9397-08002B2CF9AE}" pid="8" name="MSIP_Label_3c9bec58-8084-492e-8360-0e1cfe36408c_ContentBits">
    <vt:lpwstr>0</vt:lpwstr>
  </property>
</Properties>
</file>