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752" r:id="rId2"/>
  </p:sldMasterIdLst>
  <p:notesMasterIdLst>
    <p:notesMasterId r:id="rId40"/>
  </p:notesMasterIdLst>
  <p:sldIdLst>
    <p:sldId id="318" r:id="rId3"/>
    <p:sldId id="309" r:id="rId4"/>
    <p:sldId id="271" r:id="rId5"/>
    <p:sldId id="272" r:id="rId6"/>
    <p:sldId id="260" r:id="rId7"/>
    <p:sldId id="269" r:id="rId8"/>
    <p:sldId id="273" r:id="rId9"/>
    <p:sldId id="313" r:id="rId10"/>
    <p:sldId id="314" r:id="rId11"/>
    <p:sldId id="275" r:id="rId12"/>
    <p:sldId id="276" r:id="rId13"/>
    <p:sldId id="278" r:id="rId14"/>
    <p:sldId id="277" r:id="rId15"/>
    <p:sldId id="297" r:id="rId16"/>
    <p:sldId id="279" r:id="rId17"/>
    <p:sldId id="282" r:id="rId18"/>
    <p:sldId id="291" r:id="rId19"/>
    <p:sldId id="284" r:id="rId20"/>
    <p:sldId id="302" r:id="rId21"/>
    <p:sldId id="287" r:id="rId22"/>
    <p:sldId id="286" r:id="rId23"/>
    <p:sldId id="288" r:id="rId24"/>
    <p:sldId id="299" r:id="rId25"/>
    <p:sldId id="301" r:id="rId26"/>
    <p:sldId id="270" r:id="rId27"/>
    <p:sldId id="303" r:id="rId28"/>
    <p:sldId id="293" r:id="rId29"/>
    <p:sldId id="294" r:id="rId30"/>
    <p:sldId id="295" r:id="rId31"/>
    <p:sldId id="296" r:id="rId32"/>
    <p:sldId id="307" r:id="rId33"/>
    <p:sldId id="298" r:id="rId34"/>
    <p:sldId id="310" r:id="rId35"/>
    <p:sldId id="311" r:id="rId36"/>
    <p:sldId id="315" r:id="rId37"/>
    <p:sldId id="316" r:id="rId38"/>
    <p:sldId id="317" r:id="rId39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atson-Haigh" initials="NW" lastIdx="1" clrIdx="0">
    <p:extLst>
      <p:ext uri="{19B8F6BF-5375-455C-9EA6-DF929625EA0E}">
        <p15:presenceInfo xmlns:p15="http://schemas.microsoft.com/office/powerpoint/2012/main" userId="4967fb01c5500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898"/>
    <a:srgbClr val="1C5BA9"/>
    <a:srgbClr val="102535"/>
    <a:srgbClr val="D40000"/>
    <a:srgbClr val="7B1F77"/>
    <a:srgbClr val="CE3AC7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/>
    <p:restoredTop sz="94680"/>
  </p:normalViewPr>
  <p:slideViewPr>
    <p:cSldViewPr snapToGrid="0" snapToObjects="1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6D48-A6BC-8F48-8A4D-11BEC9810F6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0073-3413-9C4E-B612-1569E32E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3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1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5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1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0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7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6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7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9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7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22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3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2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D9C51-7CE9-244C-BC8A-29851EDAFD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4" y="0"/>
            <a:ext cx="121793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8DA433-2473-FB4F-9E04-46C476D3B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452" y="4026760"/>
            <a:ext cx="10561375" cy="154920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lnSpc>
                <a:spcPts val="6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Powerpoint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heading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C29D5E-8D9C-A14F-BCA7-49142A0BDF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98" y="3290998"/>
            <a:ext cx="5481489" cy="48135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defRPr sz="3467" b="0" i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9957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713" y="719998"/>
            <a:ext cx="5820487" cy="53280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0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pPr lvl="4"/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97AC6C-8A94-A34B-BED9-40259D6F039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19999" y="719998"/>
            <a:ext cx="450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7148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6C1180-FA62-E945-B60F-D8EFB4A166B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821382" y="729640"/>
            <a:ext cx="666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7EEA71-9E6A-E149-BC81-F5AE612CF3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00" y="720000"/>
            <a:ext cx="3660595" cy="3060000"/>
          </a:xfrm>
        </p:spPr>
        <p:txBody>
          <a:bodyPr/>
          <a:lstStyle/>
          <a:p>
            <a:pPr lvl="4"/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509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CBE09E-0382-574A-90AC-B6BA6C580B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0" y="720000"/>
            <a:ext cx="10753200" cy="5400000"/>
          </a:xfrm>
        </p:spPr>
        <p:txBody>
          <a:bodyPr/>
          <a:lstStyle/>
          <a:p>
            <a:pPr lvl="4"/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4846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DD69F-522F-374C-8748-FD37031F20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4892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DD69F-522F-374C-8748-FD37031F20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82527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EE8F8-5ACF-E942-82E2-13E2D1EC9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3675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BCA281-BB81-0D4F-B9ED-387BA4470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E70D7A2-3BB7-3148-B247-83120AA49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5F2AE0-08BB-3146-BA3E-B8A951F817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37455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C5E66-F0D3-BD40-A01B-C377F1286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BB815CE-F88D-FB46-B817-696A2C74E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6202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EA5F97-DC30-6C4A-BDB0-30C54484FF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2179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BDCE27-897C-214C-8080-566670CF3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2BE044-CD47-1145-8681-96B3406A97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720000"/>
            <a:ext cx="107532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87141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32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2160000"/>
            <a:ext cx="10753199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5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59" r:id="rId2"/>
    <p:sldLayoutId id="2147483760" r:id="rId3"/>
    <p:sldLayoutId id="2147483725" r:id="rId4"/>
    <p:sldLayoutId id="2147483726" r:id="rId5"/>
    <p:sldLayoutId id="2147483727" r:id="rId6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7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92B08C-A175-0F43-9C44-186C7B1D6D9D}"/>
              </a:ext>
            </a:extLst>
          </p:cNvPr>
          <p:cNvCxnSpPr>
            <a:cxnSpLocks/>
          </p:cNvCxnSpPr>
          <p:nvPr userDrawn="1"/>
        </p:nvCxnSpPr>
        <p:spPr>
          <a:xfrm>
            <a:off x="720000" y="6300000"/>
            <a:ext cx="10753200" cy="0"/>
          </a:xfrm>
          <a:prstGeom prst="line">
            <a:avLst/>
          </a:prstGeom>
          <a:ln w="31750">
            <a:solidFill>
              <a:srgbClr val="D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61" r:id="rId7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-wrappers.readthedoc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ioinformatics.oxfordjournals.org/content/28/19/2520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i.org/10.12688/f1000research.29032.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nakemake.readthedocs.io/" TargetMode="External"/><Relationship Id="rId5" Type="http://schemas.openxmlformats.org/officeDocument/2006/relationships/hyperlink" Target="https://bit.ly/sagc-snakemake-pdf" TargetMode="External"/><Relationship Id="rId4" Type="http://schemas.openxmlformats.org/officeDocument/2006/relationships/hyperlink" Target="https://bit.ly/sagc-snakemake-ppt" TargetMode="Externa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projects/conda/en/latest/user-guide/tasks/manage-environments.html#create-env-file-manuall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naconda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-hub.org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ter_H._Sal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5987A9-D018-4E2D-8AF5-FE988351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13538" cy="12382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581DC9-3C79-4BFE-80CA-7D33D731A23D}"/>
              </a:ext>
            </a:extLst>
          </p:cNvPr>
          <p:cNvSpPr txBox="1">
            <a:spLocks/>
          </p:cNvSpPr>
          <p:nvPr/>
        </p:nvSpPr>
        <p:spPr>
          <a:xfrm>
            <a:off x="558452" y="2421490"/>
            <a:ext cx="10561375" cy="1468159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3200" dirty="0" err="1">
                <a:solidFill>
                  <a:srgbClr val="1C5BA9"/>
                </a:solidFill>
              </a:rPr>
              <a:t>Snakemake</a:t>
            </a:r>
            <a:r>
              <a:rPr lang="en-US" sz="3200" dirty="0">
                <a:solidFill>
                  <a:srgbClr val="1C5BA9"/>
                </a:solidFill>
              </a:rPr>
              <a:t>: Reproducible and Scalable Bioinformatic Workflows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6C2070-2CBA-47F0-9066-D70D762B753C}"/>
              </a:ext>
            </a:extLst>
          </p:cNvPr>
          <p:cNvSpPr txBox="1">
            <a:spLocks/>
          </p:cNvSpPr>
          <p:nvPr/>
        </p:nvSpPr>
        <p:spPr>
          <a:xfrm>
            <a:off x="672752" y="4513756"/>
            <a:ext cx="10561375" cy="92333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1219352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Nathan Watson-Haigh</a:t>
            </a:r>
          </a:p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Acting Head of Bioinformatics</a:t>
            </a:r>
          </a:p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South Australian Genomics Centre (SAGC)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4DE0C0-5AFC-492E-8802-48E2181C3A98}"/>
              </a:ext>
            </a:extLst>
          </p:cNvPr>
          <p:cNvSpPr txBox="1">
            <a:spLocks/>
          </p:cNvSpPr>
          <p:nvPr/>
        </p:nvSpPr>
        <p:spPr>
          <a:xfrm>
            <a:off x="9290539" y="6471267"/>
            <a:ext cx="259373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352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000" cap="none" dirty="0">
                <a:solidFill>
                  <a:srgbClr val="1C5BA9"/>
                </a:solidFill>
              </a:rPr>
              <a:t>Wed 6</a:t>
            </a:r>
            <a:r>
              <a:rPr lang="en-US" sz="2000" cap="none" baseline="30000" dirty="0">
                <a:solidFill>
                  <a:srgbClr val="1C5BA9"/>
                </a:solidFill>
              </a:rPr>
              <a:t>th</a:t>
            </a:r>
            <a:r>
              <a:rPr lang="en-US" sz="2000" cap="none" dirty="0">
                <a:solidFill>
                  <a:srgbClr val="1C5BA9"/>
                </a:solidFill>
              </a:rPr>
              <a:t> Jul 2020</a:t>
            </a:r>
          </a:p>
        </p:txBody>
      </p:sp>
    </p:spTree>
    <p:extLst>
      <p:ext uri="{BB962C8B-B14F-4D97-AF65-F5344CB8AC3E}">
        <p14:creationId xmlns:p14="http://schemas.microsoft.com/office/powerpoint/2010/main" val="269843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</a:t>
            </a:r>
            <a:r>
              <a:rPr lang="en-US" dirty="0"/>
              <a:t> Rules Using Wildcards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2138364" y="1907179"/>
            <a:ext cx="7313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_r1.fastq.gz",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_r2.fastq.gz",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</p:spTree>
    <p:extLst>
      <p:ext uri="{BB962C8B-B14F-4D97-AF65-F5344CB8AC3E}">
        <p14:creationId xmlns:p14="http://schemas.microsoft.com/office/powerpoint/2010/main" val="2274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</a:t>
            </a:r>
            <a:r>
              <a:rPr lang="en-US" dirty="0"/>
              <a:t> Rules Using Wildcards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2143125" y="1907179"/>
            <a:ext cx="7308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_r1.fastq.gz",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_r2.fastq.gz",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.bam",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66148-DD9D-4651-8347-8A4754E67360}"/>
              </a:ext>
            </a:extLst>
          </p:cNvPr>
          <p:cNvSpPr txBox="1"/>
          <p:nvPr/>
        </p:nvSpPr>
        <p:spPr>
          <a:xfrm>
            <a:off x="3796527" y="5071028"/>
            <a:ext cx="440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This rule now knows how to make: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3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Scripts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7EEB4-595C-42EC-A408-0631F222E1D4}"/>
              </a:ext>
            </a:extLst>
          </p:cNvPr>
          <p:cNvSpPr txBox="1"/>
          <p:nvPr/>
        </p:nvSpPr>
        <p:spPr>
          <a:xfrm>
            <a:off x="628122" y="1629058"/>
            <a:ext cx="45395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"path/to/input/file",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"path/to/output/file",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"path/to/script.py"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2B0EA-25F4-4BB2-9E74-F6E0ABF42ABF}"/>
              </a:ext>
            </a:extLst>
          </p:cNvPr>
          <p:cNvSpPr txBox="1"/>
          <p:nvPr/>
        </p:nvSpPr>
        <p:spPr>
          <a:xfrm>
            <a:off x="628122" y="4208081"/>
            <a:ext cx="258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R/</a:t>
            </a:r>
            <a:r>
              <a:rPr lang="en-AU" dirty="0">
                <a:hlinkClick r:id="rId3"/>
              </a:rPr>
              <a:t>R Markdown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Jupyter</a:t>
            </a:r>
            <a:r>
              <a:rPr lang="en-AU" dirty="0"/>
              <a:t> notebooks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B0DC1-7E4C-468D-8110-4B2A4F80CAF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919336" y="3067050"/>
            <a:ext cx="0" cy="114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A54113-27DA-4CFB-ACC8-CF2EA29CD17E}"/>
              </a:ext>
            </a:extLst>
          </p:cNvPr>
          <p:cNvSpPr txBox="1"/>
          <p:nvPr/>
        </p:nvSpPr>
        <p:spPr>
          <a:xfrm>
            <a:off x="4967484" y="1607271"/>
            <a:ext cx="7167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"path/to/input/file",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"path/to/other/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"path/to/output/file",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"path/to/another/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 in input: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with open(output[0], "w") as out: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with open(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output.somename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"w") as out: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9E35D-D8A6-4FCC-A1AD-E8D46704B51F}"/>
              </a:ext>
            </a:extLst>
          </p:cNvPr>
          <p:cNvSpPr txBox="1"/>
          <p:nvPr/>
        </p:nvSpPr>
        <p:spPr>
          <a:xfrm>
            <a:off x="3372229" y="4964773"/>
            <a:ext cx="59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AU" dirty="0"/>
              <a:t> is for Python code. Use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AU" dirty="0"/>
              <a:t> instead for Python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95C48-2536-496E-91B1-6BE0FDC67F1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230787" y="3570295"/>
            <a:ext cx="116930" cy="13944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D086FF-A7FA-4BF9-814D-A7437CE06218}"/>
              </a:ext>
            </a:extLst>
          </p:cNvPr>
          <p:cNvSpPr txBox="1"/>
          <p:nvPr/>
        </p:nvSpPr>
        <p:spPr>
          <a:xfrm>
            <a:off x="5793684" y="2506221"/>
            <a:ext cx="806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8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9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49517-CB31-4BB6-A64A-4F72E7C75AE1}"/>
              </a:ext>
            </a:extLst>
          </p:cNvPr>
          <p:cNvSpPr txBox="1"/>
          <p:nvPr/>
        </p:nvSpPr>
        <p:spPr>
          <a:xfrm>
            <a:off x="1534392" y="4343630"/>
            <a:ext cx="48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Tool wrapper repository:</a:t>
            </a:r>
          </a:p>
          <a:p>
            <a:r>
              <a:rPr lang="en-AU" dirty="0">
                <a:hlinkClick r:id="rId3"/>
              </a:rPr>
              <a:t>https://snakemake-wrappers.readthedocs.io/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28C41-33E0-48A1-AABE-9D5855B60C1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965758" y="3290040"/>
            <a:ext cx="404063" cy="10535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449FA-1AC5-4D4D-9C5C-E18AD13BBF8B}"/>
              </a:ext>
            </a:extLst>
          </p:cNvPr>
          <p:cNvSpPr txBox="1"/>
          <p:nvPr/>
        </p:nvSpPr>
        <p:spPr>
          <a:xfrm>
            <a:off x="3135687" y="1695154"/>
            <a:ext cx="5583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bam  = "mapped/{sample}.bam",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ref  =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gvcf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"calls/{sample}.g.vcf",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wrapper: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"0.31.1/bio/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gatk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haplotypecaller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086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Common-Workflow Language (CWL)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14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49517-CB31-4BB6-A64A-4F72E7C75AE1}"/>
              </a:ext>
            </a:extLst>
          </p:cNvPr>
          <p:cNvSpPr txBox="1"/>
          <p:nvPr/>
        </p:nvSpPr>
        <p:spPr>
          <a:xfrm>
            <a:off x="720000" y="4989961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 reproducibility, use a URL with a commit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Using CWL imposes additional restrictions on how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AU" dirty="0"/>
              <a:t> are specified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28C41-33E0-48A1-AABE-9D5855B60C18}"/>
              </a:ext>
            </a:extLst>
          </p:cNvPr>
          <p:cNvCxnSpPr>
            <a:cxnSpLocks/>
          </p:cNvCxnSpPr>
          <p:nvPr/>
        </p:nvCxnSpPr>
        <p:spPr>
          <a:xfrm flipV="1">
            <a:off x="5194053" y="4401686"/>
            <a:ext cx="3006518" cy="6405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449FA-1AC5-4D4D-9C5C-E18AD13BBF8B}"/>
              </a:ext>
            </a:extLst>
          </p:cNvPr>
          <p:cNvSpPr txBox="1"/>
          <p:nvPr/>
        </p:nvSpPr>
        <p:spPr>
          <a:xfrm>
            <a:off x="595086" y="1724030"/>
            <a:ext cx="10936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samtools_sort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input = "mapped/{sample}.bam"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output_name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"mapped/{sample}.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sorted.bam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params: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threads = lambda wildcards, threads: threads,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memory  = "4G"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threads: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cwl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"https://github.com/common-workflow-language/workflows/blob/fb406c95/tools/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samtools-sort.cwl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111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Recommended path is using </a:t>
            </a:r>
            <a:r>
              <a:rPr lang="en-AU" dirty="0" err="1"/>
              <a:t>conda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34FDC-A77E-4DAB-BFBD-9790D672B1B2}"/>
              </a:ext>
            </a:extLst>
          </p:cNvPr>
          <p:cNvSpPr/>
          <p:nvPr/>
        </p:nvSpPr>
        <p:spPr>
          <a:xfrm>
            <a:off x="664860" y="2152870"/>
            <a:ext cx="107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new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for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v5.4.0 (currently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the latest version)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https://anaconda.org/search?q=snakemake</a:t>
            </a:r>
          </a:p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create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--name snakemake_v7.8.5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--channel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--channel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-forge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--yes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=7.8.5</a:t>
            </a:r>
          </a:p>
        </p:txBody>
      </p:sp>
    </p:spTree>
    <p:extLst>
      <p:ext uri="{BB962C8B-B14F-4D97-AF65-F5344CB8AC3E}">
        <p14:creationId xmlns:p14="http://schemas.microsoft.com/office/powerpoint/2010/main" val="14658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</a:t>
            </a:r>
            <a:r>
              <a:rPr lang="en-US" dirty="0" err="1"/>
              <a:t>Snakemake</a:t>
            </a:r>
            <a:r>
              <a:rPr lang="en-US" dirty="0"/>
              <a:t>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34FDC-A77E-4DAB-BFBD-9790D672B1B2}"/>
              </a:ext>
            </a:extLst>
          </p:cNvPr>
          <p:cNvSpPr/>
          <p:nvPr/>
        </p:nvSpPr>
        <p:spPr>
          <a:xfrm>
            <a:off x="664860" y="1463620"/>
            <a:ext cx="107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Activate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you created before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snakemake_v7.8.5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dag.svg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of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917AC-2AB3-43A4-A12A-1C7032A9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01" y="1380806"/>
            <a:ext cx="8187806" cy="4757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2FFB3-DDC9-46AE-B348-0D10C8C19CB0}"/>
              </a:ext>
            </a:extLst>
          </p:cNvPr>
          <p:cNvSpPr txBox="1"/>
          <p:nvPr/>
        </p:nvSpPr>
        <p:spPr>
          <a:xfrm>
            <a:off x="9005825" y="1365379"/>
            <a:ext cx="185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 single accession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6A145-DFDE-4339-A598-A6AE3B6A776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512424" y="1550045"/>
            <a:ext cx="1493401" cy="8454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CF7B43-6FFA-4022-B199-BEBBC705977C}"/>
              </a:ext>
            </a:extLst>
          </p:cNvPr>
          <p:cNvSpPr txBox="1"/>
          <p:nvPr/>
        </p:nvSpPr>
        <p:spPr>
          <a:xfrm>
            <a:off x="610030" y="1262244"/>
            <a:ext cx="72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 job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822C8-762F-4864-B462-17C8291FBA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337329" y="1446910"/>
            <a:ext cx="1728600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F01862-D0C8-4C41-91EC-A1DA1A4E2722}"/>
              </a:ext>
            </a:extLst>
          </p:cNvPr>
          <p:cNvSpPr txBox="1"/>
          <p:nvPr/>
        </p:nvSpPr>
        <p:spPr>
          <a:xfrm>
            <a:off x="5300230" y="1271266"/>
            <a:ext cx="12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Rule name</a:t>
            </a:r>
            <a:endParaRPr lang="en-A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78DD0-DC4A-488F-945C-E098B63D14A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428565" y="1455932"/>
            <a:ext cx="871665" cy="1218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639CB8-87AD-40C8-A56C-46C35E49D0D0}"/>
              </a:ext>
            </a:extLst>
          </p:cNvPr>
          <p:cNvSpPr txBox="1"/>
          <p:nvPr/>
        </p:nvSpPr>
        <p:spPr>
          <a:xfrm>
            <a:off x="5305491" y="1630761"/>
            <a:ext cx="22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Wildcard </a:t>
            </a:r>
            <a:r>
              <a:rPr lang="en-AU" dirty="0" err="1">
                <a:cs typeface="Courier New" panose="02070309020205020404" pitchFamily="49" charset="0"/>
              </a:rPr>
              <a:t>name:value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D3410-2B23-4574-976D-C2D35E461093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159624" y="1712259"/>
            <a:ext cx="1145867" cy="1031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064B3-6E99-4859-9199-254ED12A5D2E}"/>
              </a:ext>
            </a:extLst>
          </p:cNvPr>
          <p:cNvSpPr txBox="1"/>
          <p:nvPr/>
        </p:nvSpPr>
        <p:spPr>
          <a:xfrm>
            <a:off x="610030" y="2012281"/>
            <a:ext cx="17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Job dependency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79734A-D1E1-44EE-A3EC-2ED2729CB2C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376476" y="2012281"/>
            <a:ext cx="1388700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020635-FBCF-41FC-97B6-41BECCEAF766}"/>
              </a:ext>
            </a:extLst>
          </p:cNvPr>
          <p:cNvSpPr txBox="1"/>
          <p:nvPr/>
        </p:nvSpPr>
        <p:spPr>
          <a:xfrm>
            <a:off x="3432325" y="5795154"/>
            <a:ext cx="8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Target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315575-7F73-4DC5-A67F-1E4A26206E5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03059" y="5979820"/>
            <a:ext cx="253701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4" grpId="0"/>
      <p:bldP spid="28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dag.svg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See what rules and commands would be executed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--dry-run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printshellcmds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Submit workflow to cluster and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software environment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Singularity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--profile profiles/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--use-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C1F33CA-DF9E-4B4B-85C0-F247BDF3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32" y="3805086"/>
            <a:ext cx="642937" cy="642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7" y="6480000"/>
            <a:ext cx="2400313" cy="180000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252171"/>
            <a:ext cx="107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Hands-on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PowerPoint:	</a:t>
            </a:r>
            <a:r>
              <a:rPr lang="en-AU" dirty="0">
                <a:hlinkClick r:id="rId4"/>
              </a:rPr>
              <a:t>https://bit.ly/sagc-snakemake-ppt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Handout:		</a:t>
            </a:r>
            <a:r>
              <a:rPr lang="en-AU" dirty="0">
                <a:hlinkClick r:id="rId5"/>
              </a:rPr>
              <a:t>https://bit.ly/sagc-snakemake-pdf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Documentation: </a:t>
            </a:r>
            <a:r>
              <a:rPr lang="en-AU" dirty="0">
                <a:hlinkClick r:id="rId6"/>
              </a:rPr>
              <a:t>https://snakemake.readthedocs.io/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Citations: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7"/>
              </a:rPr>
              <a:t>https://doi.org/10.12688/f1000research.29032.2</a:t>
            </a:r>
            <a:endParaRPr lang="en-A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8"/>
              </a:rPr>
              <a:t>http://bioinformatics.oxfordjournals.org/content/28/19/2520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61793-563E-43E0-919B-8754DF2465CF}"/>
              </a:ext>
            </a:extLst>
          </p:cNvPr>
          <p:cNvSpPr/>
          <p:nvPr/>
        </p:nvSpPr>
        <p:spPr>
          <a:xfrm>
            <a:off x="3739396" y="4362523"/>
            <a:ext cx="11698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i3en.12xlarge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58BF2-DB72-463F-B64F-410234678784}"/>
              </a:ext>
            </a:extLst>
          </p:cNvPr>
          <p:cNvSpPr/>
          <p:nvPr/>
        </p:nvSpPr>
        <p:spPr>
          <a:xfrm>
            <a:off x="1702253" y="5597009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</a:rPr>
              <a:t>i3en.xlarge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8FCA4-E036-40DE-8779-E325430C7304}"/>
              </a:ext>
            </a:extLst>
          </p:cNvPr>
          <p:cNvSpPr/>
          <p:nvPr/>
        </p:nvSpPr>
        <p:spPr>
          <a:xfrm>
            <a:off x="7452352" y="3988054"/>
            <a:ext cx="44970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</a:rPr>
              <a:t>48 vCPU, 384G RAM and 4 x 7500 </a:t>
            </a:r>
            <a:r>
              <a:rPr lang="en-GB" sz="1200" dirty="0" err="1">
                <a:latin typeface="Arial" panose="020B0604020202020204" pitchFamily="34" charset="0"/>
              </a:rPr>
              <a:t>NVMe</a:t>
            </a:r>
            <a:r>
              <a:rPr lang="en-GB" sz="1200" dirty="0">
                <a:latin typeface="Arial" panose="020B0604020202020204" pitchFamily="34" charset="0"/>
              </a:rPr>
              <a:t> SSD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1B9CA-BF46-4BF0-A542-178238FB9E87}"/>
              </a:ext>
            </a:extLst>
          </p:cNvPr>
          <p:cNvSpPr/>
          <p:nvPr/>
        </p:nvSpPr>
        <p:spPr>
          <a:xfrm>
            <a:off x="7452352" y="5098032"/>
            <a:ext cx="449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</a:rPr>
              <a:t>4 vCPU, 32G RAM and 1 x 2500 </a:t>
            </a:r>
            <a:r>
              <a:rPr lang="en-GB" sz="1200" dirty="0" err="1">
                <a:latin typeface="Arial" panose="020B0604020202020204" pitchFamily="34" charset="0"/>
              </a:rPr>
              <a:t>NVMe</a:t>
            </a:r>
            <a:r>
              <a:rPr lang="en-GB" sz="1200" dirty="0">
                <a:latin typeface="Arial" panose="020B0604020202020204" pitchFamily="34" charset="0"/>
              </a:rPr>
              <a:t> SSD</a:t>
            </a:r>
          </a:p>
          <a:p>
            <a:r>
              <a:rPr lang="en-GB" sz="1200" dirty="0">
                <a:latin typeface="Arial" panose="020B0604020202020204" pitchFamily="34" charset="0"/>
              </a:rPr>
              <a:t>Autoscaling: 0 – 6 nodes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D286B1-38B6-465E-B064-185A343F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37" y="5035332"/>
            <a:ext cx="642937" cy="6429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34B9C2-9369-4BD1-BC0C-D852375D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54" y="5035332"/>
            <a:ext cx="642937" cy="6429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15A587-288A-40DF-B15B-3291C31A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71" y="5035332"/>
            <a:ext cx="642937" cy="642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C2B58D-BA9E-4782-931B-56DFA9F1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88" y="5035332"/>
            <a:ext cx="642937" cy="642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6DD515-D59C-4B4E-B4FB-CCCD1434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05" y="5035332"/>
            <a:ext cx="642937" cy="6429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7C6E6A-DC53-4D47-8C6C-DEB401BA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20" y="5035332"/>
            <a:ext cx="642937" cy="642937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D6797C0-3FAB-485E-B690-AB1C69F14BB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rot="5400000">
            <a:off x="3095737" y="3806769"/>
            <a:ext cx="365032" cy="20920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4383C-6777-4302-9489-C7892384DB78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5400000">
            <a:off x="3570396" y="4281428"/>
            <a:ext cx="365032" cy="1142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7767D95-926C-4388-BC00-EF2902A55A9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5400000">
            <a:off x="4045054" y="4756086"/>
            <a:ext cx="365032" cy="193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95D94C3-BB75-4D2E-85AA-0DB32C77531A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rot="16200000" flipH="1">
            <a:off x="4519712" y="4474887"/>
            <a:ext cx="365032" cy="755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0AE2EFB-B12A-4A26-8A25-FC5A16030A06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4994371" y="4000229"/>
            <a:ext cx="365032" cy="17051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0EE36A3-E957-4578-9481-E63299AAE100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rot="16200000" flipH="1">
            <a:off x="5469028" y="3525571"/>
            <a:ext cx="365032" cy="26544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9D9FE93-EB93-4144-B54C-5AEE109D87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00" y="5035332"/>
            <a:ext cx="547955" cy="547955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6B4E3B9-4769-4916-A6A5-612A1F75E4B5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rot="5400000">
            <a:off x="2508923" y="3219955"/>
            <a:ext cx="365032" cy="32657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766876B-3E94-46B4-B0FB-468CAB2FE262}"/>
              </a:ext>
            </a:extLst>
          </p:cNvPr>
          <p:cNvSpPr/>
          <p:nvPr/>
        </p:nvSpPr>
        <p:spPr>
          <a:xfrm>
            <a:off x="672031" y="5887693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0.835/hr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E6E19F-E8DA-48E3-A863-1CDF5332E808}"/>
              </a:ext>
            </a:extLst>
          </p:cNvPr>
          <p:cNvSpPr/>
          <p:nvPr/>
        </p:nvSpPr>
        <p:spPr>
          <a:xfrm>
            <a:off x="575143" y="5587632"/>
            <a:ext cx="966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</a:rPr>
              <a:t>12 </a:t>
            </a:r>
            <a:r>
              <a:rPr lang="en-GB" sz="1400" dirty="0" err="1">
                <a:latin typeface="Arial" panose="020B0604020202020204" pitchFamily="34" charset="0"/>
              </a:rPr>
              <a:t>Tbytes</a:t>
            </a:r>
            <a:endParaRPr lang="en-GB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08490E-9822-4870-B9A4-C8722A15AE9E}"/>
              </a:ext>
            </a:extLst>
          </p:cNvPr>
          <p:cNvSpPr/>
          <p:nvPr/>
        </p:nvSpPr>
        <p:spPr>
          <a:xfrm>
            <a:off x="4645769" y="4018624"/>
            <a:ext cx="84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</a:rPr>
              <a:t>$6.504/hr</a:t>
            </a:r>
            <a:endParaRPr lang="en-GB" sz="12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BBEFD8-72AA-41E0-ACDA-836450992D52}"/>
              </a:ext>
            </a:extLst>
          </p:cNvPr>
          <p:cNvSpPr/>
          <p:nvPr/>
        </p:nvSpPr>
        <p:spPr>
          <a:xfrm>
            <a:off x="1702253" y="5897426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</a:rPr>
              <a:t>$0.542/hr/</a:t>
            </a:r>
            <a:r>
              <a:rPr lang="en-GB" sz="1200" b="1" dirty="0" err="1">
                <a:latin typeface="Arial" panose="020B0604020202020204" pitchFamily="34" charset="0"/>
              </a:rPr>
              <a:t>ea</a:t>
            </a:r>
            <a:endParaRPr lang="en-GB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D6D0B-E794-44C2-BDA0-AAE47434A517}"/>
              </a:ext>
            </a:extLst>
          </p:cNvPr>
          <p:cNvSpPr/>
          <p:nvPr/>
        </p:nvSpPr>
        <p:spPr>
          <a:xfrm>
            <a:off x="7472352" y="5904786"/>
            <a:ext cx="2310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</a:rPr>
              <a:t>Total cost: $7.339 - 10.591/hr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21298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Accession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Alsen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to the ACCESSIONS array: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ACCESSIONS = [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"Lancer",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"Mace",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dag2.svg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C0A0000-4357-405C-8FB8-DA66F01D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" y="1926372"/>
            <a:ext cx="12193588" cy="426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of Jobs: Updated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F7B43-6FFA-4022-B199-BEBBC705977C}"/>
              </a:ext>
            </a:extLst>
          </p:cNvPr>
          <p:cNvSpPr txBox="1"/>
          <p:nvPr/>
        </p:nvSpPr>
        <p:spPr>
          <a:xfrm>
            <a:off x="2106706" y="1603206"/>
            <a:ext cx="270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Dashed = job completed</a:t>
            </a:r>
          </a:p>
          <a:p>
            <a:r>
              <a:rPr lang="en-AU" dirty="0">
                <a:cs typeface="Courier New" panose="02070309020205020404" pitchFamily="49" charset="0"/>
              </a:rPr>
              <a:t>Solid = job needs running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822C8-762F-4864-B462-17C8291FBA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460377" y="2249537"/>
            <a:ext cx="276867" cy="4336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FFDD0-9410-4D3A-A874-F1A497CC7A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43953" y="2249537"/>
            <a:ext cx="1416424" cy="5115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F1380C-0EC1-4BFE-97B9-8FA3F985206A}"/>
              </a:ext>
            </a:extLst>
          </p:cNvPr>
          <p:cNvSpPr txBox="1"/>
          <p:nvPr/>
        </p:nvSpPr>
        <p:spPr>
          <a:xfrm>
            <a:off x="104686" y="1673741"/>
            <a:ext cx="185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New accession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5A0B2C-CC93-446B-82A6-31D5AD99819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29903" y="2043073"/>
            <a:ext cx="494097" cy="6401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9978BC-0CA4-4F7F-B2A0-57D056CD1FBC}"/>
              </a:ext>
            </a:extLst>
          </p:cNvPr>
          <p:cNvSpPr txBox="1"/>
          <p:nvPr/>
        </p:nvSpPr>
        <p:spPr>
          <a:xfrm>
            <a:off x="5520625" y="1540021"/>
            <a:ext cx="307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Same node colour = same rule</a:t>
            </a:r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FA6C5B-64EF-40C5-8F23-312DED2CC36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50558" y="1909353"/>
            <a:ext cx="2505983" cy="15196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C3977-1666-43F2-B9F6-8F595CA82A2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060000" y="1909353"/>
            <a:ext cx="4996541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97DA6C-6C15-4249-94F8-D3698505C78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973422" y="1909353"/>
            <a:ext cx="6083119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C726D7-3D96-423C-A009-095A2A385A4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94743" y="1909353"/>
            <a:ext cx="3761798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Add a Bunch of Accessions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 accessions to ACCESSIONS array: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ACCESSIONS = [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"Lancer",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"Mace",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"Baxter",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"Drysdale",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"Excalibur",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"Gladius",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"H45", "Kukri", "Pastor", "RAC875",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Volcanii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"Westonia", "Wyalkatchem",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Xiaoyan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Yitpi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dag3.svg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82A79-D8D1-4C2F-B950-1D4F662E5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"/>
          <a:stretch/>
        </p:blipFill>
        <p:spPr>
          <a:xfrm>
            <a:off x="94943" y="5291332"/>
            <a:ext cx="12003314" cy="6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DAG of Rules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43E4-5BFE-4428-B8BB-8A752E60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74" y="313600"/>
            <a:ext cx="6362713" cy="5948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5FF8F9-0B45-4A87-9A97-E4B4DB7BFAC6}"/>
              </a:ext>
            </a:extLst>
          </p:cNvPr>
          <p:cNvSpPr/>
          <p:nvPr/>
        </p:nvSpPr>
        <p:spPr>
          <a:xfrm>
            <a:off x="720000" y="1438975"/>
            <a:ext cx="10753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rules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rulegraph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rulegraph.svg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a count of all jobs that would be run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--dry-run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--quiet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 counts: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  jobs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all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extract_reads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30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fastqc_raw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30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fastqc_trimmed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multiqc_raw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multiqc_trimmed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trimmomatic_pe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1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Job Software Execution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E6E0D-BFBA-4CBB-A481-B8D3C0F1B20B}"/>
              </a:ext>
            </a:extLst>
          </p:cNvPr>
          <p:cNvSpPr txBox="1"/>
          <p:nvPr/>
        </p:nvSpPr>
        <p:spPr>
          <a:xfrm>
            <a:off x="720000" y="1547446"/>
            <a:ext cx="107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Jobs executed by </a:t>
            </a: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expect the software environment to “just work”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E.g. commands present in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AU" dirty="0">
                <a:cs typeface="Courier New" panose="02070309020205020404" pitchFamily="49" charset="0"/>
              </a:rPr>
              <a:t> section are expected to be on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can make use of </a:t>
            </a:r>
            <a:r>
              <a:rPr lang="en-AU" dirty="0" err="1"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for a reproducible software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Use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keyword in rules to specify the location of a </a:t>
            </a:r>
            <a:r>
              <a:rPr lang="en-AU" dirty="0" err="1">
                <a:cs typeface="Courier New" panose="02070309020205020404" pitchFamily="49" charset="0"/>
                <a:hlinkClick r:id="rId3"/>
              </a:rPr>
              <a:t>conda</a:t>
            </a:r>
            <a:r>
              <a:rPr lang="en-AU" dirty="0">
                <a:cs typeface="Courier New" panose="02070309020205020404" pitchFamily="49" charset="0"/>
                <a:hlinkClick r:id="rId3"/>
              </a:rPr>
              <a:t> environment file</a:t>
            </a:r>
            <a:endParaRPr lang="en-AU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Use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command line argument to instruct </a:t>
            </a: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to use them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069799-3326-4D60-B182-22C594A1D08A}"/>
              </a:ext>
            </a:extLst>
          </p:cNvPr>
          <p:cNvSpPr/>
          <p:nvPr/>
        </p:nvSpPr>
        <p:spPr>
          <a:xfrm>
            <a:off x="720000" y="3175140"/>
            <a:ext cx="4918801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tutorial.yaml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C2FA1-1F97-4AC3-BA76-7CF2014647F0}"/>
              </a:ext>
            </a:extLst>
          </p:cNvPr>
          <p:cNvSpPr/>
          <p:nvPr/>
        </p:nvSpPr>
        <p:spPr>
          <a:xfrm>
            <a:off x="8350829" y="2995968"/>
            <a:ext cx="30189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channels: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-forge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defaults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=0.11.8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=1.7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=0.36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pigz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=2.3.4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bwa=0.7.17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=1.9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htslib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=1.9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unzip=6.0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DA62D-4803-4972-8536-2ED4B414AB2B}"/>
              </a:ext>
            </a:extLst>
          </p:cNvPr>
          <p:cNvCxnSpPr>
            <a:cxnSpLocks/>
          </p:cNvCxnSpPr>
          <p:nvPr/>
        </p:nvCxnSpPr>
        <p:spPr>
          <a:xfrm>
            <a:off x="5080000" y="4383314"/>
            <a:ext cx="29464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C8527E-A62B-47FF-AAB5-F38FED7B3992}"/>
              </a:ext>
            </a:extLst>
          </p:cNvPr>
          <p:cNvSpPr txBox="1"/>
          <p:nvPr/>
        </p:nvSpPr>
        <p:spPr>
          <a:xfrm>
            <a:off x="720000" y="5268323"/>
            <a:ext cx="533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Can use rule-specific </a:t>
            </a:r>
            <a:r>
              <a:rPr lang="en-AU" dirty="0" err="1"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Search </a:t>
            </a:r>
            <a:r>
              <a:rPr lang="en-AU" dirty="0">
                <a:cs typeface="Courier New" panose="02070309020205020404" pitchFamily="49" charset="0"/>
                <a:hlinkClick r:id="rId4"/>
              </a:rPr>
              <a:t>Anaconda Cloud</a:t>
            </a:r>
            <a:r>
              <a:rPr lang="en-AU" dirty="0">
                <a:cs typeface="Courier New" panose="02070309020205020404" pitchFamily="49" charset="0"/>
              </a:rPr>
              <a:t> for available tools/versions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3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6925DF-75E7-4143-92D5-265557A1C640}"/>
              </a:ext>
            </a:extLst>
          </p:cNvPr>
          <p:cNvSpPr/>
          <p:nvPr/>
        </p:nvSpPr>
        <p:spPr>
          <a:xfrm>
            <a:off x="9116705" y="3813717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560FC9-AB9C-4858-A1A8-F16AB7CB69C6}"/>
              </a:ext>
            </a:extLst>
          </p:cNvPr>
          <p:cNvSpPr/>
          <p:nvPr/>
        </p:nvSpPr>
        <p:spPr>
          <a:xfrm>
            <a:off x="7689166" y="2825370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7" y="6480000"/>
            <a:ext cx="2400313" cy="180000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444E0-2EAA-4F60-96C8-1BC8D8F2FE3C}"/>
              </a:ext>
            </a:extLst>
          </p:cNvPr>
          <p:cNvCxnSpPr>
            <a:cxnSpLocks/>
          </p:cNvCxnSpPr>
          <p:nvPr/>
        </p:nvCxnSpPr>
        <p:spPr>
          <a:xfrm flipH="1">
            <a:off x="1817545" y="1300052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2D694D-6E03-4435-98C2-98EA144F9AC9}"/>
              </a:ext>
            </a:extLst>
          </p:cNvPr>
          <p:cNvCxnSpPr>
            <a:cxnSpLocks/>
          </p:cNvCxnSpPr>
          <p:nvPr/>
        </p:nvCxnSpPr>
        <p:spPr>
          <a:xfrm>
            <a:off x="1817544" y="4101316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1F346-459C-4051-B033-AC936565E68D}"/>
              </a:ext>
            </a:extLst>
          </p:cNvPr>
          <p:cNvSpPr/>
          <p:nvPr/>
        </p:nvSpPr>
        <p:spPr>
          <a:xfrm>
            <a:off x="3109845" y="3787423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E4394-EA93-48B0-B1E6-0DCE1D4D4FCA}"/>
              </a:ext>
            </a:extLst>
          </p:cNvPr>
          <p:cNvSpPr/>
          <p:nvPr/>
        </p:nvSpPr>
        <p:spPr>
          <a:xfrm>
            <a:off x="2618363" y="2992547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3B611-2B50-4FF5-90C7-A9214D9B2011}"/>
              </a:ext>
            </a:extLst>
          </p:cNvPr>
          <p:cNvSpPr/>
          <p:nvPr/>
        </p:nvSpPr>
        <p:spPr>
          <a:xfrm>
            <a:off x="982190" y="1732565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49A703-AB96-4A18-9BFD-FBB81ECBD689}"/>
              </a:ext>
            </a:extLst>
          </p:cNvPr>
          <p:cNvCxnSpPr>
            <a:cxnSpLocks/>
          </p:cNvCxnSpPr>
          <p:nvPr/>
        </p:nvCxnSpPr>
        <p:spPr>
          <a:xfrm>
            <a:off x="4646849" y="2645350"/>
            <a:ext cx="0" cy="2801264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660EB7-21A6-4DFE-99CF-4103BC774D73}"/>
              </a:ext>
            </a:extLst>
          </p:cNvPr>
          <p:cNvCxnSpPr>
            <a:cxnSpLocks/>
          </p:cNvCxnSpPr>
          <p:nvPr/>
        </p:nvCxnSpPr>
        <p:spPr>
          <a:xfrm>
            <a:off x="598724" y="48703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44EE52-3C70-4D86-978A-A903D54B1EC2}"/>
              </a:ext>
            </a:extLst>
          </p:cNvPr>
          <p:cNvCxnSpPr>
            <a:cxnSpLocks/>
          </p:cNvCxnSpPr>
          <p:nvPr/>
        </p:nvCxnSpPr>
        <p:spPr>
          <a:xfrm flipH="1">
            <a:off x="598725" y="2069088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410FDF-76B2-48C5-BDFD-B851C7363EE6}"/>
              </a:ext>
            </a:extLst>
          </p:cNvPr>
          <p:cNvCxnSpPr>
            <a:cxnSpLocks/>
          </p:cNvCxnSpPr>
          <p:nvPr/>
        </p:nvCxnSpPr>
        <p:spPr>
          <a:xfrm>
            <a:off x="5865669" y="1880373"/>
            <a:ext cx="0" cy="2797205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524F6F-DDA7-4A4B-8469-EF60614F3EC8}"/>
              </a:ext>
            </a:extLst>
          </p:cNvPr>
          <p:cNvCxnSpPr>
            <a:cxnSpLocks/>
          </p:cNvCxnSpPr>
          <p:nvPr/>
        </p:nvCxnSpPr>
        <p:spPr>
          <a:xfrm>
            <a:off x="1836957" y="13000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DD9FD4-1261-491F-AAD0-E3331EDDD1C8}"/>
              </a:ext>
            </a:extLst>
          </p:cNvPr>
          <p:cNvCxnSpPr>
            <a:cxnSpLocks/>
          </p:cNvCxnSpPr>
          <p:nvPr/>
        </p:nvCxnSpPr>
        <p:spPr>
          <a:xfrm flipV="1">
            <a:off x="4680186" y="4660821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93B01-6BD1-476D-A3FF-832F399FA07D}"/>
              </a:ext>
            </a:extLst>
          </p:cNvPr>
          <p:cNvCxnSpPr>
            <a:cxnSpLocks/>
          </p:cNvCxnSpPr>
          <p:nvPr/>
        </p:nvCxnSpPr>
        <p:spPr>
          <a:xfrm flipV="1">
            <a:off x="607507" y="408941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7A04DF-3869-4174-B216-757177D44534}"/>
              </a:ext>
            </a:extLst>
          </p:cNvPr>
          <p:cNvCxnSpPr>
            <a:cxnSpLocks/>
          </p:cNvCxnSpPr>
          <p:nvPr/>
        </p:nvCxnSpPr>
        <p:spPr>
          <a:xfrm flipV="1">
            <a:off x="618137" y="1306515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77B76C-934A-480D-9016-35D5F86432C6}"/>
              </a:ext>
            </a:extLst>
          </p:cNvPr>
          <p:cNvCxnSpPr>
            <a:cxnSpLocks/>
          </p:cNvCxnSpPr>
          <p:nvPr/>
        </p:nvCxnSpPr>
        <p:spPr>
          <a:xfrm flipV="1">
            <a:off x="4640104" y="188037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8350F-9823-4401-B211-AF486BB13DF7}"/>
              </a:ext>
            </a:extLst>
          </p:cNvPr>
          <p:cNvSpPr/>
          <p:nvPr/>
        </p:nvSpPr>
        <p:spPr>
          <a:xfrm>
            <a:off x="6755515" y="1631266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6C182-AB12-456E-A067-82C53D59537B}"/>
              </a:ext>
            </a:extLst>
          </p:cNvPr>
          <p:cNvSpPr/>
          <p:nvPr/>
        </p:nvSpPr>
        <p:spPr>
          <a:xfrm>
            <a:off x="9656328" y="2774750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115E0F-A59C-4FEE-947D-2B96E0E3F3DE}"/>
              </a:ext>
            </a:extLst>
          </p:cNvPr>
          <p:cNvSpPr/>
          <p:nvPr/>
        </p:nvSpPr>
        <p:spPr>
          <a:xfrm>
            <a:off x="10378406" y="2293917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5D8996-18ED-4A35-9BE8-A1DDDC5719A7}"/>
              </a:ext>
            </a:extLst>
          </p:cNvPr>
          <p:cNvSpPr/>
          <p:nvPr/>
        </p:nvSpPr>
        <p:spPr>
          <a:xfrm>
            <a:off x="9050393" y="2682011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86F31E-3A97-4E1A-8043-DBE183B48DC6}"/>
              </a:ext>
            </a:extLst>
          </p:cNvPr>
          <p:cNvSpPr/>
          <p:nvPr/>
        </p:nvSpPr>
        <p:spPr>
          <a:xfrm>
            <a:off x="9772471" y="220117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7A7EE0-03C2-4056-8E27-3580F77ED0F1}"/>
              </a:ext>
            </a:extLst>
          </p:cNvPr>
          <p:cNvSpPr/>
          <p:nvPr/>
        </p:nvSpPr>
        <p:spPr>
          <a:xfrm>
            <a:off x="8440045" y="25888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C79436-D345-4A94-846A-1F3B3BFED542}"/>
              </a:ext>
            </a:extLst>
          </p:cNvPr>
          <p:cNvSpPr/>
          <p:nvPr/>
        </p:nvSpPr>
        <p:spPr>
          <a:xfrm>
            <a:off x="9162123" y="2108025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CD46C9-FC0F-4320-8FB9-AC64138A6299}"/>
              </a:ext>
            </a:extLst>
          </p:cNvPr>
          <p:cNvSpPr/>
          <p:nvPr/>
        </p:nvSpPr>
        <p:spPr>
          <a:xfrm>
            <a:off x="7816951" y="2493157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7C306C-2BC8-41B3-8314-E73E3E7E6B32}"/>
              </a:ext>
            </a:extLst>
          </p:cNvPr>
          <p:cNvSpPr/>
          <p:nvPr/>
        </p:nvSpPr>
        <p:spPr>
          <a:xfrm>
            <a:off x="8539029" y="2012324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90A306-2304-4458-9DDC-33AA39FC798C}"/>
              </a:ext>
            </a:extLst>
          </p:cNvPr>
          <p:cNvSpPr/>
          <p:nvPr/>
        </p:nvSpPr>
        <p:spPr>
          <a:xfrm>
            <a:off x="7197300" y="2396676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348E4C-1145-4DD3-A498-A48AD137E70D}"/>
              </a:ext>
            </a:extLst>
          </p:cNvPr>
          <p:cNvSpPr/>
          <p:nvPr/>
        </p:nvSpPr>
        <p:spPr>
          <a:xfrm>
            <a:off x="7919378" y="1915843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A988AE-3583-4705-8294-29A3DD529AC9}"/>
              </a:ext>
            </a:extLst>
          </p:cNvPr>
          <p:cNvGrpSpPr/>
          <p:nvPr/>
        </p:nvGrpSpPr>
        <p:grpSpPr>
          <a:xfrm>
            <a:off x="2922055" y="1355369"/>
            <a:ext cx="492312" cy="2299200"/>
            <a:chOff x="7900320" y="23523"/>
            <a:chExt cx="492312" cy="22992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9B9318-F8F8-41AF-B8EF-CF11265352D5}"/>
                </a:ext>
              </a:extLst>
            </p:cNvPr>
            <p:cNvSpPr/>
            <p:nvPr/>
          </p:nvSpPr>
          <p:spPr>
            <a:xfrm>
              <a:off x="7900320" y="12427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EBD2BF-EB85-4547-BF4A-746FCC70DAA1}"/>
                </a:ext>
              </a:extLst>
            </p:cNvPr>
            <p:cNvSpPr/>
            <p:nvPr/>
          </p:nvSpPr>
          <p:spPr>
            <a:xfrm>
              <a:off x="7900320" y="10903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41F000-F4DA-4248-897E-91910EEF8793}"/>
                </a:ext>
              </a:extLst>
            </p:cNvPr>
            <p:cNvSpPr/>
            <p:nvPr/>
          </p:nvSpPr>
          <p:spPr>
            <a:xfrm>
              <a:off x="7900320" y="9379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DF635A-6686-4F8B-86A4-16121086FBB2}"/>
                </a:ext>
              </a:extLst>
            </p:cNvPr>
            <p:cNvSpPr/>
            <p:nvPr/>
          </p:nvSpPr>
          <p:spPr>
            <a:xfrm>
              <a:off x="7900320" y="7855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DDA82A-82D8-4365-906A-3E8A134D9951}"/>
                </a:ext>
              </a:extLst>
            </p:cNvPr>
            <p:cNvSpPr/>
            <p:nvPr/>
          </p:nvSpPr>
          <p:spPr>
            <a:xfrm>
              <a:off x="7900320" y="6331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D55DD3-E79A-4D20-AA1F-20CC27374A8F}"/>
                </a:ext>
              </a:extLst>
            </p:cNvPr>
            <p:cNvSpPr/>
            <p:nvPr/>
          </p:nvSpPr>
          <p:spPr>
            <a:xfrm>
              <a:off x="7900320" y="4807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33FBD9-79E8-4C2A-B428-E30A2AD76337}"/>
                </a:ext>
              </a:extLst>
            </p:cNvPr>
            <p:cNvSpPr/>
            <p:nvPr/>
          </p:nvSpPr>
          <p:spPr>
            <a:xfrm>
              <a:off x="7900320" y="3283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CDEADE-8E4D-41A7-A2C2-E21D4386B9D3}"/>
                </a:ext>
              </a:extLst>
            </p:cNvPr>
            <p:cNvSpPr/>
            <p:nvPr/>
          </p:nvSpPr>
          <p:spPr>
            <a:xfrm>
              <a:off x="7900320" y="1759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4575C1-E231-498C-9224-B8659CF66220}"/>
                </a:ext>
              </a:extLst>
            </p:cNvPr>
            <p:cNvSpPr/>
            <p:nvPr/>
          </p:nvSpPr>
          <p:spPr>
            <a:xfrm>
              <a:off x="7900320" y="235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3642C3-3B48-43DC-9A8E-403A7B5FB75F}"/>
              </a:ext>
            </a:extLst>
          </p:cNvPr>
          <p:cNvCxnSpPr>
            <a:cxnSpLocks/>
          </p:cNvCxnSpPr>
          <p:nvPr/>
        </p:nvCxnSpPr>
        <p:spPr>
          <a:xfrm>
            <a:off x="618137" y="2069088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B0BCF0-DB64-4093-AAB1-EA0E7482A391}"/>
              </a:ext>
            </a:extLst>
          </p:cNvPr>
          <p:cNvGrpSpPr/>
          <p:nvPr/>
        </p:nvGrpSpPr>
        <p:grpSpPr>
          <a:xfrm>
            <a:off x="9529091" y="287465"/>
            <a:ext cx="2153039" cy="1432759"/>
            <a:chOff x="8538977" y="1296154"/>
            <a:chExt cx="2153039" cy="143275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0514E3-BFE8-41AC-9157-887A52378014}"/>
                </a:ext>
              </a:extLst>
            </p:cNvPr>
            <p:cNvSpPr/>
            <p:nvPr/>
          </p:nvSpPr>
          <p:spPr>
            <a:xfrm>
              <a:off x="9515710" y="1446549"/>
              <a:ext cx="927751" cy="1080000"/>
            </a:xfrm>
            <a:prstGeom prst="rect">
              <a:avLst/>
            </a:prstGeom>
            <a:scene3d>
              <a:camera prst="isometricOffAxis2Top"/>
              <a:lightRig rig="threePt" dir="t"/>
            </a:scene3d>
            <a:sp3d>
              <a:bevelT w="0" h="7112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2D7B30-7F2D-4CCF-9C2D-7B6E273945E4}"/>
                </a:ext>
              </a:extLst>
            </p:cNvPr>
            <p:cNvSpPr txBox="1"/>
            <p:nvPr/>
          </p:nvSpPr>
          <p:spPr>
            <a:xfrm>
              <a:off x="9955115" y="1296154"/>
              <a:ext cx="488346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# CPUs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91EB9-ECDA-4520-B878-89D679D120E1}"/>
                </a:ext>
              </a:extLst>
            </p:cNvPr>
            <p:cNvSpPr txBox="1"/>
            <p:nvPr/>
          </p:nvSpPr>
          <p:spPr>
            <a:xfrm>
              <a:off x="8829119" y="1496991"/>
              <a:ext cx="399932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Mem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CB1C0A-BE4D-45E4-9BA9-71A250D7120F}"/>
                </a:ext>
              </a:extLst>
            </p:cNvPr>
            <p:cNvSpPr txBox="1"/>
            <p:nvPr/>
          </p:nvSpPr>
          <p:spPr>
            <a:xfrm>
              <a:off x="8538977" y="2207548"/>
              <a:ext cx="381120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F19F916-3B2F-458D-A352-B01A5AECC495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52" y="2054869"/>
              <a:ext cx="0" cy="674044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0B2DC4D-107E-4605-856B-ACA1B1AED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859" y="1658430"/>
              <a:ext cx="533872" cy="355986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A14D6AD-2CA7-4575-923D-CE11F36ED524}"/>
                </a:ext>
              </a:extLst>
            </p:cNvPr>
            <p:cNvCxnSpPr>
              <a:cxnSpLocks/>
            </p:cNvCxnSpPr>
            <p:nvPr/>
          </p:nvCxnSpPr>
          <p:spPr>
            <a:xfrm>
              <a:off x="9850893" y="1645448"/>
              <a:ext cx="841123" cy="118499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09D79CF-C6A2-4B3A-826B-23A078D8B413}"/>
              </a:ext>
            </a:extLst>
          </p:cNvPr>
          <p:cNvSpPr txBox="1"/>
          <p:nvPr/>
        </p:nvSpPr>
        <p:spPr>
          <a:xfrm>
            <a:off x="2692539" y="5652477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Before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1183C9-E0C8-46B9-B7DC-04FEA10D848F}"/>
              </a:ext>
            </a:extLst>
          </p:cNvPr>
          <p:cNvSpPr txBox="1"/>
          <p:nvPr/>
        </p:nvSpPr>
        <p:spPr>
          <a:xfrm>
            <a:off x="8485486" y="5652476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091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4DB1-1AF1-FC4A-9AE6-35E7B4B3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0FC1-EE9B-4E4B-8C0E-F42ACCC97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4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Rule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64CA4-974D-4CEB-8DFB-52ADDD0A5236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Jobs submitted to the cluster are all getting the same default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slurm</a:t>
            </a:r>
            <a:r>
              <a:rPr lang="en-AU" dirty="0"/>
              <a:t> profile (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AU" dirty="0"/>
              <a:t>) together with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</a:t>
            </a:r>
            <a:r>
              <a:rPr lang="en-AU" dirty="0"/>
              <a:t> files determine what resources each job gets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D3F358-4062-41A6-A459-8A1A6E2F6BB5}"/>
              </a:ext>
            </a:extLst>
          </p:cNvPr>
          <p:cNvSpPr/>
          <p:nvPr/>
        </p:nvSpPr>
        <p:spPr>
          <a:xfrm>
            <a:off x="734513" y="2920107"/>
            <a:ext cx="1075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Reminder on how we’re submitting workflow jobs to a cluster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--profile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--use-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5E617-1C62-4C05-BA4E-6E88458157E8}"/>
              </a:ext>
            </a:extLst>
          </p:cNvPr>
          <p:cNvSpPr txBox="1"/>
          <p:nvPr/>
        </p:nvSpPr>
        <p:spPr>
          <a:xfrm>
            <a:off x="719998" y="5183054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default.yaml</a:t>
            </a:r>
            <a:r>
              <a:rPr lang="en-AU" dirty="0"/>
              <a:t> file sets some default cluster configuration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phoenix.yaml</a:t>
            </a:r>
            <a:r>
              <a:rPr lang="en-AU" dirty="0"/>
              <a:t> file overrides some of those values for my specific </a:t>
            </a:r>
            <a:r>
              <a:rPr lang="en-AU" dirty="0" err="1"/>
              <a:t>Slurm</a:t>
            </a:r>
            <a:r>
              <a:rPr lang="en-AU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39256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A4846-D4E5-44AA-A73A-DA242FF4E6B5}"/>
              </a:ext>
            </a:extLst>
          </p:cNvPr>
          <p:cNvSpPr/>
          <p:nvPr/>
        </p:nvSpPr>
        <p:spPr>
          <a:xfrm>
            <a:off x="850626" y="1519314"/>
            <a:ext cx="107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__default__ 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job-name      : "{rule}"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output        : "logs/{rule}/{wildcards}.out"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1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1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"200M"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"00-00:05:00"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account       :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my_account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partition     :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my_partition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Override the above defaults, with job specific values</a:t>
            </a:r>
          </a:p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16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"10000M"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"00-01:00:00"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A4846-D4E5-44AA-A73A-DA242FF4E6B5}"/>
              </a:ext>
            </a:extLst>
          </p:cNvPr>
          <p:cNvSpPr/>
          <p:nvPr/>
        </p:nvSpPr>
        <p:spPr>
          <a:xfrm>
            <a:off x="850626" y="1795083"/>
            <a:ext cx="107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Job specific resource requirements can be passed from the rule, 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itself via the "resources" keyword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resources.mem_mb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"00-00: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resources.time_mins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:00"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US" dirty="0"/>
              <a:t> keyword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4108680"/>
            <a:ext cx="10622574" cy="20313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10000,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60,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F796-D0E8-4F32-A976-A31D7084D183}"/>
              </a:ext>
            </a:extLst>
          </p:cNvPr>
          <p:cNvSpPr txBox="1"/>
          <p:nvPr/>
        </p:nvSpPr>
        <p:spPr>
          <a:xfrm>
            <a:off x="6331314" y="4998090"/>
            <a:ext cx="294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Resources must be integers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097F5A-143A-4DBA-B886-FE1A232EF29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20343" y="5182756"/>
            <a:ext cx="1410971" cy="3693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Pipeline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9C7FF-1FE6-465B-8103-3FDC2C3AA825}"/>
              </a:ext>
            </a:extLst>
          </p:cNvPr>
          <p:cNvSpPr txBox="1"/>
          <p:nvPr/>
        </p:nvSpPr>
        <p:spPr>
          <a:xfrm>
            <a:off x="720000" y="1547446"/>
            <a:ext cx="107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Working on a Linux cluster with some sort of resource management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Slurm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Pipeline consists of a single (or small number of) script(s) submitted to the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Commonly find that they each: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Do more than one task – read QC, read trimming, read alignment etc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Executes commands in serial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Use loops to iterate over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Not easy 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Ensure commands complete successfully before continuing with a dependant task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resource requirements right – end up over specifying CPU and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Rerun parts of a pipeline – end up commenting out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9505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3093009"/>
            <a:ext cx="106225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10000 * attempt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60 * attempt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9FE9C-5197-4E64-B727-3AE4D6D093C8}"/>
              </a:ext>
            </a:extLst>
          </p:cNvPr>
          <p:cNvSpPr txBox="1"/>
          <p:nvPr/>
        </p:nvSpPr>
        <p:spPr>
          <a:xfrm>
            <a:off x="720000" y="1416820"/>
            <a:ext cx="107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Lambda (anonymous)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Signature: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callable(wildcards [, input] [, threads] [, attempt])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Restricted to a single expression</a:t>
            </a:r>
            <a:r>
              <a:rPr lang="en-AU" dirty="0">
                <a:cs typeface="Courier New" panose="02070309020205020404" pitchFamily="49" charset="0"/>
              </a:rPr>
              <a:t> – can easily get ugly (see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Simple way to scale up resources on each job retry attempt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Can get more complex by access information about input files (e.g. their size), number of threads being used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903AD-85C6-4A9B-8D31-B6930DC4924C}"/>
              </a:ext>
            </a:extLst>
          </p:cNvPr>
          <p:cNvSpPr txBox="1"/>
          <p:nvPr/>
        </p:nvSpPr>
        <p:spPr>
          <a:xfrm>
            <a:off x="7688058" y="5329076"/>
            <a:ext cx="294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Scales memory and time linearly with attempt number</a:t>
            </a:r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606A02-A47C-471A-9A38-C08A216E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64099"/>
              </p:ext>
            </p:extLst>
          </p:nvPr>
        </p:nvGraphicFramePr>
        <p:xfrm>
          <a:off x="3120312" y="5124334"/>
          <a:ext cx="3879490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16418104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913467916"/>
                    </a:ext>
                  </a:extLst>
                </a:gridCol>
                <a:gridCol w="1465855">
                  <a:extLst>
                    <a:ext uri="{9D8B030D-6E8A-4147-A177-3AD203B41FA5}">
                      <a16:colId xmlns:a16="http://schemas.microsoft.com/office/drawing/2014/main" val="267946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mem_mb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time_mins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69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5BB47C-B453-4473-8169-EB4955A51CFE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999802" y="5652242"/>
            <a:ext cx="688256" cy="283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C8950-92B7-40BF-BE00-42C4CC20EF5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94057" y="4745483"/>
            <a:ext cx="465658" cy="583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bldLvl="2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1641579"/>
            <a:ext cx="106225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10000 </a:t>
            </a:r>
            <a:r>
              <a:rPr lang="en-US" b="1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(1+(attempt-1)/10)</a:t>
            </a:r>
            <a:r>
              <a:rPr lang="en-US" b="1" dirty="0">
                <a:solidFill>
                  <a:srgbClr val="7B1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en-US" b="1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(1+(attempt-1)/10)</a:t>
            </a:r>
            <a:r>
              <a:rPr lang="en-US" b="1" dirty="0">
                <a:solidFill>
                  <a:srgbClr val="7B1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606A02-A47C-471A-9A38-C08A216E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1947"/>
              </p:ext>
            </p:extLst>
          </p:nvPr>
        </p:nvGraphicFramePr>
        <p:xfrm>
          <a:off x="3305569" y="4745483"/>
          <a:ext cx="3879490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16418104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913467916"/>
                    </a:ext>
                  </a:extLst>
                </a:gridCol>
                <a:gridCol w="1465855">
                  <a:extLst>
                    <a:ext uri="{9D8B030D-6E8A-4147-A177-3AD203B41FA5}">
                      <a16:colId xmlns:a16="http://schemas.microsoft.com/office/drawing/2014/main" val="267946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mem_mb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time_mins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69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1BEBAC-8542-4A37-A3B7-89CE1E1E4D8F}"/>
              </a:ext>
            </a:extLst>
          </p:cNvPr>
          <p:cNvSpPr txBox="1"/>
          <p:nvPr/>
        </p:nvSpPr>
        <p:spPr>
          <a:xfrm>
            <a:off x="6471317" y="1541554"/>
            <a:ext cx="537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D40000"/>
                </a:solidFill>
              </a:rPr>
              <a:t>For each job restart (attempt) add an additional 10%</a:t>
            </a:r>
          </a:p>
          <a:p>
            <a:r>
              <a:rPr lang="en-AU" dirty="0">
                <a:solidFill>
                  <a:srgbClr val="7030A0"/>
                </a:solidFill>
                <a:cs typeface="Courier New" panose="02070309020205020404" pitchFamily="49" charset="0"/>
              </a:rPr>
              <a:t>Round up to nearest integer</a:t>
            </a:r>
          </a:p>
        </p:txBody>
      </p:sp>
    </p:spTree>
    <p:extLst>
      <p:ext uri="{BB962C8B-B14F-4D97-AF65-F5344CB8AC3E}">
        <p14:creationId xmlns:p14="http://schemas.microsoft.com/office/powerpoint/2010/main" val="17159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 with Input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1941088"/>
            <a:ext cx="10622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index = ...,    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 for f in input['index'] if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(f)) / 1024**2</a:t>
            </a:r>
            <a:r>
              <a:rPr lang="en-US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*(1+(attempt-1)/10)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E4CF5-94CF-4AF2-8339-F88F5B1D1065}"/>
              </a:ext>
            </a:extLst>
          </p:cNvPr>
          <p:cNvSpPr txBox="1"/>
          <p:nvPr/>
        </p:nvSpPr>
        <p:spPr>
          <a:xfrm>
            <a:off x="5966167" y="5080409"/>
            <a:ext cx="537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Courier New" panose="02070309020205020404" pitchFamily="49" charset="0"/>
              </a:rPr>
              <a:t>Sum of </a:t>
            </a:r>
            <a:r>
              <a:rPr lang="en-AU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input.index</a:t>
            </a:r>
            <a:r>
              <a:rPr lang="en-AU" dirty="0">
                <a:solidFill>
                  <a:srgbClr val="0070C0"/>
                </a:solidFill>
                <a:cs typeface="Courier New" panose="02070309020205020404" pitchFamily="49" charset="0"/>
              </a:rPr>
              <a:t> file size(s) in Mbytes</a:t>
            </a:r>
          </a:p>
          <a:p>
            <a:r>
              <a:rPr lang="en-AU" dirty="0">
                <a:solidFill>
                  <a:srgbClr val="D40000"/>
                </a:solidFill>
              </a:rPr>
              <a:t>For each job restart (attempt) add an additional 10%</a:t>
            </a:r>
          </a:p>
          <a:p>
            <a:r>
              <a:rPr lang="en-AU" dirty="0">
                <a:solidFill>
                  <a:srgbClr val="7030A0"/>
                </a:solidFill>
                <a:cs typeface="Courier New" panose="02070309020205020404" pitchFamily="49" charset="0"/>
              </a:rPr>
              <a:t>Round up to nearest integer</a:t>
            </a:r>
          </a:p>
        </p:txBody>
      </p:sp>
    </p:spTree>
    <p:extLst>
      <p:ext uri="{BB962C8B-B14F-4D97-AF65-F5344CB8AC3E}">
        <p14:creationId xmlns:p14="http://schemas.microsoft.com/office/powerpoint/2010/main" val="11687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64CA4-974D-4CEB-8DFB-52ADDD0A5236}"/>
              </a:ext>
            </a:extLst>
          </p:cNvPr>
          <p:cNvSpPr txBox="1"/>
          <p:nvPr/>
        </p:nvSpPr>
        <p:spPr>
          <a:xfrm>
            <a:off x="720000" y="1547446"/>
            <a:ext cx="107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/>
              <a:t> can generate benchmark info for executed jobs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lang="en-AU" dirty="0"/>
              <a:t>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repeat()</a:t>
            </a:r>
            <a:r>
              <a:rPr lang="en-AU" dirty="0"/>
              <a:t> function allows one to specify the number of replicate benchmarks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Benchmark repeats are run from within the same cluster job, therefore, don’t forget to scale the job times accordingly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3750C-28CF-407C-930D-5EE19D3DF6DD}"/>
              </a:ext>
            </a:extLst>
          </p:cNvPr>
          <p:cNvSpPr/>
          <p:nvPr/>
        </p:nvSpPr>
        <p:spPr>
          <a:xfrm>
            <a:off x="850626" y="3216061"/>
            <a:ext cx="10622574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N_BENCHMARKS = 3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benchmark: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repeat("benchmarks/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/{prefix}.txt", N_BENCHMARKS),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</p:spTree>
    <p:extLst>
      <p:ext uri="{BB962C8B-B14F-4D97-AF65-F5344CB8AC3E}">
        <p14:creationId xmlns:p14="http://schemas.microsoft.com/office/powerpoint/2010/main" val="182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9EA47-0EA0-4E0C-9703-CCE7B28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34</a:t>
            </a:fld>
            <a:endParaRPr lang="en-US" dirty="0"/>
          </a:p>
        </p:txBody>
      </p:sp>
      <p:pic>
        <p:nvPicPr>
          <p:cNvPr id="23554" name="Picture 2" descr="data:image/png;base64,iVBORw0KGgoAAAANSUhEUgAAB4AAAASACAIAAACRKMcMAAAACXBIWXMAAB2HAAAdhwGP5fFlAAAgAElEQVR4nOzdeXSdZ2En/udu0pV0ZS3W4n1RguM4G06Cs9AM0HR6oKENE86cZCbQGTj018mkw7SHtD/Kb6aH6ZmhkHIIJyFDU8gpTYEMdFrC0unAsIVknEQxThyyJ3YWW5YXWdZ+pbu9vz9uqwrbQGLr9WtJn89fV8/76OYr5bWk93vf+zypKIoCAAAAAADMt3TSAQAAAAAAWJwU0AAAAAAAxEIBDQAAAABALBTQAAAAAADEQgENAAAAAEAsFNAAAAAAAMRCAQ0AAAAAQCwU0AAAAAAAxEIBDQAAAABALBTQAAAAAADEQgENAAAAAEAsFNAAAAAAAMRCAQ0AAAAAQCyySQdYkL71rW+VSqWkUywJURRVKpUQQjqdzmQyScdhcZo9zVKpVDbrpyJxqVQqURQ5zYhV/TQLIWSz2VQqlXQcFqdqtVqr1YLTjDjVarVqtRpCyGQy6bS7poiFi82kXHXVVd3d3UmnAE6rVP0qhdfll3/5l8fGxpJOAQAAALCQ3HXXXZdccknSKYDTyk1YJ+m3f/u3f+u3fivpFItfuVweHR0NIeTz+UKhkHQcFqdarTY8PBxCyOVybW1tScdh0Tpy5EgURel0urOzM+ksLFqjo6PlcjmE0NnZ6Z5BYjIxMTE9PR1CaGtry+VyScdhcSoWi5OTkyGEQqGQz+eTjsPiNHux2dTU1NLSknScxW/37t3XX3990imAZLgyAQ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bZpAP8Ynv27PnGN77x0ksvDQ4OLl++vK+v71/+y3+5YcOGY6aNjo7ee++9/f39IyMjy5cvv+KKK2644Ybm5uaTmwYAAAAAwCk60wvo/v7+j3/845VKJYTQ1ta2f//+gYGB7du3f+ADH7jmmmtmpx05cuT3f//3h4aGQgj5fP7gwYP33Xffjh07br311kKh8HqnAQAAAABw6s7oJTimpqZuu+22SqVy5ZVXfvGLX/yrv/qre++997rrrqtWq5///Odffvnl2Zl33nnn0NBQX1/fnXfe+ZWvfOW2227r6enZt2/f3XffPfcJX+M0AAAAAABO3RldQD/44IOTk5NdXV0f+tCHli1bFkJobm7+t//23771rW+tVqt//dd/XZ/2yiuv7Nixo6Gh4Q//8A/Xrl2bSqXOOuusj3zkIyGEH/7wh8PDw69rGgAAAAAA8+KMLqDr9zhfffXVuVxu7vjVV18dQtizZ0/9w0ceeSSEcOGFF/b29s7O6evr6+vrq1arO3fufF3TAAAAAACYF2d0AT0wMBBCWLdu3THj7e3tIYTDhw/XP9y9e3cIYevWrcdMu/jii0MIL7zwwuuaBgAAAADAvDijNyF83/ve96//9b9eu3btMeP1snj2RuajR4+GEFatWnXMtJUrV4YQRkZGXtc0AAAAAADmxRldQG/YsOH4wYmJia9+9ashhDe/+c31kdHR0RBCS0vLMTMLhcLs0dc+ba6XXnrprrvuOn68VqvNzMyMj4+/9q+Fk1Or1eoPyuWybzgxiaKo/qBarTrNiE/9TIuiyGlGfKrVav3BxMREKpVKNgyLVaVSqT+YmppKp8/o91OycM3+NJueni6Xy8mGYbGavQoolUqzF57EZ3JyMukIQGLO6AL6ePv377/11lsPHDjQ2dn5zne+sz5Y747rPfJcJyygf+G0uUZGRr773e8eP14oFKrV6szMzKl8Lbwu1Wp19s9QiEn9taWkU7DIRVHkNOM0KJVKSUdg8VMLchpUKpXZ1zwgJi42Tw9/nMBStmAK6HK5/LWvfe2rX/1qqVRqbW39oz/6o2XLltUPzb5u+bM+8XVNAwBYcMrl8t69ewcHBycmJkII+Xx+xYoVGzZsaGxsTDoaAACwpC2MAvqVV1750z/901dffTWEcMEFF/ze7/1eV1fX7NH29vZisXj8uznqF2AdHR2va9pc55133te//vXjx9/znvfk8/kTfgrzq1Kp1N+r3tjY2NzcnHQcFqdarVZ/D0Q2m21tbU06DovWyMhIFEXpdLqtrS3pLCw2Y2NjO3fuLBaL//f//t9MJpNKpeoLI1x55ZVvfOMbZ7fNgHkxNTVVfydHa2trNrswriZYcKanp4vFYgihubnZC2nEZPZiM5/PNzU1JR1n8avvywUsTQvgT8Zvf/vbf/7nf14ulzs6Ot73vve95S1vOWZNw/b29sHBweOb5frI3AL6tUybq6GhYfXq1ceP16/rMpnMyX5NvFazS3GlUinfcGIy+yPFacbp4TRjfpVKpUcfffSBBx7o6uq64IIL6tVzU1PTwYMHH3744SiKrrrqqtn3jcGpm/296e9h4jO7vLjTjPi42DzNbBsAS9mZXkDff//9d955Zwjhiiuu+I//8T+e8B7Y9vb2EMLg4OAx4wcPHpw9+tqnAQAsIC+++OLMzExXV1dfX9/U1FR9sdRsNrtmzZpMJvPwww93dXVddtllSccEAACWqDP6BajBwcHbb789hHD99dd/+MMf/lkrMJx11lkhhF27dh0z/vjjj88efe3TAAAWkAMHDvT3969Zs+b4QytWrMhms0NDQ7bwAgAAknJGF9Df/va3y+Xy1VdffeONNx6z7MZc9Zt6du3aVV/Fte7AgQPPP/98JpPZtm3b65oGALBQ1Gq1qampxsbGhoaG44+mUqlCoVCfc/qzAQAAhDO8gH7wwQdDCJdddtnRE5ntkdevX3/ppZcWi8VPfvKT9eur0dHRj3/841EUXX311bOLO7/GaQAAC0gURbOv099zzz2f+MQnPvGJT9T3WA7/uFzv7DKXAAAAp9mZuwZ0uVw+dOhQCOFjH/vYCSf09PR8/vOfrz+++eabb7nlll27dt14442rV6/eu3dvFEXr1q17//vfP/dTXuM0AIAFIZ1ONzY2lkqlarWayWRmZmaKxeLcCfUPm5qaEgoIAAAsdWfuHdCHDx9+7ZOXL1/+6U9/+h3veEd7e/vAwEB3d/d11133p3/6p8csG/0apwEALBS9vb21Wq2+qfIxjh49Oj093d7e3tjYePqDAQAAhDP5DuhVq1Z94xvfeO3z29rabrrppptuumlepgEALAhnn3325Zdf/sgjj6TTP3VjwdGjR/fs2bNt27ZzzjknqWwAAABnbgENAMAv1NLScvHFF4cQHn744eHh4ZmZmRDCU089lU6nt23btmnTpp6enqQzAgAAS5cCGgBgYVu5cuWb3/zmzs7Ohx56aHx8PIRw3nnnrVmzZtOmTStWrEg6HQAAsKQpoAEAFrz29vYrrrhi9erVQ0NDIYS3vvWtq1atSjoUAACAAhoAYLFIp9PZbDaEYNdBAADgDJH+xVMAAAAAAOD1U0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CLbNIBAAB4fSqVyvDw8MTERAihtbW1s7Mzk8kkHQoAAOAEFNAAAAtGFEUvvvji7t27y+Xy7GBDQ8Mb3vCGvr6+BIMBAACckAIaAGDBeOyxxwYGBnbs2NHe3t7c3BxCmJiYGB0dLZVKk5OTSacDAAA4lgIaAGBhGBgYGBgY2LVr15YtW+rtc93k5ORjjz0WQpienk4uHQAAwAnYhBAAYGHYvXt3f39/X1/f3PY5hNDS0tLX19ff3z82NpZUNgAAgBNSQAMALADlcnl0dDSfz7e2th5/NIqiQ4cODQ4Ojo2NjY2NPf7440NDQ6c/JAAAwDEswQEALH5jY2N/+Zd/OT4+nnSQk1cqlfbs2TM0NPTcc88dc2h4eHhqaurVV1+tLwOdSqX+y3/5Lxs2bOjs7Ozp6UkibOzS6fRv/MZvbNmyJekgAADAL6CABgAWv9tvv/2+++5LOsUpqdVq4+PjxWKxqalp7nipVCqXyzMzM1EU5fP55ubmVCq1d+/e3bt3Nzc35/P5xsbGpDLH6nvf+953vvOdVCqVdBAAAODnsQQHALD4DQ8PJx3hVKXT6VQqVavVoiiaHazVavX2OZfLzc4JIWSz2Xw+PzU1NT09PXf+YnL06NFarZZ0CgAA4BdwBzQAsIS88Xd+M7+8PekUJ2n41YGxA4dGBw+1rfyHhTUmh0cmjgxPj09US+WW5R35tmXNHW0hhGwulwph/PCR1u7lyzeua+1enmjwefbEZ780dehI0ikAAIDXRAENACwhHef0taxcqMsid2w+69X+x8dHx0rVSqGnq6GpqRJFB17Yk2lsTOfTy9aubt+4pj6zoaExlQq5jmXDL+9bv2Zl16a+ZJPPr8wiXVQEAAAWJQU0AMDCkMnl1mw9P53LzoxPDOx6OoQwcfjI1Mjomjee39zZ3rlhbS1Ec1elqC/HYZ0KAAAgQQpoADitZmZmjhw5UiwWM5lMW1tbe3u7XdR47XLNTevf9MaJw0dae7pLxeLIvsEQhdYV3Z3r1oRUqJXLcyeXp2dCCLm8+4UBAIDEKKAB4DQpl8vPP//8xMRErVbr7+/ftm1bCKGlpeX888/v6Vmoi0KQgFSq0NNV6OkKIXS/YWNTW+uh53ZHIUqFn3olI6rVpo4cXX3RlpblHQkFBQAAUEADwGlRLpf7+/snJydfeOGFjo6OdevWHThwYHh4eGJiYnJy8uKLL169enXSGVl4mjvam9qWladnjr6yr33tqtnxWqUysnd/pVRu6epsbC0kmBAAAFjiFNAAcDo8//zzP/rRj9ra2i666KJMJlMfXLFixdDQ0I4dO7LZ7PLly/P5fLIhWYhWnr+5MlN6+ZGdM+MvZJoaQzpdq1Sq06XVF57b0NKyYsumpAMCAABLmgIaAGJXLpf379+fzWY3btw42z7XdXV1TU9Pb9++fePGjZs3b04qIQtXNt+4/rKtzcs7xvYfLJVm6lsONjY1daxZ1dW3PpVJJx0QAABY0hTQABC74eHhWq3W1tZ2TPtc19XVtX///qGhodMfjMUhnc32bj67+w0bx48Ml0vldCbT3t2Vzp7gZAMAADjNFNAAELuZmZkQQkNDwwmPNjY2zs6Bk5bOZPJty3LVagjBjc8AAMAZwsUJAMQum82GEKrV6gmP1sfrcwAAAGAxUUADQOyWLVsWQhgfHz/h0ZGRkdk5AAAAsJgooAEgdoVCoa2trVgsHjp06JhD5XJ5YGBg27Zta9euTSQbAAAAxMe7fQHgdNi8efPY2NiPf/zjVCrV29ubz+er1ero6Oj+/fsvuuiitWvXdnV1JZ0RAAAA5pkCGgBOh/b29ksuuaShoaGhoaG/v392fNu2bevWrbvgggsSzAYAAAAxUUADwGnS2dl51VVXTU1NdXd3l0qlVCrV0dGxdu3atra2pKMBAABALBTQAHD6ZLPZDRs2bNiwIekgAAAAcDrYhBAAAAAAgFgooAEAAAAAiIUCGgAAAACAWFgDGgBYQspTxfLEVNIp4lIuzVSr1RBCthqlUqmk48QlqtWSjgAAALxWCmgAYAl58P/9RNIRAAAAlhBLcAAAAAAAEAsFNAAAAAAAsVBAAwAAAAAQCwU0AAAAAACxsAkhALCErHrzpbnmfNIp4lKt1qKoFkLIZLOppMPEZ/Chx0oTk0mnAAAAXhMFNACwhJxzwztbVvYknSIuMzMz1Wo1hNDU1JRKLdoKevjZPQpoAABYKCzBAQAAAABALBTQAAAAAADEQgENAAAAAEAsFNAAAAAAAMRCAQ0AAAAAQCwU0AAAAAAAxEIBDQAAAABALBTQAAAAAADEIpt0AABYQg4fPrx79+6jR4/WarVMJtPR0bFhw4aurq6kcwEAAEAsFNAAcDpEUfTUU08NDAw888wz6XQ6nU7XarVarbZt27a+vr7zzjsv6YAAAAAw/xTQAHA6PP/88/v27XvyySc3b97c3t5eL6CHh4d37twZQsjlcps2bUo6IwAAAMwzBTQAxGtmZmZsbOyFF154+umnzz333M7Ozvp4Op3u6upqaWnZsWNHOp1et25dPp9PNioLQxRNHD4yMTRcmSmFEHJN+UL38pblHUnHAgAAOAEFNADEIoqil19++aWXXpqcnDxw4MBzzz03NjZ2+PDh9vb2TCYzO62pqamnp6dWqx08eHD9+vUJBmZBqEzP7P/JM9Nj4wO7np4dXH3RluaO9pUXbE4wGAAAwAkpoAFIWKlUevjhh0ulUtJB5lMURc8///zRo0efffbZxsbG0dHR559/vqmpaWRk5Nlnn127dm02+0+/gsfHxx966KGDBw9u2LAhucjzprGx8fLLL8/lckkHWYRqlcrenT95+eEfNzQ3da5fk2vKhxBKk1MHn32xMlOqVas955+TdEYAAICfooAGIGEf/ehHv/Od7ySdYp4Vi8VSqVQsFhsbG9Pp9MzMzMTERC6X27NnT7VabWlpmbvaRrVanZ6efuyxx5qamhLMPI9+7dd+7Y//+I+TTrEIHXlpb7lYzC8rdG5Ym0ql6oPZxoam9mVDe16dHhsf3TfYunpFsiEBAADmSicdAICl7umnn/7FkxaUWq1WKpWmpqby+Xw6nQ4hzHaFuVwunU5Xq9VqtTp3fgihPnNxePLJJ5OOsBhF0diBQ/ufeKZj7arZM6oulU63r14xsOvpsQOHkkoHAABwQu6ABuCMkEqn3nRNX9Ip5sfE6NTQgZGJ0alCW3N9pDxTHj7cPD46VVjWXC3XpiaKK9a1t7a3hBCiKBo+NLq8t33V+u6G/IJftuLRb+2OoqRDLFKVmVK1VMo15dPZE/z9lmvKZxtypcmpqBal0qnjJwAAACRCAQ3AGSGVCm/5V+cmnWJ+7H/pyINff2L9BWtbO5pnB19+bvCVZw40NuXaOluPDI5uuKB75cbl1Urt0N6jzR2Zi9+26eyLVieYeb48+nd7ggY6HtVKJYSQnrOD5TFSmUwIoVapZBoW/CsZAADAoqGABoBYHFPD9qxpr5QrAy8ODQ2MTk5MHz08nkqnpsan+85f1VRo2LDFur38AtmGXAihWi6f+HAU1cqVkEplcv66AwAAziAuUQBgnuWbcmdduPrwwEgI/3QHdDaXXn1WV3MhPzw4kUqHnjUdXava0ulU9+r2VX1d6Yw1E/gFMg0NDc3N5emZ0lSxofnY/SqnxyaqlUpTe1tIOZcAAIAziAIaAObZsuUt6XRq/OhUe1ch1/hPv2rT6XTnitZSsXL2Rav6zlvV2tncXMirnnntOtatLk1NHXz2xa6+9XPX2ShPz4zsG1x90Zb2NSsTjAcAAHA8BTQAzLNsLtO7vrNWi1559kD3mo7mQmN9vDRdPjI4Vi1HvWs7V25cnmxIFqK2Vb2Tw0dDCPt/8kxze1uuuSlEUWmyWBwdW3XhuW2rV7Z0dVar1aRjAgAA/BMFNABnhCgK37n7J0mnmE/Dh0Ynxqaf6386nU6lM+latVqt1rpWtDe1NL3YP7Rnx3DSAeNhA8JYpVKrzt985OW9qXQmqlUHHn+6WqmsPG/TslW9PW/oa1+3emZmJumIAAAAP0UBDcAZIapFu773StIp5lm5XJ6ZiarVSv3DdDp9aGKqsbF64NmJZIOxgKVSyzeua1vVu//J5zrWra5WypWZUmNDbmjPK5VSubCqN+l8AAAAP0UBDQBxyeVyuVwuiv7hruCU3eHOAPu3/7hhWWvSKU5JrVYb2vPKzOTU0Mt7s40NmWymVq2VZ2a61q9N5zLLN6xLZ7MNudwi3o2wPDmZdAQAAOC1UkADQLz0zmeU5+79ZtIRTtXU1FS5XJ6enm5sbJw9u6IoOvL4M9VqddmyZYVCIdmEAAAAsxTQADBvKpVKpVKp3/KcTqdzuVw6nU46FCGEsHLlyqQjzI9arVYul6emppqamua+tpFKpfL5fLFYrFarlUolm138f+P19vZmMpmkUwAAAL/A4r84AYDToFarTU1NVavVyX9cHKClpaV+j2o+n082GyGED37wg1u2bFkEe/QdPHhw7969R44cWb58+fFH//7v//7gwYMNDQ0f+tCHWlpaTn+80+nyyy9POgIAAPCLKaABOCOk0qnfuetXk05xkirl6guP731mxyu5huyyzpaGxmwURcXJ0vjRqQ3nruha1bbm7J5isRhFUSqVampqSjpvjD7z/3xnds3rM0pjY+M111yTdIp58NRTT/2P//E/rrzyys7OzuOPbt++/eDBg1EU/dqv/doJG2oAAIDTTAENwBkhlQr5llzSKU7SK88Ov/D4vrblhd51HbOrIrR1heUrlg3sGco1ZnvXlfMtuXoBnW9aqF/ma5IK4UzsnxeP+qIuP6vlPzPbfwAAYCmzMCUAnJJaNRo+OJbOpHvWtB+z32CuMdu1qm33EwOH948mFY9FpqWlZdu2bbMrvRyjUqmEfyypAQAAzgSuTwDglExNTNeqUVOhMZ05wW/VlmX5kAqTI8XTH4xFqbe3N51OHz58eHp6+phD5XK5WCy2tLTkcov6LnsAAGBBsQQHAJySarkWQshkT/yabiqVSmfSlXK1PFOZHJsOIVRao0JbUyqdOuF8+PkaGxvPPvvsWq32+OOPr1+/vr29PZVKRVE0Njb26quvdnZ2Tk9PZzKZpGMCAAD8AwU0AJySTC4dQqhWaic8GkVRabp88NXh6enpKAqpVGhoaMzm0j1rO1as61RDcxI2bdpUKpVCCP39/ZlMJpvNVqvVSqWybdu2hx56qLm5OemAAAAA/0QBDQCnpLmQT2dSxYmZaqV2/H3Qh/ePDu0fnThabB9paSo0pjOpUJucGp+ulGvjR6fOvnBNOqOD5vVJpVIXXHDBihUruru7h4eHq9VqOp1ub2/fuHFjV1fX4OBg0gEBAAD+iQIagDNDFA68tFB36ouq6fEjU3ueGOxa1TZ3H8KZmcoz/S9Xy9WeVZ3L2luiEFIh5PK5XDb3bP+rK9Yvnxotr1i/PMHkLFzd3d3d3d0hhHK5nM1mj9kAEwAA4AyhgD4ZURRNT0+PjIwkHWTxi6Ko/mBmZqZSqSQbhsVq9jSrVCr+XSeiVquFEGq16K/+vweSznKSoiiamJgYHx9Pp9PZbDadTocQqtVqfTXeKIrG9h+7QEcURT8uvtTc3Lxs2bLFVx3WajX/mhIx+wNtbGzMStDEpP5DO4QwMTGx+H58cYaYPc2KxeLxe67CvJh7sVkul5MNsxSMj48nHQFIjAL6JNUrhqRTLH61Wq1arQbfcOIURVH9NEulUk6zRCxbtmz//v1JpzglqVSqUCik0+lKpTI5OVkfbGlpqdVqMzMzra2tJ/yUej9YqVRyudxpjRu/ZcuW+deUiNk2MJvN1v8XTE5O1tfoaGlp0RUyL2ZrmkwmU3+9DeZdpVKpd9DpdNrLacTExeZp5t8yLGV+yJ6MVCrV0NBQKBSSDrL4lcvl+j5LuVzON5yY1CvCEEImk3GaJeLDH/7wN77xjaRTzI9isTgxMVG/mGloaDhy5Mgrr7yyevXqVCr11FNPVSqVbDZ73nnn1SePj4+3trauWLGivb090dTzLJVKXXvttf41JSufzx84cOCll16avXMwn8+vX7/+7LPP1hhyimZ/yjU1NS2+1884QxSLxfrbHxsbG/P5fNJxWJzmXmy2tLQkHWfxs08yLGUKaAASdv75559//vlJp4jFj370o//zf/7PxRdfnM1m3/72t0dRlEqlZm+I3rdv35o1a7Zu3bpmzZpkc7LIRFHU399fq9V27NhRKBSy2WylUpmYmJienh4cHLziiisaGhqSzggAACwVCmgAiEu9ax4fH+/o6Dj+aH0hvBMu0AGnolgs/uAHP+jp6bnwwgtnu+ZSqfTss8+OjY01NjZefvnlySYEAACWDu/BBIC4rF69etu2bXv37q2/XX2u4eHh8fHxQqHQ1taWSDYWq2q1Wi6XGxoaNm3aNPdO5/pIPp8/fPjw0aNHE0wIAAAsKQpoAIhLT09Pb2/vhRde+NRTT42MjNT3U5qent67d+/u3bsvu+yyxbr2CAmq74TZ1dV1/FY/6XS6p6env7//4MGDiWQDAACWIEtwAECMLr744kcfffTCCy+8//7762tANzU1hRCuuOKKCy64oLu7O+mALCrNzc35fL6hoaF+mp1wQgihWCye3lwAAMDSpYAGgBhls9nLL7/8wIEDzc3No6OjtVqtp6enq6trw4YNtgJn3n3sYx974okn7rvvvp9/dqVSqdMWCQAAWOIU0AAQr1QqtXLlyoaGhiiK0ul0Z2dn0olYzFpaWi6++OLR0dETnmkTExMhhEKhcNpzAQAAS5zN0hcAACAASURBVJQ1oAEAFo+enp5UKnX48OFSqXTMoXK5fPDgwcsuu2zFihWJZAMAAJYgd0ADACwe+Xx+3bp1hULhiSeeWL9+fVtbWyqViqJobGzslVde2bp1a/1o0jEBAIClQgENALCobNq06aWXXrrooov6+/szmUw2m61Wq5VKZdu2bb29veeff37SAQEAgCVEAQ0AsKik0+k3velNBw4c6OrqGh4ertVq6XS6o6Nj3bp1a9asSTodAACwtCigAQAWoVWrVq1atSqEUC6Xc7lc0nEAAIAlyiaEAACLmfYZAABIkAIaAAAAAIBYKKABAAAAAIiFAhoAAAAAgFgooAEAAAAAiIUCGgAAAACAWCigAQAAAACIhQIaAAAAAIBYKKABAAAAAIiFAhoAAAAAgFgooAEAAAAAiIUCGgAAAACAWCigAQAAAACIhQIaAAAAAIBYZJMOAACLxPT09MzMTAihpaUlm/UbFgAAABTQAHDKBgYGXnjhhfHx8fqHqVSqt7d3y5YtLS0tyQYDAACAZCmgAeCUPP3007t37+7v729qampqaoqiaHx8vFKpDA0NXXrppd3d3UkHBAAAgMQooAHg5A0MDOzevXvnzp3nnHNOW1tbfTCKov3792/fvj2E8La3vS2fzyeaEQAAABJjE0IAOHnPPfdcf3//G97whtn2OYSQSqVWr17d29u7ffv2PXv2JBgPAAAAkqWABoCTNDExMTk5WSgUWltbjz+6cuXKEMLBgwdPey4AAAA4UyigAeAkFYvFEEJTU9MJjzY0NGSz2focAAAAWJoU0ABwklKpVAghiqJfOAcAAACWJgU0AJykQqEQQpiYmDjh0WKxWKlU6nMAAABgaVJAA8BJyufzHR0d09PThw8fPuZQFEV79+7dtm1bfSVoAAAAWJqySQcAgAVsy5YtIyMjjz76aLlc7u3tzWQyIYTp6em9e/eOjIw0Nzdv3Lgx6YwAAACQGAU0AJy8zs7OrVu3ptPphx56aGBgoKGhIYqiUqm0bdu2QqGwbdu2eiUNAAAAS5MCGgBOyerVq9vb21etWnXo0KGZmZkQQqFQWLNmTV9fn/YZAACAJU4BDQCnqqWl5Y1vfGPSKQAAAOCMYxNC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RTTrA6/Dd73739ttvv+uuu1auXHnMoWKxODk5ecLP6ujoyGQysx+Ojo7ee++9/f39IyMjy5cvv+KKK2644Ybm5uYYcwMAAAAALEkLpoCOouj+++//WUf/9m//9itf+coJD91xxx3r16+vPz5y5Mjv//7vDw0NhRDy+fzBgwfvu+++HTt23HrrrYVCIY7YAAAAAABL1sJYgqNWq33961/ftWvXz5qwf//+1/I8d95559DQUF9f35133vmVr3zltttu6+np2bdv39133z1/YQEAAAAACOHMvwN6x44dDz744JNPPnno0KGfM21wcDD89M3Ox3vllVd27NjR0NDwh3/4h729vSGEs8466yMf+cjv/u7v/vCHP3zve9/b2dk57/kBAAAAAJasM/0O6Iceeuj73//+z2+foygaHBxMpVKrVq36OdMeeeSREMKFF15Yb5/r+vr6+vr6qtXqzp075yszAAAAAADhzL8D+oYbbrjmmmvqjz/ykY9MTU0dP2diYmJycnLlypW5XO7nPNXu3btDCFu3bj1m/OKLL96zZ88LL7zwK7/yK/OUGgAAAACAM76A7u7u7u7urj/OZDInnFNff2PNmjUPPvjgD37wgwMHDnR3d2/cuPHXf/3X566qcfTo0RDC8XdJr1y5MoQwMjISR34AAAAAgCXrTC+gX4v6DoQ7d+589NFH6yN79+7duXPnt7/97Q9+8IOXX355fXB0dDSE0NLScsynFwqF2aPHGBkZ2bFjx/HjURRVKpWZmZn5+yI4sWq1OvvAN5yYRFFUf1Cr1ZxmxKd+pkVR5DQjPrVarf6gVCqlUqlkw7BYzf55Vi6XZ085mF+VSmX2gd+bxMTF5mlWKpWSjgAkZjEU0PU7oKvV6r/4F//ibW97W09Pz0svvXTPPfc888wzn/rUpz772c8uX748/GPFXK+b5/o5BfRLL7304Q9/+PjxQqFQKpXGx8fn/WvhZymXy+VyOekULHLVatW/a+IWRZHTjNNgYmIi6QgsfidcHA/m1/T09PT0dNIpWORKpZJu9DSYnJxMOgKQmDN9E8LXoqOj46qrrvqd3/md973vfRs2bGhubj7vvPM+9rGPrV+/fnp6+t57761Pm73J8YSUmwAAAAAA82sx3AH99re//e1vf/sxg5lM5t3vfvenPvWp5557rj7S3t5eLBaPf82tfotQR0fH8c/c29v7b/7Nvzl+/G/+5m+y2WxTU9M8pOfnml0SIZPJNDQ0JB2HxSmKovqdNel0urGxMek4LFrFYjGEkEql8vl80llYtGZmZupLIuTzeUtwEJNyuVxfHqGxsTGdXgy3s3AGKhaLR44cqVQqra2tHR0dzjTiMHuxmc1mc7lc0nEWP38Dw1K2GAron2Xjxo0hhH379lWr1Uwm097ePjg4eHwBXR85YQG9atWq//Af/sPx41/72tcaGhqOX06aeVcul+t/E+RyOd9wYlKr1eoFdCaTcZoRn+np6SiKUqmU04z4VCqVegHd3NysryEmExMT9QI6n8+rbJh3k5OTTz/99N69e+sv3Obz+ebm5g0bNmzatOlnbUoPJ8fF5mnmHj5YyhZzAV2/kzGfz9cvwNrb28M/Lhg918GDB2ePAgAAkIijR48+/PDD27dvD3Ou46anpyuVytDQ0JVXXqmDBoCFaMEX0NPT07fccksI4dZbb21ubp57aN++fSGEtWvX1t+CetZZZz300EO7du265ppr5k57/PHH60dPX2gAAICTtX///p+/w81CVK1Wt2/f/vDDD3d3d3d3d9c3hWtsbIyi6KGHHtq0aVOpVNq8eXPSMedZOp1euXJl0ikAIF4LvoDO5/MdHR27du36zne+8653vWvuoW9961shhIsuuqj+4WWXXfbFL35x165do6OjbW1t9cEDBw48//zzmUxm27Ztpzk5AADASbjhhhumpqaSTjHPSqVSsVicmZk5fk+OKIqKxWJzc/OyZcsW2QL37e3t3/3ud5NOAQDxWgyLA77jHe8IIdxzzz3f/e53q9VqCOHo0aN33HHHzp07ly9f/u53v7s+bf369ZdeemmxWPzkJz9Z/3NtdHT04x//eBRFV1999QnXgAYAADhzVKvVu+++u75w7SJTqVQmJyez2RPcI5VKperj5XL5tOeK1+Tk5Be+8IX68v0AsFgt+DugQwhXXnnlr//6r3/zm9+8/fbb77zzzubm5vHx8RBCZ2fnLbfcMnej1ZtvvvmWW27ZtWvXjTfeuHr16r1790ZRtG7duve///3JxQcAAHhNtm/f/tnPfjbpFLGol7A/awPVVCo1OTk59+JucSiXy5/5zGe2bNniLbkALGKLoYAOIXzgAx+46KKLvvGNbwwMDExOTm7atGnz5s3XX399a2vr3GnLly//9Kc//eUvf7m/v39gYKC7u/uXfumXrr/+epuxAgAAZ77169c3NzcvvvU3Qgj1tTWiKPpZi2y0tLSc3kSnSaFQWLNmTdIpACBGC6mA/tKXvvSzDqVSqW3btr2WF43b2tpuuummm266aV6jAQAAxG7dunX/63/9r3e84x3FYjHpLPOsfu9zrVY74U3Q1Wo1l8tlMpnTnitey5Yt++Y3v7lYu3UAqFtIBTQAAMASVygUrr322lKplHSQeTY1NfXqq68eOHCgp6cniqL67j7ZbDadTs/MzBw+fHj9+vVnn332ItuEsKmpSfsMwKKngAYAAFhIbrnllqQjxGLHjh2Dg4M/+clPVqxY0dDQkEqlcrnc6OjowMDAe97znq1bt1qqAgAWIgU0AAAAydu6dWsURSGE7du3VyqVdDqdyWQymczll19+7rnnap8BYIFSQAMAAJC8TCbzpje96eDBgx0dHYODg1EUtba2rlmzZuPGjYVCIel0AMBJUkADAABwpujt7V22bNnk5GQIoVAo5PP5pBMBAKfkBPsLAwAAAADAqVNAAwAAAAAQCwU0AAAAAACxUEADAAAAABALBTQAAAAAALFQQAMAAAAAEAsFNAAAAAAAsVBAAwAAAAAQCwU0AAAAAACxUEADAAAAABALBTQAAAAAALFQQAMAAAAAEAsFNAAAAAAAsVBAAwAAAAAQCwU0AAAAAACxUEADAAAAABALBTQAAAAAS8XnP//5VCq1efPmEMLhw4c/8pGPbN68uampqaur661vfevnPve5SqVyzKcUCoVUKvW///f/DiH8zd/8zUUXXZTNZj/zmc/MnfPss8/efPPNmzdvbmlpKRQKmzdv/vf//t8/9dRTPyvG448//oEPfKCvry+fz69du/bqq6++4447SqXSCSePjo7+t//23y677LLOzs7m5uYtW7a8973vffDBB6MoOn7y0aNHP/rRj1511VWrV6+uT77uuuseeOCBEz7z65oMJyebdAAAAAAAON127dp1zTXXDAwM1D+cnp6+//7777///rvvvvvv/u7vli9ffvyn/Pf//t9vvvnm48c/9alP/cEf/EG1Wp0dee6555577rm77rrrYx/72B/8wR+kUqnZQ1EU/df/+l8/+tGP1mq1+si+ffv27dv3/e9//4477vje9763du3auU/+4IMPXnfddYcPH54deeaZZ5555pkvfvGLv/mbv3nXXXfl8/nZQw888MA73/nOsbGxYyZ/7Wtf+93f/d3bbrtt7jO/rslw0hTQAAAAACwtY2Nj11577cDAwAUXXHDttdf29fXt3Lnzr//6rw8ePPjII4+8613vuv/++9Ppn1o5oL+//4//+I9DCD09PWedddZZZ51VH//CF77woQ99KISQzWZvvPHGK664IoTw8MMPf+lLXyqXyx/+8Ic7Ozt/67d+a/Z5br/99j/6oz8KIXR1dd14442XXHLJ6Ojo3/7t3/7gBz944YUXbrzxxu9///vZ7D9Udk899dSv/uqvFovFXC733ve+901velOhUHjqqae+8IUvHDhw4J577ikWi1/96lfrkwcHB9/97nePjY01NDS85z3vefOb39zS0vL000//2Z/92aFDhz796U//yq/8yjXXXHMSk+GURLx+b3vb2/78z/886RRLQqlUOnz48OHDh8fHx5POwqJVrVbrp9nIyEjSWVjMhoaGDh8+fOTIkaSDsJiNjIzUf6BVq9Wks7BojY+P10+zUqmUdBYWrampqfppViwWk87CojV7sTkxMZF0liXhxRdfvOSSSy655JIdO3YknSX63Oc+N1uL3XDDDdPT07OHBgYGLr300vqhL3zhC7PjLS0tIYRcLrd27dr7779/7rONjo4uW7YshNDR0fHDH/5w7qEHHnigfht1a2vr7PXmwMBA/YblTZs27d69e3ZyrVb7vd/7vfp/+mtf+9rs4GWXXRZCWLVq1fPPPz/3ycfHx9/1rnfV53/rW9+qD9599931kf/5P//n3MnPPvtsLpcLIbz//e+fHXxdk+FUWAMaAAAAgCVnxYoVf/EXf9HY2Dg7smrVqnvvvbd+4/NnP/vZY+aXy+W/+Iu/+Gf/7J/NHfzyl79cX8LiP/2n//SWt7xl7qFf+qVf+s//+T+HEMbHx7/85S/XBz/3uc9NT0+HEO64446+vr7ZyalU6k/+5E9aW1tDCD/60Y/qgw899NAjjzwSQvjLv/zLN7zhDXOfvFAo3HPPPb29vSGEe++9tz742GOPhRAymcy11147d/I555xz8803X3vttV1dXbODr2synAoFNAAAAABLzgc/+MG5qyfXnX322ddff30Iob+/f3x8fO6hiy+++Jd/+ZePmf+9730vhNDa2vrbv/3bx/8nPvCBD9Q75R/84Af1kfpOhueee+4//+f//JjJjY2Nt95664c+9KHZrvnv//7vQwhdXV3H/3fr/9G3vvWtIYTZPQN7enpCCNVq9etf//oxk2+77bb77rvvE5/4xOzI65oMp0IBDQAAAMCSc/nll/+c8SiKfvKTn8wdv+CCC+buJVj35JNPhhA2bdpUX6bjGC0tLeecc04I4Yknnqg/586dO0MIW7duPf6pQgj/7t/9u09+8pM33XRT/cMf//jHIYShoaFMJpM6ka985SshhNn9Ca+77rqGhobw/7N333FNnuv/wK8kEEDDRoYMUQFBxIqIoypanHig1mJFUUvdWlddddRRsQquSqtfWxG3oq24jlvrwipVEagoCILIFFkmyghkPL8/nnPyywGxQIAAft6v8zqv5Mr93PeVgNZcuXPdRKNHj+7Tp8/u3bszMzOre/q1GgygChSgAQAAAAAAAADgg9O+ffv3xwsLC5XjFhYWVQe/fv2aiGxtbatbhX2IHfb27duKigoisrGxqUmGBQUFNRlWVlYmkUiIyNnZOTw8vE2bNkT0119/TZ8+3cbGpl27dlOmTDl//jw7RqFWgwFUgQI0AAAAAAAAAAB8cJS7Pytjj+AjokpF2Hfucf5HGhoaRCSVShX//56lK2HH9+jRQ/JP2FWIyNfXNzk5eceOHUOGDGGfSEZGxt69e729vV1dXdkt1Qq1GgxQZyhAAwAAAAAAAADAB+fFixfvjKemprI3jI2N/3ESQ0NDIkpPT69uQFpaGhEZGRkRkb6+PhvMyMioSYbsVSkpKTweT+O9lBt6GBgYzJ49+8qVK0Kh8Nq1aytXrrS2tiaiJ0+efPrpp+xe7LoNBqibeitAy2Sy+Pj4y5cvHzhwYOPGjUFBQfv377906VJ8fLxMJquvVQAAAAAAAAAAAFT3999/vzP+4MED9kbnzp3/cRJnZ2ciSk5OLi0trfpoWVnZ06dPFcN4PJ6joyP9t3N0Vfv37x87duzMmTOVJxcKhdUVrMPDw3fs2HHlyhX2bkFBQUFBQXFxMXu3VatWnp6e69atS0tLW7t2LRHl5OQojkOs1WAAVahagH7+/Pn27dtHjRplbGzctWvX4cOHf/XVV8uWLVuxYsWkSZO8vLy6du1qYmIyatSo7du3P3/+vF6SBgAAAAAAAAAAUMW2bduqbppMS0s7cuQIEbm4uLD9kd/P09OTiN68eRMWFlb10d27d4tEIsUwIho8eDARPXjw4O7du5UGMwyzefPm3377LScnR3kwEW3YsKHq5E+fPh0/fvzcuXMV5emPPvqoTZs2Pj4+lUbyeLwxY8awt+s2GEAVdSxAy+Xyy5cve3t729nZzZs37/Tp0+wfJyLi8XgmJiZt2rTh8XhsRCgUnj59et68eXZ2dt7e3leuXJHL5fWTPgAAAAAAAAAAQO0lJycvXLhQ0ZeZiF6+fDlu3Dg28vXXX9dkEn9/f4FAQESBgYFRUVHKD929ezcwMJCIWrduPXHiRDY4c+ZMtl3GrFmzsrKylMfv2rUrISGBiIYMGcJGvLy82DMM9+zZ8/vvvysPLikp+eqrr4hIS0vL19eXDXbv3p2I/vzzz5iYmEp5Hjt2jL1hb29fh8EAqtCowzXnz59ftGhRUlISEfH5/B49evTq1atXr16urq6mpqZ6enpcLpeIGIYRiUR5eXlxcXH37t27d+9edHT0+fPnz58/7+jouHXr1hEjRtTzswEAAAAAAAAAAKiB1q1b//zzz3/99ZePj4+VlVVsbOzvv/+em5tLRO7u7lOnTq3JJAYGBj/++OP06dMLCwsHDBgwadKkXr16MQxz7969/fv3s8cYbtu2jW0VTUTOzs6LFi3asmXLo0eP3NzcAgICXF1dxWLxlStX2LJv9+7dZ8yYwQ7W0NAICwsbMmSITCbz8/P77bffPvnkEwsLi+Tk5F9//ZXdnrxr1y7F5J9++um5c+ekUumgQYOmTZvWvXt3HR2dnJycs2fPXrx4kYjs7e0V1e1aDQZQRe0K0NnZ2d98801ERAQRDRw4cMKECb6+vgYGBu8czOFwDAwMDAwMHBwc2K37IpHoxIkThw4dunXr1r/+9a8vvvgiJCSkbdu2qj8NAAAAAAAAAACAmjt16tSYMWPu379///595bibm9u5c+c0NGpaNJs6dWpRUdGKFSskEkloaGhoaKjiIS6XGxwcXKmWHRwc/Pbt2127duXl5W3evFn5IWdn52PHjvH5fEVk0KBBv/32W0BAQFlZ2cmTJ0+ePKl4iM/nf//99wEBAYrI5MmTIyMjDx8+LBQKK81MRB07djxz5oxi8loNBlBF7VpwODk5nT59evr06WlpaTdu3JgyZUp11ed30tfXnzx58o0bN9LS0qZPn37q1Cm28zoAAAAAAAAAAEBj6tOnT0JCwty5c9u3b8/n8w0MDPr16/fLL7/89ddfpqamNZ+Hw+EsXbr077//njFjhp2dnY6Ojo6Ojp2d3YwZM+Lj45csWcL23FDg8Xi//vrrzZs3x40bZ2lpyefzbWxshg4d+vPPP8fGxlbtevHFF188e/bs22+/dXFx0dXV1dXVdXd3nz59emJi4vLlyyvNfOjQoTt37nzxxRcuLi4GBgatWrVydHQcMWLE0aNHnz596uTkVLfBAKrgMAxT89FffvnlmjVrOnbsWC9rp6amrl279uDBg/UyW2Py9PQcN27ctGnT1J1IyyeRSNj24tra2mxPJYB6J5fLi4qKiEhTU1NfX1/d6UCLVVhYyDAMl8s1MjJSdy7QYolEIvZrnkZGRmxLNIB6V1xcLBaLiUhfX19TU1Pd6UDLVFZWVlJSQkQCgUBbW1vd6UDLpHizqaOj07p1a3Wn0/Klpqb6+fkR0a5du9zc3NSbTFhYGFvSefv2LUoNAI2gdi046rdY3LFjx+ZYfQYAAAAAAAAAAACAmsDWGAAAAAAAAAAAAABoELXbAV0rr1+/vn79elZWlr29/eDBg9G2HAAAAAAAAAAAAOCDUj8F6HPnzp06dcrExGTjxo1sJDo6+tNPP3358iV718HB4cyZMzhyEAAAAAAAAAAAAODDUQ8tOBYsWODj47N3796kpCQ2UlFRERAQoKg+E1FycrKPj49UKlV9OQAAAAAAAAAAAABoFlQtQEdGRoaEhBCRpqZm+/bt2eDly5cTEhKIKDAwMDExcfXq1USUkpJy8uRJFZcDAAAAAAAAAACos6lTpzIMwzCMQCBQdy4AHwRVC9A//vgjEZmamj5+/Hjbtm1s8NSpU0RkbW29YsUKR0fHtWvXDhs2jIgOHTqk4nIAAAAAAAAAAAAA0FyoWoB++vQpEc2aNcvBwUER/OOPP4goICCAx+OxER8fHyJ6/vy5issBAAAAAAAAAAAAQHOhagE6IyODiJycnJQjmZmZROTp6akIWlpaElF6erqKywEAAAAAAAAAAABAc6FqAdrAwICIysrKFJFLly4RkaamZq9evRTB0tJSIuLz+SouBwAAAAAAAAAAAADNhaoF6A4dOhDRnTt3FJE9e/YQkaenZ6tWrRTB2NhYIrKxsVFxOQAAAAAAAAAAAABoLlQtQA8aNIiIDh48ePLkSalUevz48fv37xPRZ599phgTHR0dFhZGRI6OjiouBwAAAAAAAAAAAADNhaoF6Pnz5+vp6VVUVPj6+mpra48ZM4aIzMzMxo0bR0TFxcWffPJJ7969hUIhEX3zzTeqZwwAAAAAAAAAAAAAzYKqBWgjI6OzZ8+amJgQkUwmIyI+n79z5059fX0iEovFN2/eZONffvll7969VU4YAAAAAAAAAAAAAJoHDdWn8PDwePTo0cWLF2NjY01NTT///HNnZ2fFo5aWlq6uriNHjpw0aZLqawEAAAAAAAAAAABAc1EPBWgisrCwmDx5ctW4iYlJVlZWvSwBAAAAAAAAAAAAAM2Lqi04AAAAAAAAAAAAAADeqX52QL/T69evr1+/npWVZW9vP3jwYD6f33BrAQAAAAAAAAAAAEBTUz8F6HPnzp06dcrExGTjxo1sJDo6+tNPP3358iV718HB4cyZM46OjvWyHAAAAAAAAAAAAAA0ffXQgmPBggU+Pj579+5NSkpiIxUVFQEBAYrqMxEl4juAHgAAIABJREFUJyf7+PhIpVLVlwMAAAAAAAAAAACAZkHVAnRkZGRISAgRaWpqtm/fng1evnw5ISGBiAIDAxMTE1evXk1EKSkpJ0+eVHE5AAAAAAAAAAAAAGguVC1A//jjj0Rkamr6+PHjbdu2scFTp04RkbW19YoVKxwdHdeuXTts2DAiOnTokIrLAQAAAAAAAAAAqEVFRcXChQvHjRuXmZnZyEsPHjyYw+H89ddfjbyuGh0+fJjD4cycOVPdiYCqVC1AP336lIhmzZrl4OCgCP7xxx9EFBAQwOPx2IiPjw8RPX/+XMXlAAAAAAAAAAAA1CImJiYyMvLZs2dnz55Vdy4NbubMmRwOBye6gepULUBnZGQQkZOTk3KE/RTI09NTEbS0tCSi9PR0FZcDAAAAAAAAAABQC4lEUukGAPwjDRWvNzAwKCsrKysrU0QuXbpERJqamr169VIES0tLiYjP56u4HAAAAAAAAAAAADQ0Ly8vExMTExMTdScCzZ6qBegOHTq8fPnyzp07X331FRvZs2cPEXl6erZq1UoxLDY2lohsbGxUXA4AAAAAAAAAAAAa2siRI0eOHKnuLKAlULUFx6BBg4jo4MGDJ0+elEqlx48fv3//PhF99tlnijHR0dFhYWFEhK4xAAAAAAAAAAAAdXb9+nVPT099fX0LCwtvb++9e/fK5XLlAQzDHDt2rG/fvgKBwNjYePTo0c+ePYuIiOBwOMHBweyY3r17c6rBFvGoyhmA3t7eHA6noKDgzz//HDZsmIGBga6ubt++fcPDwxmGqdtzuXr1qpeXl5GRka6urpubW1BQkFgsrjrszZs333zzjbW1tZaWloODw6JFi16/fq14lM1zx44dJSUlX375pa6u7rJlyxSP3rp1a/z48c7Oztra2tbW1gEBAeyBdgrsK7Nly5bs7OyJEye2adNGR0fHzc3t3LlzRJSZmTl+/HgTE5NWrVq5urqGh4dXTe8flyCivLy8JUuWfPTRRwKBwNzc3MPD48SJE1Vft0bINjU1derUqTY2NlpaWra2thMmTIiLi3vXD6deMaopLCzU09Njp1IcOWhmZiYUChmGefv27cCBAxXxqKgoFZdrIj755JPQ0FB1Z/FBqKioyM/Pz8/Pf/v2rbpzgRZLJpOxv2bsX1wADaSgoCA/P7+wsFDdiUBLJhQK2b/QZDKZunOBFuvt27fsr1lFRYW6c4EWq7S0lP01KysrU3cu0GIp3mwWFxerO5cPQkpKipubm5ubW3R0tLpzUUlkZCT7REJCQhp5aXYP6KJFizgcDhGZmpqyN4howoQJcrlcMXLBggVsnM/n6+rqEpG+vv73339PREFBQeyYWbNmDfhf/fr1Y6/at28fO+bQoUNENGPGDPbuv/71LyL69ddf2UJf69atFdXF2bNn1+EZBQUFsZdraGgYGxuzt3v06FFeXq6cwNixY11cXIioQ4cO7du3Z4d5eHhIpVLlYT///PPYsWPZR5cuXco+9OOPPyqSVPQS0dLSunDhgiKN48ePE9H8+fPbtm3L5/NdXFwEAgERsbV4U1NTHo/n7OxsaGjIXn7+/HnlZ1GTJbKzsy0sLNg5LSwsFC+d4sfRaNlevXpV0bLC1NRU8fofPny4Dj/BmlO1AM0wzK1bt5TbwfD5fLaEzzBMfn6+Iv7ll1+qvlYTgQJ0o0EBGhoBCtDQOFCAhkaAAjQ0AhSgoRGgAA2NAAXoRtZkC9D37t07URvBwcHsE/n6669rdeEff/yh4t9pbAGaiHr27JmSksIwjEgkWrVqFRtU1Cjv3r3LVuf27NlTVlYmlUpv3LhhZmbG5XKrVjyVsVO5uroq8nxnAVpTU9PZ2TkmJkYmk+Xl5Sn2Gv/555+1ejqPHz/mcDgaGhq//PJLaWkpwzCxsbF2dnZEtHbtWuUE2NLzo0eP2ODp06fZ53Lnzh3lYZ07d+bxeAsXLjxz5kxWVhbDMKmpqZqamkT07bffvn79mmGY7OzsUaNGEZGVlZXiabIlXQ6HM3To0KKiIoZhCgsL3dzc2KW7d++enp7OMExJScnw4cOJaOTIkYpnUcMlJk2aRETDhw/PyclhGEYqle7cuZOt/JaUlNRqKlWyLSkpadu2LRHNmTOHfWf6+vXrJUuWsD/Wp0+f1uonWCuq9oAmIg8Pj0ePHl28eDE2NtbU1PTzzz93dnZWPGppaenq6jpy5Ej2tQYAAAAAAAAAAFC7kydPbtiwoW7X3rt37969e7W6ZPjw4T/88EPdllMwNDS8evUq241AT08vMDBQKBRu37599erVXl5eRLR69WoiCgoKmjx5MnvJwIEDjx8/7uHh8Z5pz507t27dOgMDg4iICG1t7feM5PP5N2/eZLeitmnTJigo6O3bt//3f//3/fffX716teZPZNWqVQzDrF69WtHio1u3bmFhYQMHDjxz5gz7LBSOHDnCboImopEjR44YMeLcuXOJiYkff/yxYkxCQsLJkyfZii1rzZo1Eolk4sSJGzduZCNt27aNiIjo1q1bfHz8rl275s+frxisp6cXHh7Obhw2MjJatGiRv78/j8c7evQoe6Zdq1atli9ffunSpdTU1NouwfYrXrt2LbsPmsfjzZo16+zZszk5OS9evOjcuXPjZBsSEpKTk+Pn57d9+3Y2YmBgsGnTJpFIFBoaumnTJvZgv4agag9oloWFxeTJk7dv375q1Srl6rOJiUlWVtbZs2enTp2qaMQBAAAAAAAAAACgXikpKc1uualTpyp64bKWLl1KRA8fPhSLxWKx+Nq1a9ra2tOnT1ce069fv65du1Y35/PnzydOnEhEhw4d6tChw/sTmDx5snIjBEUCN27ckEqlNXwWcrn84sWLXC531qxZlfJctWqVt7e3clfrjz76qHfv3srD7O3tiUgikSgHO3XqpHwiHRHdunWLiBYuXKgc5HK5bCX3xo0byvG+ffsq2oAQUbt27YjI2dnZwcFBEbS1ta20bg2XYH9kZ8+eVX6JLly4EBcXx1afGyfbCxcuENHcuXPpf82YMYOIIiMjqcGougN6x44dRNSxY0f2YxYAAAAAAAAAAIBm5FN3N2ulct77CYVCiaTCpE0bDnFqMl4ml/165ZoK2f0PV1fXShFLS0tzc/Pc3Ny0tDQiYhjG1taW7QuswOFwXFxcHj16VHXCsrIyX19foVC4YsUKb2/vf0xA0e1Bwdra2tTUNC8vLzMzU9Gj+f1ycnLEYrGlpWWlWjaPxwsMDKw0WLmoymJbcFTi5OSkaIpNRGKxOCsri8PhKCq8Cuxm6ufPnysHzc3Nqy7xzmAdlpgzZ05UVNQPP/ywb9++iRMnDhw4sE+fPsofJDRCtkT07NkzIgoJCfnll1+U4+Xl5USUlZVFDUbVAvQ333wjk8n69u2LAjQAAAAAAAAAADQ7Q7q6uNv9w87fOpPK6rMAXanIyLKwsMjNzc3LyxOLxURkZmZWwwsZhvn666/j4uI8PT2rVn7fiW0iXImlpWVeXl5GRkYNC9Dp6enVpVSV4jy996tUy87NzWUYxtjYmM/nVxrJ9sHIzMxUDioXr98frMMS/v7+BgYGq1evfvjwYXBwcHBwMJ/PHzJkSGBgYPfu3RsnW7FYnJeXR0QRERHVDaioqKiaQL1QtQUHW5hv5O8sAAAAAAAAAAAAfGhevXpVNcjuXbW1tTU1NSWi/Pz8qmPY4mMlu3fv3r9/f9u2bY8ePVrD3rkFBQVVg7m5uVRN4fud2DwLCwtrMvj9dVWFSvmbm5tzOJyioqKKiopKI9nXsIbl7/eo1RIjRoyIjo7OyMjYvXu3v7+/lpbW+fPne/bsGRUV1TjZamlpGRgYEBF7dOE7NVD1mVQvQLNNwV+9enX79u36yAcAAAAAAAAAAADeITY2tlIkLS0tPz+fz+dbWVnZ2dmxkZKSkkrDEhMTK0UePHgwd+5cDQ2N48ePsxXhmnj8+HGlSG5u7suXL7lc7j/2j1awtbXl8XiZmZlv376t9NB33303c+bMoqKiGk5VHW1tbUtLS4Zhqj7x+Ph4+m8j6UZYory8/MWLF+wWZmtr66lTpx45ciQnJ+err76SyWRsc+NGyJbD4bCTJCQkVHqorKwsJSWlQVtwqFqAHj169I4dO3g83vjx469fv84wTL2kBQAAAAAAAAAAAMpCQ0OFQqFyZP369UTk5eXF4/F0dXV79OhRVlYWFhamPObBgwfR0dHKkYKCgtGjR1dUVGzduvXjjz+uVQLFxcXKkeDgYCLq06dPzffPampqfvzxxzKZbOfOncrxlJSUDRs2nDx5soZtN95vwIABRLRt2zbloFwuDwkJISIPD4/GWUIoFLZv3759+/YikUgxRiAQDB8+nIgUL2ajZfvTTz9VigcFBdnb21eN1yNVC9CXLl3q2LHj6tWrc3NzBw0a1KNHj6+++mr58uU/VKNekgYAAAAAAAAAAGhMcobJEwpTc3JSc3KyCwolUmnj5yASiQYNGpSYmMgwTEFBwaJFi/bs2cPhcNatW8cOYOvRS5cu3b9/f3l5uVwuj4qK8vX11dLSov+2s5DJZOPHj8/IyBgzZszcuXNrlUBBQcGwYcOePXvGMIxQKFy9ejVbuKxt0W/Dhg1EtHr16rCwMLZ19YsXLyZMmEBE48aNq2Hbjff7/vvvNTQ0Dhw4sGLFCrb4+/LlS19f30ePHllaWs6ePbtxljAzM7OxsZHJZHPnzlV8ePDkyRP2FVBU/xsh22XLlunr6x8/fnzBggVsJhKJJDQ0NCgoiM/nT5kyRfUlqqPqIYSVzh6MiYmJiYl5z/iVK1equCIAAAAAAAAAAEBjysjLT87KEldUENGDpGT3Tg48Lre9ubmDtRW3PqqlNbR+/foVK1Z07txZX19fsaN27dq1Li4u7O0hQ4YsXLjwxx9/nDRp0owZM3R0dEQiUc+ePZctWzZ79mxjY2MiioyMvHLlChElJSX179+/0hK9evXaunVrdQmMHz/+yJEjDg4OygnMmjVr4MCBtXoi/fr1mz9//k8//TRt2rRZs2YZGxuzzY67du0aFBRUq6mqY2dnFxQUtGTJkqCgoODgYBMTE7Y7tra2dlhYmI6OTqMtsWPHjk8//fTQoUPHjh0zNTUVi8Vs/+uePXvOmzev0bI1Njb+9ddfJ0yYEBISEhISYmFh8fr1a7FYzOFwDhw44OjoqPoS1VG1AN26det6yQMAAAAAAAAAAKAJSsrMepad/TD5mYFAINDRsTUzS3+VV/TmjUwuF5WUuDt2arQa9IIFCxwdHTdt2vTo0SO24cbixYtHjBihGMDhcLZu3eru7r5v37579+5paWnNnDlz8+bNe/bsof+eZSeTydjBf//9d9UlBALBexKYOXPmhAkTgoKCHj58aG5u7u7u7ufn5+/vX4fnsm3btn79+oWHh8fGxhYWFvbo0WPUqFGLFi1iN2vXi8WLF3fv3j0sLCwuLi4jI8PNzc3NzY19DRtzCR8fnzt37rA/tZycHAMDg969e0+YMGHy5MnKleVGyHbs2LGdOnXavn17TExMcnKylZWVu7v7d9995+zsXF9LvBMHXZvrwNPTc9y4cdOmTVN3Ii2fRCJhP0/T1tZ+/9+AAHUml8vZ8w00NTX19fXVnQ60WIWFhQzDcLlcIyMjdecCLZZIJJJIJERkZGTE5araaQ3gnYqLi9nvyerr62tqaqo7HWiZysrK2OOzBAKBtra2utOBlknxZlNHRwdb6xpBamqqn58fEe3atcvNzU3d6fzHpk2bfv/9dyLaPuUrd7tqD9B7XVx85/GT2GcpDtZWrZX+UpJIpclZ2c627Rytre0s21Z3uVQm67dyLRHZ2dkdO3asXp9BLSxcuHDbtm337993d3ev2wze3t7nz5+/fft2v3796jc3aPHU9s4kKSlJIBCcOnVKXQkAAAAAAAAAAAC8X9rL3AdJydampq3/9yMxTQ2Njm0topOSX7x61XT2d3p7e9va2j58+FA5KBaLjx07pqmp6eDgoK7E4EOmaguOOmMYpqSkRLHnHwAAAAAAAAAAoNGUlZWxNzafOduq+rYPL/Py84uKjPT133kynqi4+M6z5/sj72hovLvIpqhMK5ZrUF26dDl//vySJUtOnTrFfse3pKTk66+/fvny5ahRoxr0W78ymayGhXgOh8Pj8RouE2hq1FaABgAAAAAAAAAAUJeUlBT2RkZB4XuGiUSi0tLSMrn8nY+Wl5e/rah4XV5eXQFagT13rqGtXLnywoULN27csLKy6tGjh1Qqffz4sVAoNDU13bx5c4MuvWbNmvXr19dk5Pz580NCQho0GWhSUIAGAAAAAAAAAIAPjpmZWWJiooqTsHt+37k5upJWrVqpuFZNCASCu3fvbt++/fjx47GxsVwu18HBwc3NbdmyZTY2Ng269OzZs0ePHl2TkW3atGnQTKCpQQEaAAAAAAAAAAA+OKampuyNjRPGuXawrW7YvcSn12LjOv3vCYQsmVz+OO1Fd3s7T9duvGqOgJbJZF7rNxFRo51GLhAIli9fvnz58vqd9ty5c+8fYGFhYWFhUb+LQsuAAjQAAAAAAAAAAHy4Wmlp6enoVPdoJyur8oqKhPQMIysrHu//V5kZhtJfvdLgcu3btjVs3bq6y6U4/ww+eO/+cAYAAAAAAAAAAACs25gY6+mViMVP0tPzRSKJVCaTyYXFJUmZmfkiUX+XLg5WlurOsXYGDx7M4XD++usvdScCHwrsgAYAAAAAAAAAAHg3DofTw8Gey+Hki0QPkpKJXrFx904OAh0dNwd7bT5fvRk2azNnzty1a1enTp2ePn2q7lygoaAADQAAAAAAAAAAUC1NDY1eTo4Foje2ZmZvSksZhmmtrd3GwMDC2Ihbg+MHAT5wKEADAAAAAAAAAAD8AxN9PRN9PXVn0dJ4eXmZmJiYmJioOxFoQChAAwAAAAAAAAAAgBqMHDly5MiR6s4CGhYOIQQAAAAAAAAAAGjq8vLylixZ8tFHHwkEAnNzcw8PjxMnTjAMoxgQHBzM4XCCg4MrXThhwgQOh3P69OlK8evXr3t6eurr61tYWHh7e+/du1culysePXz4MIfD2bFjR0lJyZdffqmrq7ts2TLFo6mpqVOnTrWxsdHS0rK1tZ0wYUJcXFyl+RmGOXbsWN++fQUCgbGx8ejRo589exYREaGcJLvKzJkzlS+8devW+PHjnZ2dtbW1ra2tAwICKnWIZq/asmVLWVnZihUr2rdvr62t7eDgsHjxYqFQWLuXFRoeCtAAAAAAAAAAAABNWk5OTrdu3bZs2RIfH6+np1dcXHz79u3Ro0dv3LixbhNGREQMHjz4xo0b2trar169On/+/JQpUwICApQr2kTEMMzUqVMPHTpUXFysCP7xxx9du3bds2dPZmamgYFBenr6kSNH3N3djxw5onztokWLxo0bd/fuXYlEIpFITpw44e7u/uTJk/cntm3btoEDB4aHhyckJOjq6mZlZR08eLBbt24XL16sNLKiomLIkCFBQUFEZGlp+ezZs61bt44cOVImk9XtNYEGggI0AAAAAAAAAAB8uDILCp5m59Twf4/TM2JTUms+PinnZb0kuXLlypcvXw4fPjw7OzsnJ0ckEu3cuZOIVq1aVVpaWocJt27d6u7unpKS8urVK6FQuGrVKiI6fPjwpUuXlIf9+uuvx48fX7hw4ZkzZ+bOnUtEpaWlAQEBpaWlc+bMKSwsfPXq1evXr5csWSKVSidNmpSUlMReGBUVtW3bNj6fv2fPHpFI9Pr1a7bYHRgY+J6snj9/vnTpUiL69ttvX79+nZ+fn52dPWrUqPLy8unTp4vFYuXBISEhmZmZMTExaWlpqampFy9e5PF4kZGRd+/ercMLAg0HPaABAAAAAAAAAODDtenMOXWn8M/u379PRGvXrrWwsCAiHo83a9ass2fP5uTkvHjxonPnzrWd0NDQ8OrVq3p6ekSkp6cXGBgoFAq3b9++evVqLy8vxbCEhISTJ0+OGjVKEQkJCcnJyfHz89u+fTsbMTAw2LRpk0gkCg0N3bRp0549e4ho9erVRBQUFDR58mR22MCBA48fP+7h4fGerNasWSORSCZOnKjY2d22bduIiIhu3brFx8fv2rVr/vz5isH5+fm3b992dXVl7w4fPvzzzz8/fvx4QkJC//79a/uCQMPBDmgAAAAAAAAAAPjgCASCZrQcWyk+e/asVCpVBC9cuBAXF1eH6jMRTZ06lZ1Tgd16/PDhQ+WNxp06dfrss8+Uh124cIGI2N3QymbMmEFEkZGRRCQWi69du6atrT19+nTlMf369evatet7srp16xYRLVy4UDnI5XLZuvONGzeU4127du3Xr59yxM7OjogkEsl7loDGhx3QAAAAAAAAAADwwfH393/z5k2tzqwrKChgj9pr166dvb19zS/U1dX19fWtdYpK5syZExUV9cMPP+zbt2/ixIkDBw7s06dPpQpyrSg2DitYWlqam5vn5uampaU5OTmxQScnJw6Hozzs2bNnRBQSEvLLL78ox8vLy4koKyuLiNLS0hiGsbW1rVR253A4Li4ujx49emdKYrE4KyuLw+FULam7uLgQ0fPnz5WDnTp1qjSMy8Ve26ZIbQVoPT298ePH29jYqCsBAAAAAAAAAAD4YBkYGCxbtqxWl9y+fZstQHt4eCj3gmgE/v7+BgYGq1evfvjwYXBwcHBwMJ/PHzJkSGBgYPfu3d9/baVzBVnm5uZVgxYWFrm5uXl5eYoCtImJifIAsVicl5dHRBEREe9cSywWV1RUZGRkEJGZmVkN12Xl5uYyDGNsbMzn86smRkSZmZnKQUNDw+qmgiZF1Y8F9u7d+85f4qqKi4uV98+3bdv28OHDPXv2VDEBAAAAAAAAAACAFm/EiBHR0dEZGRm7d+/29/fX0tI6f/58z549o6Ki3n9hUVFR1eCrV6+qBtn9y7a2tooIj8dTHqClpWVgYMDOyVSDz+ebmpoSUX5+ftUl2Pr1O5mbm3M4nKKiooqKindmW6l4XWlrNjRZqhagp0yZMmLECPa38z0uX77cpUuXbdu2qbgcAAAAAAAAAADAB6W8vPzFixfs/l9ra+upU6ceOXIkJyfnq6++kslkO3bsUB4sl8uV7zIMk5ycXHXO2NjYSpG0tLT8/Hw+n29lZVVdJhwOh+09kpCQUOmhsrKylJQUtkjI9mJOS0srKSmpNCwxMbG6ybW1tS0tLRmGqTomPj6eiGrV9gSajnpojHLp0iVnZ+d9+/a9cyt0QUFBQEDA8OHD09PTVV8LAAAAAAAAAADggyIUCtu3b9++fXuRSKQICgSC4cOHE1FxcTEb0dDQIKK0tDTla69fv16pdTIrNDS0Uv/r9evXE5GXl1elXc+VDBgwgIh++umnSvGgoCB7e3s2rqur26NHj7KysrCwMOUxDx48iI6O/sfJK+1hlcvlISEhROTh4fGea6HJUrUAfeTIERMTkzdv3kyePPlf//qX8lZohmGOHj3q5OR08OBBIrK1tWVPyQQAAAAAAAAAAIAaMjMzs7Gxkclkc+fOVVSNnzx5smHDBiL6+OOP2QjbuPnw4cN3795lI7GxsZMnT9bR0ak6p0gkGjRoUGJiIsMwBQUFixYt2rNnD4fDWbdu3fuTWbZsmb6+/vHjxxcsWMAmI5FIQkNDg4KC+Hz+lClT2GFsOXvp0qX79+8vLy+Xy+VRUVG+vr5aWlpUffeM77//XkND48CBAytWrGCr7S9fvvT19X306JGlpeXs2bNr9bpBE6FqAdrf3z8xMXHixIlEdPHixS5duuzfv59hmIyMDG9vb39//4KCAh6P9+233z5+/NjLy6s+cgYAAAAAAAAAAGhsamw6zPbZOHTokKmpqZWVlYmJSZcuXR49etSzZ8958+axYwYPHuzq6ioWi/v16+fs7GxnZ9e9e3cDA4PFixdXnXD9+vUxMTGdO3c2NDRs06bNjz/+SERr1651cXF5fybGxsa//vorj8cLCQkxNDRs27atnp7ejBkzZDLZvn37HB0d2WFDhgxZuHBheXn5pEmT9PT0jIyMPv74YwsLC3YhY2Pjd05uZ2cXFBREREFBQYaGhqampm3btj19+rS2tnZYWNg7K+nQ9NVDCw4TE5ODBw9evnzZ1tZWJBJNmjTJw8PD2dmZ3e/cq1evmJiYjRs3tm7dWvW1AAAAAAAAAAAA1MLBwUFXV5fL5bq6ujby0j4+Pnfu3Bk5cqSVlVVBQYGGhkbv3r137Nhx8+ZNRVlWS0vrypUrs2fPbt++fUpKSkVFxcKFC+/cuaOnp1d1wgULFpw8ebJ3794SiURXV/eTTz45f/78qlWrapLM2LFjHzx4MGnSpI8++kgoFFpZWY0bNy4+Pt7f318xhsPhbN269ejRo0OHDtXR0dHS0po5c+a1a9ckEglVOU5Q2eLFi69duzZu3DhHR8fS0lI3N7fp06fHxsay/UagOeK8s3Fz3ZSUlEyfPj08PJy9y+Vyf/rpp1mzZr2/cUxz5OnpOW7cuGnTpqk7kZZPIpGwX7jQ1tYWCATqTgdaJrlczp4IrKmpqa+vr+50oMUqLCxkGIbL5RoZGak7F2ixRCIR+w96IyMjLrce9hkAVFVcXCwWi4lIX19fU1NT3elAy1RWVsYeWiUQCLS1tdWdDrRMijebOjo62DDXCFJTU/38/Iho165dbm5u6k5HJUVFRaWlpe85pg/eb+HChdu2bbt//767u7u6c4FGUm/vTKRSaWho6OnTpxURuVweHh7+9OnT+loCAAAAAAAAAABAjYyMjFB9rglvb29bW9uHDx8qB8Vi8bFjxzQ1NR0cHNSVGDS++ilAx8XF9enTZ+HChaWlpW3btj1x4sR3333H4/GioqJcXV3XrFnD7pIAAAAAAAAAAACAFq9Lly7p6elLlixhv21ARCUlJTNmzHj58qW3tze+f/x8SWlGAAAgAElEQVRBUbUAXVpaumzZsh49ekRHRxPR5MmTnzx58vnnn//www/37t3r0qWLRCIJDAzs1q1bZGRkfSQMAAAAAAAAAAAATdrKlStdXFxu3LhhZWX1ySef9O/f38rK6uDBg6ampps3b1Z3dtCoVC1Au7i4bNy4USaT2draXrlyZc+ePQYGBuxDbm5u0dHRK1eu5PF4SUlJAwYMmDFjhsoJAwAAAAAAAAAAQJMmEAju3r27YcMGe3v72NjYJ0+eODg4zJo168GDBx07dlR3dtCoVC1AP3/+nMPhzJkzJz4+fsiQIZUe1dLSWrdu3f37911cXIgoNDRUxeUAAAAAAAAAAACg6RMIBMuXL4+JiREKhUVFRffu3du5c6eNjY2684LGpmoB2sHBITIycvv27QKBoLox3bt3j46OXrVqlYaGhorLAQAAAAAAAAAAAEBzoWoBOi4url+/fv84jM/nBwYG3r9/X8XlAAAAAAAAAAAA1KK0tHTSpEkjRoxITk5Wdy4AzYaqBWgdHZ2aDCsoKPjss8/Cw8NVXA4AAAAAAAAAAEAt4uLi4uPj8/Lyrly5ou5cAJoNVQvQNXTjxo0zZ87s27evcZYDAAAAAAAAAACoXzKZrNINAPhH9dCUWSqV/vTTTzdv3nz27Fl1A1JTU4lIU1NT9eUAAAAAAAAAAAAAoFlQtQAtk8l8fHwuXbpUk8HLly9XcTkAAAAAAAAAAAAAaC5ULUD/+9//ZqvPlpaWgwYNevv27alTp4hoxIgR1tbWxcXFt27dysrKIqKjR4+OHTtW9YwBAAAAAAAAAAAAoFlQtQAdFhZGRO3atXv48KGxsTERffXVVwcOHHB3d//++++JSC6Xf/PNN9u3bz906JCfnx+Hw1E5ZwAAAAAAAAAAAFVVVFSIxeKajy8tLWVvlJeXv3nzpuYXampq6ujo1C45gJZC1QJ0SkoKEU2aNImtPhORl5fXgQMHoqKi2LtcLvenn36Kioq6cOHCtWvXBg8erOKKAAAAAAAAAAAAKnr48OG8efPKy8vrcO3vv//++++/13w8l8udPXt2QEBAHdYCaO64Kl7PttdwcHBQRPr27UtESUlJigiHw5k3bx4RHThwQMXlAAAAAABAXUQiUVpaWmJi4tOnT7OzsyUSibozAgAAqLubN2/WrfpcB3K5/PLly42zFkBTo+oOaA2NyjO0bdtWW1s7IyOjpKSkdevWbLBr165EdPv2bRWXAwAAAACAxldeXh4XF5eXl3fnzh227ty/f//ExERHR8f27durOzsAAIC6kMlk7I0ONvqCVpo1vEokEsrkcn09fR6PV6MLOPQosYCI5HJ5ndIEaPZULUBbWVklJCQ8e/ZMEeFyuR07dnzy5ElcXBy7G5qIDA0NiSg3N1fF5QAAAAAAoJFVVFTcvXv3+vXrWlpabdu25XK5DMM8f/5cJBJJpVKpVGpvb6/uHAEAAOruS1+nro4mDTS5TMZ88fX5BpocoFlQtQDduXPnhISE3bt3z549W9EGulOnTk+ePLl48aKiAJ2amkpEbdq0UXE5AAAAAIAmSywW//nnn+rOov49f/48MjJSV1fXwsKioKBAKpUSkZaWllQqjYiIsLe3d3FxUXz3scUwNDR0c3NTdxYAAAD/MXjw4GvXrkVFRfXu3VvduQDUjqoF6Hnz5kVERGRlZXXv3j0gICAwMJCIBg0adPLkyZ07d44bN87Z2bm0tHT9+vVE1JJ2Rkil0lodkwp1o/g6jEwmwwsODYRhGPaGXC7Hrxk0HPY3jWEY/JpBw1F8r7O8vJzD4ag3mQ9TXl7esmXL1J1FPWMY5s2bN6WlpTo6OlV/r6RS6dWrVw0NDXV0dNSSXsPp1q3bjh071J3FB0rRXhx9xqHh4M1mI2u0VssA0ASpWoDu16+fr6/viRMnMjIy1q1bxxag/fz8VqxY8fr1648++sjBwSE7O/vNmzdENGPGjHpIuQlgGKaioqK4uFjdiXxAJBIJ/vUJDU0mk+HPNTQ0hmHwawaNoKSkRN0pfIhyc3N/+OEHdWdR/9gaDY/He+enGmz7S3ZPdAvz+PHjDRs2zJ07Fx/nqFF5eTmKVtDQKioqKioq1J1Fy1daWqruFOqHVCYvLilnGGqlo6nFV7WqBvCBUPWPCofDCQ8P//nnn0+dOvXw4UM2aGxsHBoa6u/vL5PJEhMT2eCYMWO++OILFZdrIjgcTqtWrUxMGqo9EChIJBKRSERE2traAoFA3elAyySXy4uKiohIU1NTX19f3elAi1VYWMgwDJfLNTIyUncu0GKJRCL281ojIyMul6vudD44p06dSklJUXcW9Y/9Akd1RVg2rvg6UUsilUovXLgwY8YMS0tLdefywSkrK2M/SBMIBNra2upOB1omxZtNHR2dltdEqAliX+1m7c1bceqLgiJhqeI/egKBVntrI7M2umrNC6AZqIfPavh8/uLFixcvXqz8meGYMWMcHBx27dqVmppqY2MzaNCgsWPHYu8AAAAAALRUgwYNOnv2bE5OjroTqWfvLzG/vzzdrGloaHh4eFhYWKg7EQAAUL/cvLcJybmx8VkaGrxWOnwOh8rEkooKaXFx+Zu3YvsOOPMM4H3qc2sMn89XvtutW7dffvnlypUrYWFh48aNa5H/KgUAAAAAYHXo0GH37t3qzqL+sU02FM1SK1E06GjUnBpF165dN23ahC8TAABAaZkkITk39nGWhbl+Zwez9jZGttZGTvZmtjbGj5++TM96nV/YqE32rl+/7unpqa+vb2Fh4e3tvXfvXsVBIMOGDeNwOMpnGEilUl1dXQ6HU6ktgZeXF4fDCQ4OZu/K5fKIiAhPT08rKystLS0bG5thw4adPn26Dl9yioiI4HA4W7Zsyc7OnjhxYps2bXR0dNzc3M6dO0dEmZmZ48ePNzExadWqlaura3h4eNUZUlNTp06damNjo6WlZWtrO2HChLi4uPpdAhoZutUAAAAAANQPfX19xRu5liQpKSkqKsrAwMDMzEwikbAdn7W0tORyeXp6up2dXefOnfX09NSdZj0zNDRUdwoAANAkZGS/jo3PMjfVMzX+n9ag+rraPGujv59kC1rz2xg3UtfQiIiIH3/8kWEYU1PTV69enT9//vz58zdu3Dh48CCHwxk6dOiVK1du3bo1Z84cdvyjR4/YQ2hu377NMAy7PVQqld65c4eIhg0bxg777rvv2H/DtGrVqk2bNrm5uZmZmVeuXAkJCZk/f34d8szKyurZs2dBQUGnTp3S0tJiYmI+/fTT3bt3r1ixorCw0NHRMScnJy4ubvz48QYGBiNGjFBc+Mcff4wcOZJtGm5qapqenp6env7bb7/t379//Pjx9bIENL76KUCXl5enpKSkp6crPnKpjre3d72sCAAAAADQ1Ghraw8ePFjdWdS/vn372tvb3759W0tLy9TUlMvlyuVyqVRaUFDg6+vbrl27rl27qjtHAACAWlN8v+fctbS7D19WN+xFRl5GVoGZaQWXW1j10fyCNzkFkujHQg2Nd38fiJH/ZxMxe1aHirZu3dqzZ8/w8PCOHTu+efNmy5Yt69atO3z4sL+/v5eX19ChQ4no1q1bilozW2jmcDivXr1KSUmxt7cnor///vvt27empqYfffQREaWmpgYHB2toaBw+fPiLL77gcrllZWWbN29es2bNxo0b582bV4euBj///POQIUOOHTtmaGhYVFQ0dOjQhw8fTp06tXv37g8ePLCxsSktLfX19b106VJoaKiiOlxaWhoQEFBaWjpnzpy1a9caGRkJhcINGzZs3rx50qRJPXr06NSpk4pLgFrUQwE6NDR06dKlQqGwJoNb5PkkAAAAAAAtmI6OTt++fXV0dIRC4Z07d9j3z/3797e1te3YsaPyW0EAAIBmJDk5mb0R/ejVe4aJRKLS0tJXhdJ3PlpeXp79qvzZi1INjX8osuXn59ctT2WGhoZXr15lv3ikp6cXGBgoFAq3b9++evVqLy+vLl26mJub5+bmJiYmdu7cmf5bgPb19Y2IiLh9+zZbgL59+zYRDR06lO00FRUVRUR+fn5+fn7sKjo6OqtWrQoJCXn58qVQKKzDt4L09PTCw8PZC42MjBYtWuTv78/j8Y4ePWpjY0NErVq1Wr58+aVLl1JTUxVXhYSE5OTk+Pn5bd++nY0YGBhs2rRJJBKFhoZu2rRpz549Ki4BaqFqRzP2YOgaVp8BAAAAAKA5at26df/+/fv06TNq1KgRI0aMGDHCyclp0KBBjo6OOOsFAACaKR0dnfqaqib/NayXIxOmTp1aqe3V0qVLiejhw4disZjtwkFEN2/eJCKGYf78808rK6sJEybQf+vORBQZGUlK/TfGjh1bVla2b98+5WkrKirYPgfVnQPxfn379jU2NlbcbdeuHRE5Ozs7ODgogra2tvS/G8MvXLhARHPnzq0024wZMxRpq7gEqIWqO6A3btzI3pg+fbqfn5+VlRWO6QAAAAAAaJFMTEy0tbXFYjER6evra2pqqjsjAACAurO1tb1//z4Rfenr1MFGv7ph8YnZfz/Jam9toqn5jgry8/SCjrYmri7W1bXgkMuYwJ/vEZGpqanqObu6ulaKWFpasrue09LSnJychg4devDgwZs3b3799dcZGRnZ2dl+fn79+/en/xZwGYZhK9FDhgxhZ9DQ0GC3bxcWFiYnJz979iwmJubChQsikajOeZqbmyvfZauF7wwqe/bsGRGFhIT88ssvyvHy8nIiysrKUn0JUAtVC9BPnz4lotmzZyufsAkAAAAAAAAAANAsdLDR7+poUt2jAh2OmbFOelZRO6vKJ+7mFxYbG2i5Opt372JW3eUy2X+60dbLd4YqFVhZFhYWubm5eXl5Tk5O7HEUbBtotv9G3759jYyMXFxc4uPjc3JyRCJRQUGBq6urmdn/zzkiImL9+vVxcXHsXS6X26NHj9atW5eUlNQtz3c+2fe/AmKxOC8vj02mugEVFRV8Pr/OS4C6qPo5wJs3b4jI19e3PpIBAAAAAAAAAABoQmwsDbW0NISisvSsooqK//SjkMnkuXlvcl6June1cujYptGSefXqHe2q2a3BbLsJMzMzV1fXvLy8p0+fsgXofv36EZGHhwcR3b59u1L/DSLau3fvF198kZSUNHPmzN9++y0hIaGsrOzevXsmJtUW5RuClpaWgYEBERUVFTHVUFSfoXlRtQDNdvUuLS2tj2QAAAAAAAAAAACaEA0NbncXq95utu2sjBKf5SYk5yY+e/U46eWr/LduXa27OFoIWms1WjKxsbGVImlpafn5+Xw+38rKio2wbaBv3br1559/CgQCFxcXIhowYABVU4Bev349EZ04ceKXX34ZM2aMk5MTn8+Xy+XsrtNGw+Fw2DMSExISKj1UVlaWkpJSqQUHNCOqFqDZvc/V7Y0HAAAAAAAAAABo1lq34vdya2fX3qRvrw6dHcyd7M16dW/nM6xLbzfbNsaCxswkNDRUKBQqR9jysZeXl+KQQ7YAfebMmfj4+N69e7P9nRVtoG/fvi0QCD7++GN2MMMwmZmZRNS9e3flaa9evfr69esGfz7/i62S//TTT5XiQUFB9vb2VePQXKhagF62bFn79u33798fEhLCHo4JAAAAAAAAAADQkmjwuLbWRr27txvs4TDYw6Ffzw4OHdpoa6l6uFptiUSiQYMGJSYmMgxTUFCwaNGiPXv2cDicdevWKcb07dtXR0fn0qVLDMP07duXDZqbmzs4OMTHx2dmZn7yySfKnZQdHByIaMuWLew5w6WlpaGhoWPGjGEHsMe/NY5ly5bp6+sfP358wYIFbJ1dIpGEhoYGBQXx+fwpU6Y0WiZQv1T9c6Knp3fjxo2PP/54wYIFBw8eHDJkSLt27d5zxOTMmTNVXBEAAAAAAAAAAOADtH79+hUrVnTu3FlfX18kErHBtWvXsn02WFpaWgMHDrx48SIRKQrQRDRgwIDk5GT63/4bRLR8+fIJEyZs2bLl559/NjAwYE8CHDBggLa29uXLlz08PFauXBkYGNgIz87Y2PjXX3+dMGFCSEhISEiIhYXF69evxWIxh8M5cOCAo6NjI+QADUHVAjTDMDt37szJySGi2NjYqp1oKkEBGgAAAAAAAAAAoA4WLFjg6Oi4adOmR48e6erq9ujRY/HixSNGjKg0bOjQoRcvXuRyub1791YEPTw8du/eTVUK0OPHj2/duvXmzZsTExNLSkr69OkzadKkSZMmZWZmjh49Ojs7mz3esHGMHTu2U6dO27dvj4mJSU5OtrKycnd3/+6775ydnRstB6h3HIZhVLk+LCxs2rRpNR+v4nJNhKen57hx42r1xKFuJBIJ+4Getra2QNCobZXgwyGXy4uKiohIU1NTX19f3elAi1VYWMgwDJfLNTIyUncu0GKJRCKJREJERkZG7/lGGoAqiouL2e/n6uvra2pqqjsdaJnKyspKSkqISCAQaGtrqzsdaJkUbzZ1dHRat26t7nRavtTUVD8/PyLatWuXm5ubutP5j02bNv3+++9EtHRWD2d74xpexTAMQwyXU9N/a8lk8klLrhKRnZ3dsWPH6pYqQLOm6g7onTt3EpGGhsaaNWvGjBljZWWFdzsAAAAAAAAAANBcbPwlWt0pALRkqhagk5KSiGjp0qUrV66sj3wAAAAAAAAAAAAanJaWVgterh7JZLIatjTgcDg8Hq+h84FmR9UCNLvfuVLvGAAAAAAAAAAAgKbsiy++SEpKevv2bc0vKS4uzszMJCJjY2NTU9OaX8jj8WbMmFHrFJuGNWvWrF+/viYj58+fHxIS0tD5QLOjagHaycnpwYMHhYWF9ZINAAAAAAAAAABAI2jbti3bWrbmbt++vWDBAiIaMWLE/PnzGyavJmf27NmjR4+uycg2bdo0dDLQHKlagJ42bdqDBw8OHz48cuRIDodTLzkBAAAAAAAAAABAU2BhYWFhYaHuLKAZU/XAwClTpowaNerEiRPLly9nj8MGAAAAAAAAAAAAACDVd0D/+9//9vf3T0pK2rhxY3h4eP/+/du1a8c2hn6nH374QcUVAQAAAAAAAAAAAKBZULUAPWrUKMXtzMzM8PDw949HARoAAAAAAAAAAADgA6FqAdrY2Lhe8gAAAAAAAAAAAGjKWrduXekGAPwjVQvQBQUF9ZIHAAAAAAAAAABAU9atW7eAgICioqLPP/9c3bkANBuqFqABAAAAAAAAAAA+BFwud+7cuerOAqCZqfa0QAAAAAAAAAAAAAAAVdSuAH316lWGYeprbYZhrly5Ul+zAQAAAAAAAAAAAECTUrsC9NChQz/55JM7d+6ovnBkZOSAAQOGDRum+lQAAAAAAAAAAAAA0ATVrgAdGhr6999/9+vXb+DAgfv27ROJRLVdTygU7tmzx8PDY8CAAY8fP969e3dtZwAAAAAAAAAAAACAZqF2hxBOmzbt008/XbBgwdGjR2/dujVr1iwfH5/Bgwf36tWrS5cuGhrvnk0ikTx+/PjevXt//PHHuXPnysvLicjf33/btm2mpqb18CQAAAAAAAAAAAAAoOmpXQGaiMzMzMLDwxcsWPDzzz///vvvERERERERRNSqVSsXFxdTU1MjIyNjY2MiKiwsLCwszMvLi4+PLysrYy/n8/kTJ06cN29ejx496veZAAAAAAAAAAAANJyKioply5a9fPly06ZN1tbW6k4HoHmodQGa5e7ufujQoS1btoSFhZ09ezY6Orq0tPTevXvVjefxeO7u7j4+PlOnTsWuZwAAAAAAAAAAaHZiYmIiIyOJ6OzZs19//bW60wFoHupYgGaZmZl999133333nUgkioyMvHv3bnZ2dm5u7qtXr4jI3NzczMzM0tKyb9++Hh4eenp69ZQzAAAAAAAAAABAY5NIJJVuAMA/UqkAraCvr+/j4+Pj41MvswEAAAAAAAAAAABAC8BVdwIAAAAAAAAAAAAA0DKhAA0AAAAAAAAAAAAADQIFaAAAAAAAAAAAAABoEPXTAxoAAAAAAAAAAKAZefLkyaJFiwoKCupw7aFDhw4dOlTz8dra2osWLRo1alQd1gJo7rADGgAAAAAAAAAAPjiXL1+uW/W5DsRicUREROOsBdDUYAc0AAAAAAAAAAB8cKRSKXvD0Ly1lk6NSmQM0du3b+Vyua6uLo9bo22dDNGrNBERyWSyOqcK0KyhAA0AAAAAAAAAAB+uIZNd2nUxaaDJ5TJm68TzDTQ5QLOAFhwAAAAAAAAAAABNXWFh4fjx442NjQ0MDEQikbrTAagpFKABAAAAAAAAAACausWLF4eHhwuFwg4dOnBr1gCkVr7//vvg4OB6nxagQQrQEomEYZiGmBkAAAAAAAAAAEAtGDlTVlJRVlwuk8kbf/Vr164RUWRkZExMjK6ubr3Pv3btWhSgoSHUWw/o8+fPHz16NDIysqCgoKysTCKRaGhoXLlyJSMjw9fX19DQsL4WAgAAAAAAAAAAaEzlZZLs5wWigmK5jCEiDocEBjoWtsa6hq0aLYc3b94QUc+ePRttRYB6UQ8FaLFYPHHixIiIiKoPJScnz507d+7cuaGhoRMnTlR9LQAAAAAAAAAAgMb0VliW+ig7OSaTy+PydTQ5RBXlUplEViwss7JrY2rdqNsuORxOYy4HoDpVW3AwDDNt2jS2+mxmZubn56f8qJGRERGJxeIvv/xy48aNKq4FAAAAAAAAAADQmCTl0ufx2ckxmYamuu2czC07mLTtYGLraG5qbfj88cvMZ/lvikobOoc5c+ZwOBz24EFNTU0Oh/P/2LvzsKjK93/g95mFdVhlDUQQFSU3wEjQlMQgzSIX3JD4mJiaay5XiUHpTxSVEotC0VTMNRHlk5G5JIZ8XUJEyB0UBAGNbdi3mfP749R85wtiwBkYoffr8uo685z7Oc99hjH15uE+ZWVl3Cm5XB4bGztmzBhra2tNTU0bGxtvb+8TJ0406Y779OnTVatWDRkyRCKRWFhYjBo16tixY4qYKVOmcHVtqVTKMIyWlpZiIsuy+/btc3Nzk0gkhoaG3t7eiYmJ2dnZDMMEBgYqL3HmzJlx48YZGxvr6em5uLhs3Lixtra2rXe6f/9+hmEiIyOrqqree+89PT29Tz75pJV36u3tzc1VXK2xsVFPT49hGF9fX+VVxo0bxzAM+o10Gr4F6IsXL+7fv5+I3n333fv37x8+fFj57MyZM2/dusX9aEBISMjDhw95LgcAAAAAAAAAANBpnjwqvXst19BMz9hCXyD4e/cxQ3pGOmY9jbLSH+c/KOroHF599dWAgACxWExE/v7+AQEBGhoa3Kk1a9b4+vqeP3++tLTU1NS0sLDw9OnTEydO/OqrrxTT8/Pzhw4dGh4enpGRoa+vX1lZmZSUNGXKFMVuUQ8Pj4CAACISi8UBAQGKNgYsy86ePTsgIODy5ctVVVUNDQ2nT58eM2bMrl27mmQYFhbm5eV16tSpiooKTU3N1NTUoKCg1157rb6+vh33y7JsYGDg999/X1lZqRj8xzv18vIiogsXLiimpKenc1dISkpS1KkbGxuTk5OJyNvbux25QTvwbcGxfft2IrK0tPz+++8lEknzgAEDBpw7d87R0TE3N3fz5s1RUVE8VwQAAAAAAAAAAOBJLv/rQYJ3LuU/eShtKexRZmF+VmljNZXkVjU/W1RQnlb3sCS3ViQSPnM6K/+r7imTydqdqr+/v7+//4kTJ6RS6e7du0Wivwp6WVlZYWFhIpFo//79vr6+AoGgpqZmy5Ytn3322aZNm5YsWcLta/70008LCgrefPPN3bt3W1paymSy6OjoDz/8MDg4eMmSJTo6OosWLSKimJgYHR2dvXv3KtY9efJkTEyMQCAICwsLDAzU19e/cuXKzJkzQ0NDldO7efNmUFCQSCT6+uuvAwICtLW109LSfH19U1JSwsLCQkJC2nq/27dvv3v37vLly0ePHu3i4tLKO1UUoFmW5W6cKzQzDPPkyZPMzMy+ffsS0Y0bNyoqKszMzIYMGdLOrwe0Ed8CdEpKChHNnj37mdVnjkQimTdv3qeffpqamspzOQAAAAAAAAAAAP7u37/PHaSff/ScMKlUWl1dXfSw5pln6+rqCu9XPrxWqigKt+Tp06fty/M5Ll26RETTpk1TNMXV1tYODg6OiIgoKCgoKyszMjIioqtXrxLR2rVrLS0tiUgoFC5YsODHH3/Mz8/Pzs52dHR85sVZlg0ODiai9evXr1q1iht0d3c/d+6cg4ODcj09ODiYZdmQkJD58+dzI0OHDt21a5eHh0d8fHw7CtC3bt2Ki4ubOHFim+504MCBFhYWhYWFt2/f5m6KK0BPnjw5NjY2KSmJK0AnJSURkZeXl0DAtzMEtBLfN/rRo0dE1NInVcHBwYGI7ty5w3M5AAAAAAAAAAAA/oTCZ+9Z7iAd8fDA6dOn19TU7NmzR3mwvr6e29ytqBHr6+sT0Y8//tjY2KgIS0hISEtLe05Nr6Cg4MaNG3p6eosXL1Yet7e3nzRpkuKlXC7/+eefBQLBggULlMNGjhwZHBw8YcIExU7z1nNwcHj33XfbeqeKTdCJiYlExLLsxYsXra2tZ82aRX/XnYnot99+I/Tf6Fx8d0BramrW1tYqN2R5poKCAp4LAQAAAAAAAAAAqIq9vT33w/puE/ua2ui3FPbwdv7DW/kWNsbCZzXZKHxUbGHTw36Q9XNacPz4dSoRmZmZqSjx/yUSibid18XFxffu3bt//35qampCQgL3uEKFRYsWXbp0af369Xv27PH39/fw8HBzc+Oq0s+RlZVFRP3792/e9sDZ2fno0aPccX5+fm1trZWVlYmJiXKMUChct25d++5rwIABTer1rbxTLy+vffv2JSYmfvjhh48ePXr8+PG0adNee+01+rvuzLIsV4l+44032pcbtAPfAnSfPn2uXbuWkpIyb3uk3K0AACAASURBVN6854T9+uuvRGRnZ8dzOQAAAAAAAAAAAP4UJc6eA3r0GmjSUpjERGxqo/c0r9TM2qjJqfKS6tpaHQdXKwdn65amy2V/9YDuoIYPsbGxoaGhaWlpilWGDRumq6tbVfW/HatnzpxpaGgYEhJy7dq1sLCwsLAwDQ2NN954Y926dc7Ozi1dmWt7wHXtaMLKykpxnJOTQ0QWFhaquiMialLL5rTmTseOHUt/t4Hm+m+MGDHC2Nh40KBBGRkZ+fn5Uqm0qKjIycnJ3NxchQnD8/H96Pv4+BBRTEyMom9Oc4cPHz5x4gQRjRs3judyAAAAAAAAAAAAncbcxkikIawoqf7zcZms8a9uEizLlhVVFuWX9Rli9VLvFovXHW337t2+vr53796dP3/+kSNHbt26VVNTc+XKleYF3PHjx6ekpDx69Gjnzp0zZ87U1NT86aefXF1dud7Kz8RdpLCwsPmpJ0+eKI65nd3FxcWquSUielZ3lFbeqbm5uZOT09OnT+/cucMVoEeOHElEo0aNIqKkpCT031ALvgXoxYsXm5iYNDQ0eHh4nDt3TrmrC8uy2dnZH3zwAddpRUdHZ8mSJTyXAwAAAAAAAAAA6DQisbDPYKv+w2zKi6uybxfk3n+ad//pw5sFxfnSPoOtbAdY6Blqqyu30NBQIjp27FhUVNTUqVMHDBigoaEhl8vLy8sVMXV1ddnZ2bm5uUTUs2fPwMDAAwcO5Ofn/+c//5HJZJGRkS1d3N7enohu376tvMWYk56erji2tbUVCoW5ubkVFRVNwtasWTN//vySkhLeN9qqO+VwbaAvXLhw8eJFiUQyaNAgIho9ejShAK0+fAvQhoaGcXFx2tra+fn5Y8eOVWxfHz58uJGRkZ2d3c6dO2UyGcMwMTExz9y0DwAAAAAAAAAA8MLS1ddyfNV2xNuDBrzSq2dfM+u+Zv2crF29B/R/pZexxT90Uu44LMtyZeUmbTTOnDlTWlqqeFlWVmZnZ2dnZ6fcLlkikbz55ptE9JznuvXq1cvS0rKiouLbb79VHs/Lyzty5IjipVgsdnd3l8lkTcIyMzM3bNgQFxdnZNS0dUlbtfJOOVwBOj4+PiMjY/jw4VznaEUb6KSkJIlE4u7uzjMlaBMVdJ957bXXrl696urqSkRFRUXc4LVr1xQf6969e587d27KlCn81wIAAAAAAAAAAOhkIrHQyt5kkHvvoaP6DB3VZ/DIPrYDLLR1NdSYEsMw/fr1I6Lw8PDa2loiqq6ujo6Onjp1Khdw584dIjI3N7exsZHJZIsXLy4rK+NO3bx5c8OGDUTUpBRbUVGh2FMsFouDg4OJaPXq1du2bauoqJDL5ampqWPHjq2vr1eexV0qJCRk165dXCbZ2dlcR4QZM2Y0eZxgx90pZ8SIEdra2qdOnWJZdsSIEdyghYVFv379MjIycnNzX3/9dQ0NdX7h/oVU0/584MCBly9fTk5OXrNmzbhx41555RUnJydPT88lS5b8+OOP9+7de/3111WyEAAAAAAAAAAAgLoIRQKhSMC7pqoaq1evJqLw8HADAwNzc3NdXd158+Y5OTlxLSZGjRoVEhJCRFyfje+//97MzMza2trExGTgwIHp6emurq7K/XItLCzkcrmDgwO3zZSI5syZ4+HhIZPJli1bZmhoaGRk5OLikpmZOWfOHOU0Ro4cuXTp0vr6+rlz5+rp6VlYWNjZ2V25cmXw4MEbN27szDslIk1NTQ8PD+5YUYCmv7twEPpvqIPKnr/JMIy7u/v69esTEhKuXr2ampp69uzZbdu2TZgwoXnjcAAAAAAAAAAAAODDz8/v+PHj7u7uurq6VVVVbm5u0dHRZ8+ejYqKcnZ2NjMzs7W1JaK33347OTnZx8fH2tq6qKhIJBINHz48MjIyMTFRW/t/G1hv377dzs6upKRE0ddCQ0Pj1KlTW7Zs8fT0NDAwICIvL6+kpCSufYeyrVu3Hj16dOLEidbW1tXV1cOGDQsNDb169aqOjk5n3imH68IhEAiGDx+uGOSeQ0goQKsDw7KsunPoesaMGTNjxoy5c+eqO5Hur6GhgevloqWlJZFI1J0OdE9yuZx7JIJYLOb+QAXoCMXFxSzLCgQCY2NjdecC3ZZUKm1oaCAiY2NjgUBl+wwAlFVWVnI/+mpgYCAWi9WdDnRPNTU13AOvJBKJlpaWutOB7knxj01tbW1dXV11p9P9ZWVlTZs2jYh27Njh4uKi7nT+snnz5h9++IGIpgYN7zXQpINWkcvYL/x/IqI+ffocPny4g1bpZLGxsb6+vnPmzNm1a5e6c4EuQMRzfit/52hoaOjq6hoZGfXt25d/63EAAAAAAAAAAACV+GHDZXWnANCd8S1Az5gxo61T7OzsJk+evHz5cktLS56rAwAAAAAAAAAAtINIxLcs1ib/2p8ckslkrWzAwDAMGvl2S3x/p/Xo0YOI6urqKisrnxOmp6cnk8mqq6uJ6OHDh+Hh4Tt27Pjhhx+at4wBAAAAAAAAAADoaBMnTkxNTa2oqGj9lNra2uLiYiKSSCRtauEoFApnz57d5hS7hc8++yw0NLQ1kUuXLo2IiOjofKDz8S1AFxUV3b5928fH5/79+8bGxoGBgU5OTjY2NiKRKCcn5+bNmzt27CgsLHR0dExISCCinJyc/fv3R0VFVVRUTJo06d69e9bW1qq4EQAAAAAAAAAAgNays7Pbv39/m6YkJSV99NFHRDRx4sSlS5d2TF7dzcKFC6dMmdKaSFNT045OBtRCBQVoLy+vvLy8WbNm7dixQ/nRlq6urr6+vqtXr162bNn27dvfeeed8+fPOzk5OTk5zZ0719nZuaamJiIiIjw8nGcOAAAAAAAAAAAA0DmmTJnSyq4aRGRpaYk2vP9yfB+PHhYWlpeXN2zYsO+++065+qygqan59ddfu7u7Jycnf/PNN9xg//79g4ODiejcuXM8EwAAAAAAAAAAAACAFxPfAnRcXBwR+fj4aGhotBQjEol8fHyIaO/evYrB1157jYiys7N5JgAAAAAAAAAAAAAALya+BejHjx8Tka2t7fPDbGxsiOj+/fuKkV69ehFRVVUVzwQAAAAAAAAAAAAA4MXEtwBtaGhIRGlpac8PS01NJSJtbW3FyNOnT4nIysqKZwIAAAAAAAAAAACdQFNTs8kBAPwjvgXo4cOHE9GBAwfy8vJaiikoKOAeKurs7KwYjI+PJyI7OzueCQAAAAAAAAAAAHQCZ2fnSZMmjR49euLEierOBaDL4FuA/vDDD4mosLDwrbfeunz5cvOA33///a233iooKCCi+fPnE5FMJjty5MimTZuIaMqUKTwTAAAAAAAAAAAA6AQikSgoKOiLL74wNzdXdy4AXYaI53xvb+8PPvggOjo6PT3dzc3Nzc1tyJAhvXr1YhgmJycnPT09OTmZi5wxYwb33aGAgIADBw4QkbW19fvvv88zAQAAAAAAAAAAAAB4MfEtQBNRVFSUqalpWFiYTCa7dOnSpUuXmsd8+OGHERERDMMQUW1tLRH169fvp59+0tLS4p8AAAAAAAAAAAAAALyA+LbgICKBQLB+/fqbN28uW7bMwcFB+VTPnj3ff//9lJSUb775RiwWc4NvvfVWbGzstWvX+vTpw391AAAAAAAAAAAAAHgxqWAHNMfBwWHr1q1bt26tqqoqLi5ubGw0NjY2NDRsHjl79mxVLQoAAAAAAAAAAAAALyyVFaAVdHV1dXV1mwwWFRUFBgb27dt3y5YtKl8RAAAAAAAAAAAAAF5AKmjB0Rrnz5+Pj4/fs2dP5ywHAAAAAAAAAACgWo2NjevXr1+yZMmTJ0/UnQtAl6GCHdCNjY3btm1LTEy8f/9+SwFZWVlEpGgDDQAAAAAAAAAA0LWkpqaeOHGCiI4fPz5//nx1pwPQNfAtQMtksrfffvvUqVOtCV69ejXP5QAAAAAAAAAAANSirq6uyQEA/CO+Bej//ve/XPXZysrK09OzoqLi+PHjRDR+/PiePXtWVlZeuHAhLy+PiA4dOjR9+nT+GQMAAAAAAAAAAABAl8C3B/SuXbuIqFevXjdu3IiJiYmLiwsICCCiV155Zfv27fv378/JyVm8eDERff/99yzL8s8YAAAAAAAAAAAAALoEvgXozMxMIpo9e3aPHj24kXHjxhHRpUuX/lpAINi2bduwYcMSEhLOnTvHczkAAAAAAAAAAAAA6Cr4FqC59hr9+vVTjIwYMYKI7t69qxhhGGbJkiVEFBMTw3M5AAAAAAAAAAAAAOgq+PaAFomaXuGll17S0tJ69OhRVVWVrq4uNzh48GAiSkpK4rkcAAAAAAAAAAAAfw8fPvz444+LiopaP6WxsZE7+OGHH+Lj41s/UUtLa+XKlWPGjGlbigDdAt8CtLW19a1bt+7fv68YEQgE9vb2N2/eTEtL43ZDE5GRkRERFRYW8lwOAAAAAAAAAACAv+PHjz948KB9c+vq6urq6lofX15evmfPHhSg4d+JbwsOR0dHItq5c2dxcbFi0MHBgYh+/vlnxUhWVhYRmZqa8lwOAAAAAAAAAACAP8V2ZpGWplii08pfpCkmDbFIV7sNU4iIqKGhQX33CqBOfHdAL1myJDY2Ni8vz9nZOSAgYN26dUTk6ekZFxf37bffzpgx4+WXX66urg4NDSWivn37qiBlAAAAAAAAAAAAFRn28TyTQf076OKsTPbTtMUddHGALoHvDuiRI0dOnjyZiB49evT//t//4wanTZtmYGBQWlo6ZMgQR0dHS0vLc+fOEdG8efN4LgcAAAAAAAAAAPAvVFxc7Ofn16NHD0NDQ6lUqu50QDViY2MZhgkMDFR3Ih2IbwGaYZiDBw9u2bLF3d1dU1OTG+zRo0d0dLRQKJTJZLdv3y4vLyeiqVOn+vr68s0XAAAAAAAAAADg32flypUHDx4sKyvr3bu3QMC3ptfc559/HhYWpvLLdlwa8+fPZximf/+O2r0OqsK3BQcRaWhorFy5cuXKlfX19YrBqVOn9uvXb8eOHVlZWTY2Np6entOnT2cYhv9yAAAAAAAAAAAAaiFvbCQigVBInV7m4hoM/PbbbyNGjOiI669du9bAwOCTTz7piIt3uTRAhVRQgFbQ0NBQfjl06NCoqCgVXh8AAAAAAAAAAKDzNdbVFz98VPlnsay+nogYgVDXxMikdy8NXZ1Oy4HrMeDq6tppK77gxo0bZ2JiYmJiou5E4B+osgANAAAAAAAAAADQzdSWVzxOu/ko5QYxJNbUJIZprKtj5WzV0IHmA/roW5p3ZjJoMKDg4+Pj4+Oj7izgn6m+X4xCaWnpsWPHtm3blpCQoNydAwAAAAAAAAAAoEuQNTRw1WfdHkaWjg5mDvZm/XpbDuxv8JL54xs3C2/frynt8OcBLlq0iGEY7sGDYrGYYZiysjLulFwuj42NHTNmjLW1taampo2Njbe394kTJ1iWVb7C06dPV61aNWTIEIlEYmFhMWrUqGPHjilipkyZwtW1pVIpwzBaWlqKiSzL7tu3z83NTSKRGBoaent7JyYmZmdnN39u3pkzZ8aNG2dsbKynp+fi4rJx48ba2to23WZLaezfv59hmMjIyKqqqvfee09PT49r0MGNz58/nwvjnuYXHh7++PFjf39/U1NTbW1tFxeXkydPElFubq6fn5+JiYmOjo6Tk9PBgweVl+Yzl5OVlRUYGGhjY6OpqWlraztr1qy0tLQmMTKZLCoqatiwYTo6OsbGxuPHj7906VKb3qIuSjU7oE+ePHn8+HETE5NNmzZxIykpKe+8805BQQH3sl+/fvHx8WgKDgAAAAAAAAAAXUhpzuNHKTd0jQ0NrS0VgwzDSEx7CITCx2k3tfX1eg4b0qE5vPrqq5WVlQcPHmxoaPD39xcIBIpGuGvWrOEe2aejo2NqalpYWJibm3v69OmIiIilS5dyMfn5+cOGDSsoKGAYxsLCory8PCkpKSkpaePGjVwl18PDQyKRxMTEiMXimTNnisVibiLLsrNnz46JieFe6ujonD59+syZM0FBQU0yDAsLW716NRGJRCIDA4PU1NTU1NS4uLjk5OQmPXufo6U0FMkEBgYePnz4+RfJy8tzdXUtKipycHB4+PBhamrqO++8s3PnzqCgoOLi4v79++fn56elpfn5+RkaGo4fP14lc8+ePevj41NdXU1EZmZmOTk5OTk5R44c2bt3r5+fHxcjk8kmT54cHx9PRAzDMAzz888///LLL/7+/q18f7ouFeyA/uijj95+++3du3ffvXuXG6mvrw8ICFBUn4no3r17b7/9dmNjI//lAAAAAAAAAAAAeFLs/31y7Y+cMxdb+pV1KlH6ILf2SfHT67ea/KrMya94lJ+TePnBz4ktTX90NplbRS6XtztVf3//vXv36ujoENHu3bsVx1lZWWFhYSKR6PDhwxUVFXl5eVKpdO3atUS0adMmxQ1++umnBQUFb7755uPHj/Pz86VS6bfffktEwcHBXM100aJFe/fuJSIdHZ29e/fu3LmTm3jy5MmYmBiBQLB58+aSkpLy8vLk5GQbG5vQ0FDl9G7evBkUFCQSiaKiosrLy4uKiq5fv96nT5+UlBSuON5KLaXB2b59+9GjR5cvXx4fH7948eKWLvLVV18NHDiwsLAwPT09JyfHxcWFq1xbW1s/ePDgjz/+yMvLe/PNN4koOjpaJXOrq6sDAgKqq6sXLVpUXFz85MmT0tLSVatWNTY2zp49W1EvPXToUHx8vFAoDA8PLykpkUqlSUlJPXv2VNT3uzG+O6B/++23iIgIIhKLxXZ2dtzgL7/8cuvWLSJat26dr6/voUOH1q1bl5mZGRcXN3XqVJ4rAgAAAAAAAAAA8JSVlcUdPDz563PCpFJpdXV11d2HzzxbV1dXcTOz6OI1kegfimxPnz5tX57PwTVwmDZt2rRp07gRbW3t4ODgiIiIgoKCsrIyIyMjIrp69SoRrV271tLSkoiEQuGCBQt+/PHH/Pz87OxsR0fHZ16cZdng4GAiWr9+/apVq7hBd3f3c+fOOTg4yGQyRWRwcDDLsiEhIYpuGEOHDt21a5eHh0d8fHxISIhKbvbWrVtxcXETJ058fpi+vv7Bgwe5Gzc2Nl6xYsXMmTOFQuGhQ4dsbGyISEdHZ/Xq1adOnVJ8AHjOjYiIyM/PnzZt2tdff82NGBoabt68WSqVRkdHb968+bvvvpPJZNz7sGHDhhUrVnBhI0eObP5mdkt8d0B/+eWXRGRmZvbHH39s3bqVGzx+/DgR9ezZMygoqH///mvXrvX29iai77//nudyAAAAAAAAAAAA/HVy1a9JU2aVmD59ek1NzZ49e5QH6+vrud3WihvU19cnoh9//FG5OUFCQkJaWlpL1WciKigouHHjhp6eXpPtxvb29pMmTVK8lMvlP//8s0AgWLBggXLYyJEjg4ODJ0yYwGfrtzIHB4d33333H8NGjBjRo0cPxctevXoR0csvv9yvXz/FoK2tLRE1NDSoZG5CQgIRNd+UPW/ePCL67bffiCg3N/fhw4d6enoLFy5UjmnyZnZXfHdA37lzh4gWLFig/JU4e/YsEQUEBAiFQm7k7bff/uWXXx48eMBzOQAAAAAAAAAAAP769u1748YNIrKbMEZiZdFSWMGdzMK7mcY9XxL8XeZSVvq4wMjK8iVHB6G4hSKbXJ6x8zARmZmZqSZvJSKRiNt5XVxcfO/evfv376empiYkJHCPK1RYtGjRpUuX1q9fv2fPHn9/fw8PDzc3N64q/RzcJt/+/ftLJJImp5ydnY8ePcod5+fn19bWWllZmZiYKMcIhcJ169bxvEFlAwYM4B5R+HwWFv/nSykQCFoaVNXc+/fvE1FERERUVJTyeF1dHRHl5eURUWZmJncLurq6TaYrv5ndFd8C9KNHj4howIAByiO5ublENGbMGMWglZUVEeXk5PBcDgAAAAAAAAAAgD9FJdHcZaDJoP4then0eqmmoU7bxNigWZG6plTaICCb1161eWVoS9NZmYwrQAufVb/mLzY2NjQ0NC0tjXspEAiGDRumq6tbVVWliJk5c6ahoWFISMi1a9fCwsLCwsI0NDTeeOONdevWOTs7t3RlrujHde1ogiv0cbhyX5MqbUdoUuBuyTOL1K2pXLdvbm1tLddcJTY2tqWA+vr6wsJCasWb2V3xbcFhaGhIRDU1NYqRU6dOEZFYLH711VcVg1xH89Y/9RIAAAAAAAAAAEDtjHpZ93QZXFlUUl7whFV0k2DZ6pKy0rx8qyGOJva91JXb7t27fX197969O3/+/CNHjty6daumpubKlSvNa7Xjx49PSUl59OjRzp07Z86cqamp+dNPP7m6unJdpJ+JuwhXOW3iyZMnimNuZ3dxcbFqbqllHVTB50lTU5OrjpaUlLAt0NDQ6NmzJxEVFBQ0v4Lym9ld8S1A9+7dm4iSk5MVI9999x0RjRkzhnscJ+f69etExLXrBgAAAAAAAAAA6BJEmhpWgx17ugyueFpcePNeUVZ2UVZO4a37pbn5Lw12NOtnr2NspK7cQkNDiejYsWNRUVFTp04dMGCAhoaGXC4vLy9XxNTV1WVnZ3PtCnr27BkYGHjgwIH8/Pz//Oc/MpksMjKypYvb29sT0e3bt5U3U3PS09MVx7a2tkKhMDc3t6KioknYmjVr5s+fX1JSwvtGX1wMw/Tt25eIbt261eRUTU1NZmYm14KDq6A+883k+sB0b3wL0J6enkS0b9++uLi4xsbGo0ePcg/WVG4KnpKSsmvXLiLq37/FH2cAAAAAAAAAAAB4AWkbGdi+6jzA2+OlIS+b2Nua2PeyGOjQ18PdxmWIYc+X1JUVy7JcWblJG40zZ86UlpYqXpaVldnZ2dnZ2Sk3hpZIJG+++SYRVVZWtnT9Xr16WVpaVlRUfPvtt8rjeXl5R44cUbwUi8Xu7u4ymaxJWGZm5oYNG+Li4oyM1Fag7xyjR48mom3btjUZ37hxY9++fblxKyurfv36NX8zc3Nzld/M7opvAXrp0qX6+vr19fWTJ0/W0tKaOnUqEZmbm8+YMYOIKisrX3/99eHDh5eVlRHRsmXL+GcMAAAAAAAAAADQmURamhYvO/QZPdzO/RU791f6jHazdh6kZaCnxpQYhunXrx8RhYeH19bWElF1dXV0dDRXnSOiO3fuEJG5ubmNjY1MJlu8eDFXoCOimzdvbtiwgYjc3d2Vr1lRUaHYPS0Wi4ODg4lo9erV27Ztq6iokMvlqampY8eOra+vV57FXSokJGTXrl1cJtnZ2bNmzSKiGTNmtLL/cktpvPg++eQTAwODo0ePfvTRR9w73NDQEB0dvXHjRg0NjTlz5hCRQCBYu3YtPevNlCv6unRffAvQxsbGP/74I9cURiaTEZGGhsa3335rYGBARLW1tYmJidz4e++9N3z4cN4JAwAAAAAAAAAAqAEjEIi1tcTaWoIXox/x6tWriSg8PNzAwMDc3FxXV3fevHlOTk7e3t5ENGrUqJCQECLi+mx8//33ZmZm1tbWJiYmAwcOTE9Pd3V1XbJkieJqFhYWcrncwcHB1dWVG5kzZ46Hh4dMJlu2bJmhoaGRkZGLi0tmZiZXVFUYOXLk0qVL6+vr586dq6enZ2FhYWdnd+XKlcGDB2/cuLGtN9U8jRdcjx49tm/fLhQKIyIijIyMXnrpJX19/Xnz5slksj179igaQkydOnXixIlN3sysrKwvvvhCvfl3Ar4FaCIaNWpUenr6d999t2jRonXr1qWmpk6aNElx1srKasKECTt37ty9ezf/tQAAAAAAAAAAAICI/Pz8jh8/7u7urqurW1VV5ebmFh0dffbs2aioKGdnZzMzM1tbWyJ6++23k5OTfXx8rK2ti4qKRCLR8OHDIyMjExMTtbW1FVfbvn27nZ1dSUmJooOHhobGqVOntmzZ4unpyW029fLySkpK4tp3KNu6devRo0cnTpxobW1dXV09bNiw0NDQq1evKj8irpWap/Himz59+u+//z579uwhQ4aUlZVZW1vPmDEjIyNj5syZihiBQHD06NGoqCgXFxdNTU2WZT09PRMTE318fNSYeedgWJZVdw5dz5gxY2bMmDF37lx1J9L9NTQ0cC2KtLS0JBKJutOB7kkul3OPRBCLxdwfqAAdobi4mGVZgUBgbGys7lyg25JKpQ0NDURkbGwsEKhgnwFAc5WVldyP1hoYGIjFYnWnA91TTU0N94wmiUSipaWl7nSge1L8Y1NbW1tXV1fd6XR/WVlZ06ZNI6IdO3a4uLioO52/bN68+YcffiCi4Z8tMRnUUc8tY2Wyn6YtJqI+ffocPny4g1bpZLGxsb6+vnPmzOGe+gbwfCJ1JwAAAAAAAAAAAKA217+KEWq07ruqLNXU1sjlcm1t7VZ+vx9bPwFQgAYAAAAAAAAAgH8dkeivslhdqbRNExmi2sqati4nfDHaRnc+mUzWyio8wzD/2nepe2tbAZp72GAraWhoWFpajhw5MiAgwNnZuY2JAQAAAAAAAAAAdBRvb+/ExMTKysrWT2lsbKyuriYiTU1NTU3N1k8UCoVTpkxpc4rdwmeffRYaGtqayKVLl0ZERHR0PtD52laALi4ublN8QUFBamrq119/vXDhwq1btyq+swQAAAAAAAAAAKBGL7/88n//+982TUlKSvroo4+IaOrUqUuXLu2YvLqbhQsXtrL4bmpq2tHJgFq0rSI8ZMiQ1gdXVFQ8ePCAiFiWjYyMLCsr27dvH8MwbUsQAAAAAAAAAAAAXhhTpkxpfW9rS0tLS0vLDs0HXnBtK0CnpaW1Kb68vDwuLm7JkiUVFRX79+9/9913J0+e3KYrAAAAAAAAAAAAAEAX1arndbabvr7+f/7znytXrmhoaBDRxo0bO3Q5AAAAAAAAAAAAAHhxdGwBmjNgwICFCxcS0bVr13JycjphRQAAAAAAAAAAw+YbbwAAIABJREFUAABQu84oQBPRzJkzuYPLly93zooAAAAAAAAAAAAqJBaLmxwAwD9qWw/oduvTpw93UFBQ0DkrAgAAAAAAAAAAqJCzs/Po0aP//PPPt99+W925AHQZnVSANjAwEIvFDQ0NVVVVnbMiAAAAAAAAAACACmloaHzxxRfqzgKgi+mkFhyFhYUNDQ1EZGRk1DkrAgAAAAAAAAAAAIB6dVIBOj09nTvo3bt356wIAAAAAAAAAAAAAOrVSQXozZs3E5FQKHRzc+ucFQEAAAAAAAAAAABAvTq8B7RcLt+0adOvv/5KRJMnTzYwMOjoFQEAAAAAAAAAAADgRdC2AvTly5dbH1xZWXnjxo2TJ08mJiYSkZaW1meffdam5Zo4e/bsV199tWPHDktLy+ZnpVLpoUOHrl69WlZW1qNHDzc3t+nTp+vo6LQvDAAAAAAAAAAAAAB4alsBut0NNEQi0e7dux0dHds3nYhYlr1w4UJLZ4uLi1etWlVUVEREWlpaT548OXHiREpKyubNmyUSSVvDAAAAAAAAAAAAmpDL5ZGRkU+fPl2+fLmxsbG60wHoGjqjB7STk9Ovv/46Y8aMdl9BLpfHx8ffuHGjpYBvvvmmqKiod+/e33zzzZEjR7Zu3WpmZpaXl/fdd9+1IwwAAAAAAAAAAKCJ69ev79u379SpU7GxserOBaDLaNsO6Db10BCLxebm5m5ubo6OjgzDtDGxv6SkpFy8ePGPP/54+vRpSzE5OTkpKSkaGhqrV682NzcnInt7+6CgoGXLliUmJvr7+3PfkmplGAAAAAAAAAAAQHPV1dXcQU1NjXozAehC2laA/vzzzzsmjRZdunSJe4Dhc1y5coWIBg8ezJWVOb179+7du/eDBw9SU1PHjh3b+jAAAAAAAAAAAAAAUInOaMHBx/Tp0yP+1tKjArOysojIycmpybizszMR3b9/v01hAAAAAAAAAAAAAKASbdsB3flMTU1NTU25Y6FQ+MyY0tJSInrppZeajFtaWhJRWVlZm8IAAAAAAAAAAAAAQCVe9AJ0a0ilUiLS1dVtMi6RSBRnWx+mLD09fdmyZc3H5XJ5dXV1cXEx39Sh1Wpra+vq6tSdBXRzDQ0N+H0NHYdlWSKSy+X4mEHH4T5m9Pf33QE6guJjVl5ert5MoBtTfMyqqqqqqqrUmwx0e7W1tbW1terOovvDtj+Af7PuU4Dm6sjKnlmA/scwZTKZ7Jl/seamKP5WBJ0Dbzh0AnzMoBPgYwadAB8z6AT4mEEnwMcMOgE+Zp3jxXyf8/PzQ0JC/vzzz9ZPUXy74vjx4//40DJlWlpay5Ytc3Nza1uKAN1CdyhAP///Yg0NDW0KU6apqWllZdV8XCqVMgzTUksQUCGWZeVyORExDCMQvOgty6HrkslkhI8ZdDB8zKATyOVy7i88AoGAYRh1pwPdEz5m0AnwMYPOwf31DB+zzvFillB++OGHtLS09s2trKysrKxs05SoqCgUoOHfqTsUoA0NDWtqapr/ZBb3PwIjI6M2hSlzdHSMj49vPj5mzBhtbe1nTgHVamho4Dana2pqNt+9DqAScrm8pKSEiEQikYGBgbrTgW6ruLiYZVmGYfDHB3QcqVTKfU/d0NAQ3+qADlJZWclt/tLT0xOLxepOB7onxT/cdHR0tLS01J0OdE/K/9hs3qsTVI77N9eLpr6+vhsvB/Di6CYF6IKCguaVZW5EuQDdmjAAAAAAAAAAAPj3GL5mq8lAlw66OCtr/GnWmA66OECX0B22xhgaGhJRQUFBk/EnT54ozrY+DAAAAAAAAAAA4N9m+/btDMOsXLlS3YlAd9MdCtD29vZEdOPGjSbjXB8f7mzrwwAAAAAAAAAAAODzzz8PCwtTHpk/fz7DMP3791dXStAV8S1AvwiPMX311VeJ6MaNG1z/Jk5hYeG9e/eEQqGrq2ubwgAAAAAAAAAAAGDt2rVNCtAA7cC3AD1w4MCwsLDc3FyVZNM+vXr1GjZsWE1NTXh4eHV1NRFJpdKwsDCWZT09PRXNnVsZBgAAAAAAAAAAoEwuayx+eD/78m/3fk2492tC1sVzT+5kNNbWqDuvzjZu3Lg1a9bMnz9f3YlAV8L3IYS3bt1avXp1UFCQh4eHv7//5MmT9fX1VZJZmyxcuHDlypU3btzw8/OzsrLKzc1lWdbGxub9999vRxgAAAAAAAAAAACnvqrycXpKQ0314/QUoViDYZjGhnpi2Z7Owy0GDJGYmqs7wc7j4+Pj4+Oj7iygi+G7A9rJyYmIWJY9f/78+++/b25uPmPGjISEhIaGBlWk11o9evSIiIgYN26coaHh48ePTU1NJ02atGXLFh0dnXaEAQAAAAAAAAAAEJG8sSEv7Wr2ld9KHj2w6D/IYsBg8/6DLB2H6pm/lHv9SsHN67Xl0n++Cm+xsbEMw4SHhz9+/Njf39/U1FRbW9vFxeXkyZNElJub6+fnZ2JioqOj4+TkdPDgQeW5YWFhDMM0b6Yxa9YshmFOnDjRfLkpU6YwDENEUqmUYRgtLS1ufP/+/QzDKO+AZll23759bm5uEonE0NDQ29s7MTExOzubYZjAwEDla545c2bcuHHGxsZ6enouLi4bN26sra1t6/vAJRAZGVlVVfXee+/p6el98skn3Cm5XB4bGztmzBhra2tNTU0bGxtvb+8TJ04oGgh7e3tzcxVXa2xs1NPTYxjG19dXeZVx48Y98x2D9uG7Azo1NfXOnTsHDx48ePBgVlZWbW3t4cOHDx8+bGZmNmPGDH9/f2dnZ+7zyt+BAweec9bAwGDBggULFix4/kVaGQYAAAAAAAAAAFCam91YV6ttaGxs01sxKBAK9c1fEgiFeWlXtQ2MrJ1e7Zxk8vLyXF1di4qKHBwcHj58mJqa+s477+zcuTMoKKi4uLh///75+flpaWl+fn6Ghobjx49v90IeHh4SiSQmJkYsFs+cOVMsFj8zjGXZ2bNnx8TEcC91dHROnz595syZoKCgJpFhYWGrV68mIpFIZGBgkJqampqaGhcXl5ycrKGh0db0WJYNDAw8fPiw8uCaNWu4krGOjo6pqWlhYWFubu7p06cjIiKWLl1KRF5eXqdPn75w4cKiRYu4Kenp6ZWVlUSUlJTEsixXw2xsbExOTiYib2/vtiYGz8S3AE1E/fv3X7du3dq1a3///fdDhw4dPny4sLDw6dOn27Zt27Zt24ABA/z9/f38/GxsbPivBQAAAAAAAAAAoELFt9MaKstbOpt/OyP/1g3jnnYldzOan60ufPz4SiJTVS4QPbvIxsrlfx38vQ+Xj6+++uqNN944fPiwkZFRSUmJl5fXtWvXAgMDnZ2df//9dxsbm+rq6smTJ586dSo6OppPAZor0cbExOjo6Ozdu7elsJMnT8bExAgEgrCwsMDAQH19/StXrsycOTM0NFQ57ObNm0FBQSKR6Ouvvw4ICNDW1k5LS/P19U1JSQkLCwsJCWlretu3b7979+7y5ctHjx7t4uJCRFlZWWFhYSKRaP/+/b6+vgKBoKamZsuWLZ999tmmTZuWLFnCMIyXlxcRXbhwQVFr5grNDMM8efIkMzOzb9++RHTjxo2KigozM7MhQ4a0NTF4JhUUoDkMw7i6urq6uoaHhycmJh48ePDYsWNSqfT27dtBQUHKTaINDAxUtSgAAAAAAAAAAEA7ZGdncwf342KeEyaVSqurq8tvpjzzbF1dXVn65cJf/ysUCp+/3NOnT9uV5v+hr69/8OBBIyMjIjI2Nl6xYsXMmTOFQuGhQ4e4rZ86OjqrV68+depUVlYW/+Wej2XZ4OBgIlq/fv2qVau4QXd393Pnzjk4OMhkMkVkcHAwy7IhISGK3h1Dhw7dtWuXh4dHfHx8OwrQt27diouLmzhxomLk0qVLRDRt2rRp06ZxI9ra2sHBwREREQUFBWVlZUZGRgMHDrSwsCgsLLx9+7ajoyP9XYCePHlybGxsUlISV4BOSkoiIi8vL4GAb+9i4Kj+fRQKhZ6ent99911hYWFcXNy7777LjScmJs6ZM8fCwmL69Ok//fST/O/v/wAAAAAAAAAAAHSympoaVV2qNbublQuy7TZixIgePXooXvbq1YuIXn755X79+ikGbW1tiagTHs9WUFBw48YNPT29xYsXK4/b29tPmjRJ8VIul//8888CgaBJR9yRI0cGBwdPmDChHUVCBwcHRcmRM3369Jqamj179igP1tfXcxfn3nzFJujExEQiYln24sWL1tbWs2bNor/rzkT022+/EfpvqJTKdkA3UV9ff/78+Z9++knxxePU1tYeOXLkyJEjAwcOjIqKGjlyZAclAAAAAAAAAAAA0JJ+/fplZGQQ0Utuntqm5i2FPXlw78/sB0aWVsyz9sNKnxYamFmY9+4nbKFLMsnlWScPE5GpqSn/nC0sLJRfclt0nznYCbhN1v3795dIJE1OOTs7Hz16lDvOz8+vra21srIyMTFRjhEKhevWrWvf0gMGDGjyzDmRSCQSiYiouLj43r179+/fT01NTUhIkEr/zyMivby89u3bl5iY+OGHHz569Ojx48fTpk177bXX6O+6M8uyXDHzjTfeaF9u0JyKC9A1NTW//PLLsWPHfvzxR+UvsLm5+aRJk7y8vM6fP79///6SkpI//vhj7Nixv/76q7u7u2pzAAAAAAAAAAAAeD5F0wybMRNMBrq0FNbj3s2bCcf0zCz1LayanKqtkAoe3u/t/nov19dams7KGrkCdEvP8WuTJlXX5wy2Bs+21I8ePSIiS0vL5qesrP73vcrJyaFmVXKemtSyObGxsaGhoWlpadxLgUAwbNgwXV3dqqoqRczYsWPp7zbQXP+NESNGGBsbDxo0KCMjIz8/XyqVFhUVOTk5mZu3+D0JaCvVFKArKioSEhKOHTuWkJCg/EU1NzefPHmyr6/va6+9xv2ufvfddzdv3hwZGfnpp5/W1tauWbPm/PnzKskBAAAAAAAAAABAtYxtels7vZqXdpURCiUm5opqb215WWluttXgYT3s+j3/Ci+skpISPtO5KnBhYWHzU0+ePFEcm5mZEVFxcTGftZpo3nF79+7dc+bM0dbWnj9//uuvvz5o0CB7e3sNDQ1bW9smtUonJ6fr16/fuXOHK0Bz7RlGjRqVkZGRlJRUVlZG6L+hanwL0Pv27Tt27Ngvv/xSV1enGLSwsJg0aZJy3VmZpqbmihUrbt26tXv37mvXrvFMAAAAAAAAAAAAoIOItLRfetmJWDYv7WrVn080dHSJYRpqaxrraq0GD+vRu6+k5fYdL5QmrZZZlr137x6fC9rb2xPR7du3q6qqdHV1lU+lp6crjm1tbYVCYW5ubkVFhZ6ennLYmjVriouLN2zYYGxszCcTIgoNDSWiY8eOjRs3TjEol8vLy8ubRHp5eV2/fv3ChQsXL16USCSDBg0iotGjR3/zzTdJSUmlpaWEArSq8S1ABwQEKI4tLCy4/c4jR478x0d/cl3SuQd0AgAAAAAAAAAAvJh0TcxsXNy1DY2rS4vp77YVmhK9HnZ9Jaaq7CzRQbjmyA8fPlQe/PXXXx88eMDnsr169bK0tCwoKPj2229XrVqlGM/Lyzty5IjipVgsdnd3T0pK+vbbbz/++GPFeGZm5oYNG0xNTaOiovikQUQsy+bm5hKRs7Oz8viZM2e4grIyLy+vTZs2xcfHZ2RkeHp6cm+Oog10WVmZRCJBx2DVUkFXcgsLi4ULFyYmJubl5UVGRo4ePfofq89ENHr06K+//jo8PJx/AgAAAAAAAAAAAB1HU0/feqhrn9fG9nRx6+k8vPeIMb1cX+sS1WciGjBgABHt37//f/7nf7iR69evv//++9ra2v84t6KiovkmYo5YLA4ODiai1atXb9u2raKiQi6Xp6amjh07tr6+Xjlyw4YNRBQSErJr167a2loiys7OnjVrFhHNmDGj3T2sFRiG6devHxGFh4dz16+uro6Ojp46dSoXcOfOHUXwiBEjtLW1T506xbLsiBEjuEELCwvuoZS5ubmvv/66hoYGz5RAGd8C9IULF9pUd1YYPXr0okWL3nzzTZ4JAAAAAAAAAAAAdAKBSKxtYKRtaCzS1FJ3Lm0wduxYJyen2trakSNHvvzyy3369HF2djY0NFy5cuXzJ1pYWMjlcgcHB1dX12cGzJkzx8PDQyaTLVu2zNDQ0MjIyMXFJTMzc86cOcphI0eOXLp0aX19/dy5c/X09CwsLOzs7K5cuTJ48OCNGzeq5B5Xr15NROHh4QYGBubm5rq6uvPmzXNycuKaaYwaNSokJISL1NTU9PDw4I4VBWgiGj16NHeA/hsqx7cAPWrUqDbVnQEAAAAAAAAAAKDTaGpqnj59euHChXZ2dpmZmfX19cuXL09OTtbX13/+xO3bt9vZ2ZWUlDRvZMHR0NA4derUli1bPD09DQwMiMjLyyspKan5ltOtW7cePXp04sSJ1tbW1dXVw4YNCw0NvXr1qo6Ojkru0c/P7/jx4+7u7rq6ulVVVW5ubtHR0WfPno2KinJ2djYzM7O1tVUEe3l5EZFAIBg+fLhicNSoUdwBCtAqx7B/d65pn8jISCKyt7dX7vDd7Y0ZM2bGjBlz585VdyLdX0NDg1QqJSItLS2JRKLudKB7ksvl3JN/xWIx9+clQEcoLi5mWVYgEPB/vAZAS6RSaUNDAxEZGxsLBCrotAbQXGVlJfeTrQYGBmKxWN3pQPdUU1NTVVVFRBKJREurK+0xhC5E8Y9NbW3tJg9Pg46QlZU1bdo0ItqxY4eLi4u60/nL5s2bf/jhByIavmarycCOyoqVNf40awwR9enT5/Dhwx20yosmNjbW19d3zpw5u3btUncuoH58H0K4bNkymUw2YsSIf1UBGgAAAAAAAAAAuoeM3V+KtFu3D5elqqpKmVwu0ZUIhK37fj+/rZ8A3QDfArSjo2NGRkZmZqZKsgEAAAAAAAAAAOgEiqayVQW5bZ1bUdTm5fADai2RyWSt7NDAMAxaAXdFfD/6XAPvJ0+eJCUlqSIfAAAAAAAAAACADufh4aGpqdk5awkEAnQWbslnn30mbp0VK1aoO1loD747oKdMmRIZGbl06VI/P7+9e/e+/vrrDMOoJDMAAAAAAAAAAIAO4uLikpyc3KYpSUlJH330ERH5+/svXbq0Y/L611m4cOGUKVNaE2lqatrRyUBH4FuAPnXqlL29fUhIyPr16z09PZ2dnQcNGmRpadlSC/9PP/2U54oAAAAAAAAAAADwwpoyZUoru2oQkaWlpaWlZYfmA+rFtwDd5NmDqampqampz4lHARoAAAAAAAAAAADgX4JvAbqlnc4AAAAAAAAAAAAA8C/HtwBdWVmpkjwAAAAAAAAAAAAAoJsRqDsBAAAAAAAAAACALkAoFDY5AIB/xHcHNAAAAAAAAAAAwL+Bk5OTs7Pz06dPx48fr+5cALoMlRWgpVLpgQMHzp8/n5GRUVpa2tjYaGxs/PLLL3t6evr7+xsaGqpqIQAAAAAAAAAAgM6nra0dHR2t7iwAuhgVFKBZlt25c+eKFSua9IMuKSnJzMyMj48PCgr68ssvAwMDGYbhvxwAAAAAAAAAAAAAdAkqKECHhYUFBQVxx/r6+v369bO1tRWJRA8fPrxz545UKq2srPzggw/Ky8tXrFjBfzkAAAAAAAAAAAAA6BL4FqAzMjI+/fRTIurRo0dISEhgYKCOjo7ibE1Nzc6dO9etW1dcXPzxxx9PmDDBwcGB54oAAAAAAAAAAAAA0CUIeM6PjIyUy+Visfi///3vkiVLlKvPRKStrb1kyZITJ06IRCKZTPbVV1/xXA4AAAAAAAAAAAAAugq+Bejz588Tkb+/v7u7e0sxI0eODAgIIKKzZ8/yXA4AAAAAAAAAAAAAugq+BejHjx8T0auvvvr8sOHDhxNRXl4ez+UAAAAAAAAAAADUgmXZAwcOfPnll5WVlerOBaDL4NsDmmVZxX+fg2EYngsBAAAAAAAAAACoUUZGxtatW4nI0NDw/fffV3c6AF0D3x3QVlZWRHTlypXnh12+fJmIrK2teS4HAAAAAAAAAACgFlKplDuoqKhQbyYAXQjfArSnpycRff/997/99ltLMcnJyTExMUQ0ZswYnssBAAAAAAAAAAAAQFfBtwC9ZMkSgUDQ2Nj47rvvbt26taqqSvlsdXX1tm3bfHx8GhoaBALB4sWLeS4HAAAAAAAAAAAAAF0F3x7Qjo6OmzZtWrVqVWlp6fLlyz/77DMHB4devXoRUU5Ozt27dxU/krBx40ZHR0e++QIAAAAAAAAAAABAF8G3AE1EK1eu7NGjx9KlSysqKioqKlJSUlJSUpQD9PT0vvzyyzlz5vBfCwAAAAAAAAAAAAC6ChUUoIlo9uzZkydPPnDgwK+//vrHH3+UlpYSkZGR0cCBA19//XU/Pz8DAwOVLAQAAAAAAAAAAMDfn3/++cUXXzx+/Lj1UyorK7mDhISEJvsvn09fX3/u3LlDhw5tW4oA3YJqCtBEpK+vv2DBggULFqjqggAAAAAAAAAAAB3k8OHDZ8+ebd/c4uLi4uLiNk2pqanZvXt3+5YD6NL4PoQQAAAAAAAAAACgy6mpqenM5aqrqztzOYAXh2p2QNfV1WVmZubk5Mjl8udHTpgwQSUrAgAAAAAAAAAA8Lc4MNzB3rmVwXK5nGVZoVDYyniZrHHpp17tTQ2gO1BBATo6Ovrjjz8uKytrTTDLsvxXBAAAAAAAAAAAUAktTR1dHf0OurhM1thBV1a57du3L1iwYMWKFeHh4erOBf5XbGysr6/vnDlzdu3ape5c2olvC46EhIR58+a1svoMAAAAAAAAAAAAXcLnn38eFhamPDJ//nyGYfr376+ulOhZWbXkRcgWiP8O6E2bNnEHH3zwwbRp06ytrQUC9JUGAAAAAAAAAADo2tauXWtgYPDJJ5+oO5H/48XMCp6DbwH6zp07RLRw4cLIyEhV5AMAAAAAAAAAAPBikcvlT/7Me/I0r6q6nIg0NbVNe1i+ZGErFmuoO7VONW7cOBMTExMTE3Un0ipdK9tujG8Bury8nIgmT56simQAAAAAAAAAAABeLLW11X/c+b2qqvyP21cFAiERI5c3Dhzg+jj/4QAHZyNDU3Un2Hl8fHx8fHzUnUVrda1suzG+7TJsbGyIqLq6WhXJAAAAAAAAAAAAvEDkcln6zctXUs5mP7pnbzfQ0cHF0cHZoc/QgsKc6xkX/7j9e2VVeSekERsbyzBMeHj448eP/f39TU1NtbW1XVxcTp48SUS5ubl+fn4mJiY6OjpOTk4HDx5UnhsWFsYwTPO+ybNmzWIY5sSJE82XmzJlCsMwRCSVShmG0dLS4sb379/PMMz8+fMVkSzL7tu3z83NTSKRGBoaent7JyYmZmdnMwwTGBiofM0zZ86MGzfO2NhYT0/PxcVl48aNtbW1bXoTnp9VZGRkVVXVe++9p6enxzXoaJItn/eQz1xOVlZWYGCgjY2Npqamra3trFmz0tLSmsTIZLKoqKhhw4bp6OgYGxuPHz/+0qVLbXqLXkx8d0BPnjx548aNsbGxb731lkoSAgAAAAAAAAAAeEE8Lsiuqa2S6Br26tmXq34SkVisYWnRSyQSp9+8ZGjQY5Djq52TTF5enqura1FRkYODw8OHD1NTU995552dO3cGBQUVFxf3798/Pz8/LS3Nz8/P0NBw/Pjx7V7Iw8NDIpHExMSIxeKZM2eKxeJnhrEsO3v27JiYGO6ljo7O6dOnz5w5ExQU1CQyLCxs9erVRCQSiQwMDFJTU1NTU+Pi4pKTkzU0WtvG5PlZsSwbGBh4+PDh51+Ez3vY7rlnz5718fHhtvCamZnl5OTk5OQcOXJk7969fn5+XIxMJps8eXJ8fDwRMQzDMMzPP//8yy+/+Pv7t/L9eWHx3QH9ySef2NnZ7d27NyIiQi6XqyQnAAAAAAAAAACAzpGTd+fWvast/bqSeub8xRONsrrc/PuPHt9T/lVdW1FS9vTGzeSM2//T0vTb93/nVmFZln+qX3311cCBAwsLC9PT03NyclxcXLiqq7W19YMHD/7444+8vLw333yTiKKjo/kstGjRor179xKRjo7O3r17d+7c+cywkydPxsTECASCzZs3l5SUlJeXJycn29jYhIaGKofdvHkzKChIJBJFRUWVl5cXFRVdv369T58+KSkpzfdltzur7du3Hz16dPny5fHx8YsXL27pInzew/bNra6uDggIqK6uXrRoUXFx8ZMnT0pLS1etWtXY2Dh79uy7d+9yYYcOHYqPjxcKheHh4SUlJVKpNCkpqWfPnor6ftf1/9m78ygpywNfwG9V9b7QTbPLLquiqKhEECaMxkRzJhOJzLgkZm5GvY4nmsmiZzSJGHOMGs6MMTFR4+hNRjNqAuFGnahx3K5GjajgMoraILJ1A2mgF7q7eqmq+0dlegibQPfXRTfPc/JH9fe9X72/LgvS9ePt9+vuCugBAwY888wzs2fP/trXvnbvvfeeccYZY8eOjcf32mvvvEQfAAAAAHJi/fr12Qe/euhH+xjW0NDQ0tLy5sqSPZ5ta2tb8V9PP/H/7kskEvuerq6u7uBy7mzAgAH333//wIEDQwhVVVXf+MY3LrjggkQi8cADD2S3yS0pKbnmmmsef/zx1atXd3+6fctkMtdee20I4YYbbrjqqquyB2fPnv3UU09NmTIllUp1jbz22mszmczChQu7isHjjz/+7rvvnjdv3kMPPbRw4cIeyfPOO+8sXbp0/vz5+x7Wndfw4K699dZba2pqzj333Ntuuy17pLKyctGiRQ0NDXfdddeiRYvuueeeVCqVfR1uvPHGb3zjG9lhc+bM2f3F7Iu6W0BnMpnbb7+9pqYmhLBixYoVK1bse7wCGgAAAICca2zssb2b92d1c3t7e/cnOvXUUwcNGtT15dixY0OFI7dFAAAgAElEQVQI06ZNmzx5ctfBcePGhRA6Ojq6P92+1dbWvvHGG+Xl5bssN54wYcLnPve5xYsXZ79Mp9OPPfZYPB6/7LLLdh42Z86ca6+9NhaLpdPpfSxm3X9Tpkw5++yzP3JYd17Dg7v20UcfDSHsvij70ksvveuuu5577rkQwvr169esWVNeXv7lL3955zG7vJh9VHcL6HvuuWfRokU9EgUAAAAAesfkyZPffvvtEMJx0+YMrBi6t2Fr16/aULN22JAjujaA3tnWbZsHVQ0bM3pCft7edklO/7+XfhNCGDJkSPczDx8+fOcvs73tHg/2guwi36lTp5aVle1yasaMGV2daU1NTTKZHDly5ODBg3cek0gkvvvd7/ZgnqOOOmqP/4120Z3X8OCura6uDiHceuutd9xxx87H29raQggbNmwIIaxatSr7LZSWlu5y+c4vZh/V3QL69ttvDyHk5eVdd911f/u3fztq1Khee5cDAAAAwMHpuoXdJ+ddcPTkmXsb9t6qN558dsnwYWMGVw3f5VRL644PPnzn5BmnzZzxl3u7PJXqzBbQ+3+rvX3YY8G6P63rHnVzW+p169aFEEaMGLH7qZEjR3Y9Xrt2bditpY3CLgX33nTnNTyIa5PJ5JYtW0IIS5Ys2duA9vb2TZs2hf14Mfuo7hbQ2X2y/+mf/unb3/52T+QBAAAAgEPFmFETjz36lP9auSwRT1RWDO5qG5tbmtZvXH3MUTPHjpqU24QHbdu2bd25PFv4ZpvTXWzevLnr8dChQ0MIW7du7c5c++Mjt+HOicLCwsrKyvr6+m3btmU3j96j0aNHhxBqa2t3P7Xzi9lHdXe1cna986c+9ameCAMAAAAAh5DiotLJE6dPO+rkjbVrqj94a0PNBxtr16xe8/aatSunTjp++LAxw4aOynXG/ZJOp3f+MpPJvP/++915wgkTJoQQVq5c2dzcvMupN998s+vxuHHjEonE+vXrm5qadhn2rW996x/+4R+62YMf4mKx2KRJk0II77zzzi6nWltbV61ald2C48gjjwx7eTHfeOONXkkaoe4W0EcddVTolX/EAAAAAIDeN3zo6OOmnTLr5E9OnjB91BFHjhwxfsL4aSce//FJE6ZPmXhcrtN9tLy8vBDCmjVrdj749NNPf/DBB9152rFjx44YMaKpqSm7Q2+XDRs2/PKXv+z6Mj8/f/bs2alUapdhq1atuvHGG5cuXbqPdcH9w8c//vEQwg9/+MNdjt90002TJk3KHh85cuTkyZN3fzHXr1+/84vZR3W3gL7kkktCCL/4xS+6uWsMAAAAAByaKisGzzhu7iknfeKYo2ZOO+rkk06Yd8pJnzhi+Nhc59ov2fWjv/jFL1588cXskRUrVvz93/99cXHxR17b1NTU2Ni4x1P5+fnXXnttCOGaa6754Q9/2NTUlE6nly9f/olPfKK9vX3nkTfeeGMIYeHChXfffXcymQwhfPjhh1/4whdCCOeff/5B7GG9j1SHoKuvvrqiomLx4sVf+9rX6uvrQwgdHR133XXXTTfdVFBQcNFFF4UQ4vH49ddfH/b0Yu6ydL0v6m4BfdFFF82fP//Xv/71Nddck30DAQAAAED/U1hYPKhq2OCq4aUl5bnOcgA+8YlPnHDCCclkcs6cOdOmTZs4ceKMGTMqKyuvvPLKfV84fPjwdDo9ZcqUmTP3fJPGiy66aN68ealU6qtf/WplZeXAgQNPPPHEVatWZUvVLnPmzPnHf/zH9vb2Sy65pLy8fPjw4ePHj3/55ZenT59+0003Hei385GpDjWDBg268847E4nErbfeOnDgwCOOOGLAgAGXXnppKpX62c9+NnXq1Oywv/3bv50/f/4uL+bq1av/5V/+Jbf5u6+7NyF8+OGHL7jggvfee+/73//+/fffP3fu3LFjx2Y3ht6jG264oZszAgAAAAD7qbCw8IknnvjOd77z2GOPrVq1atiwYV//+tevv/76O++8c98X3nnnnV/72tc2btxYVla2xwEFBQWPP/74bbfd9vjjjy9fvjyVSn3yk5/8zne+s3HjxnvuuWfnkT/4wQ/mzJlz//33r1ixYuvWrSeddNL8+fO/8Y1vFBYWHui385GpDkHnnXfelClTbrvttuXLl7///vujRo06+eSTv/Wtb02bNq1rTDweX7x48b/+67/efffd77zzTiaTOf3007/zne+MGjXqq1/9ag7Dd1+sm1tnHOgi+f6xU8dpp512/vnnZ7cfIVIdHR0NDQ0hhKKioj701wp9Szqdzt7xID8/v6KiItdx6Le2bt2ayWTi8XhVVVWus9BvNTQ0dHR0hBCqqqr2sSAAumPHjh3ZX3ysqKjIz8/PdRz6p9bW1uwtmMrKyoqKinIdh/6p68NmcXFxaWlpruP0f6tXrz733HNDCD/96U9PPPHEXMf5k0WLFv3qV78KIVz15duPnhzVWtpUqvPir58SQpg4ceKDDz4Y0SyHmiVLlvzN3/zNRRdddPfdd+c6C7nX3RXQgwYN6pEcAAAAAND7fvXQj0pLBuzn4MamxlRnqqKyIh7z7/2wX7pbQNfV1fVIDgAAAADoNV2/1r92w7sHem3tHw94Or+gtjepVGo/t0yIxWKJRCLqPPQ4b30AAAAADjuzZs3qzVL41FNP7bW5+pbrrrsuf/984xvfyHVYDkZ3V0DvUUdHR15e3oFuDw0AAAAAvWPOnDlPPvlkU1PT/l/yyiuv3HDDDSGE+fPn/6//9b/2/8Ly8vIBA/Z3l4/DzZe//OUFCxbsz8ghQ4ZEHYYo9FgB/dvf/vaBBx547rnn6urqWltbsx30E088sW7dunPOOWfgwIE9NREAAAAAdN+AAQMOqBf+4IMPsg/KyspGjhwZTaj+YMGCBfu5q0YIYcSIESNGjIg0D7nVA79okEwm/+Zv/uav/uqv/v3f/339+vWtra1dp95///1LLrnkiCOOuO+++7o/EQAAAAAAfUh3C+hMJnPJJZcsWbIkhDBs2LBzzz1357NVVVUhhGQy+cUvfvH73/9+N+cCAAAAAKAP6W4B/fvf//4Xv/hFCOHss8+urq5+8MEHdz57wQUXvPPOOzNnzgwhLFy4cM2aNd2cDgAAAACAvqK7BfSdd94ZQhgxYsR9991XXl6++4CjjjrqqaeeGj16dHt7+6JFi7o5HQAAAADkRCKRyD6Ix3tgV1s4THT3T8urr74aQvjSl75UVla2tzFlZWWXXnppCGH58uXdnA4AAAAAcuLYY48dP378gAED5s2bl+ss0GfkdfP6devWhRCOPvrofQ+bMmVKCOHdd9/t5nQAAAAAkBPl5eWLFy/OdQroY7q7ArqwsDCEsGPHjn0Pq62t7eZEAAAAAAD0Ld0toCdOnBj+eyOOfXj66adDCOPHj+/mdAAAAAAA9BXdLaA/+9nPhhD+7d/+rbq6em9jHnzwwd/85jchhLPOOqub0wEAAAAA0Fd0t4C+4oorBg8e3NHRMW/evKeeeiqdTnedymQyH3744f/+3//7C1/4QgihpKTkK1/5SjenAwAAAACgr+juTQgrKyuXLl36qU99qqam5hOf+MTgwYOzx0855ZRVq1Y1NDRkv4zFYv/2b/82YsSIbk4HAAAAAEBf0d0V0CGEuXPnLlu2bObMmSGEurq67MHXXnutq30+8sgjn3rqqQULFnR/LgAAAADIlYcffvjuu+9OJpO5DgJ9RndXQGcdc8wxf/jDH1566aVHH310+fLldXV1nZ2dVVVV06ZNO+OMM84666xEItEjEwEAAABATrz99tvf/e53QwgFBQVf/OIXcx0H+oaeKaBDCLFYbPbs2bNnz+6pJwQAAACAQ8e2bduyD7Zv357bJNCH9MAWHAAAAAAAsLsDWwH9m9/8ppvznX322d18BgAAAAAA+oQDK6Dnz5/fzfkymUw3nwEAAAAAgD7BFhwAAAAAAETiIG9CWFhY+KlPfWr+/PmjRo3q2UAAAAAAELWGhoY77rijvr5+/y+pq6vLPnjuuedqa2v3/8KCgoLPf/7zU6ZMObCI0C8cWAF94YUXPvzwww0NDW1tbQ8//PDDDz88a9asc84555xzzhk3blw0CQEAAACghz3wwANLliw5uGvXrl27du3aA7pk06ZNd91118FNB33agW3Bce+9927ZsuXRRx+96KKLBg8eHEJ46aWXrrzyyvHjx5900kk333xzdXV1NDkBAAAAoMc0Njb24+ng0HHAW3AUFBScddZZZ5111p133vncc8/9+te//r//9//W1ta+9tprr7322jXXXDN9+vRzzjlnwYIFRx99dBSJAQAAAKCnXP/Zq6aPnrafgzs7OlLpdGFh4X6OT6VTC26/6GCjQX9wkHtAhxDy8vJOO+2000477bbbbnvppZeWLFmydOnSdevWvfnmm2+++eZ11103derUBQsWLFiwYPr06bFYrAdDAwAAAECPGFxWNbJyeERP3pnujOiZD9TWrVu/8pWvPP7446lUau3atRUVFblOxOHiwLbg2PNTxOOnnnrqD37wgw8//HDZsmX/9E//NHHixBDCu+++e8MNNxx//PGTJk26+uqrX3nllUwm0/3pAAAAAIADcuWVV95///319fVHHnlkPN4DlSDsp558t8VisZNPPvnmm29+//3333jjjYULF06bNi2EsHr16u9///szZ850o0IAAAAA6H1PPfVUCOG5555bvnx5eXl5ruNwGDn4LTj2IRaLTZ8+ffr06ddff/27775722233XHHHZlMZt26dVFMBwAAAADRyWQym+q31G7f3NTSlMlkSopKhlYMGTVoRF4ikm4tCtm7IM6cOTPXQTjsRPiHZP369UuXLl28ePELL7wQ3SwAAAAAEJ1kR9urq16v31H/SvXyroMnT5qxuvaDGROOG1hWmcNsB8p92uh9Pb/hy9q1a2+55ZbZs2ePGTPmq1/9arZ9LisrO++885YsWdLj0wEAAABARNKZ9Mvvv/afK55+e927E0aMP/7IY0+adMJRoyZX16x+7u0XX6le0dqe7IUYv/jFL2Kx2I9//OPm5uYvfvGL5eXlV199ddfZ1atXX3zxxWPGjCksLBw3btwXvvCF119/vevs5ZdfHovFGhoaQgj5+fmxWKy+vn4/r+3m1F2X//M//3Nra+s3v/nN8ePHFxUVTZ48+corr9w5RtZ//ud/nnXWWVVVVeXl5SeeeOJNN92UTO768n7kjCGELVu2XHXVVccdd1xZWdnw4cP/4i/+4te//rW70+VKj62A/vDDD5csWbJ48eJly5Z1HRwwYMBf//VfL1iw4JOf/GRxcXFPzQUAAAAAvWDtlg1NLU3lxeVTRk7sWj5cVlw2qbhs3R83vLDyD4MrBs04cnrvhMlkMhdffPGDDz6488Enn3zys5/9bEtLSwhh6NCha9euXbt27S9/+cuf//znn//850MIH/vYx3bs2HH//fd3dHRceOGF8Xi8oKBgP6/t5tRd2tvbzzjjjBdeeGHcuHEjR46srq7+l3/5l1deeeXpp59OJBLZMTfffPM111wTQsjLy6uoqFi+fPny5cuXLl36wgsvHFDgmpqak046qba2NhaLDR8+vLGx8fnnn3/++edvuummnatzek13V0CvXr160aJFJ5988vjx46+66qps+1xZWfl3f/d3//Ef/7Fly5b77rvvs5/9rPYZAAAAgEPQum0bV9ZW7+1/L1Yve3TFk/H8xIb62vXba3b+X0jEtrc2vrJ6xX9tfHdvl79bu6oHo955552LFy/++te//tBDD11xxRUhhJaWlr/7u79raWm5/PLLt27dunnz5u3bt1911VWdnZ1f+tKX3nvvvRDChRde+POf/7ykpCSE8H/+z//perw/13Zz6i633nrr+vXrly9fvmbNmtWrVz/22GOJROK555578cUXswPefvvtb37zm3l5eXfccUdjY2NdXd2KFSsmTpz46quv3nzzzdkx+znjt7/97dra2jPPPHPjxo01NTUNDQ233357COHaa6/NNtf0soNcAV1dXf3rX/968eLFy5f/z943gwYNOvvssxcsWHDaaad1/bsEAAAAABxqamtrsw++/9iP9zGsoaGhpaWlpLpkj2fb2tp+9+6zd734i65lvHuzdevWg8u5s3feeWfp0qXz58/vOnLrrbfW1NSce+65t912W/ZIZWXlokWLGhoa7rrrrkWLFt1zzz17e7YDurabU//xj398/vnnTzjhhOyXZ5555uc+97nFixe/8847c+fODSFce+21mUxm4cKF//AP/5Adc/zxx999993z5s176KGHFi5cuP8zZhfIXn/99SNGjAghJBKJyy677JFHHqmpqfnwww+PPvrog3jl6Y4DK6Dfe++9JUuWLFmyZOetVYYMGTJ//vwFCxbMmzcvPz+/pxMCAAAAQA+rq6vrqafan82FW1tbuz/RlClTzj777J2PPProoyGE7JLknV166aV33XXXc889t49nO6Bruzn19OnT58yZs/ORiRMnhhA6OjpCCOl0+rHHHovH45dddtnOY+bMmXPttdfGYrF0Oh2Px/dzxgEDBoQQHnnkkRkzZuTl5e2clpw4sAJ66tSpXY+HDx/+uc99bsGCBXPnzu36bwkAAAAAh77JkyevXLkyhDBjzLEDSyv3NuzD2rUbttQMqxratQH0zrY2bBtUUTV2+Oj8vD0vysyEzNMrfx9CGDJkSPczH3XUUbvEqK6uDiHceuutd9xxx87H29raQggbNmzYx7Md0LXdnHrKlCm7zB6P/8/OwDU1NclkcuTIkYMHD955TCKR+O53v3ugM15++eUvvfTSDTfc8LOf/ezCCy+cN2/erFmzsq00OXGQxXFBQcGoUaNee+2111577YAu/MMf/nBwMwIAAABATyksLMw+uGjuBSePP2Fvw5Z/8OZDf/jt2KFjhlYM3uVUS1vr2+vf/YujZ51+3Mf3dnlnunP2yr/aebru2KWfTSaTW7ZsCSEsWbJkj+OTyWR7e/sed8o90Gu7OfXAgQP3/m2FtWvXhhCGDx++jzH7P+MFF1xQWVm5cOHC11577eabb7755psLCgrOOOOM7373uzNmzNjHFETkIAvo9vb2V199tWejAAAAAMAh5chhY2dOPvHVVSsK8wsqSv5nFW2yo21V7ZqTJ54wYcSRvRZml52mCwsLKysr6+vrt23btu+Gd3cHem03p97j+vEuQ4cODR+1TfYBzfjpT3/605/+9Pr163/3u98988wzjzzyyG9/+9vHH3/8+eefnzVr1kempWcdWAF94oknRpQDAAAAAA41laUVU0ZOymQyr1QvH1AyoLy4LBaLtbS1bt9Rf9LE40dUDR87ZFSussVisUmTJr3yyivvvPPOqaeeuvOp1tbWjRs3FhUVjRq153jdubb7l+9i3LhxiURi/fr1TU1N5eXlO5/61re+tXXr1htvvLGqqmp/Zmxra6utrU0kEqNHjx49evTFF1988cUX79ix44orrvj5z3/+4x//WAHd++IfPWQnr3ZbRN8GAAAAAERh4ojxJ048ft6xc6aMnHhE1fARA4dNGD5u9tSZU0dNnnHk9H2v7Y3axz/+8RDCD3/4w12O33TTTZMmTdr9eE9d2/3Ld5afnz979uxUKnX77bfvfHzVqlU33njj0qVLs0ue92fG+vr68ePHjx8/vqGhoWtAWVnZmWeeGULYsWPH/qeipxxYAQ0AAAAAh5sRA4fNO2bOqUd97NhxRx877uiZk0/8xPEfnzhifG7b5xDC1VdfXVFRsXjx4q997Wv19fUhhI6Ojrvuuuumm24qKCi46KKLIrq2+5fv4sYbbwwhLFy48O67704mkyGEDz/88Atf+EII4fzzz8++zvsz47Bhw8aMGZNKpa644orsmBDC22+/nX3+2bNnH1AqeoQCGgAAAAA+QiwWG1hWOXbI6LFDRg+tGByPHRKt2qBBg+68885EInHrrbcOHDjwiCOOGDBgwKWXXppKpX72s59NnTo1omu7f/ku5syZ84//+I/t7e2XXHJJeXn58OHDx48f//LLL0+fPv2mm246oBl//OMfhxDuu+++oUOHjho1avDgwcccc8ybb745c+bMr3zlKweUih5xSPxRAQAAAAAOwnnnnffKK6986UtfOu644+rr60eNGnX++ee/9dZbF1xwQaTXdv/yXfzgBz9YvHjx/PnzR40a1dLSctJJJ33ve99btmxZSUnJAc34mc985oUXXvjsZz87atSourq6vLy8U0455cc//vGzzz5bXFx8EMHoplgmk8l1hr7ntNNOO//88y+55JJcB+n/Ojo6slv2FBUVlZWV5ToO/VM6nd62bVsIIT8/v6KiItdx6Le2bt2ayWTi8XhVVVWus9BvNTQ0dHR0hBCqqqricesMiMSOHTuyvxVbUVGRn5+f6zj0T62trc3NzSGEsrKyoqKiXMehf+r6sFlcXFxaWprrOP3f6tWrzz333BDCT3/60xNPPDHXcf5k0aJFv/rVr0IIP/n8TSePPyGiWTrTnbNv/KsQwsSJEx988MGIZoFDWV6uAwAAAABAztzz+/uXLn90Pwc3NjZ2dnYOHDhwP3d/TmfS3YgG/YECGgAAAIDDTleDvHztWwd88eaDnw4ON343EwAAAIDDzowZM3qzFD509h6BXmYFNAAAAACHndNPP/2hhx7K7ga+n1asWHHLLbeEED796U+ff/75+39heXn5EUccccARoV9QQAMAAABwODriiCMOqBeuq6vLPhg0aNBRRx0VTSjob2zBAQAAAABAJBTQAAAAAABEQgENAAAAAEAkFNAAAAAA8NHi8T81abFYLLdJoA9RQAMAAADAR5s2bVpVVVVeXt6sWbNynQX6jLxcBwAAAACAPqCysvK3v/1tKpUqKirKdRboMxTQAAAAALBf8vPz8/Pzc50C+hJbcAAAAAAAEAkFNAAAAAAAkVBAAwAAAAAQCQU0AAAAAACRcBPCg5TJZDKZTK5T9H87v8hecCLibUYv8zajF/hBhV7gbUZ0ut5a3mZEx6eAXuZFhsOZAvpgZDKZ1tbWrVu35jrIYSSZTCaTyVynoJ/r6Ojw55qopdNpbzN6wfbt23Mdgf6vsbEx1xHo/5qbm5ubm3Odgn6utbW1tbU11yn6v/r6+lxHAHJGAX0wYrFYQUFBeXl5roP0f6lUqqWlJYSQn59fVFSU6zj0T5lMZseOHSGERCJRUlKS6zj0W01NTSGEWCxWVlaW6yz0Wy0tLalUKoRQVlYWi8VyHYf+KZlMdnR0hBBKSkoSiUSu49A/tbe3t7W1hRCKiory8/NzHYf+qevDZkFBQWFhYa7j9H+lpaW5jgDkjAL6IOXl5fm/qF6Q/XgTQkgkEl5wIpJOp7MP4vG4txnR2bFjRyaTicVi3mZEJ5lMZgvogoKCeNytPohER0dH9ie0/Px8zSARSafT2QLaxy6i48NmLysoKMh1BCBnfDIB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ebkO0DNaW1ubm5v3eGrgwIGJRKLry4aGhgceeGDZsmX19fWDBg2aNWvWeeedV1JS0ltJAQAAAAAOF/2kgF66dOkvf/nLPZ667bbbxi3x37EAACAASURBVI4dm328devWq666qq6uLoRQVFS0efPm3/zmN6+++uqiRYvKysp6Ly4AAAAAwGGgn2zBUVNTsz/DfvKTn9TV1R155JE/+clPfvnLX/7gBz8YOnTohg0b7rnnnqgTAgAAAAAcbvrJCuja2trw54udd7d27dpXX321oKDgmmuuGTZsWAhhwoQJ3/zmN7/61a8+++yzF154YVVVVe8lBgAAAADo7/rDCuhMJlNbWxuLxY444oh9DHv55ZdDCNOnT8+2z1lHHnnkkUcemUqlli9fHnlQAAAAAIDDSX8ooHfs2NHc3Dx8+PD8/Px9DFu9enUI4YQTTtjl+IwZM0II1dXV0SUEAAAAADgM9YctOLL7b4waNer3v//9M888s2nTpiFDhowfP/4zn/nMzrtqbN++PYSw+yrpESNGhBDq6+t7MTIAAAAAQP/XHwro7B0Ily9f/sorr2SPrF+/fvny5b/73e++8pWvnHLKKdmDDQ0NIYTS0tJdLi8rK+s6u4v169ffd999ux9Pp9Pt7e07duzouW+CPUun09kHHR0dXnAikslksg9SqZS3GdHJvtMymYy3GdFJpVLZB83NzbFYLLdh6K86OjqyD1pbW9va2nIbhv6qs7Mz+6Ctra3rMfQsHzZ7WUtLS64jADnTHwro7AroVCo1f/78v/zLvxw6dOiaNWvuvffelStX3nLLLXfcccegQYPCf1fM2bp5Z/sooOvq6pYuXbr78bKyss7OzmQy2ePfC3uTSqW6PlRDRNLptD/XRC2TyXib0QvUgvSC9vb2XEeg/+vo6Oj6Nw+ISGdnp3/n6AV+OIHDWX/YA3rgwIFz5869/PLLv/SlL40bN66kpGTatGk33njj2LFjk8nkAw88kB3Wtchxj/xYAwAAAADQs/rDCugzzzzzzDPP3OVgIpE455xzbrnllvfeey97pLKysrW1tbm5eZeR2d+1GThw4O7PPHHixNtvv33341dffXVhYWFFRUUPpGefOjs7s//JCgoKiouLcx2H/imdTjc1NYUQ8vLydt+lB3pKY2NjJpOJx+Pl5eW5zkK/1dzcnF3DVV5eHo/3h3UGHIJaW1uza59LS0vz8vrDpwkOQW1tbdlfGCouLi4oKMh1HPqnrg+bhYWFRUVFuY7T//kZGA5n/flHxvHjx4cQNmzYkEqlEolEZWVlbW3t7gV09sgeC+jy8vKZM2fu8ckTiUR+fn5PR2av4vG4F5yIdO3+FovFvM3oBd5mRKdr3+f8/HwFNBHp+h3qvLw8f6ERka79EHzsohf4sNk7/JslHM768yeTwsLCEEJRUVH2A1hlZWX47w2jd7Z58+auswAAAAAA9JQ+X0Ank8nLL7/88ssv3/2Gqhs2bAghjB49OrsaaMKECSGEN954Y5dhr7/+etdZAAAAAAB6Sp8voIuKigYOHLhu3bonnnhil1P/8R//EUI47rjjsl9+7GMfCyG88cYbDQ0NXWM2bdr0/vvvJxKJvW21AQAAAADAwenzBXQI4ayzzgoh3HvvvU8++WQqlQohbN++/bbbblu+fPmgQYPOOeec7LCxY8eedNJJra2t//zP/5xdLt3Q0HDzzTdnMpnTTz99j3tAAwAAAABw0PrDHvCzZ8/+zGc+88gjj/zoRz/6yU9+UlJS0tTUFEKoqqq68sord76b7Ze//OUrr7zyjTfe+PznPz9y5Mj169dnMpkxY8b8/d//fe7iAwAAAAD0T/2hgA4hXHzxxccdd9zDDz+8cePG5ubmyZMnT5069dxzzy0vL9952KBBg2699db7779/2bJlGzduHDJkyJw5c84999zi4uJcJQcAAAAA6K/6SQEdi8Vmzpy5P/s4V1RUXHbZZZdddlkvpAIAAAAAOJz1hz2gAQAAAAA4BCm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OTlOgDAIaq1tXXt2rXbtm3r7OyMx+MVFRWjR4+urKzMdS4AAACAPkMBDbAHGzZsePPNN1966aWdD86cOXPChAlHH310rlIBAAAA9C0KaIBdbdq06fXXX1+2bNmIESMGDx5cUFDQ2dm5ffv25cuXhxBisdhRRx2V64wAAAAAfYACGuDPpNPpt9566+WXX540adLAgQOzBxOJxPDhwysrK5cvXx6LxUaPHl1WVpbbnAAAAACHPjchBPgzdXV1yWRy4MCBXe1zl6KiohEjRrz88ssbN27MSTYAAACAvkUBDfBnGhsbly1bNmDAgD2eraioyI7p3VAAAAAAfZICGuDPdHZ2hhASicQez8bj8a4xAAAAAOybAhrgzxQVFc2cObOtrW2PZ7PHCwsLezcUAAAAQJ+kgAb4M4MHDw4h1NXVZTKZ3c9u2bJl5syZ2TEAAAAA7JsCGuDPlJWVDRs2rK2tbfXq1el0eudTNTU127dvLyoqGjlyZK7iAQAAAPQhebkOAHDIOfbYY9etW/fkk0++9957AwYMKC8vLy0tTSaTra2ts2bNOvHEE/e2QzQAAAAAO1NAA/yZlpaWV199NZFIpFKppqam+vr6mpqaj3/840OGDJk7d+7xxx9fXl6e64wAAAAAfYMCGuB/tLW1vfTSS88++2xpaens2bPz8vIaGxsbGxv/+Mc/HnPMMSUlJdpnAAAAgP2ngAb4HytXrnz22WerqqomTJgQi8VCCJWVlSGE9vb2lStXlpSUjBw5cvjw4bmOCQAAANA3uAkhwJ+kUqmampq8vLzx48dn2+cuBQUF48aNW7Zs2bp163IVDwAAAKDPUUAD/ElTU1MqlSovL9/jPQYHDBgQj8e3b9/e+8EAAAAA+ihbcACHux07dnzve98LIQwdOvSYY47Jy9vzX4yxWCwvL6+jo6N30wEAAAD0YQpo4HDX3t7+/PPPhxCmTp16zDHH7K1izmQynZ2dhYWFvZsOAAAAoA+zBQfAn+Tn5+fn5zc2Nra3t+9+duvWrel0uqqqqveDAQAAAPRRVkAD/EksFhszZkxHR8e77747adKknXeCbmlpWbdu3cyZM8eNG5e7gAAAAAB9jAIaOOy0t7dv27atra0tFouVlZVlMpmuU5MnT66rq2tsbHzrrbeGDBlSXFycTqebmpq2bt160kknTZgwYdCgQTlMDgAAANC3KKCBw0g6na6url65cuWOHTtCCPn5+cXFxalUqrOzM3vvwby8vFmzZpWXl2/cuDGTySxbtiyEMHPmzEmTJk2dOnX8+PE5/gYAAAAA+hQFNHC4SKfTTz755IoVK15//fXy8vKCgoJkMtnS0pJKpRoaGkpLS7PD8vPzTzjhhEmTJm3ZsmXixIkhhLKysmHDhhUUFOQ0PgAAAEDfo4AGDhcvvvjiCy+88Pvf/37o0KHt7e2bNm1qbm7u6OhoaWnZvn17W1vbpk2b2traCgsLQwhlZWVlZWW5jgwAAADQt8VzHQCgN+zYsePpp59+9tlnJ0+ePHz48Lq6ug8++GDTpk319fX19fXt7e319fWrV69+/vnnk8lkrsMCAAAA9BNWQAOHhTfffPOdd96pqqpqb29/6623NmzY0N7enp+fH4/H0+l0KpVKJBKtra2/+93vysrKTjnllFznBQAAAOgPrIAGDgsbN25MpVJtbW1vvPHGxo0bm5ub8/Pz8/PzM5lMKpWKxWLZs3V1dTU1NY2NjSGEVCpVX19fV1fX3Nyc6/gAAAAAfZIV0MC+/PSnP128eHE6nc51kO7avHlzbW1tZ2dnJpNpa2vLy8traWnJnspkMul0OhaLJZPJRx555Iknnhg1alQ6nW5vb89kMtkxiUSiuLi4qKgod99BzygvL7/uuutmzJiR6yAAAADAYUEBDexVKpW65557+kH7HEJobW3t6OhIp9OZnewyJh6Pp1Kp1tbWzZs3t7e3x2KxeDwei8XS6XQ6nS4tLc3LyystLc1J/p7S2Ni4ePFiBTQAAADQOxTQwF6lUqls+5yXFx9U2bcX/6Y6mrfWhVgilsmEVCqWSMRjsf85m06nEvFYSXFBKp3u6OjIpNurKkuKigpj/z0olUq1tCTLSgpLS2KlJcW5+R66J5VK121PhhA6OjpynQUAAAA4XCiggY82akTZLd/+i1yn6JZnXlj1y4diddt2bKlr3lafLiqK5yXiIYRMJtPRkUrEE5UDik8+fsTG2obBVaUTxg85duqIXZ6hvT317urNM44dNfeUCYl4bE+THNI2btpxxXXP5joFAAAAcHhRQAMfrWlH+xPPrc11im7ZsGnH9ob2pubOlmRHR2e6rTGZiP+pgI7FYsXF+Z3p8MG6+i11TdsaksOGDlrx9pbdn+SPW1tfeWPT1vpUeVnfWw9e39iW6wgAAADAYUcBDXy0rduTd/77W7lO0S3JZLKpqaO+vrmjo7OzMx1CSKVSIYRYLBaPxxqb2ppbOrdtT4YQGpo6nnj+w4KCgt2fpKOjIz9/W3Hxlj2eBQAAAGAXCmign+vo6Egmk6lUKplMptPpWCxWUFDQ2dmZvbtgJpNJpVLZexImEom8vLx0Ot3e3p7JZAoLC3d5qt3vWwgAAADAPsRzHQAgQm1tbS0tLU1NTW1tbdl7KmYb53g8nslk0ul09mAsFovFYolEIh6PhxBaWlo6Ozt3v1lf9paM2TEAAAAAfCQroIF+q7OzM5lMtrS0FBUVJRKJVCrV2dmZyWTa29uzD8KftuCIZ9vngoKCRCKRXf6cTCZDCHl5ebHYn+43mEqlUqlULBbLy/M3JwAAAMB+sY4P6Lfa2tqam5uztXLXwUQike2aQwjZ7TgKCgry8/OzK6Pz8/Pz8/M7Ojo6OjqyR7JXdXZ2trW1lZaWFhcX5+abAQAAAOiDrOMDPlrlgMIz5o7NdYoD9l51zfqavJEjqrJf1mzaXv3BppAJZWWlzc1tddvS8US8ckBJLBbLZDI7mpNlpUXDh5QXlxRs2LgtPy+RX5AoLyssLSlMpdKZTGb0yDHDhlRUDSzL7Td10Jp2tD3+/9bmOgUAAABweFFAAx+tvrFt8W/fz3WKA5PJZBobG1tbWz/cmMweaW1tbWhoDSE07Ojs6Ohob0+HkO7sbM3ejTCdTre0Nu9oyRQUFLS3d4TQUVRU1LAjmZ//p203tjU1Jqqbc/o9AQAAAPQxCmhgr/Lz8wcMGNDY2JjrID0jLy+voKAgmUx2bawRQsj8t7y8vOyu0FmxWKyoqKisrKz/7fg8aNCgXEcAAAAADhf9rVgBelAsFvvRj370zDPP5DrIQXr//ferq6tHjhyZLZGbm5tra2s3b96cvTNhU1NTUVFRtnpubm5OJBLxeHzChAmVlZWbN2/Oy8ubOXPmlClT4vF+tVd+YWHheeedl+sUAABwiMpkMm1tbSGEoqKiXGcB6CcU0MC+HHPMMcccc0yuUxykd999t7q6urq6euLEibFYrKWl5b/+67/WrFlTVFT07rvvrl+/vqKiIp1O5+fnr1mzJoRQUFAwffr0tra2tra2c84556//+q/Hju17O18DAAAHoaGhobq6+o9//GNnZ2cIoaCgYPjw4ZMmTSopKcl1NIC+TQEN9FsTJ07cuHHj9u3b33vvvZEjR5aVlRUVFbW2tnZ2dg4bNmz06NHNzc2ZTCYWi61atSqdThcXF3/44YdtbW2nn3763Llztc8AAHCY2Lhx4+uvv/6HP/whHo8XFxdnMpnW1tZMJjN79uyTTz558ODBuQ4I0IcpoIF+Ky8vb9asWXl5eY2NjcuWLQshtLS05OfnhxBGjRo1efLkurq6t99+e8uWLel0OrsFx+DBg0899dQzzzxz4sSJuY4PAAD0hvr6+tdff33ZsmVjxowZOnRodhe+VCq1YcOGF198MRaLzZs3z44cAAdNAQ30ZyUlJXPnzl2/fv2QIUOam5tDCC0tLXV1dVVVVa+++moqlaqqqspkMhUVFYlE4uijj/7Wt741efLkgoKCXAcHAIBcuuqqq95///1cp4hQJpNJp9MhhHg8Xl9fv3nz5pKSkt0/CLS2tv7qV78aOXJkeXl5LmL2jHvvvbeioiLXKYDDlwIa6Ofi8fjYsWN33k+jra1t7dq1VVVV7e3tsVgsFotVV1fn5eWNHDmy7254DQAAPWXlypUrV67ctGlTroP0hkwm09jY2NLSku2jdz/b0tKyYcOGAQMG9H62nvL000/Pnz8/1ymAw5cCGjjsFBYWTp48efLkydkv6+rq8vL8ZQgAACGEUFdXd9FFF7W3t+c6SC/pWge9x7OxWCwej2cymd4N1cO+973vFRYWfvrTn851EOAwtee/YQEAAIDDUCwWy3WEQ1Ff76ABcsiiPw5RDQ0NtbW127Zta2pqKikpGTVqVGlpqZ+E6AWtra1bt25NpVKJRGLw4MFuNgIAwGFl0KBBP//5z6+88sqamppcZ+kN2bXPe9x/I/z3VtHZjft6N1dPuv766y1/BnJIAc0hJ51Ov/nmm+vXr1+2bFk6nU4mkyGEU045ZcOGDTNmzCgtLc11QPqtzs7OZcuWbd68uetILBYbMWLEtGnT1NAAABw+Jk+ePGPGjP5927pMJpNKpUII8Xh869atNTU1ZWVlhYWFuwxrbm4uKSkZM2bMwIEDcxGzZ8ydOzfXEYDDmgKaQ85rr722adOm119/ffTo0SUlJa2tra2trf+/vXuPi6paHz++NtfhDoKKIqICiqhpeEFLU/OSZpoVZWqaeSxLs0520dOpU1+/lpZpx8zUn2ZlqZmXvJUHLTXvIqKiKF5QzBsoMIAOlwFm//5YrzPfaQZxAIeB8fP+w9e4Zs1ez55Zs2fPw5pnnzx5Mjk5Wa/X9+jRw/LCxED1lZWVZWZmbtq0SaPRBAQEuLi4lJSUaLXagwcPZmdnP/jgg/zxAwAAAPeODz/80N4h2FZJSUleXp4QwsPDo6ioaP/+/YcOHQoLCwsKCpKLnQ0Gw7Vr165cudKtW7fevXt7eHjYO2QAqKtIQNdtv/76640bN+wdxd2k1WovXrx4+fLlRo0a5eTkGAwGee0LJyen3Nzc5OTkAwcONGnSxN5h2sTTTz/t6elp7yjuXQUFBZmZmcHBwaGhocaf14WGhqanp+/evdvT07N79+72jRAAAACALQQGBrZr104IcfDgwUuXLsnvZTqdrqys7IEHHujUqRPZZwCoDhLQddtPP/104sQJe0dxN+l0ury8PI1G4+zsbHaXqqpyKbSj/hCsf//+JKBrhlzLkJWVVVhY6OLiIv/OYTAYXF1dmzZtatpTUZRmzZrpdDqtVpuTk1OvXj17xQwAAADAdsLCwvz9/YODgzMzM2U9aFdX10aNGkVGRvI1DQCqiQR0XVVaWjphwgQHyz4LIUpLSxVFscw+CyEURZFXh5BXh6vx0Gxu5MiRCxcubNmypb0DcXD5+fmJiYk6nS4hIUG2FBQU5OXlFRYWBgcHW/ZXFKV+/foJCQktW7YkAQ0AAAA4Kj8/v06dOpWVlRUXFwshNBqN/AYKAKgmEtBVoapqcXHxzZs37RjD5cuXk5KS7BiAXcjCCKqq2jsQm8jPz9++fXujRo3sHYgj0+l0+/fvP3DggI+PT5MmTdzd3WXpZ09PTxcXF29v78LCQstHqaqq1+tzcnLs+65HXSePXaqqMpFgO/JiSkKIW7duGasJAXdXaWmpvFFQUEBqBjZiPJoVFRWVlJTYNxg4KuP3SvlrSMsOOp2uZiNycDyfwL2MBHQVqapa7kdUjWncuPGwYcM2btxYbr6s7qr427I8RXDUb9QxMTH9+/e377xyeMePH9+/f3+jRo0aN25sbPTy8ho2bNi2bdtatGghL3Jt9qiysjJVVZ2cnHh1cFcwkWA7xu/SBoPBUT8uYXfGaWb382E4MKYZaoDpwiamWQ1w1JVkAKxBAroqFEXRaDR2r0T89ttvp6amHjt2zL5h3F3Ozs6qqpaWlrq4mE9OVVXLyspuV6DDAXz00Uf169e3dxSOrKCgoKioyN/fPzw83DQvo6qqv79/mzZtzpw507p166CgILMHZmZm9ujRIyQkxO7vetRp2dnZqqoqisJEgu3k5eXJpYK+vr4sTYWN3Lp1q6ioSAjh5eXl6upq73DgmAoLC+ViSQ8PD41GY+9w4JhKSkry8vKEEG5ubl5eXvYOx/F5e3vbOwQAdkMCum7717/+VVBQYO8o7qacnJxjx46dOnWqefPmGo3GYDDIJd6KomRkZLRo0SIsLKxFixb2DtMmAgIC7B2Cg8vNzRVC+Pn5Wa4K9Pf3l/U3srOzw8LCTO+6efNmdnZ2y5YtGzZsWHOxAgAAAAAAOAQS0HWbWabMMfj6+oaGhiYmJrq6uspiCIWFhbm5uT179gwICOjWrZujroCGrclVgZaL64UQrq6uISEhDRs2vHDhQnBwcFBQkJubm16vv3HjxrVr1zp16hQdHc0iLwAAAAAAgMoiAY1ap23btp6enq6uriUlJQcOHCgqKoqJiWnevHlYWFh0dDTZZ1SZm5ubEEKv15d7b0BAQEBAQMuWLS9fvnz58mVje2xsbERERKNGjQwGA79nBwAAAAAAqBQS0Kh1FEUJDw8PCwvLzMxs1qzZzZs3PTw8QkNDLSvzApUSEBCgKIpWq23atKllKjknJ6devXq9e/f29PTUarXFxcWurq46nU5V1bNnz549e9bZ2blhw4bh4eH+/v52iR8AAAAAAKDOIQGNWsrFxSUkJKRBgwbyuhBcewTVp9FogoODS0pKLly40KJFC9NK0Pn5+ZmZmZ07d46OjpZXINHpdAcPHiwtLT106JBGo3FyciouLi4tLY2NjY2KioqIiLDffgAAAAAAANQZJKAB3EPatm2bl5e3c+dOnU5Xv359d3d3g8GQm5t75cqV+++/v3Xr1jL7bDAYDh48uGPHjnr16rVv317W7lBVNTs7OzExUVVVT0/Pxo0b23tvAAAAAAAAajsS0ADuIRqN5sEHH/Tx8cnMzBRCJCQkCCE6d+4cGhoaFRUVGhoqu126dEmn0/n5+YWHhxsXSiuKEhQU5OrqmpCQQAIaAAAAAADAGiSgAdxbNBpNly5dbt26lZmZGRERoSiKr6+vi4uLaVXoq1evJiQkREdHm5bpkPz8/Ly9vQsKCvLz8319fWs2dgAAAAAAgDqGBDSAe5G3t7e3t7e8bTAYcnJyTO/V6XSKoshyHOU+Vghx69YtEtAAAAAAAAAVc7pzFwCACctl0QAAAAAAACgXCWgAMOfp6amqamFhYbn3FhQUyD41GxQAAAAAAEDdQwIaAMw1bNiwS5cuGRkZlnfpdLr8/HyNRuPn51fzgQEAAAAAANQtJKABwFxYWJhGo8nKyrpw4UJZWZmxXavVnj59unPnzlFRURTiAAAAAAAAuCMuQggA5lxcXDp37lxWVrZ3797s7GxfX18nJ6eCgoKioqIuXbo0b948NDTU3jECAAAAAADUASSgAaAc/v7+PXv2bNSo0dWrV0tLS4UQiqL4+flFREQ0atTI3tEBAAAAAADUDSSgAaB8Hh4e7du3v++++woKCsrKyjw8PFxdXe0dFAAAAAAAQF1CAhoAKqIoipeXl72jAAAAAAAAqJO4CCE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c7B1AXbVy5crNmzfbOwrHp6qqwWAQQiiK4uTE30tgK2VlZYJpBhtjmqEGGAwGVVWFEM7OzvaOBQ7LOM2cnJwURbF3OHBMxm8BTDPYDtOsD1hsJgAAIABJREFUhpWUlNg7BAB2QwK6ivLz8/Pz8+0dBQAAAAAAAADUXiSgq2L48OFFRUX2juKekJGRER8fL4Ro1apV165d7R0OHFNRUdGqVauEEA0bNhwwYIC9w4HD+vHHH4uLizUazbBhw+wdCxzWf/7zn8zMTCHEsGHDNBqNvcOBY9q/f/+ZM2eEEAMGDGjYsKG9w4FjOnny5KFDh4QQXbt2bdWqlb3DgWO6evXqtm3bhBBRUVGxsbH2DuceEhwcbO8QANQ0EtBV8eKLL9o7hHtFYmKiTEC3a9du0qRJ9g4HjiknJ0cmoENCQphmsJ3169cXFxd7eHgwzWA7ycnJMgE9bty4gIAAe4cDx3Tz5k2ZgH7yySdjYmLsHQ4c08qVK2UCulevXnFxcfYOB47p4MGDMgHdvn17Ts8AwKYoQwkAAAAAAAAAsAkS0AAAAAAAAAAAmyABDQAAAAAAAACwCRLQAAAAAAAAAACb4CKEqNXc3d1DQkKEEP7+/vaOBQ7LyclJTrOgoCB7xwJH1qhRI29vbz8/P3sHAkdWv359eUBzdna2dyxwWP7+/nKaubu72zsWOCxvb285zby8vOwdCxyW8csmp2cAYGuKqqr2jgEAAAAAAAAA4IAowQEAAAAAAAAAsAkS0AAAAAAAAAAAmyABDQAAAAAAAACwCRLQAAAAAAAAAACbIAENAAAAAAAAALAJEtB28P777w8ZMuT06dP2DqTm7Ny5c8iQIV999ZW9A4E93YMzHzXp5s2bs2fPHjly5LPPPltQUGDvcFC7MD0c0t69e4cMGTJv3jx7B1LbbdmyZciQIUuXLrV3IKiNmB61E8c3Iz7BAcAxkIC+J3z11VdDhgx55ZVX7B0IANjK0qVL//jjj1u3bgUHByuKcte3v3LlyjVr1tz1zaJm3CPTw/owODG4x1lOFaYEjGrn9OD4ds+y9Sc4AKBmuNg7AAAA7oJjx44JIWbOnNm6dWtbbH/lypWenp5xcXG22Dhs7R6ZHrUkDNR+TBVUoHZOj9oZFWqArT/BAQA1gwT0PaFjx46+vr6+vr72DgQAbEX+KrNly5b2DgS1EdPDDCcGMMOUQAXq1vSoW9HijvgEBwDHQAL6nhAbGxsbG2vvKAAAQK3AiQHMMCVQgbo1PepWtAAA3CNIQNtTcnLyqlWr0tLS3N3dw8PDH3jggT59+phWtlJVdc+ePZs2bUpPT3d1dW3Xrt3o0aMvXLjwySefjB49Wv4G7a233jpz5ky523/11Vf79+8vhNi5c+ecOXMGDBgwYcIEIcS0adMSExN/+OGHy5cvr1q16vTp0waDoVmzZoMGDXrooYeqVlrr6NGj69evP3PmTGlpaUhIyIMPPjhkyBA3NzezbgUFBcuXL9+/f39ubm6DBg26dOnyzDPPeHt7y3tlnOPHj+/Tp8+CBQv2798/aNCg559/Xt574sSJ+Pj48+fPZ2Rk+Pn53XfffXFxcU2aNDFufO/evZ988skLL7zw0EMPfffdd0lJSUVFRaGhoSNGjOjcuXNWVpZsLC4ubtKkyRNPPNGzZ0+z8O44hBAiLy9v3bp1R44cycjI0Gg0ISEhgwcP7tatm9nzVgPRZmRkrF69+siRI7m5ufXq1YuOjh46dGiLFi0q/eLVuApm/gcffHDkyJHx48cPGjRIdi4rKxs+fHhRUdGDDz44ZcoU40Y+/PDDpKQk4xtBVdV9+/b9+uuvV69ezcvL8/f3Dw0NHThwYGxsbGWndA28NNUfAqYWLVr0yy+/yNtPPPGEEGLlypVeXl7C6olR8ft65syZ+/btE0IUFBQMGTLE1dV17dq18oGqqu7YsWPLli0XL150cnJq1apVXFxcw4YNx40b169fv0mTJhmHsPIgWbEKDpJ33NMqv7nquntketwujNvNGbMTg+oclGrm48xgMMTHx2/btu3PP/90c3Nr1arVsGHDrH9+arPqPIFr1qxZtmyZ5bt1zpw5O3fufPfdd7t27Wo2XMVTxTglBMe32oHpcceoOL7VchV/v6v4+angE/yOj63m0MaHv/DCC4MGDfrxxx937dql1Wrr16/fpUuXYcOGGcOQrJnn1kwGK79pAkBdRALabvbu3bthwwZVVf38/HJzcxMTExMTE5OTk9944w3jB8zSpUs3bNgghHBxcVEUZd++fUePHn388cdNtxMeHm722WYwGE6ePCmEcHZ2riCAffv2LVy40GAwaDSaoqKi1P8aP358ZfdFnuDKET09PdPS0tLS0vbt2/fpp5+6uPzfHNPpdFOmTLl48WJwcHBgYODVq1fXr19/9uzZjz76yMnp/66HqarqvHnzdu/ebTrEhg0bvv76a3nb19c3Kytr+/btu3fvfvfddzt27GjaMysr680338zPzw8JCcnMzExLS5s+ffqrr766bNmymzdvNmnSJCcn5/z587Nnz/by8urUqVOlhsjJyXnjjTe0Wq2iKP7+/oWFhSkpKSkpKWYn9zUQ7bFjx6ZPn15cXCyE8PPzu379+vXr13fv3v3666/36tWrcq9fzap45t9///1Hjhw5ceKE8Ttkenp6UVGRECIlJUVVVfnuKCsrO3XqlBAiJiZGdvv+++/lpWnc3d39/Py0Wm1WVtaRI0defPHFwYMHVyHOGnhpqjwEzLRs2bKwsPCPP/4oKyvr3bu3oijGI481E+OO7+t27dppNJrt27c7Ozv37NnTuHFVVefOnbt9+3b5X3d39yNHjhw9evTpp582i9DKg6SVyj1I3nFPq/zmquvukelxuzCMwVjOGUvVOSjZ9JhpMBhmzJhx8OBBIYSiKIqiHD58OCkpqXfv3lY+P7VfjX0iVDxVjDi+1Sr3+PTg+OYAyn2Z7vj8VPAJbv35dtWGNiotLX3//fdPnTrVoEGD232BtWaeWzOild80AaCOIgFtN+vXr2/ZsuVbb70VHBxcUFDw888/r1q1aufOnT179pQ5ytTU1A0bNri4uEyYMOGhhx5ycXFJSUmZNWvWjz/+aLody0s8L1++/OTJky1atOjRo0cFASxatKhJkyaTJ09u3rx5fn7+hg0b1qxZ88svvzz00EOVusLDn3/++f333zs7O7/00kt9+vRxc3M7f/78J598cu7cuTVr1jz77LPGnrt37w4ODp43b15YWJgQ4uDBgx9//HFKSsqZM2eioqKM3bZs2XLlypWhQ4e2bds2PDxcCJGRkfHtt98KIZ588smnn37ay8srJydn0aJF+/fvnz9//sKFC01T8Js3b+7QocPbb7/t7e198+bNDz744Ny5c/PmzQsPD58zZ079+vWLi4tnzJiRlJQUHx9vPEe0cogffvhBq9XGxMS8/vrrAQEBcsHCggULli9fPnjwYHd395qJtri4+PPPPy8uLh40aNCIESN8fHx0Ot3q1avXrVs3d+7cyMjIkJAQ61/BGlbxzL///vuFECdOnDB+XZTfFRVFyc3NvXbtWuPGjYUQFy5cKCws9PPza968uRAiIyNjzZo1zs7OkydP7t69u6Ioer1+3bp1K1asWLNmzWOPPVaFVQM18NJUbQhY6t27d+/evQ8cOFBQUPDaa68Z//Zm5cS44/taZjS2b9/u7u7+97//3TjuoUOHtm/frijK888/379/f09PzzNnznz22Wc//fSTaXjWHyStVO5B8o57WrU3lwO4R6bH7cKQLOdMuapzULLpMXPXrl0HDx50cnIaM2ZMv379NBrN6dOn58yZY8x/OYAa+0SoeKoYcXyrVe7x6cHxzQFYvkzWPD+3+wSv1Pl21YY2Pnzjxo1ubm7//ve/5VLlpKSkadOmpaSknDp1qk2bNsK6eW7liNZ80wSAusvpzl1gG97e3tOmTQsODhZCeHp6jhw58rHHHhNCLF++XHaQN0aPHt23b183NzcnJ6d27dpNmTJFVdUKNnvo0KFVq1Z5eXlNnTq14l+3ubq6fvzxxy1atFAUxc/Pb/To0fL0bsWKFZXakeXLl6uq+uyzzw4cOFCO2KJFC/nLO/nHfFNvvvmmzD4LIWJjY+Up2qVLl0z7XLp0acqUKWPHju3SpUtgYKAMSf7de8yYMfLnTvXq1Zs6dWpYWFhWVlZ8fLzpwz08PN566y1Z1sPHx2fo0KFCCCcnp7feeqt+/fpCCHd3d7lAIyMjw/goK4eQ1U5GjBgREBAgNztw4MCOHTs2bdr0+vXrldpUdaLduHFjTk5Ojx49xo8f7+PjI4Tw8vIaM2bMI488UlZWZvz1d+1U8cxv2rRpQEBAXl7e5cuXZX/5HfKBBx4QQsil/cYb999/v/yemZqaKoTo0aNHjx49ZIubm9uwYcO8vb21Wq1Op6tCnDXw0lRtCFjPyolhzfvakqqqctKOGjXqySef9Pb2dnJyioqKmj59uulPOkQlD5LWsDxIWrOnVXtzOTBHnR7lspwz5arOQcl2x0yDwWA8Ixo6dKiXl5ezs3N0dLTlk1mn1apPBI5vtQ3TowIc3+oEy5epOl9nKvXYag6dl5f35ptvGgtlxMTEdOvWTZh8gbVmnls5YtVOOQCgrnCoD7a6Ra4XMG156qmnhBBpaWl6vV6v1ycnJ7u5uQ0YMMC0T3R0dLNmzW63zYyMjDlz5gghJk+eLBN8Fejbt6/Z5aFlAMePHy8rK7NyL1RVPXz4sKIoAwcONItz2LBhnTt3Nk2XN2/evFWrVqbd5IKU0tJS08aQkBCzmnQnTpwQQpjVHlEUZciQIUKI5ORks6Hl57rUoEEDIUTTpk1N/5QtG03HtXII+ZIdOnTI9Cn64IMP5s6dGxoaWmPRJiYmCiFk3taUnC0pKSmiFqt45hvXMR0/flwIoarqyZMng4KC5G/TjLsmbxh/QtujR481a9a8/vrrppstLS01GAxCCPlvZdXAS1O1IWA9KyeGNe9rS1qt9sKFCx4eHmYvd3BwsPxmIlXqIGkly4OkNXtatTeXA3PU6VEuyzlTruoclGx3zMzKysrMzPTw8Hj00UdN+5g9mXVdrfpE4PhW2zA9KsDxrU6wfJmq83WmUo+t5tDNmjWLjo42bWnUqJEQQp4VWDnPrRyxaqccAFBXUILDbiwvFhcYGBgQEKDVajMzM4UQqqo2aNBAo9GY9lEUpVmzZunp6ZYb1Ov1M2fO1Ol0Tz/9dOfOne8YQEREhFlLUFCQn59fXl5eVlZWw4YNrdmL7OxsvV4fGBholst2cnIaOXKkWWeZbjZV7gqU0NBQ03a9Xp+dna0oStOmTc16ysXUZusU/P39LYeQf0a+3bjWDzFo0KDU1NRVq1b99ttvvXv3btu2bVRUlGk6tQaiFUJcvXpVCLFx48YtW7aYtpeUlAghsrOzRS1W8cwPDQ3t0KHD9u3bjx8//uijj964cSM7O7tHjx7yzE+en6mqKm906NBBbsHZ2Vn+KO/mzZtXrly5evVqWlra4cOHCwoKqhxnDbw0VRsC1rNyYtzxfV2ua9euCSGaNGlidpQWQoSHh+/du1fertRB0kpmB0lh9Z5W4c3lwBx1epTLcs6UqzoHJdsdM+WTGRoaWvGTWdfVqk8Ejm+1DdOjAhzf6gTLl6k6X2cq9dhqDm1Z2NB0cbqV89zKEat2ygEAdQUJaLsxO2sxNmq12ry8PL1eLyxOd6RyG1VVXbBgwfnz5++77z4rz+rq1atn2RgYGJiXl3fjxg0rE9A3btwQt9kXS/KXa3dk9vmdm5urqqqPj4/ltUrkLmRlZZk2lnvuWPGJqfVD9OzZ08vLa8WKFbKq15o1a1xcXDp06DBy5EhZU6wGotXr9Xl5eUKI252V6vX60tLSKlz5p2ZUPPNlAlr8t5Kj/Alt69atfXx8wsLCLl68mJOTo9Pp8vPzW7RoYfpe2Lt37+rVq8+fPy//qyhKZGSkvMBm1eKsgZemCkOgsqyZGHd8X5ergqOf6U+AK3WQtJLZQVKyZk+r9uZyYA45PcpV7pyxVJ2Dku2OmVqtVljxZNZ1d/cToZprSzm+1TZMjwpwfKsTzF6m6nydqexjqzl0xV9grZnn1o9YtVMOAKgrammK6l6Qm5tr2Sj//tmgQYNbt24JIeRnlZlyG7du3fr777/Xq1fv7bfftrJkWH5+vmWjPA2y/tTcz8/vdpuyZOVJnln8/v7+iqLcunXL8ixEPofVP7Wt1BCdOnXq1KlTVlZWUlLS8ePHExISEhMTk5KSZs6cGRUVVQPRurq6enl56XS6FStWWJnTr1UqnvlCCH9//xYtWpw/f/7y5cvyO6RcwdS2bduLFy+mpKTIgo+mP6H97bffvvjiCzc3t4EDB7Zr1y4sLKxRo0YuLi7jxo2rcgK6Cur6S+N4rJ8YFb+vy924/D5T7nw2bazUQdJKlgd5K/e0Cm8uB+ao06NctbOWqJXHzKCgIPHf8xMz5T7DEELcvHmzOg/n+ObY6u70KBfHtzrB7GWqzjlzZR9bzaEr/gJrzTyv1IhVOOUAgLqiNn5g3yPS0tLMWjIzM/Py8lxcXIKCgmRtqczMTMv0mdkl+4QQZ8+eXbRokbOz89SpU+WnoDUuXrxo1qLVarVaraIod6wfbdSwYUMnJ6esrKzCwkKzu77//vuvvvqqmue4Qgg3N7fAwEBVVS13XJYisazsYaMhSkpKrl+/LpcwBwUF9e/f/8033/zuu+/69OljMBh++eWXmolWURS5Ecsh9Hr9tWvXzBZZ1zYVz3zZYryc/cmTJzUajaxe0rZtWyHEyZMn5U9oZR9JXnX9H//4xyuvvNK9e/fQ0FAXFxdVVatTgqMK6vpL43ismRjWvK/LJY/Sly5dsjxKm1ZJqoGDpKjMW6Cyby4Hdu9Mj1rLymOmPCcp98m8cOFCjURa25ktaFVVVf7cu8pq1QTm+FZNjj09ai2ObxWrzjlzNc+37+7pujXz3MoRq3zKAQB1BQlou4mPj5drMYzkGXbHjh2dnJw8PDwiIiL0ev22bdtM+5w9e/bcuXOmLfn5+TNnziwtLR07dmyl/i4aHx9vdq6zZs0aIURUVJT11RucnZ1bt25tMBh+/fVX0/Zr166tXr16//79d2UdqPzysGHDBtNGVVU3btwohGjTpk3NDKHT6caNGzdu3DjT7zwajUaupjGedtRYtHKDplavXj1+/PhNmzZVfwjbqXjmyxb5/fDgwYMXL15s1aqVLP4olzKdOHEiJSVFo9G0bt1adlZVVf78zey3aUeOHJG/JKhJdfqlcTBWTgwr39eWGjRoEBAQUFhYaHb0y8rK2r17t/G/NXCQrNRboFJvLgd270yPWs6aY2ZgYGBISMgdn8x7k3wLy2uHGCUnJ5tdcKKyas8E5vhWHQ4/PWo5jm8Vq845czXPt+/i6bqV89yaEat8ygEAdQUJaLspKCh47733Ll26pKpqfn7+0qVLt23bpijKc889JzuMGjVKCPHtt9/+/vvvJSUlqqqmpqbOmDHD1dVV/PfXQAaDYfbs2Tdu3OjevbvldXUrlp+f/69//evq1auqqup0uuXLl8sPP2MAVpJxLl++fOvWrbJ09fXr12fPni2EeOihh+5KQdvhw4c7Oztv37592bJl8iNZq9XOmDEjPT09MDBw0KBBNTOEv79//fr1DQbDokWLjCnUP//8c/Xq1UII41eaGog2Li7O09Nz7969S5YskZGUlZXFx8fLSmH9+vWr/hC2c8eZL4Ro3bq1m5tbUlKSqqrGC08HBASEhIRcvHgxKyvrvvvuM62kLC8P8vPPP8sZWFxcHB8f/+mnn8oOly9frrG9q9MvjYOxcmJY+b6WCgsLjd8KnJ2dn332WSHEsmXLNm3aVFhYqKpqWlra+++/X1paavooWx8kK/UWqNSby4E58PQwDaP2s+aYqSjKiBEjRHlPZjVL2TqA0NBQIcTOnTtTU1Nly/nz52XBijs+toKpwvHNMTje9OD45kiqc85czfPtu3u6bs08t2bESp1yAEBddA+dhNU2o0aNWrZs2cSJEz09PY3nUiNGjJA/GBRCdOjQYejQoevXr587d+78+fPd3NwKCgpatmwZFxe3cOFCHx8fIURKSsqRI0eEEFeuXJk6darZEK1atRo7duztAujVq9fOnTtffvll0wBkfb1K7Uh0dPTgwYM3bdr05ZdfLliwwMfHR9Ysa9as2ejRoyu1qdtp1KjR6NGjv/nmmzVr1qxdu9bX11cWwnZzc5s0aZI1p9F3a4jx48dPnz59x44du3bt8vf31+v18veDLVu2HDx4cI1F6+PjM3HixNmzZ2/cuHHjxo0BAQE6nU6v1yuKMnny5CZNmlR/CNu548wXQri6urZr1+7w4cPir+dbbdu2vXLlirD4CW1cXNycOXN+/vnnTZs2eXl5ySe8bdu28ovoP/7xj2eeeebuXnL9dur0S+N4rJwY1ryvxX8vlfnKK68EBQXJ7xX9+vXbs2fP8ePHFy9evGTJEg8Pj4KCAicnp379+pn+eKUGDpLWvwUq++ZyYA45PSzDqOWsPGZ27959z549+/fvN3sy//a3vy1evNi+u2Bf7du3l4WPp0yZ0qRJk5KSkoyMjGbNmj388MOrVq2q4IF3nCoc3xyAg00Pjm8OpjrnzNU83767p+vWzHMrR7TylAMA6igS0HYzZMiQkJCQdevWpaeny4IbTzzxRKdOnYwdFEUZO3ZsZGTkb7/9dvr0aVdX14EDB77wwgvyxE5ey85gMMjO5ZYJ8/DwqCCAAQMG9OrVa/Xq1WlpaQEBAZGRkd27d+/Zs2cV9mXcuHHR0dG7du1KS0u7efNmREREt27dhg4dKhdr3xVPPPFEeHj41q1bL1y4cOPGjYiIiPDw8Mcff/wuZvSsGaJLly6ffvrp2rVr09PTc3JyvLy8WrVq1atXr379+plmlmsg2h49eoSEhGzevDktLe3KlSuBgYGRkZHPPPNM06ZN79YQNnLHmS/df//9hw8fVhSlVatWxsY2bdrEx8cLi4sI9erVS6PRrFu37vLly8XFxVFRUX369Onbt29WVtbMmTOzs7MbNmxYA7sm1d2XxvFYOTGsfF9PmDBhyZIl2dnZGo1Gtri4uHz44YebN29OSkpKS0szGAz333//8OHDs7Ozzaon2fogWam3QKXeXA7MIaeHZRi1nzXHTEVRpkyZEh8fv23btj///FNV1fbt2w8fPjwoKMixEzR35OrqOm3atJUrVx4+fPjatWv+/v5Dhw4dMWLEli1bKn7gHacKxzcH4GDTg+Ob46nOOXM1z7fv7um6NfPcmhGtPOUAgDpKcfhf9zier7/+esOGDbNnz46MjKzaFqZNm5aYmDhz5kzj7xMBAHfL3r17P/nkk379+k2aNMnesaDWYXqgTmMCowJMDwAAcDvUgK69pk2bNm7cOLNLDur1+l27djk7O8uKeAAAAAAAAABQa1GCo/YKCwtLTEz85ptv/vnPf3p6egohioqKFi5cqNVqu3XrJltsxGAwWLk0XlEUJyf+jIHajimNWovJiQowPVCnMYFRAaYHAAD3FBLQtdewYcMSExOPHz8+ZsyYyMjIsrKyixcv6nQ6Pz+/F154waZDr1ix4qeffrKm5+DBg1988UWbBgNUH1MatRaTExVgeqBOYwKjAkwPAADuKSSgay+NRjNr1qzNmzfv2bMnLS3NyckpJCQkPDw8Li6ufv36Nh160KBBDzzwgDU9/fz8bBoJcFcwpVFrMTlRAaYH6jQmMCrA9AAA4J7CRQgBAAAAAAAAADZBOS0AAAAAAAAAgE2QgIatvP/++0OGDDl9+rS9AwEAAAAAAABgHySgcU/46quvhgwZ8sorr9g7EAAAAAAAAOAeQgIaAAAAAAAAAGATLvYOAKgJHTt29PX19fX1tXcgAAAAAAAAwD2EBDTuCbGxsbGxsfaOAgAAAAAAALi3kICGuby8vHXr1h05ciQjI0Oj0YSEhAwePLhbt26KosgOa9asWbZs2ejRo+Pi4kwfOGfOnJ07d7777rtdu3Y1bU9OTl61alVaWpq7u3t4ePgDDzzQp08f49Z27tw5Z86c8ePH9+nTZ8GCBfv37x80aNDzzz8v783IyFi9evWRI0dyc3Pr1asXHR09dOjQFi1amG5fVdU9e/Zs2rQpPT3d1dW1Xbt2o0ePvnDhwieffGIMUo4yYMCACRMmGB944sSJ+Pj48+fPZ2Rk+Pn53XfffXFxcU2aNDF2kI964YUXBg0a9OOPP+7atUur1davX79Lly7Dhg3z8vK6a086AAAAAAAA4IhIQOMvcnJy3njjDa1WqyiKv79/YWFhSkpKSkqKZbrZSnv37t2wYYOqqn5+frm5uYmJiYmJicnJyW+88YYxBy2EUFV13rx5u3fvNn3ssWPHpk+fXlxcLITw8/O7fv369evXd+/e/frrr/fq1cvYbenSpRs2bBBCuLi4KIqyb9++o0ePPv744xUHtmHDhq+//lre9vX1zcrK2r59++7du999992OHTua9iwtLX3//fdPnTrVoEGDwMDAq1evrl+//uzZsx999JGTE1XUAQAAAAAAgNsiAY2/+OGHH7RabUxMzOuvvx4QEGAwGOLj4xcsWLB8+fLBgwe7u7tXdoPr169v2bLlW2+9FRwcXFBQ8PPPP69atWrnzp09e/Y0zfNu2bLlypUrQ4cObdu2bXh4uBCiuLj4888/Ly4uHjRo0IgRI3x8fHQ63erVq9etWzd37tzIyMiQkBAhRGpq6oYNG1xcXCZMmPDQQw+5uLikpKTMmjXrxx9/rCCqjIyMb7/9Vgjx5JNPPv30015eXjk5OYsWLdq/f//8+fMXLlzo5uZm7Lxx40Y3N7d///vfcuV1UlLStGnTUlJSTp061aZNm8o+IQAAAAAAAMC9g/Wb+IszZ84IIUaMGBEQECCEcHJyGjhwYMeOHZs2bXr9+vUqbNDb23vatGnBwcFCCE9Pz5EjRz722GNCiOXLl5t2u3Tp0pQpU8aOHdulS5fAwEAhxMZyLWS2AAAZkUlEQVSNG3Nycnr06DF+/HgfHx8hhJeX15gxYx555JGysrK1a9fKB8rtjB49um/fvm5ubk5OTu3atZsyZYqqqhVEtWLFirKyst69e48ZM0ZW0qhXr97UqVPDwsKysrLi4+NNO+fl5b355pvGuh8xMTHdunWTMVfhCQEAAAAAAADuHSSg8Reenp5CiEOHDpWVlRkbP/jgg7lz54aGhlZhg/3795fbNHrqqaeEEGlpaXq93tgYEhJiVjk6MTFRCCGz1aYGDBgghEhJSRFC6PX65ORkNzc32WgUHR3drFmzCqI6ceKEEMKsTIeiKEOGDBFCJCcnm7Y3a9YsOjratKVRo0ZCCNOnCAAAAAAAAIAlSnDgLwYNGpSamrpq1arffvutd+/ebdu2jYqKMssgV4rZBQOFEIGBgQEBAVqtNjMz05jUDg0NNS0JLYS4evWqEGLjxo1btmwxbS8pKRFCZGdnCyEyMzNVVW3QoIFGozHtoyhKs2bN0tPTyw1Jr9dnZ2critK0aVOzu8LCwoQQGRkZpo2y1ocpSj8DAAAAAAAA1iABjb/o2bOnl5fXihUrzp07t2bNmjVr1ri4uHTo0GHkyJGyNHMFyq16IUt5WDZqtdq8vDxjAtrX19e0g16vz8vLE0Ls3bu33LH0en1paemNGzeEEP7+/pYdym2UcnNzVVX18fFxcTGf//Xq1RNCZGVlmTZ6e3vfblMAAAAAAAAAKkACGuY6derUqVOnrKyspKSk48ePJyQkJCYmJiUlzZw5MyoqqoIH3rx507IxNzfXslGuX27QoIGxxWxNsaurq5eXl06nW7FiRQX5X5lllqlqM+U2Gh+lKMqtW7dKS0vNctAyWrOkudnSbAAAAAAAAABWopIA/k9JScn169fl+t+goKD+/fu/+eab3333XZ8+fQwGwy+//GLa2Wy9s6qqsmiGmbS0NLOWzMzMvLw8FxeXoKCg20WiKErjxo1FeRf60+v1165dk0HKWsyZmZlFRUVm3Sq4QqCbm1tgYKCqqpZ9ZNUOOTQAAAAAAACAaiIBjf+j0+nGjRs3bty4goICY6NGo4mJiRFCFBYWyhZnZ2chRGZmpuljk5OTzUonS/Hx8TqdzrTlp59+EkJ07Nix4krKbdu2FUJs3LjRrH316tXjx4/ftGmTEMLDwyMiIkKv12/bts20z9mzZ8+dO3fHjW/YsMG0UVVVOVybNm0qeCwAAAAAAAAAK5GAxv/x9/evX7++wWBYtGiRMWv8559/rl69WgjRunVr2SILN+/cuTM1NVW2nD9//osvvnBzc7PcZkFBwXvvvXfp0iVVVfPz85cuXbpt2zZFUZ577rmKg4mLi/P09Ny7d++SJUtkMGVlZfHx8bIsdb9+/WS3UaNGCSG+/fbb33//vaSkRFXV1NTUGTNmuLq6ittXzxg+fLizs/P27duXLVsms+1arXbGjBnp6emBgYGDBg2q1PMGAAAAAAAAoFzUgMZfjB8/fvr06Tt27Ni1a5e/v79er5eVnVu2bDl48GDZp3379i1atDh//vyUKVOaNGlSUlKSkZHRrFmzhx9+eNWqVWYbHDVq1LJlyyZOnOjp6WlcWD1ixIiwsLCKI/Hx8Zk4ceLs2bM3bty4cePGgIAAnU6n1+sVRZk8eXKTJk1ktw4dOgwdOnT9+vVz586dP3++m5tbQUFBy5Yt4+LiFi5c6OPjU+7GGzVqNHr06G+++WbNmjVr16719fWVNaPd3NwmTZpUbiYdAAAAAAAAQGWRgMZfdOnS5dNPP127dm16enpOTo6Xl1erVq169erVr18/Y1rW1dV12rRpK1euPHz48LVr1/z9/YcOHTpixIgtW7ZYbnDIkCEhISHr1q1LT0+XFTOeeOKJTp06WRNMjx49QkJCNm/enJaWduXKlcDAwMjIyGeeeaZp06bGPoqijB07NjIy8rfffjt9+rSrq+vAgQNfeOEFWZTD7HKCpp544onw8PCtW7deuHDhxo0bERER4eHhjz/+uDG1DQAAAAAAAKCaFLNLyQGO4euvv96wYcPs2bMjIyPtHQsAAAAAAABwj6IGNOq2adOmjRs3zuySg3q9fteuXc7OziEhIfYKDAAAAAAAAAAJaNRtYWFh169f/+abb4wFpouKir766iutVtulSxdPT0/7hgcAAAAAAADcyyjBgbqtqKjo7bffvnjxokajiYyMLCsru3jxok6n8/PzmzVrVnBwsL0DBAAAAAAAAO5dJKBR5xUVFW3evHnPnj0ZGRlOTk6NGzcODw+Pi4urX7++vUMDAAAAAAAA7mkkoAEAAAAAAAAANkENaAAAAAAAAACATZCABgAAAAAAAADYBAloAAAAAAAAAIBNkIAGAAAAAAAAANgECWgAAAAAAAAAgE2QgAYAAAAAAAAA2AQJaAAAAAAAAACATbjYOwAAAAA4Ap1Od+DAgdOnT2u1Wk9Pz4YNG3bp0iU8PFxRFHuHBgAAAMBuWAENAADqpN27dyuKoihK+/btb9fn6aefln3+8Y9/lNtBVdWGDRvKPunp6Xc3ws2bN8stnzt3zsqHXL58+bnnnmvSpImHh8eHH34oGyMiIhRFefXVV+9ueHdRVlbWK6+8Ur9+/b59+06cOPG9996bPHnyyJEjIyMjY2Ji1q5da+8AAQAAANgNCWgAAFAndenSRaPRCCFOnDiRn59v2aGsrGz79u3y9rZt28rdSHp6+vXr14UQTZs2bdasma1itU5xcfEjjzyyfPnyK1euFBUV5ebm2jceK6Wmpt53330LFy4sLCwUQri7u0dGRvr5+cl7jx49GhcXN2HCBFVV7RomAAAAAPsgAQ0AAOokd3f3Bx54QAhhMBgSEhIsOxw9ejQnJ0feTkpKysrKsuyzf/9+eaNnz542i9Rau3btOnnypBBi2LBhW7duffvtt+0d0Z0VFhY++uij165dE0IMHDgwMTFRp9OdOXNGq9XeuHHjk08+CQwMFEIsWLDgyy+/NHvshx9+qChKUFCQHeIGAAAAUFNIQAMAgLqqV69e8oYxj2zqt99+M95WVdX0v0YHDhww25QdGSt1/L//9//69esXEhJi33issWjRogsXLgghRowY8csvv3Ts2NHZ2VkIITPL77zzzt69e728vIQQH374YXFxsZ3DBQAAAFDjSEADAIC6ypg13rdvn+W9MuP84IMPBgQECCG2bt1q2adWrYAuKyuTNzw9Pe0bifXWrVsnhFAUZf78+eVebLBVq1b//Oc/hRA5OTm7d++u6fgAAAAA2BsJaAAAUFcZy0AfOHDAYDCY3lVUVLRnzx4hxCOPPNKnTx8hxNatW83KEBcWFh49elQIERIS0qJFi5qL24HIVdstW7b09/e/XZ8HH3xQ3jhz5kwNhQUAAACg1iABDQAA6ip3d/du3boJIXJzc1NTU03v2rt3b1FRkRCib9++/fv3F0JcuXLl1KlTpn0OHz5cWloqhOjZs6fZ6t3U1NSJEydGRUV5eXl5e3tHRUVNmDAhJSXFMgZvb29FUf7zn/8IIdauXdu+fXsXFxfLesem8vPzu3TpoiiKi4uLXEE8c+ZMRVEmTZokO7i6uiqK8ve///2Oz4A1cT7++OOKomg0GvmEGB07dkxRFEVRnJyctFqt6V3p6enyrjFjxlQcgMzp5+TkmP0BwFTnzp23bNmyZcuWAQMGyJaXX35ZUZT/+Z//EUJkZ2fLsT777DPTR+Xl5X300UexsbH16tXz9PSMjo4eNWrUnj17zP6KsGTJEkVRoqKihBA3btx49913o6KiPDw8goKCevXqtXjxYvkSAwAAALAXEtAAAKAOu10ZaFl/w8fHp3Pnzv369ZONZlU4blcAes6cOW3btv3qq69Onz5dUFCg0+lOnz69YMGC++6775NPPjFLgBp99dVXcXFxycnJxkoa5dLpdIMGDTp06JCiKN9///2TTz5p9b6aszJOmfYtLi42e4rkCnEhhKqqe/fuNb3rjz/+kDcGDhxYcQwRERFCiBs3bsyaNet2z4yHh8eAAQMGDBhg/TLzPXv2REZGvvfeewkJCVqttrCw8NSpUz/88EOPHj3GjBljlkmXjh07dv/998+YMeP06dNFRUXZ2dl//PHHSy+91L179+zsbCvHBQAAAHDXkYAGAAB12O3KQMsEdK9evVxcXJo1axYZGSlun4A2LQD97bffvvnmm2VlZS4uLs8///zChQsXLlw4ZswYV1dXg8EwderUJUuWWIaRkJDw2muvCSEaNGjQrVu38PDwcqMtKioaOnSozPx+/fXXw4cPl+3vvPNOSUnJv//9b/nfwsLCkpKS2bNnV7Dj1sf5yCOPyBs7d+403YIxAS2E2LVrl+ld8r9OTk59+/atIAYhxHPPPSdvTJ069dFHH924caM1VxqcP39+SUnJ+++/L4SoV69eSUlJSUnJ5MmT5b0pKSn9+/e/ceOGq6vr2LFjFyxY8P3330+dOjU4OFgIsWzZstGjR5ttMD8///HHH79y5Uq7du3ee++9pUuXvvrqqw0bNhRCHDx4cOjQoRUs0AYAAABgWyoAAECdVVhYKMtAR0VFGRtlVQchxNy5c2XLxIkThRCenp5FRUWyxWAwNG7cWAgRHBxsMBhkY15enq+vrxAiICBg586dpgPt3r07MDBQCOHj45Obm2ts9/LyEkK4urqGhob+8ccfpg/ZtGmTPN06e/asqqrFxcWPPfaYbJk/f77lvsybN0/eW1JSYtou09kTJ040tlQ2Tpl/79Gjh7GbwWBo0qSJ3IIQIjY21nLErl27lvOM/1VJSYlZktrLy+uxxx774osvUlNTjU9suT744AMhRGBgoGmjwWCIjY0VQjRu3PjMmTOmd928eXPo0KFylM2bN8vGxYsXG4d+9tlnja+vqqpXrlzp1KmTvOvbb7+9474AAAAAsAVWQAMAgDpMo9HIMtCpqak5OTmycceOHaqqCiGMuVFZBrqgoMC4UPry5ctXr14Vfy0AvWLFivz8fCHEe++9Z7osWgjRvXt3uWL35s2bK1asMAujpKTkm2++eeihh24XZ2lp6XPPPbd582YhxGeffTZhwoTq7HVl45SLoA8ePFhQUCBb/vzzz8uXLwshXn/9dSHE4cOHdTqdvOvKlStpaWniv7U7Kubi4vLrr7/+85//lFlvIYROp9u8efNrr70WFRUVFhb20ksvJSQkWL9r+/fvP3jwoBDiu+++k3lzI29v72XLlsl1zStXrjR7YHBw8DfffOPu7m5sady48cqVK52cnIQQCxYssD4GAAAAAHcRCWgAAFC3GTOwxpIa27ZtE0IEBwe3bt1atshaHMKkCoexILJpAejff/9dCOHj4zN+/HjLgcaNG+fj4yOE2LFjh9ldMTExDz/88O0iNBgMf/vb31avXi2EGDZs2Jtvvlm5PbRQ2ThlKlmv1xv3WtbfCAsLkzU0SktLjXcZy3HcsQC05OrqOn369MuXL69bt+7ll182LfR86dKlxYsXx8bG9urV69q1a9ZsbcuWLUKIoKCgcp9PHx8f+Xrt3r3b7K7XXntNroU3FRERMWzYMCFEQkLCzZs3rQkAAAAAwN1FAhoAANRtltchlAWg+/bta1za7Ovr27VrV2GSgC63APSJEyeEEC1btpSFNcx4eXm1atVKCJGcnGx2V7t27YxjWfr73/++bNkyeXvLli0ZGRmV2L3yVDbOXr16ubm5CZMy0DIB3aNHjxYtWshaHMa8s7wCYWBgYMeOHa0PSaPRPPHEEwsWLEhLS0tLS1u4cOHQoUON65H/+OOPLl26WJODPnz4sBAiKyvL2dlZKc+qVauEEDdu3DB7oHx9Lcl2VVWPHz9u/e4AAAAAuFtIQAMAgLotNjZWJjpleY309HRZQcKsNrGswpGUlCRzlzJb3aBBg6ioKGMfrVYrhGjWrNntxpJ3yW6mGjVqVEGEW7ZsURTlmWeeEULk5+e/88471u9duSobp5eXV48ePYTJmmiZgO7evbuiKDIFb5aA7t+/v7Ozc9XCa9Gixfjx43/++eeMjIxZs2Z5enoKIS5fvixrg1QsKyvLmiHkdRpNW5o3b15uT2N7dna2NVsGAAAAcHeRgAYAAHWbsQx0QkJCaWmpXP4shOjTp49pN5mAFkL89ttvxcXFSUlJ4q8FoK0h63iUlpaatZe7EtnUkiVLVq5cKS+v9/3338v8r+1YxinLQCckJOh0Oq1WK9dQy6y0TEAfOHCguLj4+vXrqampwroC0NevXz937ty5c+dkxW1L/v7+b7311s6dO11dXYUQ33//veVTZ0Z26NSpU8mdyH00Mq3+bEoOLYQwS1gDAAAAqBkkoAEAQJ0nq3DcunXrxIkTMgHdqlUrWVnCqFOnTv7+/kKIrVu3HjlyRK/Xi7/W3xBCBAQECCEuXrx4u4EuXLgghKhXr16lwvviiy/Gjh3r5OQ0f/58me+eOHHiHVOxFahCnDKhXFJSsm/fPrlUvF69enL1t3z2iouLDx06ZFwHLRPWFZs1a1ZkZGRkZGTFRUU6d+48ZMgQIYRerz9//nzF25Qxnzt3ztnZ2aVCZn85SE9PL3eDcjm8EMJ4mUQAAAAANYkENAAAqPOMeeS9e/fKC/SZ1d8QQjg7O8s10Vu3bjVWizZLQLdp00YIcebMmYKCAstRCgsL5epg2c16xqv5dezYUV42MDk5ecGCBZXaSDXjbNu2bePGjYUQO3bsMNbfcHJyEkJERETIEiK7du2SCeiYmJiGDRveMYzg4GB5447llRs0aCBvlJWVWbNrubm5f/75Z7kdVqxY8eWXXxpreRsdO3as3P6HDh2SN6KjoyseGgAAAIAtkIAGAAB1XteuXWUFhkWLFskiwpYJaPHfKhxXr1795ptvhBCBgYFmScmHH35YCJGfn79kyRLLhy9evDgvL8/YrWo++ugjuRT3/fffz8zMrNpGqhCnoihyUfPOnTuNVyA03iUXQe/atUsWgLam/oYwSd9/8cUXt6vCIclLC7q6ujZt2rTibRpfuI8//tjy3tTU1JEjR06aNMkyPf35559bZrcvXLiwfPlyIUS7du3q169f8dAAAAAAbIEENAAAqPM0Gk3Xrl3Ff5fiOjk5yYyqmX79+skbslvPnj3lEmCjESNGeHt7CyGmTZtmXCUt7du3b9q0aUIILy+vUaNGVTnUevXqzZgxQwiRl5c3ZcqUqm2kanHKBPShQ4cSEhKEEN27dzfeZbwOoXxmrExAx8TEtG3bVgjxyy+/fPrppwaDodxuixcvliMOHDjQslh2YWGhaeJ44MCB8gqKX3/99U8//WTaU6fTjRkzRgjh7u7+1FNPmW3nzJkzkydPNi1scu3ateHDh8uWCRMmWLNHAAAAAO46EtAAAMARmGacjeWezTRv3jwiIsL4X7P6G0IIf3//OXPmCCGys7N79uw5fvz4pUuXfv311y+99FKvXr2ys7OFEJ9//rkswVxlf/vb3zp37iyE+O6772Q55sqqWpx9+/Z1cnIqLS3V6/UeHh4xMTHGu+SzV1hYqKqqr6+vzObfkZOT09y5c2USf+rUqbGxsevWrTtz5oxerzcYDBkZGTt27Bg2bNjLL78shHB3d5eZdyN5ecCCgoJ58+YlJSXJRc0uLi5LlixRFKWsrGzYsGFPPfXUl19+uXbt2hkzZkRHRx88eFAIsWjRIsuXwMvL64svvnjwwQenT5/+7bffvv766zExMbJ/586dx40bV7mnGAAAAMDdogIAANR9O3bsMJ7evPvuu7frZroS9ujRo5YdDAbDzJkzzVZGS05OTnKdr2l/uaT3f//3fy03tWnTJvnAs2fPmt2VkJAgr6HXoUOH0tJS2Thv3jzZv6SkxLRzeHi4EGLixInViVOKjY2VfXr16mW2NWPR56eeeup2z165li1bJuufmAbg4uJi2uLt7f3rr7+aPTA+Pt60z6xZs4x3/fTTTx4eHpa75ubm9vHHH5tuZPHixfKurVu3lvtXh44dO2ZmZlZqjwAAAADcRayABgAAjsBYBloIIS82WC5ZBloIERAQ0K5dO8sOiqJMmTLl2LFj48ePj4iI8PDw8PDwiIiIGD9+/PHjx99++22ZOK6mzp07v/jii0KIo0ePLly4sApbqFqcxtoaxgLQxq0Zl5BbWX/DaNSoUUlJSXFxccaks8FgMJbC8PT0HDt2bEpKivFKjEb9+/f/7LPPwsLC3NzcGjduHBQUZLzr6aefPnv27DvvvNOuXTsfHx8fH5/OnTu/9NJLp06d+sc//lFuGN26dTt58uSkSZOaN2/u5ubm7+/fvXv3BQsWHDhwwHgJRAAAAAA1T1ErvGIMAAAAYI3c3NyEhISzZ8/m5ua6uLgEBAS0adMmJiam3LXMd8uSJUtkKv/mzZuyLjYAAACAWsXlzl0AAACAO/H39+/fv79xjTkAAAAACC5CCAAAAAAAAACwERLQAAAAAAAAAACbIAENAAAAAAAAALAJEtAAAAAAAAAAAJtQVFW1dwwAAAAAAAAAAAfECmgAAAAAAAAAgE2QgAYAAAAAAAAA2AQJaAAAAAAAAACATZCABgAAAAAAAADYBAloAAAAAAAAAIBNkIAGAAAAAAAAANgECWgAAAAAAAAAgE2QgAYAAAAAAAAA2AQJaAAAAAAAAACATZCABgAAAAAAAADYBAloAAAAAAAAAIBNkIAGAAAAAAAAANgECWgAAAAAAAAAgE2QgAYAAAAAAAAA2AQJaAAAAAAAAACATfx/azV1G8iHQuEAAAAASUVORK5CYII=">
            <a:extLst>
              <a:ext uri="{FF2B5EF4-FFF2-40B4-BE49-F238E27FC236}">
                <a16:creationId xmlns:a16="http://schemas.microsoft.com/office/drawing/2014/main" id="{AE9B970D-FCEF-4F7F-83AB-72F050320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5"/>
          <a:stretch/>
        </p:blipFill>
        <p:spPr bwMode="auto">
          <a:xfrm>
            <a:off x="6147382" y="1422401"/>
            <a:ext cx="5970116" cy="42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data:image/png;base64,iVBORw0KGgoAAAANSUhEUgAAB4AAAASACAIAAACRKMcMAAAACXBIWXMAAB2HAAAdhwGP5fFlAAAgAElEQVR4nOzdeZzVdb348c+ZnWEGh1UWETBEFMkUwQ03zFJDySg3NNNQMbVS0tKbXjMTtRITUxFMcsEdMzG7ppIrgjgiLiiLyL7LsM4+5/fH+TWPaVgE9DNHZ57PP+5j+JzPfL/vOXwv9/riy/ckkslkAAAAAACAL1pGugcAAAAAAKBxEqABAAAAAIhCgAYAAAAAIAoBGgAAAACAKARoAAAAAACiEKABAAAAAIhCgAYAAAAAIAoBGgAAAACAKARoAAAAAACiEKABAAAAAIhCgAYAAAAAIAoBGgAAAACAKARoAAAAAACiyEr3AF8uEydOrKioSPcUTUUymayqqgohZGRkZGZmpnscGjMXGw3GxUaDcbHRYGovtszMzIwM968QUU1NTXV1dXCxEZ+LLY0OP/zwtm3bpnsKoEElkslkumf4EhkwYMC6devSPQUAAABAIzR69Og+ffqkewqgQbkDur4LLrjgvPPOS/cUTUJ1dfWaNWtCCLm5uYWFhekeh8asqqqqpKQkuNiIr7Kycu3atSGEvLy8goKCdI9DY+Zio8FUVFSkbtFo1qxZ8+bN0z0OjVl5efn69etDCPn5+fn5+ekeh8bMxdbw5s6de+qpp6Z7CiA9/EsT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giK90DAAAAX15lZWUzZ85cvnx5MpnMy8tr3rx5hw4dunfvnp2dne7RAAD4ChCgAQCALVu5cuWUKVMmTZqUSCTy8/NzcnLKy8v79eu3aNGifv367bLLLukeEACALzsBGgAA2IL169e/+eabr7/+evv27du1a5efn5+Xl1dRUfHxxx+vWrWqpqbmqKOOys3NTfeYAAB8qQnQAACwk5566qnHH3883VPEsnr16kWLFqVufA4hZGRkJBKJ1EsbNmx46qmnunTpUlRUlNYZv2D77LPPlVdeme4pAAAaFQEaAAB2Rnl5+bRp02bOnJnuQaJIJpPr1q3btGlTaWnpFl/dtGlTWVlZixYtGn62eCoqKlavXt26det0DwIA0HhkpHsAAAD4Srr88sufffbZdE8RSzKZDCFkZGz5vxcSiURGRkYymUxtazTmzp17yimnbNq0Kd2DAAA0HgI0AADsjDVr1qR7hIgaWVnefhs3bqyoqEj3FAAAjYcADQAAO+P6668/5JBD0j1FLKl7n2tqara2IZlMJhKJ2qdCNw677bbbn/70p0b2YGsAgPTyDGgAANgZXbp0Oeigg95///10DxJRZWVlVlZWdnZ2vfWKiors7OxddtmlsLAwLYNFssceexx00EHpngIAoFERoAEAYCedeeaZZ555ZrqniGXVqlWTJ0+eOnXqrrvu2rJly5ycnLy8vGQyuXLlyvnz5x900EFHHHFEIwvQAAB84QRoAABgC9q0adOrV6/q6upXXnllyZIlLVq0yMnJST0i+eCDD95///3VZwAAPpMADQAAbNkee+zRrFmz7OzskpKS1B3QiUSiTZs2++yzT4sWLdI9HQAAXwECNAAAsFWtW7c+6KCDKioqqqurmzdvXlhYuPkjoQEAYGsEaAAA4DPk5OQ0a9asefPm6R4EAICvmIx0DwAAAAAAQOMk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ZKV7gC+dmpqa6urqdE/RJNTU1KS+SCaT3nOicrHRYFxsNBgXGw3GxUaDcbHRYGovNgWgwdS+50ATJED/l2QyWVZWtmbNmnQP0rRUVFRUVFSkewqaBBcbDaa8vLy8vDzdU9AkuNhoMGVlZWVlZemegiahtLS0tLQ03VPQJPiTrcGsXbs23SMAaSNA/5dEIpGbm7vLLruke5AmoaamZv369SGE7Ozs/Pz8dI9DY1ZdXb1hw4bgYiO+qqqqjRs3hhBycnKaNWuW7nFozFxsNJjKyspNmzaFEHJzc/Py8tI9Do1Z7cWWl5eXm5ub7nFozPzJ1vAKCwvTPQKQNgJ0fZmZmdnZ2emeokmo/YdOGRkZ3nOiSiQSqS9cbDQYFxsNxsVGbMlkMvWFi43Yav+FvouN2GovNgWgwWRlCVDQdPkQQgAAAAAAohCgAQAAAACIQoAGAAAAACAKARoAAAAAgCgEaAAAAAAAohCgAQAAAACIQoAGAAAAACAKARoAAAAAgCgEaAAAAAAAohCgAQAAAACIQoAGAAAAACAKARoAAAAAgCgEaAAAAAAAohCgAQAAAACIQoAGAAAAACAKARoAAAAAgCgEaAAAAAAAohCgAQAAAACIQoAGAAAAACAKARoAAAAAgCgEaAAAAAAAohCgAQAAAACIQoAGAAAAACAKARoAAAAAgCgEaAAAAAAAohCgAQAAAACIIivdAwBAI7dixYr58+evWbOmvLw8Ly+vZcuWXbp0adu2bbrnAgAAgOgEaACIJZlMzpgxY8GCBVOnTs3IyMjIyKipqampqenXr1+3bt323XffdA8IAAAAcQnQABDLzJkzFyxYMH369O7duxcVFaUC9KefflpcXBxCyMnJ6dGjR7pnBAAAgIgEaACIYuPGjR9//HFxcfG+++6bk5OTWszIyGjTpk1BQcFbb72VkZGx++675+XlpXdOAAAAiMeHEAJAFMuWLUsmk7vuumttfa6Vl5fXrl27mpqa5cuXp2U2AAAAaBgCNABEsWHDhqlTpxYUFGzx1YKCgqlTp65fv76BpwIAAICGJEADQBTV1dUhhIyMLf+f2tR6ag8AAAA0VgI0AETRrFmzEEJpaekWX02t5+fnN+hMAAAA0LAEaACIol27dv369VuxYkUymaz3Uk1NzYoVK/r169e2bdu0zAYAAAANQ4AGgChat27dqlWrTZs2zZkzp+6jNqqqqubMmVNWVtauXbuioqI0TggAAACxZaV7AABotPr06VNeXj5p0qTp06e3aNEiOzu7srJy7dq1Bx54YGFh4Te+8Y10DwgAAABxCdAAEEteXt7hhx++6667LliwoKqqKrWYnZ3dpUuXHj16ZGZmpnc8AAAAiE2ABoCIsrOze/Xqtffee5eUlFRXV2dmZhYVFWVkeAQWAAAATYIADQDRZWRktGrVKt1TAAAAQENzBxY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xVcpQD///PMnnXTS0qVLN3+ptLR01VZUV1c3/KgAAAAAAGSle4DtlUwmX3rppa29OmHChEceeWSLL40aNapLly7R5gIAAAAAYMu+GgG6pqbm73//+zvvvLO1DUuWLGnIeQAAAAAA+Exf9gA9bdq0V1999b333luxYsU2tqWey+FmZwAAAACAL48ve4CePHnyiy++uO09yWRy6dKliUSiY8eODTMVAAAAAACf6cseoE877bTvfOc7qa+vuuqqTZs2bb5nw4YNGzdu7NChQ3Z2dsNOBwAAAADAVn3ZA3Tbtm3btm2b+jozM3OLe1LP39htt91effXVSZMmLVu2rG3btt26dTvxxBNbtWrVcLMCAAAAAFDHlz1Ab4/UJxAWFxe/+eabqZWFCxcWFxf/3//9309/+tODDz5482+prq7euHHjFo+WTCaTyWS8aalV9332nhOVi40G42KjwbjYaDAuNhqMi40GU3uBKQANxvsMTVljCNCpO6Crq6tPPvnko48+ul27dvPmzbvvvvtmzpx5yy233Hnnna1bt673LTNmzDjvvPM2P1RBQUFpaenq1asbYm7+o7y8vLy8PN1T0CS42GgwZWVlZWVl6Z6CJsHFRoMpLS0tLS1N9xQ0CZs2bdri0xfhC+dPtgZTUlKS7hGAtMlI9wBfgJYtWx5++OEXX3zxOeec07Vr1/z8/F69et1www1dunQpKyt76KGH0j0gAAAAAEBT1BjugD7uuOOOO+64eouZmZmDBw++5ZZbPvroo82/JT8/f++99958feHChRkZGVlZjeFt+UqoqqoKIWRkZGRkNIa/C+FLK5lMVldXhxASicTWniYPX4jai82fbMTmTzYajD/ZaDA1NTU1NTXBxUZ8/mRreEoLNGWN+X//u3XrFkJYtGhRdXV1vf8w22uvve6///7Nv2XAgAF5eXlFRUUNNGLTVl1dvWbNmhBCdnZ2YWFhusehMauqqkr9g6+cnBwXG1FVVlauXbs2hJCTk1NQUJDucWjMai+23NxcFxtRVVRUrFu3LoSQm5vbvHnzdI9DY1ZeXr5+/foQQl5eXn5+frrHoTFzsTU8/yEGTVlj/ou+3NzcEEJeXp6/zwQAAAAAaHhf+TJbVlZ28cUXX3zxxZt/SMWiRYtCCJ07d04kEukYDQAAAACgSfvKB+i8vLyWLVsuWLDgueeeq/fSxIkTQwj77bdfOuYCAAAAAGjqvvIBOoRw/PHHhxDuu+++559/PvUxAmvWrBk1alRxcXHr1q0HDx6c7gEBAAAAAJqixvAhhIceeuiJJ5749NNP33bbbX/+85/z8/NTHybQqlWrX/ziF3l5eekeEAAAAACgKWoMATqEMHTo0P322+/vf//74sWLN27c2KNHj549e5566qk+ZRUAAAAAIF2+SgH6wQcf3NpLiUSiX79+/fr1a8h5AAAAAADYhsbwDGgAAAAAAL6E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KCpGDt2bCKR6NmzZwhh5cqVV111Vc+ePZs1a9amTZujjjpqzJgxVVVV9b6loKAgkUj885//DCE88cQT++23X1ZW1u233153z4cffnjRRRf17NmzefPmBQUFPXv2/MlPfvL+++9vbYzp06cPHTp0jz32yMvL69y58zHHHDNq1KiKiootbl67du3vfve7gw46qFWrVvn5+fvss89ZZ5316quvJpPJzTevWbPm2muvPfzwwzt16pTa/L3vfe+VV17Z4pF3aDPsnKx0DwAAAAAADe2dd975zne+s3jx4tQvy8rKXnrppZdeeumee+555plnWrduvfm33HHHHRdddNHm67fccssVV1xRXV1du/LRRx999NFHo0ePvuGGG6644opEIlH7UjKZvP7666+99tqamprUyqJFixYtWvTiiy+OGjXqhRde6Ny5c92Dv/rqq9/73vdWrlxZuzJz5syZM2c+8MADP/zhD0ePHp2Xl1f70iuvvDJw4MB169bV2/zkk0/+/Oc/HzlyZN0j79Bm2GkCNAAAAABNy7p16wYNGrR48eLevXsPGjRojz32KC4ufuyxx5YvXz5lypTvfve7L730UkbGfz05YOrUqdddd10IoV27dl/72te+9rWvpdbHjRs3fPjwEEJWVtaQIUMOOeSQEMIbb7zx4IMPVlZW/upXv2rVqtV5551Xe5zbbrvtmmuuCSG0adNmyJAhffr0Wbt27YQJEyZNmjR79uwhQ4a8+OKLWVn/P9m9//773/rWt0pLS7Ozs88666y+ffsWFBS8//7748aNW7Zs2X333VdaWvroo4+mNi9dunTw4MHr1q3Lyck588wzDzvssObNm3/wwQd33XXXihUrbr311m9+85vf+c53dmIzfC5J6jj66KPvvvvudE/RVFRVVa1cuXLlypXr1q1L9yw0cpWVlS42GkZFRUXqYlu/fn26Z6GRc7HRYMrLy1MX24YNG9I9C41cWVlZ6mLbuHFjumehkXOxNbw5c+b06dOnT58+06ZNS/csyTFjxtRmsdNOO62srKz2pcWLFx944IGpl8aNG1e73rx58xBCdnZ2586dX3rppbpHW7t2bYsWLUIILVu2/Pe//133pVdeeSV1G3VhYWFJSUntKVI3LPfo0WPu3Lm1m2tqai699NLUqZ988snaxYMOOiiE0LFjx1mzZtU9+Pr167/73e+m9k+cODG1eM8996RWHn/88bqbP/zww+zs7BDCueeeW7u4Q5vh8/AMaAAAAACanPbt29977725ubm1Kx07dnzooYdSNz7feeed9fZXVlbee++9RxxxRN3F8ePHpx5h8etf//rII4+s+1L//v2vvvrqEML69evHjx+fWhwzZkxZWVkIYdSoUXvssUft5kQiMWLEiMLCwhDCyy+/nFqcPHnylClTQgh//etf99xzz7oHLygouO+++3bdddcQwkMPPZRafPvtt0MImZmZgwYNqrt5r732uuiiiwYNGtSmTZvaxR3aDJ+HAA0AAABAk/PTn/607tOTU7p3737qqaeGEKZOnbp+/fq6Lx1wwAEDBgyot/+FF14IIRQWFl5wwQWbn2Lo0KGppjxp0qTUSuqTDPfee+9jjz223ubc3Nybb755+PDhta352WefDSG0adNm8/OmTnrUUUeFEGo/M7Bdu3YhhOrq6qeeeqre5pEjR/7tb3+76aabald2aDN8HgI0AAAAAE3OwQcfvI31ZDL57rvv1l3v3bt33c8STHnvvfdCCD169Eg9pqOe5s2b77XXXiGEGTNmpI5ZXFwcQth///03P1QIYdiwYX/4wx8uvPDC1C/feuutEMKqVasyMzMTW/LII4+EEGo/n/B73/teTk5OCOH73//+IYccMmbMmIULF27tx9+hzfB5CNAAAAAANDndunXb9vrq1avrrnfo0GHzzWvWrAkhdO3adWtnSb2U2rZ+/fqKiooQwu677749E65atWp7tpWWllZWVoYQevXqNX78+LZt24YQ3njjjfPPP3/33Xfv0qXLj3/842eeeSa1p9YObYbPQ4AGAAAAoMmp+/TnulIfwRdCqBdht3iP82fKysoKIVRVVdX+z22cup7U/gMPPLDys6TOEkIYPHjwrFmzbr/99mOPPTb1gyxYsOAvf/nLwIED999//9Qt1bV2aDPsNAEaAAAAgCbnk08+2eL63LlzU1+0bt36Mw/SsmXLEML8+fO3tmHevHkhhFatWoUQdtlll9TiggULtmfC1HfNmTMnMzMza5vqPtCjqKjooosueu6550pKSl544YVf//rXnTt3DiG8//77J510Uupe7J3bDDtHgAYAAACgyXnnnXe2uP7mm2+mvthnn30+8yC9evUKIcyaNWvTpk2bv1paWvrhhx/WbsvMzOzZs2f4z5OjNzdu3LjTTjtt2LBhdQ9eUlKytWA9fvz422+//bnnnkv9ctWqVatWrdqwYUPql/n5+QMGDPjtb387b9683/zmNyGEJUuW1H4c4g5ths9DgAYAAACgyRk5cmR1dXW9xXnz5j344IMhhN69e6eej7xtAwYMCCGsW7du7Nixm786ZsyYtWvX1m4LIXzzm98MIbz55puvv/56vc3JZPL3v//9I488smTJkrqbQwg33HDD5gf/8MMPhwwZcskll9Tm6f32269t27YnnnhivZ2ZmZmnnHJK6uud2wyfhwANAAAAQJMza9asyy67rPa5zCGEpUuXnn766amVn/zkJ9tzkDPOOKOgoCCEcN11102ePLnuS6+//vp1110XQmjevPlZZ52VWhw2bFjqcRkXXnjhokWL6u4fPXr0Bx98EEI49thjUyvHH3986jMM77nnnkcffbTu5o0bN/7oRz8KIeTm5g4ePDi1eMABB4QQXn311eLi4npzPvzww6kv9txzz53YDJ9HVroHAAAAAICG1rx589tuu+2NN9448cQTd9ttt7fffvvRRx9dtmxZCKFv375Dhw7dnoMUFRXdcsst559//urVq4888shzzjnnoIMOSiaTU6ZMGTduXOpjDEeOHJl6VHQIoVevXsOHD//DH/4wY8aMPn36nH322fvvv39ZWdlzzz2Xyr4HHHDABRdckNqclZU1duzYY489trq6+tRTT33kkUeOPvroDh06zJo166677krdnjx69Ojag5900kkTJ06sqqo65phjzjvvvAMOOKBZs2ZLlix5+umnn3322RDCnnvuWVu3d2gzfB4CNAAAAABNzpNPPnnKKadMnTp16tSpddf79OkzceLErKztjWZDhw799NNPr7rqqsrKyrvvvvvuu++ufSkjI+PGG2+s17JvvPHG9evXjx49esWKFb///e/rvtSrV6+HH344JyenduWYY4555JFHzj777NLS0gkTJkyYMKH2pZycnGuvvfbss8+uXTn33HNffvnlBx54oKSkpN6RQwhf+9rXnnrqqdqD79Bm+Dw8ggMAAACAJueQQw754IMPLrnkkm7duuXk5BQVFfXv3//OO+9844032rVrt/3HSSQSv/zlL995550LLrige/fuzZo1a9asWffu3S+44IJ333338ssvTz1zo1ZmZuZdd93173//+/TTT+/UqVNOTs7uu+/+rW9967bbbnv77bc3f+rFD37wg9mzZ19xxRW9e/cuLCwsLCzs27fv+eefP3PmzM0GcpcAACAASURBVCuvvLLeke+///7XXnvtBz/4Qe/evYuKivLz83v27HnCCSc89NBDH3744d57771zm+HzcAc0AAAAAE1Rhw4dbrvttttuu23b2zZs2PCZh9p3333vuuuu7T/1kUceeeSRR27n5k6dOt1000033XTT9mw+9NBDDz300O088g5thp3jDmgAAAAAAKIQoAEAAAAAiEKABgAAAAAgCgEaAAAAAIAoBGgAAAAAAKIQoAEAAABoKoYOHZpMJpPJZEFBQbpngSZBgAYAAAAAIAoBGgAAAACAKARoAAAAAACiEKABAAAAAIhCgAYAAAAAIAoBGgAAAACAKARoAAAAAACiEKABAAAAAIhCgAYAAAAAIAoBGgAAAACAKARoAAAAAACiEKABAAAAAIhCgAYAAAAAIAoBGgAAAACAKARoAAAAAACiEKABAAAA4LNVVFRcdtllp59++sKFCxv41N/85jcTicQbb7zRwOdNowceeCCRSAwbNizdg/B5CdAAAAAA8NmKi4tffvnl2bNnP/300+meJbphw4YlEomePXumexC+8gRoAAAAAPhslZWV9b4APlNWugcAAAAAAL5cjj/++DZt2rRp0ybdg/CVJ0ADAAAAAP9l0KBBgwYNSvcUNAYewQEAAAAAXw0vvvjigAEDdtlllw4dOgwcOPAvf/lLTU1N3Q3JZPLhhx8+7LDDCgoKWrdu/f3vf3/27NmPP/54IpG48cYbU3sOPvjgxFaMHTs2tafeZwAOHDgwkUisWrXq1Vdf/fa3v11UVFRYWHjYYYeNHz8+mUzu3M/yr3/96/jjj2/VqlVhYWGfPn1GjBhRVla2+bZ169b9/Oc/79y5c25ubo8ePYYPH75mzZraV1Nz3n777Rs3bvzhD39YWFj4q1/9qvbVl156aciQIb169crLy+vcufPZZ5/94Ycf1j146p35wx/+sHjx4rPOOqtt27bNmjXr06fPxIkTQwgLFy4cMmRImzZt8vPz999///Hjx28+3meeIoSwYsWKyy+/fL/99isoKGjfvv0RRxzxxBNPbP6+NcC0c+fOHTp06O67756bm9u1a9czzzxz+vTpW/rN+SK5AxoAAAAAvgIef/zxW265JZlMtmvXbvny5c8888wzzzwzadKk++67L5FIpPYMHz585MiRIYScnJyMjIwnnnji+eefv/TSS+se54ADDsjLy6u7Ul1d/eqrr4YQsrK2VQufeOKJiy66qLq6unnz5hs3bnz9P26//fYd/VluvPHGK6+8MnXGXXbZpbi4uLi4eMKECa+99lpOTk7ttrVr1/bv3//dd9/dY489OnXqNHv27FtuuWXatGkvvvhiZmZm7bZkMjl06NCHH3647ilGjhx52WWXpb5u06bNokWL7rvvvkceeeTJJ588/vjj6+5ctGhRv379Vq1atddee82bN6+4uPikk04aM2bMVVddtXr16p49ey5ZsmT69OlDhgwpKio64YQTdugUS5YsOfDAA5cuXZpIJNq3b79u3bpXXnnllVdeGTFiRN1W3gDTPv/884MGDdq0aVMIoV27dvPnz58/f/4jjzwybty4IUOG7OBv4A5wBzQAAAAATdHUqVMn7IjXX3899Y2zZs3aoW984YUXtnhv74764x//2Ldv3zlz5ixfvrykpOTqq68OITzwwAP//Oc/UxsmT548cuTInJyce+65Z+3atWvWrJk0aVJeXt51111X9zh33HHHv//b0UcfHULYf//9TzvttG0McMkll/Ts2bO4uHjdunUrVqxI9dM///nPr7322g79IO+///5VV12VlZV15513rlu3btWqVW+//Xb37t2nTZtWe5t2ysMPP7xx48YZM2bMnTv3448//tvf/paRkfHyyy9PmTKl7ra77rrrscceu+yyy5566qlLLrkkhPDxxx//8pe/DCFcccUVa9asWbly5eLFi08++eTy8vLzzz+/3m/Hbbfdtu+++y5btmzGjBnz58/v06dPqmjvtttuH3/88Xvvvbdo0aLjjjsuhHD33XfXftd2nuLXv/710qVLjzvuuMWLFy9ZsmTt2rV33HFHCOHqq69OteCGmXbTpk1nn332pk2bLr744tWrVy9fvnzNmjWXX355VVXVOeec89FHH+3Q7+AOcQc0AAAAAE3OhAkTbrjhhp373ilTptQLoJ/puOOOu/7663fudLVatmz5r3/9q0WLFiGEFi1aXHfddSUlJaNGjbrmmmtSN8lec801IYQRI0ace+65qW856qijHnvssSOOOGIbh504ceJvf/vboqKixx9/vN6d0fXk5OT8+9//Tn0yYdu2bUeMGLF+/fo///nP11577b/+9a/t/0GuvvrqZDJ5zTXX1D7i4xvf+MbYsWOPOuqop556KvVT1HrwwQd79+6d+nrQoEEnnHDCxIkTZ86ceeihh9bu+eCDDyZMmHDyySfXrvzv//5vZWXlWWedddNNN6VWOnbs+Pjjj3/jG9949913R48e/bOf/ax2c4sWLcaPH9+yZcsQQqtWrYYPH37GGWdkZmY+9NBDu+++ewghPz//yiuv/Oc//zl37twdPcXUqVNDCL/5zW86dOgQQsjMzLzwwguffvrpJUuWfPLJJ/vss0/DTHvrrbcuWbLk1FNPHTVqVGqlqKjo5ptvXrt27d13333zzTffc8892/87uEPcAQ0AAABAkzNnzpyv3OmGDh2aqs+1UrfNvvXWW2VlZWVlZS+88EJeXt75559fd0///v2//vWvb+2YH3/88VlnnRVCuP/++/fYY49tD3Duueem6nO9ASZNmlRVVbWdP0VNTc2zzz6bkZFx4YUX1pvz6quvHjhwYN2nWu+3334HH3xw3W177rlnCKGysrLu4l577fXd73637spLL70UQqh9qEVKRkZGquROmjSp7vphhx3WunXr2l926dIlhNCrV68ePXrULnbt2rXeebfzFKnfsqeffrruW/SPf/xj+vTpqfrcMNP+4x//CCGkbg+v64ILLgghvPzyyyEad0ADAAAA0HSd1LdP5zo5b9tKSkoqKyvatG2bCInt2V9dU33Xcy98jun+y/77719vpVOnTu3bt1+2bNm8efNCCMlksmvXrgUFBXX3JBKJ3r17z5gxY/MDlpaWDh48uKSk5Kqrrho4cOBnDtCnT596K507d27Xrt2KFSsWLlzYrVu37fkplixZUlZW1qlTp3otOzMzs96jQkIIdaNqSkbGFm6o3XvvvWufgh1CKCsrW7RoUSKRqC28tVI3U3/88cd1F9u3b7/5Kba4uBOnuPjiiydPnnz99dffe++9Z5111lFHHXXIIYfU/YuEBpg2hDB79uwQwq233nrnnXfWXS8vLw8hLFq0KEQjQAMAAADQdB379d59u3/Gnb87rar6iwzQ9SJjSocOHZYtW7ZixYrUk4J33XXX7fzGZDL5k5/8ZPr06QMGDNi8/G5Rx44dN1/s1KnTihUrFixYsJ0Bev78+VsbaXOpB018pnote9myZclksnXr1nU/zzAl9RyMhQsX1l2sG6+3vbgTpzjjjDOKioquueaat95668Ybb7zxxhtzcnKOPfbY66677oADDmiYacvKylasWBFCePzxx7e2oaKiYvMBvhAewQEAAAAAXwHLly/ffDF172rXrl3btWsXQli5cuXme1LxsZ4xY8aMGzeuY8eODz30UGZm5vYMsGrVqs0Xly1bFrYSvrcoNefq1au3Z/O2u2qtevO3b98+kUh8+umnFRUV9Xam3sPtzN/bsEOnOOGEE6ZNm7ZgwYIxY8acccYZubm5zzzzTL9+/SZPntww0+bm5hYVFYUQPv300+RWRKrPQYAGAAAAgK+Et99+u97KvHnzVq5cmZOTs9tuu3Xv3j21snHjxnrbZs6cWW/lzTffvOSSS7Kysh577LFUEd4e7733Xr2VZcuWLV26NCMj4zOfH12ra9eumZmZCxcuXL9+fb2X/ud//mfYsGGffvrpdh5qa/Ly8jp16pRMJjf/wd99993wnwdJN8ApysvLP/nkk9QtzJ07dx46dOiDDz64ZMmSH/3oR9XV1bfffnvDTJtIJFIH+eCDD+q9VFpaOmfOnKiP4BCgAQAAAOAr4O677y4pKam78rvf/S6EcPzxx2dmZhYWFh544IGlpaVjx46tu+fNN9+cNm1a3ZVVq1Z9//vfr6io+OMf/3jooYfu0AAbNmyou3LjjTeGEA455JDtv382Ozv70EMPra6uvuOOO+quz5kz54YbbpgwYcJ2PnZj24488sgQwsiRI+su1tTU3HrrrSGEI444omFOUVJS0q1bt27duq1du7Z2T0FBwXHHHRdCqH0zG2zaP/3pT/XWR4wYseeee26+/gUSoAEAAADgM9QkkytKSuYuWTJ3yZLFq1ZXVlU1/Axr16495phjZs6cmUwmV61aNXz48HvuuSeRSPz2t79NbUj16F/+8pfjxo0rLy+vqamZPHny4MGDc3Nzw38eZ1FdXT1kyJAFCxaccsopl1xyyQ4NsGrVqm9/+9uzZ89OJpMlJSXXXHNNKlxef/31O3ScG264IYRwzTXXjB07NvXo6k8++eTMM88MIZx++unb+diNbbv22muzsrL++te/XnXVVan4u3Tp0sGDB8+YMaNTp04XXXRRw5xi11133X333aurqy+55JLavzx4//33U+9Abf1vgGl/9atf7bLLLo899till16amqSysvLuu+8eMWJETk7Oj3/8489/iq0RoAEAAABgWxasWPni29OnfvjRzAUL7/vXC2/PmfN88dsfLlhYk0w25Bi/+93viouL99lnn5YtW7Zt2/aWW24JIfzmN7/p3bt3asOxxx572WWXlZeXn3POOS1atGjVqtWhhx7aoUOH1M7WrVuHEF5++eXnnnsuhPDRRx8dfvjh/f/b8OHDtzHAkCFDXn/99R49erRs2bJly5ap8H3hhRceddRRO/SD9O/f/2c/+1lFRcV5551XWFjYvn37bt26TZky5etf//qIESN25q3ZTPfu3VOHGjFiRMuWLdu1a9exY8e//e1veXl5Y8eObdasWYOdIvWcjfvvv79du3a77bZbmzZt9t133xkzZvTr1++nP/1pg03bunXru+66KzMz89Zbb23ZsmXHjh1btGhxwQUXVFdX33vvvT179vz8p9iarHiHBgAAAICvuo8WLpq9ePFbs2YXFRQUNGvWdddd5y9f8em6ddU1NWs3buzbc6+ML+KO3e1x6aWX9uzZ8+abb54xY0bqgRu/+MUvTjjhhNoNiUTij3/8Y9++fe+9994pU6bk5uYOGzbs97///T333BP+81l21dXVqc3vvPPO5qcoKCjYxgDDhg0788wzR4wY8dZbb7Vv375v376nnnrqGWecsRM/y8iRI/v37z9+/Pi333579erVBx544Mknnzx8+PDUzdpfiF/84hcHHHDA2LFjp0+fvmDBgj59+vTp0yf1HjbkKU488cTXXnst9bu2ZMmSoqKigw8++Mwzzzz33HPrluUGmPa0007ba6+9Ro0aVVxcPGvWrN12261v377/8z//06tXry/qFFuUSDbsX9R8yQ0YMOD0008/77zz0j1Ik1BdXb1mzZoQQm5ubmFhYbrHoTGrqqpK/esSFxuxVVZWpv61VF5e3rb//zb4nFxsNJiKiop169aFEJo1a9a8efN0j0NjVl5envo0qvz8/Pz8/HSPQ2PmYmt4c+fOPfXUU0MIo0eP7tOnT7rH+f9uvvnmRx99NIQw6sc/6tt9qx+gt2bDhtfee//t2XN6dN6teV5e7XplVdWsRYt7de3Ss3Pn7p06bu3bq6qr+//6NyGE7t27P/zww1/oT7ADLrvsspEjR06dOrVv3747d4SBAwc+88wzr7zySv/+/b/Y2Wj0PIIDAAAAALZs3tJlb340q3O7dnXrcwghOyvrax07TPto1ifLl3957u8cOHBg165d33rrrbqLZWVlDz/8cHZ2do8ePdI1GE2ZR3AAAAAA0OSUlpamvvj9U0//P/buPKypK/0D+LlJICQkEHZQREAFUVxQxF2pRRTH1pVSUepYsVqrWLX+qla0OkVw6ZSpTlWqtrhVKyqOYq2KirhUBERRXABR9lUSlkDW+/vjthkGQYEAEf1+nnmeuTn33HPeGy9W3py8h9942YeC4pKS589NjY0b3BlPUlV1Lf3Jz1eucTgNJ9k0mWnNdG3K1dU1JiZmxYoVJ06cMDY2JoRUV1cvXLiwoKBgypQpTEsbUalUTUzEUxTFZrPbLhJ43SABDQAAAAAAAAAAb52MjAzmILu07CXdJBKJVCqtUasbPCuTySrl8nKZrLEEtEZZ2ctmaS1r1qw5c+bMpUuXbG1t3d3dlUrlvXv3xGKxpaXlli1b2nTqdevWhYSENKXnkiVLwsPD2zQYeK0gAQ0AAAAAAAAAAG8dKyurBw8eaDkIs+a3wcXR9bRPwXGBQHD9+vVt27YdPXr09u3bLBbLyclp4MCBK1eutLOza9OpP/vss+nTpzelp4WFRZtGAq8bJKD/B03Tcrm8urpa14G8FTTfy1AqlXjPoU2p//qkGg8btDU8bNBuNA+bQqHAwwZtSqVSMQd42KCt4WGDdqN52ORy+etTuvfN1j7VJ5rL0tKSOdg0a4abo31j3W4+eBh7O8X5f3cgZKjU6ntZTwf06D7GrT+b1fBGayqVyidkMyHE1NS0deJ+FYFAsGrVqlWrVrXusKdPn355BxsbGxsbm9adFN4MSEDXp1Kp5HK5rqN4u6jVarzn0KY0/6bEwwZtTfOwNb38GUDL4G82aDf4mw3aTd2HTd3IV90BWgX+Zmt/CoVC1yG8DJ/LNeLxGjvrbGsrk8vTnmWb2tqy2f/NMtM0eVZUxGGxenTqZGJo2Njlyr8+8AB4ayEB/T8oiuLxeCYmJroO5K2gUqnKy8sJIfr6+kKhUNfhwJtMqVSKxWKChw3ankKhkEgkhBAulysQCHQdDrzJ8LBBu5HL5RUVFYQQAwMDw8Z/uwbQnkwmq6ysJIQYGBi0zxfV4a2ledh4PB4etvbx/PlzXYfQcl0szPNKS6tra+8/e2ZjZioyFLAoqrKmpvD588qampF9XJ1sO+s6xubx8vKKjY29cePGkCFDdB0LvBWQgAYAAAAAAAAAAGgYRVHuTj1YFFUikdx69JiQIqZ9kLOTgMcb6NTDQF9ftxF2aAsWLNi1a5ezs/PDhw91HQu0FSSgAQAAAAAAAAAAGqXH4Qx26VkqqbC3sqqQSmmaNjQwsBCJbMxMWU3YfhDgLYcENAAAAAAAAAAAwCuYGxuZGxvpOoo3jY+Pj7m5ubm5ua4DgTaEBDQAAAAAAAAAAADowKRJkyZNmqTrKKBtsV7dBQAAAAAAAAAAAHSquLh4xYoV/fr1EwgE1tbWo0aNOnbsGE3Tmg5hYWEURYWFhdW7cNasWRRFRUdH12u/ePHimDFjjI2NbWxsJk6cuHfvXrVarTl74MABiqK2b99eXV390UcfCYXClStXas5mZmYGBgba2dlxuVx7e/tZs2alpKTUG5+m6cOHDw8fPlwgEJiZmU2fPj09PT0qKqpukMwsCxYsqHthXFzczJkze/fubWBg0KVLl9mzZ9erEM1ctXXr1pqamtWrVzs4OBgYGDg5OX3xxRdisbh5byu0PSSgAQAAAAAAAAAAXmv5+fn9+/ffunVramqqkZFRVVVVfHz89OnTN23a1LIBo6KivLy8Ll26ZGBgUFRUFBMTM3fu3NmzZ9fNaBNCaJoODAzcv39/VVWVpvHChQt9+/bds2dPTk6OSCR69uzZwYMHBw0adPDgwbrXLl++fMaMGdevX1coFAqF4tixY4MGDbp///7LA/vuu+88PT0PHTqUlpYmFApzc3P37dvXv3//3377rV5PuVw+duzY0NBQQkjnzp3T09O//fbbSZMmqVSqlr0n0EaQgAYAAAAAAAAAgLdXTmnpw7z8Jv7v3rPs2xmZTe//KL+gVYJcs2ZNQUHB+PHj8/Ly8vPzJRLJDz/8QAgJDg6WSqUtGPDbb78dNGhQRkZGUVGRWCwODg4mhBw4cODs2bN1u+3cufPo0aPLli07efLk4sWLCSFSqXT27NlSqXTRokVlZWVFRUXl5eUrVqxQKpVz5sx59OgRc+GNGze+++47fX39PXv2SCSS8vJyJtm9YcOGl0T15MmTL7/8khDyf//3f+Xl5SUlJXl5eVOmTJHJZJ988kltbW3dzuHh4Tk5OcnJyVlZWZmZmb/99hubzb5y5cr169db8IZA20ENaAAAAAAAAAAAeHttPnla1yG8WkJCAiFk/fr1NjY2hBA2m/3pp5+eOnUqPz//6dOnvXr1au6AJiYm58+fNzIyIoQYGRlt2LBBLBZv27Zt7dq1Pj4+mm5paWnHjx+fMmWKpiU8PDw/P9/Pz2/btm1Mi0gk2rx5s0QiiYiI2Lx58549ewgha9euJYSEhoZ+/PHHTDdPT8+jR4+OGjXqJVGtW7dOoVAEBARoVnZ36tQpKiqqf//+qampu3btWrJkiaZzSUlJfHy8m5sb83L8+PFTp049evRoWlrayJEjm/uGQNvBCmgAAAAAAAAAAHjrCASCDjQdkyk+deqUUqnUNJ45cyYlJaUF2WdCSGBgIDOmBrP0OCkpqe5CY2dn58mTJ9ftdubMGUIIsxq6rvnz5xNCrly5Qgipra2NjY01MDD45JNP6vYZMWJE3759XxJVXFwcIWTZsmV1G1ksFpN3vnTpUt32vn37jhgxom5L9+7dCSEKheIlU0D7wwpoAAAAAAAAAAB46/j7+1dUVDRrz7rS0lJmq72uXbv26NGj6RcKhcJp06Y1O8Q6Fi1adOPGjW+++eann34KCAjw9PQcOnRovQxys2gWDmt07tzZ2tq6sLAwKyvLxcWFaXRxcaEoqm639PR0Qkh4ePiOHTvqtstkMkJIbm4uISQrK4umaXt7+3ppd4qi+vTpc/fu3QZDqq2tzc3NpSjqxZR6nz59CCFPnjyp2+js7FyvG4uFtbavIySgAQAAAAAAAADgrSMSiVauXNmsS+Lj45kE9KhRo+rWgmgH/v7+IpFo7dq1SUlJYWFhYWFh+vr6Y8eO3bBhw4ABA15+bb19BRnW1tYvNtrY2BQWFhYXF2sS0Obm5nU71NbWFhcXE0KioqIanKu2tlYul2dnZxNCrKysmjgvo7CwkKZpMzMzfX39FwMjhOTk5NRtNDExaWwoeK3gYwEAAAAAAAAAAIDX3YQJExITE7Ozs3/88Ud/f38ulxsTE+Ph4XHjxo2XX/j8+fMXG4uKil5sZNYv29vba1rYbHbdDlwuVyQSMWPSjdDX17e0tCSElJSUvDgFk79ukLW1NUVRz58/l8vlDUZbL3ldb2k2vLaQgAYAAAAAAAAAAHh9yWSyp0+fMut/u3TpEhgYePDgwfz8/L///e8qlWr79u11O6vV6rovaZp+/Pjxi2Pevn27XktWVlZJSYm+vr6trW1jkVAUxdQeSUtLq3eqpqYmIyODSWEztZizsrKqq6vrdXvw4EFjgxsYGHTu3Jmm6Rf7pKamEkKaVfYEXh9IQAMAAAAAAAAAALy+xGKxg4ODg4ODRCLRNAoEgvHjxxNCqqqqmBYOh0MIycrKqnvtxYsX65VOZkRERNSrfx0SEkII8fHxqbfquZ7Ro0cTQv71r3/Vaw8NDe3RowfTLhQK3d3da2pqdu/eXbfPrVu3EhMTXzn4d999V7dRrVaHh4cTQkaNGvWSa+G1hQQ0AAAAAAAAAADA68vKysrOzk6lUi1evFiTNb5///7GjRsJIcOGDWNamMLNBw4cuH79OtNy+/btjz/+mMfjvTimRCJ59913Hzx4QNN0aWnp8uXL9+zZQ1HUP/7xj5cHs3LlSmNj46NHjy5dupQJRqFQREREhIaG6uvrz507l+nGpLO//PLLn3/+WSaTqdXqGzduTJs2jcvlksarZ3z99dccDicyMnL16tVMtr2goGDatGl3797t3LnzZ5991qz3DV4TSEADAAAAAAAAAAC8mg6LDjN1Nvbv329paWlra2tubu7q6nr37l0PD4+goCCmj5eXl5ubW21t7YgRI3r37t29e/cBAwaIRKIvvvjixQFDQkKSk5N79eplYmJiYWHxz3/+kxCyfv36Pn36vDwSMzOznTt3stns8PBwExOTTp06GRkZzZ8/X6VS/fTTTz179mS6jR07dtmyZTKZbM6cOUZGRqampsOGDbOxsWEmMjMza3Dw7t27h4aGEkJCQ0NNTEwsLS07deoUHR1tYGCwe/fuBjPp8PpDAhoAAAAAAAAAAODVnJychEIhi8Vyc3Nr56nfe++9a9euTZo0ydbWtrS0lMPhDBkyZPv27ZcvX9akZblc7rlz5z777DMHB4eMjAy5XL5s2bJr164ZGRm9OODSpUuPHz8+ZMgQhUIhFArfeeedmJiY4ODgpgTz4Ycf3rp1a86cOf369ROLxba2tjNmzEhNTfX399f0oSjq22+//eWXX7y9vXk8HpfLXbBgQWxsrEKhIC9sJ1jXF198ERsbO2PGjJ49e0ql0oEDB37yySe3b99m6o1AR0TRNK3rGF4jY8aMmTFjxrx583QdyFtBpVKVl5cTQrhcrlAo1HU48CZTKpXM14LwsEFbUygUzNfEDAwMBAKBrsOBNxkeNmg3crm8oqKCEMLj8QwNDXUdDrzJZDJZZWUlIYTP5/P5fF2HA28yPGztLzMz08/PjxCya9eugQMH6jocrTx//lwqlb5kmz54uWXLln333XcJCQmDBg3SdSzQTrACGgAAAAAAAAAAoElMTU2RfW6KiRMn2tvbJyUl1W2sra09fPiwnp6ek5OTrgKD9ocENAAAAAAAAAAAALQmV1fXZ8+erVixgvneHiGkurp6/vz5BQUFEydONDY21m140J44ug4AAAAAAAAAAAAA3uN54AAAIABJREFU3ihr1qw5c+bMpUuXbG1t3d3dlUrlvXv3xGKxpaXlli1bdB0dtCusgAYAAAAAAAAAAIDWJBAIrl+/vnHjxh49ety+ffv+/ftOTk6ffvrprVu3unXrpuvooF1hBTQAAAAAAAAAAAC0MoFAsGrVqlWrVuk6ENAxrIAGAAAAAAAAAAAAgDaBBDQAAAAAAAAAAMCrSaXSOXPmTJgw4fHjx7qOBaDDQAIaAAAAAAAAAADg1VJSUlJTU4uLi8+dO6frWAA6DCSgAQAAAAAAAAAAXk2lUtU7AIBXQgIaAAAAAAAAAAAAANoEEtAAAAAAAAAAAAAA0CaQgAYAAAAAAAAAAACANsHRdQAAAAAAAAAAAAA6IJfLa2trm95fKpUyBzKZrKKioukX6unp8Xi85gUH8KZAAhoAAAAAAAAAAN46SUlJQUFBMpmsBdf++uuvv/76a9P7s1iszz77bPbs2S2YC6CjQwkOAAAAAAAAAAB461y+fLll2ecWUKvVv//+e/vMBfC6wQpoAAAAAAAAAAB466hUKubA0c5YwNdr4lUSiVilVhsbGbPZ7CZdQJG7D0oJIWq1ukVhAnR4SEADAAAAAAAAAMDb66NpLn17mrfR4CoV7bswpo0GB+gQUIIDAAAAAAAAAADgtebl5UVR1B9//KHrQACaDQloAAAAAAAAAAAAAGgTKMEBAAAAAAAAAADwakqVuqpaRtOEz9Pj6iOrBtAk+FEBAAAAAAAAAAB4mYrK2synpc/FUpr+s0Ug4Dp0MbWyEOo0LoAOAAloAAAAAAAAAACARhUWV6Y9LrydmsvhsPk8fYoiNbUKuVxZVSWrqKzt4Wih6wABXmuoAQ0AAAAAAAAAANAwaY0i7XHh7Xu5NtbGvZysHOxM7buYuvSwsrczu/ew4FlueUlZVXvGc/HixTFjxhgbG9vY2EycOHHv3r1qtZo5NW7cOIqitm/frumsVCqFQiFFUb6+vnUH8fHxoSgqLCyMealWq6OiosaMGWNra8vlcu3s7MaNGxcdHU1r1ns3WVRUFEVRW7duzcvLCwgIsLCw4PF4AwcOPH36NCEkJydn5syZ5ubmfD7fzc3t0KFDL46QmZkZGBhoZ2fH5XLt7e1nzZqVkpLSulNAO0MCGgAAAAAAAAAAoGHZeeW3U3OtLYwszQQURWnajYUG9l1M79zPy3xa2m7BREVFeXl5Xbp0ycDAoKioKCYmZu7cubNnz2Yyxd7e3oSQuLg4Tf+7d+9WVVURQuLj4zXZZKVSee3aNULIuHHjmJavvvrK19f30qVL5eXlFhYWhYWF586dmzJlyvfff9+yOHNzcz08PH799VcbGxsOh5OcnPz+++/v2bPH3d39yJEj1tbWBgYGKSkpM2fOPHPmTN0LL1y40Ldv3z179uTk5IhEomfPnh08eHDQoEEHDx5srSmg/bVaCQ6VSpWWlpafn19YWFhYWKhWq21sbKytrTt37tyrVy82m91aEwEAAAAAAAAAAGhJpVIxB6djs64nFTTW7Wl2cXZuqZWlnMUqe/FsSWlFfqki8Z6Yw2k490Wr/0z7KhQKrUMm3377rYeHx6FDh7p161ZRUbF169Z//OMfBw4c8Pf39/Hx0SSgaZpmcuVMopmiqKKiooyMjB49ehBC7ty5U1lZaWlp2a9fP0JIZmZmWFgYh8M5cOCAr68vi8WqqanZsmXLunXrNm3aFBQUVDft3kTff//92LFjDx8+bGJi8vz5c29v76SkpMDAwAEDBty6dcvOzk4qlU6bNu3s2bMRERETJkxgrpJKpbNnz5ZKpYsWLVq/fr2pqalYLN64ceOWLVvmzJnj7u7u7Oys5RSgE9omoJ88eRITE3Px4sVLly5JJJIG+4hEIk9PzzFjxvztb39zdHTUckYAAAAAAAAAAAAtPX78mDlIvFv0km4SiUQqlRaVKRs8K5PJ8opk6U+lHM4rkmwlJSUti7MuExOT8+fPGxkZEUKMjIw2bNggFou3bdu2du1aHx8fV1dXa2vrwsLCBw8e9OrVi/yVgJ42bVpUVFR8fDyTgI6PjyeEeHt7s1gsQsiNGzcIIX5+fn5+fswsPB4vODg4PDy8oKBALBabmJg0N04jI6NDhw4xF5qami5fvtzf35/NZv/yyy92dnaEED6fv2rVqrNnz2ZmZmquCg8Pz8/P9/Pz27ZtG9MiEok2b94skUgiIiI2b968Z88eLacAnWhhCQ61Wv37779PnDixe/fuQUFB0dHRmuwzm802Nze3sLDQrHoWi8XR0dFBQUHdu3efOHHiuXPnNLVpAAAAAAAAAAAA2h+Px2utoZqyRrhVygMEBgYy2WeNL7/8khCSlJRUW1tLURSzCPry5cuEEJqmr169amtrO2vWLPJX3pkQcuXKFVKn/saHH35YU1Pz008/1R1WLpcz6TvNOvFmGT58uJmZmeZl165dCSG9e/d2cnLSNNrb25P/XRjO1MpYvHhxvdHmz5+vCVvLKUAnWrICOiYmZvny5Y8ePSKE6Ovru7u7Dx48ePDgwW5ubpaWlkZGRsznJzRNSySS4uLilJSUmzdv3rx5MzExMSYmJiYmpmfPnt9++y1WvwMAAAAAAAAAgE7Y29snJCQQQj6a5uJoZ9xYt9QHeXfu5zp0MdfTayCD/ORZaTd7c7c+XRorwaFW0Ru+v0kIsbS01D5mNze3ei2dO3dmVj1nZWW5uLh4e3vv27fv8uXLCxcuzM7OzsvL8/PzGzlyJPkrgUvTNJOJHjt2LDMCh8Nhlm+XlZU9fvw4PT09OTn5zJkzjZU6aApra+u6L5lUYYONdaWnpxNCwsPDd+zYUbddJpMRQnJzc7WfAnSieQnovLy8zz//PCoqihDi6ek5a9asadOmiUSiBjtTFCUSiUQikZOT0wcffEAIkUgkx44d279/f1xc3N/+9jdfX9/w8PBOnTppfxsAAAAAAAAAAAAt4Ghn3LeneWNnBTzKyoz3LPd5V1ujeqdKyqrMRFy33tYDXK0au1yl+rMGdAsqKb+oXoKVYWNjU1hYWFxc7OLi4uXlRf4qA83U3xg+fLipqWmfPn1SU1Pz8/MlEklpaambm5uV1X9jjoqKCgkJSUlJYV6yWCx3d3dDQ8Pq6uqWxdngzb78HaitrS0uLmaCaayDXC7X19dv8RSgK837HMDFxSU6OvqTTz7Jysq6dOnS3LlzG8s+N8jY2Pjjjz++dOlSVlbWJ598cuLEiZ49ezYzYAAAAAAAAAAAgHZi19mEy+WIJTXPcp/L5X/Wo1Cp1IXFFflFkgF9bZ26WbRbMEVFDZSrZpYGM+UmrKys3NzciouLHz58yCSgR4wYQQgZNWoUISQ+Pr5e/Q1CyN69e319fR89erRgwYIjR46kpaXV1NTcvHnT3LzRpHxb4HK5TJrx+fPndCM02WfoWJqXgJ48efLDhw937drFPNMt1rVr1127dj18+HDy5MnajAMAAAAAAAAAANB2OBzWgD62Qwbad7U1fZBemPa48EF60b1HBUUllQP7dnHtaSMw5LZbMLdv367XkpWVVVJSoq+vb2try7QwZaDj4uKuXr0qEAj69OlDCBk9ejRpJAEdEhJCCDl27NiOHTs++OADFxcXfX19tVpdUVHRLvf0J4qimD0S09LS6p2qqanJyMioV4IDOpDmJaD37dvXrVu31pq7W7du+/bta63RAAAAAAAAAAAAWp0hX3/wwK7dHcyHD3bs5WTt0sNq8ICu741zHTLQ3sJM0J6RREREiMXiui1M+tjHx0ezySGTgD558mRqauqQIUOY+s6aMtDx8fECgWDYsGFMZ5qmc3JyCCEDBgyoO+z58+fLy8vb/H7+F5Ml/9e//lWvPTQ0tEePHi+2Q0eBUtwAAAAAAAAAAAAvw2Gz7LuYDhnQ1WuUk9copxEejk6OFgbc5m2upj2JRPLuu+8+ePCApunS0tLly5fv2bOHoqh//OMfmj7Dhw/n8Xhnz56laXr48OFMo7W1tZOTU2pqak5OzjvvvFO3krKTkxMhZOvWrbW1tYQQqVQaERHBbOdGCHn48GG73d3KlSuNjY2PHj26dOlSJs+uUCgiIiJCQ0P19fXnzp3bbpFA62qdBLRSqYyOjl62bFm9TSoXLFjw/vvvb9u2TS6Xt8pEAAAAAAAA8AaoqanJzs7OyMjIyMgoKipSqVS6jggAoAMICQlJTk7u1auXiYmJhYXFP//5T0LI+vXrmTobDC6X6+npyRxrEtDkr/XF5H/rbxBCVq1aRQjZunWrsbGxlZWVoaHh/Pnz3dzcmG6jRo1au3Zt297VX8zMzHbu3Mlms8PDw01MTDp16mRkZDR//nyVSvXTTz9hJ7mOqxUS0NnZ2e+8886UKVO+++67zMzMuqfEYvGpU6eCgoKGDRuWnp6u/VwAAAAAAADQoalUqtTU1NjY2Dt37kRGRkZGRiYkJFy8eLGgoEDXoQEAvO6WLl16/PjxIUOGKBQKoVD4zjvvxMTEBAcH1+vGVOFgsVhDhgzRNDL7EJIXEtAzZ848ceLEsGHDDA0Nq6urhw4dGhERceHChR07dgwYMMDS0lLLreCa5cMPP7x169acOXP69esnFottbW1nzJiRmprq7+/fbjFAq9P2mwJyufzdd9/NyMgghBgZGXXv3r3u2XHjxqWmpqalpSUlJU2dOvX27dtM3RkAAAAAAAB4C6lUquvXr4vF4uTkZHNzc3t7e5qm09PTxWJxZWWlnZ1de6Y5AAAYNbXKqmpFEzvTNE0TmkU1dU2nSqVuaVz/48KFC8zBlClTpkyZ8vLOn3/++eeff16vcdasWbNmzWqw/+TJkydPnlyv0cHBISkpqblxTp8+nabpeo1Dhgx5sdHW1vbFRkKIm5vb3r1723QKaGfapoN37NjBZJ+XLVvGFGSpe3bOnDl///vfd+7cuXDhwnv37u3ateuzzz7TckYAAAAAAIC3TUlJSWlpqa6jaAWZmZnZ2dlPnjzp2rUrRVEymYwQYmBgIBAIzp0717179/79+5uZmRkYGOg60rYlEAi6dOmi6ygA4E+bdiTqOgSAN5m2CegTJ04QQsaMGbN161aKol7sQFHUp59+GhcXd+TIkdOnTyMBDQAAAAAA0FxRUVF79uzRdRStQCKRSKVSHo/34u+PCoVCLpebmJjweDydxNaehg8f/q9//UvXUQC87bhc7hs8XStSqVRNXEdMURSbzW7reKDD0TYBzVR2njZtWoPZZw1vb+8jR448ePBAy+kAAAAAAADeNnFxcadOndJ1FK1AqVQSQthsdoO/P3I4HLlczvR54925c+fgwYMzZ87UdSAAbzVfX99Hjx5VVlY2/ZKqqqqcnBxCiJmZmaWlZdMvZLPZ8+fPb3aIr4d169aFhIQ0peeSJUvCw8PbOh7ocLRNQDPfAjMyMnp5N+YT7MLCQi2nAwAAAAAAeNts3ry5uLhY11G0AmYBXWOrlyiKoihKrW6dYqmvuaqqqvDw8AkTJpiYmOg6FoC3V6dOnX744YdmXRIfH7906VJCyIQJE5YsWdI2cb12Pvvss+nTpzelp4WFRVsHAx2RtgloGxubZ8+eJScnN1bFnMHULLeystJyOgAAAAAAgLfNqFGjjh49qusoWgGTen7J97hpmn75l2vfJP369TM2NtZ1FAAAr2ZjY2NjY6PrKKADa+qWnY0ZM2YMIeTAgQNZWVmN9cnJydm3bx8hZOTIkVpOBwAAAAAA8Lb58ssvP/roI11H0QqYwqAqlarBs0z7W1I8dPDgwbt372axtP2VHAAA4PWn7QroxYsX//zzzyUlJT4+Ptu2bfPy8qr3efW1a9cWLlxYUlJCCOm4xW4AAAAAAAB0aOTIkW/GatmsrKzbt28bGxubmZnVbVepVLm5uVZWVl27djU3N9fT09NVhO2jc+fOug4BAACgnWibgHZzc/v666/XrVv36NEjb2/vXr169e/f387OjsvlZmdn37t379atW0zPhQsXYgU0AAAAAABAC7i5ubm5uek6ilYglUrj4+OvXr1qbGxsZWXF4/HUanVFRUVBQYGnp6eRkVH//v35fD6fz9d1pAAAANA6tE1AE0KCg4ONjIxWrlwpk8nS0tLS0tLqdaAo6osvvggNDdV+LgAAAAAAAOi4+Hz+0KFDORyOVCpNSEjQtHt4eFhaWjo4OOgwNgCAVzI0NKx3AACv1AoJaIqiPv/8c19f3x9//PHs2bO3b9+Wy+VMu7Ozs5eX14IFC3r37q39RAAAAAAAANDRGRkZeXp65uXlde7cWSqVslgsY2NjGxsbQ0PDyspKXUcHAPAy/fv3nz179vPnz6dOnarrWAA6jFZIQDM6d+789ddff/311zRNV1ZWKpVKY2Pjt2T7CAAAAAAAAGg6NpttZ2dnZ2dXt1Emk+kqHgCAJmKxWIsXL9Z1FAAdTKsloDUoiuLxeBwOp95uhAAAAAAAAAAAAADwVmG11kAxMTGzZs2ys7Pj8/n6+voqlYoQcu7cud27d5eXl7fWLAAAAAAAAAAAAADQUbRCArq2ttbX13fixIkHDx7MycmpqanRnHr8+PG8efM6deq0f/9+7ScCAAAAAAAAAAAAgA5E2wQ0TdPz5s2LiooihFhZWfn5+dU9a2pqSgipra396KOPNm3apOVcAAAAAAAAAAAAANCBaJuAvnr16oEDBwghkydPTk9PP3z4cN2z/v7+aWlpHh4ehJC1a9dmZWVpOR0AAAAAAAAAAAAAdBTaJqB37txJCLGxsdm/f79QKHyxg4uLS2xsbJcuXeRy+ebNm7WcDgAAAAAAAAAAQCfkcvmyZctmzJiRk5Oj61gAOgxtE9CJiYmEkDlz5ggEgsb6CASC+fPnE0KSk5O1nA4AAAAAAAAAAEAnkpOTr1y5kp6efurUKV3HAtBhaJuAzs7OJoT06tXr5d2cnZ0JIQ8fPtRyOgAAAAAAAAAAAJ1QKBT1DgDglbRNQHO5XEJIVVXVy7sVFBRoOREAAAAAAAAAAAAAdCzaJqC7d+9O/irE8RIXL14khDg4OGg5HQAAAAAAAAAAAAB0FNomoCdNmkQIiYyMTE9Pb6zP4cOHo6OjCSE+Pj5aTgcAAAAAAAAAAAAAHYW2CejFixebm5srFApPT8/Y2Fi1Wq05RdP006dPP/nkk1mzZhFC+Hx+UFCQltMBAAAAAAAAAAAAQEfB0fJ6kUh0/PjxcePG5efne3l5mZubM+1DhgzJyMiQSCTMS4qiIiMjbWxstJwOAAAAAAAAAABAe/fv31++fHlpaWkLrt2/f//+/fub3t/AwGD58uVTpkxpwVwAHZ22K6AJISNHjkxISPDw8CCEaH5ok5KSNNlnR0fH2NjY6dOnaz8XAAAAAAAAAACA9n7//feWZZ9boLa2Nioqqn3mAnjdaLsCmuHq6vrHH3/cuHHjzJkzycnJpaWlSqXS1NS0d+/eY8eO9fHxYbPZrTIRAAAAAAAAAACA9pRKJXNgYm3I5TUpRUYTUllZqVarhUIhm9WkZZ00IUVZEkKISqVqcagAHVrrJKAJIRRFDRs2bNiwYa01IAAAAAAAAAAAQFsb+3Gfrq7mbTS4WkV/GxDTRoMDdAitUIIDAAAAAAAAAAAA2lRZWdnMmTPNzMxEIpGm8i3A66/VVkDXo1Qqnzx5olKp7OzsDA0N22gWAAAAAAAAAACAt8EXX3xx6NAhFovVr18/VtMKgDTL119/bWBgsHLlylYfGd5yLXxYZTLZhQsXfvjhhydPntQ7VVBQEBgYyOfznZ2de/XqZWpqOnny5AcPHmgdKgAAAAAAAAAAgM7QarqmWl5TJVOp1O0/e2xsLCHkypUrycnJQqGw1cdfv359WFhYqw8L0OwV0DRNb9u27euvvy4vLyeE/Pbbb46Ojpqz+fn5gwcPzs3N1bTI5fKTJ0/+/vvvJ06cGD9+fKsEDQAAAAAAAAAA0G5kNYq8J6WS0iq1iiaEUBQRiHg29mZCE367xVBRUUEI8fDwaLcZAVpFsxPQCxcu3LlzZ4OnaJr+8MMPmeyznp7epEmTLCwsEhMTb926VVtb+8EHH6Slpdna2mobMgAAAAAAAAAAQHupFNdk3s17nJzDYrP0eXoUIXKZUqVQVYlrbLtbWHYxac9gKIpqz+kAtNe8Ehy//vork302NDQMDQ2Ni4sbPXq05mxCQkJ8fDwhhM/nX79+/ejRoz/88ENCQsKuXbtYLFZlZeX69etbN3oAAAAAAAAAAIC2o5Apn6TmPU7OMbEUdnWx7uxo3snR3L6ntWUXkyf3CnLSSyqeS9s6hkWLFlEUxWw8qKenR1GUWCxmTqnV6qioqDFjxtja2nK5XDs7u3HjxkVHR9M0XXeE4uLiFStW9OvXTyAQWFtbjxo16tixY5o+06dPZ/LaEomEoigDAwPNhTRN79u3b+jQoQKBQCQSjRs37vLly0+fPqUoKjAwsO4U58+f9/HxMTU1FQqFAwcODA0Nra2tbe6dHjhwgKKo7du3V1dXf/TRR0KhUFOT+pV3Om7cOOZazWhKpVIoFFIU5evrW3cWHx8fiqJQb6TdNGMFNE3T33zzDSHE3Nz82rVrTk5O9Trs3r2bOdiwYYO7u7um/ZNPPjl//nxUVNQvv/zy/fff83g8rcMGAAAAAAAAAABoc0XZ5Y+SckSWQlNro/+2UkRowmexWZl38wyNDIxM7do0hsGDB1dVVR06dEihUAQEBLBYLH19febUV199xSRS+Xy+hYVFYWFhTk7OuXPnwsPDlyxZwvTJz893d3cvKCigKMra2rqioiI+Pj4+Pj40NJRJ73p6egoEgsjISD09PX9/fz09PeZCmqbnzJkTGRnJvOTz+efOnTt//vzq1avrRRgWFrZq1SpCCIfDMTY2Tk5OTk5OPn78+LVr1zShNh1N04GBgYcPH67b+Mo79fb2PnfuXFxc3KJFi5hL7t69W1VVRQiJj4+naZpJsiuVymvXrhFCxo0b19zAoGWakYBOT09PTU0lhKxcufLF7DNN07///jshxMDAoN4HIISQBQsWREVFVVdXp6SkDB06VLuYAQAAAAAAAAAAtKJW/7mR4MMb+UVZksa6ZWcU5meWK6XkeU71i2dLCypSZFnPc2o5HHaDl9PqP9fnqlSqFocaEBAQEBAQHR0tkUj27t3L4fyZ0MvMzAwLC+NwOAcOHPD19WWxWDU1NVu2bFm3bt2mTZuCgoKYlOuaNWsKCgrGjx+/d+9eGxsblUoVERGxcOHC4ODgoKAgPp/PZGwjIyP5fP7PP/+smff06dORkZEsFissLCwwMNDIyOjmzZv+/v4hISF1w7t///7q1as5HM62bdtmz57N4/FSUlJ8fX0TExPDwsLWrl3b3PvduXPno0ePli1bNnr06IEDBzbxTr29vQkhcXFxmlwzk2imKKqoqCgjI6NHjx6EkDt37lRWVlpaWvbr16+Ffx7QTM1IQN+6dYs5mDNnzotnHz16lJOTQwjx8fExNjaud7ZXr17Mwf3795GABgAAAAAAAAAA3UpPT2cO7l7Kfkk3iUQilUpLs2oaPCuTyQrTq7KSyjVJ4cYUFxe3LM6XuHHjBiHEz8/Pz8+PaeHxeMHBweHh4QUFBWKx2MTEhBCSkJBACFm/fr2NjQ0hhM1mf/rpp6dOncrPz3/69Kkma1cPTdPBwcGEkG+++WbFihVM47Bhw2JjY52dnevm04ODg2maXrt27YIFC5iW/v37796929PT8+TJky1IQKelpR0/fnzKlCnNulNXV1dra+vCwsIHDx4wN8UkoKdNmxYVFRUfH88koJkCwt7e3ixW80oTQ4s1440uLCwkhIhEIlNT0xfPnjt3jjkYP378i2ctLS2Zn8Py8vKWhAkAAAAAAAAAANB62OyG1yy3kbbYPPDDDz+sqan56aef6jbK5XJmcbcmR2xkZEQIOXXqlFKp1HQ7c+ZMSkpKY9lnQkhBQcGdO3eEQuHixYvrtnfr1m3q1Kmal2q1+rfffmOxWJ9++mndbiNGjAgODp44caJmpXnTOTs7T548ubl3qlkEffnyZUIITdNXr161tbWdNWsW+SvvTAi5cuUKQf2N9tWMFdA1NTWEEEtLywbPahLQY8eOffGsUqlkHgWFQtHsGAEAAAAAAAAAAFpVt27dkpOTCSFDp/SwsDNqrFvWg/ystHxrO1N2Q0U2CrPLrO3MuvWxfUkJjlPbkknjKTVtcDgcZsVnWVnZ48eP09PTk5OTz5w5w2xXqLFo0aIbN2588803P/30U0BAgKen59ChQ5ms9EtkZmYSQnr27CkQCOqdGjBgwNGjR5nj/Pz82trazp07m5ub1+3DZrM3bNjQsvtycXGpl69v4p16e3vv27fv8uXLCxcuzM7OzsvL8/PzGzlyJPkr70zTNJOJbjCBCW2kGQlokUhECMnOzlar1fXWqMtkMuazhW7dujk4OLx47ZMnT5gtKZmV/wAAAAAAAAAAADqkSXF2cTHr6mreWDeBuZ6FnbA4t9zStn5Sq+K5tLaW7+zR2XmAbWOXq1V/1oBuo4IPUVFRISEhKSkpmlnc3d0NDQ2rq/9bsdrf318kEq1duzYpKSksLCwsLExfX3/s2LEbNmwYMGBAYyNnZ2cTQpiqHfV07txZc/zs2TNCiLW1dWvdESGkXi6b0ZQ79fLyIn+VgWbqbwwfPtzU1LRPnz6pqan5+fkSiaS0tNTNzc3KyqoVA4aXa8ajz2w8WFtbe+fOnXqnfvvtN+YPm1no/qJ79+7VHQQAAAAAAAAAAOD1Z2VnwtFnVz6XluSJVco/q0nQNC0urSrNF3fv17mTY6PJ67a2d+9eX1/fR48eLViw4MiRI2lpaTU1NTdv3nwxgTthwoTExMTs7Owff/zR39+fy+XGxMR4eHgwtZUbxAzClOStp6ioSHPMrOwuKytrnVsihDRUHaWJd2plZeXm5lZcXPzw4UMmAT1ixAjJTBsCAAAgAElEQVRCyKhRowgh8fHxqL+hE81YAT106FADA4Pa2to1a9acPn1a8zERTdM7duxgjhtMQKvV6rCwMEKInp7eoEGDtI4ZAABAx+RyeUFBAfNtLy6Xa2Nj88rvrwEAAAAAQEfE0WN379uZIuRhYnbF82p9Az2KELlMSavpHv1tu/a0Eop4uootJCSEEHLs2DEfHx9No1qtrqio0LyUyWQFBQVsNrtLly5dunQJDAwMDAysqqpavHjxzz//vH379qFDhzY4eLdu3QghDx48qK6uNjQ0rHvq7t27mmN7e3s2m52Tk1NZWSkUCut2++qrr8rKyjZu3NjgfnKtfqcMb2/v27dvx8XFXb16VSAQ9OnThxAyevTof//73/Hx8czudEhAt7NmrIAWCoUBAQGEkDNnzgQEBIjFYvJXcpkpAG1mZlb3IWDQNL1582ampM7UqVPx+zkAAHRoNE2np6dfuHDh7t27R48ePXr06IEDB+Li4m7duiWTyXQdHQAAAAAAtD5DI4Neg+2Hv9fHZVDXLj0sbXtYOrnZeoxz6Tmoq6m1zjJdNE3n5OQQQuqV0Th//jyTZmWIxWIHBwcHB4e65ZIFAsH48eMJIVVVVY2N37VrVxsbm8rKyh9++KFue25u7pEjRzQv9fT0hg0bplKp6nXLyMjYuHHj8ePHta/H28Q7ZTCrY0+ePJmamjpkyBCmcrSmDHR8fLxAIBg2bJiWIUGzNK/6TEhICFPS5eDBg6ampj179rS2tl69ejVzduHChVwulzmmabqgoODcuXN/+9vfVq1aRQjhcrnr1q1r1eABAADaW2pq6sOHDxMSEnJycpycnJydne3s7FJTU//zn/9cv35dLpfrOkAAAAAAAGh9HD12527mfYY59h/Vvf+o7n1HdLd3seYZ6uswJIqimFK3W7dura2tJYRIpdKIiIgPPviA6fDw4UNCiJWVlZ2dnUqlWrx4MbOclBBy//79jRs3EkLqpWIrKys1a4r19PSCg4MJIatWrfrXv/5VWVmpVquTk5O9vLzq/eLDDLV27drdu3czkTx9+nTWrFmEkBkzZtTbTrDt7pQxfPhwHo939uxZmqaHDx/ONFpbWzs5OaWmpubk5Lzzzjv6+rr8g3sLNS8BbWFhcfHiRXt7e0IITdOPHj0qKSlhTo0dO5Z5KBmZmZmdOnUaN27cb7/9Rghhs9m7d+92cXFptcABAADaXVlZ2bNnz27fvt27d+8uXbqIRCJjY2Nra2tXV1eRSFRVVfXo0SNdxwgAAAAAAG2IzWGxOSytc6qtg1n0uXXrVmNjYysrK0NDw/nz57u5uTElJkaNGrV27VpCyPbt2wkh+/fvt7S0tLW1NTc3d3V1vXv3roeHR1BQkGY0a2trtVrt7Ozs4eHBtMydO9fT01OlUn3++ecikcjExGTgwIEZGRlz586tG8aIESOWLFkil8vnzZsnFAqtra0dHBxu3rzZt2/f0NDQ9rxTQgiXy/X09GSONQloQsjo0aOZA9TfaH/N3n/TxcXl/v37//znP0eOHGltbW1tbT1ixIhdu3adOXNGT0+vwUtcXV3Pnz/PfO4BAADQcT19+jQhIcHOzs7AwKBuO0VRjo6OSUlJubm5KpVKV+EBAAAAAMBbZebMmSdOnBg2bJihoWF1dfXQoUMjIiIuXLiwY8eOAQMGWFpaMqtI33vvvWvXrk2aNMnW1ra0tJTD4QwZMmT79u2XL1/m8f5bwHrnzp0ODg7Pnz/X1LXQ19c/e/bsli1b3n33XWNjY0KIt7d3fHw8U76jru++++7o0aNTpkyxtbWVSqXu7u4hISEJCQl8Pr8975TBVOFgsVhDhgzRNDL7EBIkoHWBomm6LcYtLi7esmWLjY3N6NGj3dzcWKxmZ7p1YsyYMTNmzJg3b56uA3krqFQq5m80Lpdbr0o9QOtSKpXM94zwsIGWzp8/Hx8fP3DgwAb/u5aenu7o6MishjYwMBAIBO0fIbw9FAoFU8UPDxu0NblcznwVl8fj1duACKB1yWSyyspKQgifz2+thAVAg/Cwtb/MzEw/Pz9CyK5duwYOHKjrcP60efPmX3/9lRDyweohXV3N22gWtYr+NiCGENK9e/fDhw+30SztLCoqytfXd+7cubt379Z1LNABcNpoXEtLyy1btrTR4AAAADqhUCjYbHZjn6rq6+s/f/583759AoHA1dV1woQJ7RweAAAAAAC0wK8b/9B1CABvsrZKQAMAALx59PT0VCoVTdMNbqPBrEg9deoUm82urq5GAhoAAAAA4HXG4bRrWqyx0rVvPOZ3qKb0pCiKzWa3dTzQ/pr3k3b+/HkvLy/tN69k0DR9/vx5piwLAADA68/ExISm6fLyclNT03qnVCpVRUWFSCTqKFWnAAAAAADeclOmTElOTmbqsTRRbW1tWVkZIUQgEDA1kZuIzWbPmTOn2SG+EdatWxcSEtKUnkuWLAkPD2/reKD9NS8B7e3tPXr06JCQkLqbSLbMlStX1qxZEx8f30ZFqAEAAFpd165dPTw8bt++zefz6+5DSNN0VlaWUqm0tLRsrY9pAQAAAACgTTk4OBw4cKBZl8THxy9dupQQMmXKlCVLlrRNXG+azz77bPr06U3paWFh0dbBgE40LwEdERHxf//3fyNGjBg9evTs2bOnTp3arE97CCFisfjYsWORkZHx8fEmJiY//vhjsy4HAADQIQsLCzs7O0JIUlKSpaWlUCikKKqmpqakpKSmpuadd96pu4U0AAAAAADAG2n69OlNX1FqY2NjY2PTpvHAa655Ceh58+a9//77S5cu/eWXX+Li4j799NP33nvPy8tr8ODBrq6ujZXOUSgU9+7du3nz5oULF06fPi2TyQgh/v7+3333naWlZSvcBAAAQHvp06cPh8OhKIqm6YSEBKbRw8PD1NR0wIAB9+/f1214AAAAAAAAAK+VZldbt7KyOnTo0NKlS7///vtff/01KioqKiqKEMLn8/v06WNpaWlqampmZkYIKSsrKysrKy4uTk1NrampYS7X19cPCAgICgpyd3dv3TsBAABoBywWq3fv3o6OjgUFBV26dFGr1Xw+n/nPn65DAwAAAAAAAHjttHC7z0GDBu3fv3/r1q27d+8+depUYmKiVCq9efNmY/3ZbPagQYPee++9wMBArHoGAICOjsfjOTo66joKAAAAAAAAgNddCxPQDCsrq6+++uqrr76SSCRXrly5fv16Xl5eYWFhUVERIcTa2trKyqpz587Dhw8fNWqUkZFRK8UMAAAAAAAAAADQ3rhcbr0DAHglrRLQGsbGxu+99957773XKqMBAMCb59KlSzt27GC2AXiDaW7w0qVLKSkpug2mHQwePHjlypUsFkvXgQAAAAAAtIcBAwZMnTq1rKxsypQpuo4FoMNonQQ0AADAy/34449PnjzRdRTtRyqVSqVSXUfR5o4fPz5t2jRnZ2ddBwIAAAAA0B44HM7q1at1HQVAB4MENAAAtAfN0mADQz3dRgKtQiFTqZRqUudPFgAAAAAAAOBFSEADAED7oSiy+Mdxuo6iDanV6traWkIIh8PR19fXdTht6GzEndTLObqOAgAAAAAAAF53KNoIAAAAAAAAAAAAAG0CCWgAAAAAAAAAAAAAaBNIQAMAAAAAAAAAAABAm0ACGgAAAAAAAAAA4NWUSuU333wTFBRUVFSk61gAOgwkoAEAAAAAAAAAAF4tOTk5Ojr6+vXrJ06c0HUsAB0GEtAAAAAAAAAAAACvJpPJ6h0AwCu1SQJaoVDQNN0WIwMAAAAAAAAAAABAR9FqCeiYmJhZs2bZ2dnx+Xx9fX2VSkUIOXfu3O7du8vLy1trFgAAAAAAAAAAAADoKFohAV1bW+vr6ztx4sSDBw/m5OTU1NRoTj1+/HjevHmdOnXav3+/9hMBAAAAAAAAAAAAQAeibQKapul58+ZFRUURQqysrPz8/OqeNTU1JYTU1tZ+9NFHmzZt0nIuAAAAAAAAAAAAAOhAOFpef/Xq1QMHDhBCJk+evG/fPqFQeOTIEc1Zf39/Nze3v//97wkJCWvXrv3ggw8cHBy0nBEAAAAAAAAAAEBLWVlZX375ZWlpadMvUSqVzMGvv/568uTJpl9oYGDwxRdfjBkzpnkhArwRtE1A79y5kxBiY2Ozf/9+gUDwYgcXF5fY2NhevXrl5ORs3rx5x44dWs4IAAAAAAAAAACgpRMnTjx58qRl18pkMplM1vT+FRUVP/30ExLQ8HbSNgGdmJhICJkzZ06D2WeGQCCYP3/+mjVrkpOTtZwOAAAAAAAAAABAe5rlzBwDLsVhN/EqhUJBaMLR41AU1dRLqqR/XgjwVtI2AZ2dnU0I6dWr18u7OTs7E0IePnyo5XQAAAAAAAAAAACtyP3L+eZ9erbR4LRKFeO3uI0GB+gQtN2EkMvlEkKqqqpe3q2goEDLiQAAAAAAAAAAAN5aZWVlM2fONDMzE4lEEolE1+FA64iKiqIoKjAwUNeBtCFtE9Ddu3cnfxXieImLFy8SQrADIQAAAAAAAAAAQAt88cUXhw4dEovFjo6OLJa2Ob0Xff3112FhYa0+bNuFsWDBAoqievZsq9Xr0Fq0fVgnTZpECImMjExPT2+sz+HDh6OjowkhPj4+Wk4HAAAAAAAAAACgK2qlUq1UEppu/6ljY2MJIVeuXElOThYKha0+/vr161+HBPRrEga0Im1rQC9evPj7778vLS319PTct2/fO++8ozlF0/SzZ882bty4d+9eQgifzw8KCtJyOgAAAAAAAAAAgHamlMnLsrKrSspUcjkhhGKxDc1NzB276hvy2y2GiooKQoiHh0e7zfia8/HxMTc3Nzc313Ug8AraJqBFItHx48fHjRuXn5/v5eWl+SMfMmRIRkaGph4NRVGRkZE2NjZaTgcAAADwtlGr1fn5+Xl5ecyuG4aGhp06dbKystJ1XAAAAABvi9qKyryU+9mJdwhF9LhcQlFKmYxW09X9Xa1cuhvZtOs/zCiKas/pXmeTJk1iajPAa64V6sWMHDkyISGB+filtLSUaUxKStJknx0dHWNjY6dPn67lRBcuXHj//fcb289QIpHs3Lnz448/njp16rx58/bu3SuVSrWcEQAAAEC3qqur4+Pjb9++ffr06cuXL1++fDkmJubOnTtxcXGv3AUaAAAAALSnUiiY7LOhmYlNL2dL526WTo42rj2NO1nl3blf+CC9przN9wNctGgRRVFMqk1PT4+iKLFYzJxSq9VRUVFjxoyxtbXlcrl2dnbjxo2Ljo6m/7dISHFx8YoVK/r16ycQCKytrUeNGnXs2DFNn+nTpzN5bYlEQlGUgYGB5kKapvft2zd06FCBQCASicaNG3f58uWnT5++uG/e+fPnfXx8TE1NhULhwIEDQ0NDa2trm3WbjYVx4MABiqK2b99eXV390UcfCYXClStXatoXLFjAdGN289u6dWteXl5AQICFhQWPxxs4cODp06cJITk5OTNnzjQ3N+fz+W5ubocOHao7tTbXMjIzMwMDA+3s7Lhcrr29/axZs1JSUur1UalUO3bscHd35/P5pqamEyZMuHHjRrPeog5K2xXQDFdX1z/++OPGjRtnzpxJTk4uLS1VKpWmpqa9e/ceO3asj48Pm83WcgqapuPi4ho7W1ZWtmLFCib9bWBgUFRUFB0dnZiYuHnzZoFAoOXUAAAAADqhUCj++OOPy5cvGxsbu7i4MP+qqa6uTk9PLysrk0gkw4cPr/vrAQAAAAC0uvJnedmJdwxNRSLb/36zn6IogYUZi83OS7nPMxJ2ce/XpjEMHjy4qqrq0KFDCoUiICCAxWLp6+szp7766iumYjKfz7ewsCgsLMzJyTl37lx4ePiSJUuYPvn5+e7u7gUFBRRFWVtbV1RUxMfHx8fHh4aGMplcT09PgUAQGRmpp6fn7++vp6fHXEjT9Jw5cyIjI5mXfD7/3Llz58+fX716db0Iw8LCVq1aRQjhcDjGxsbJycnJycnHjx+/du2aJtRXaiwMTTCBgYGHDx9++SC5ubkeHh6lpaXOzs5ZWVnJycnvv//+jz/+uHr16rKysp49e+bn56ekpMycOVMkEk2YMKFVrr1w4cKkSZOYtbCWlpbPnj179uzZkSNHfv7555kzZzJ9VCrVtGnTTp48SQihKIqiqN9+++33338PCAho4vvTcbVOApoQQlHUsGHDhg0b1loD1qVWq//zn//cuXOnsQ7//ve/S0tLHR0dly9fbmtr++TJk9DQ0Nzc3D179mh+2AAAANqZSqWuLJcq5SpCiKGRAU/A1XVE0MFkZmZKpVJTU9Nu3bppvmspEAh69OhBUdQff/xhZWU1YMAA3QYJAAAA0EFp1v8WJd2rLixtrFvhowzJkxy2QlVcKn7xbGVu/rPLfyhKytmcRpJsavVf/69ucagBAQEBAQHR0dESiWTv3r2cv+bKzMwMCwvjcDgHDhzw9fVlsVg1NTVbtmxZt27dpk2bgoKCmH9DrlmzpqCgYPz48Xv37rWxsVGpVBEREQsXLgwODg4KCuLz+YsWLSKEREZG8vn8n3/+WTPv6dOnIyMjWSxWWFhYYGCgkZHRzZs3/f39Q0JC6oZ3//791atXczicbdu2zZ49m8fjpaSk+Pr6JiYmhoWFrV27tom32VgYjJ07dz569GjZsmWjR48eOHBgY4N8//33Y8eOPXz4sImJyfPnz729vZOSkgIDAwcMGHDr1i07OzupVDpt2rSzZ89GRETUS0C37FqpVDp79mypVLpo0aL169ebmpqKxeKNGzdu2bJlzpw57u7uzs7OhJBffvnl5MmTbDZ706ZNc+fOFQgEf/zxx6xZszT5/TdYqyWg20hiYuLVq1fv3btXXFzcWJ9nz54lJibq6+uvWrWKqYfYrVu31atXf/7555cvXw4ICDA1NW3HkAEAAIhaTedllpbkiVXK//4rky/k2vawFIp4OgwMOpbc3Nxbt27169fvxUp/dnZ2+fn5hYWFtC52YAcAAAB4A2RmZjIHWacvvqSbRCKRSqXVj7IaPCuTySrvZ5ReTeI0loD+y0tSWy3GFHDw8/Pz8/NjWng8XnBwcHh4eEFBgVgsNjExIYQkJCQQQtavX89sz8Zmsz/99NNTp07l5+c/ffq0V69eDQ5O03RwcDAh5JtvvlmxYgXTOGzYsNjYWGdnZ5VKpekZHBxM0/TatWs11TD69++/e/duT0/PkydPNj0B/XJpaWnHjx+fMmXKy7sZGRkdOnSIuXFTU9Ply5f7+/uz2exffvnFzs6OEMLn81etWnX27FnNA6DlteHh4fn5+X5+ftu2bWNaRCLR5s2bJRJJRETE5s2b9+zZo1KpmPdh48aNy5cvZ7qNGDHixTfzjdQ6CWiZTJaRkfHs2bNXfpgzceLEZo1848aNixdf9rcAIeTmzZuEkL59+9bdjcfR0dHR0fHJkyfJycleXl7NmhQAAEAbajX95G6eTKrMul9gaMzT47JpNS2tlMmk8poqmX0vG1Mroa5jhA5AqVTW1NQYGBg0+KVFNpvN4/EUCkVtba1QiCcKAAAAoNnaOevXFusGPvzww+nT/5+9O4+PqjofP37urJmskz0hOwkJ+5IgskTBirjUFqhUZWurQIUvWlzgVUDBamVRsaLyA0RUaCmiIBZtFRUtEpEKGPZFCELIRiD7MpnMdn9/XJ2m2cg2mSyf94s/7px7zj3P3JmQyTPnPndSrcq3FotFSdA5n6Cvr68Q4qOPPkpOTnYmyj/++OPGD56Xl3fs2DEfH59HHnmkZnt8fPyvfvWr7du3Kw8dDscnn3yiUqnmzJlTs1tqauqSJUskSXI4HCpVG9yFLikpacKECdftNmrUqMDAQOfDmJgYIUS/fv0SExOdjbGxsUIIq9XaJmOVM1nrLAkhHnrooQ0bNuzbt08IkZWVdfHiRR8fn7lz59bsU+tkdlVtkIDesGHDH//4R2ft88Y194ft/vvv//nPf65sL168uN77CirfOQwZMqRWe3Jy8g8//HD+/HkS0ACA9pR3sbCyrOrKpZLopFC15sdPWgGhoqKkKuN4jqSSvP0MOo+OfhES3E75g6GhD+tZWVkfffTR3r17i4uLlWsVAQAA0Cy9evVSyr3G3f0z74iwhrrlnc248n1GQFQPVX13OCvOyfOPCO/RN0mtbbAEx4k3tgkhQkJC2ibuGjQajZJQLiwsPHfu3Pnz59PT0z/++GPldoVODz/88IEDB5577rm33357+vTpY8aMGTFihJKVboSScOvdu3fd+6slJyc7c6a5ublmszkiIiIoKKhmH7Va/eyzz7byCdbUp0+futcF1hUW9j8vpfJxut7Gthp7/vx5IcTq1avXrVtXs726uloIkZ2dLYTIyMhQnoKXl1et4TVPZlfV2r9+P/7444ceeqhNQqlXcHBwcHCwst3QnQyLi4uFED169KjVrlxW0MTMOAAAbcLhkAvzyi6dyo/r28OZfVZ4Gw3VZp/zR7JDIv0j4oMaOgKg0Ol0KpWqurpaluW6H7XNZvO1a9cqKiqKiorcEh4AAEBn58wkhqb0DxrQu6FunjE9qqzVhqAAvzpJ6qriUqtKRN90Y/QNgxsaLtvtSgK6obxWK+3YsWPZsmVHjx5VHqpUqqFDh3p5eVVWVjr7TJkyxWg0Ll269Lvvvlu5cuXKlSt1Ot1tt9327LPPNnJDkcuXL4uf0mu1REREOLczMzNFnSytK9RKcDek3iR1UzLXLRtrNpuV4io7duxoqIPFYrly5YpowsnsqlqbgH7++eeVjd///vf33XdfZGRkmyyqbxblW526XyAo38/U+s5HcfXq1U8++aRuuyzLVqu1qqrKBWGiNudyeLvdzjmHSzmrA/FmcyPnj7zNZnNvJC7lcDgqS6scdtngrZPUwu6ofU2fl1FflF9afK0sNMbolgjbisPx4wtaXV3Nj5Xr+Pj4mM3m/Pz8uje0KC0tdTgcarVakiReAriU8+pdpSyMe4NB1+b8kMCbDa7mfLORAWg3ylLQTso/JjIqZWDWd8clleQTGiwpiS9ZNhWXluTkRQzqGxQf467Y3nrrrRkzZhgMhtmzZ99yyy0DBgyIj4/X6XSxsbE1E9BCiLvuuuuuu+7Kysr69NNP//3vf3/00Uf/+te/du/enZaWNmLEiHoPriR8lcxpLfn5+c5tZWV3YWFhWz6x+rgog99Ker3eaDSWlJQUFRUpxaPrFRUVJYTIy8uru6vmyeyqWpuAPnv2rBBi7ty5a9asaYt4WkJJMde9HKCRBHROTo6zLnitIVartdaPKFzNZrN17YQUOg7ebG7k/BrAYrG4NxJXs1nsQgi1Vm2z1vNmkyRhtzuqTObOfh6cL2hVVRW/N10nLCysf//+x44di4uLq3mNZEVFRVZWlpeXl16vl2WZlwDtw2q11i2VCLiCxWLp7L8o0VnwP1u7qbekameh0esiBvYVQmR9d7yyoFjr6SGEZDNX2222iMH9Qnr19AxoMO3oasuWLRNCvP/++3feeaez0eFwlJWVOR9WV1fn5eWp1eqoqKioqKiZM2fOnDmzoqLikUce2bRp05o1axpKQMfHxwshzpw5U1lZWWvd5/Hjx53bsbGxarU6KyurvLy81r1JnnzyycLCwuXLl9ddTtFlSJLUq1evQ4cOnT59etSoUTV3VVVV5eTkeHh4REZG9uzZUzRwMpU6MF1ba1crK2/oe+65py2CaaHG60rzuwQA0J5UGpUQQnbU/7tJdshCyGp1e18thE4qICCgZ8+egwYNysjIOHfuXE5OTk5Ozvnz58+dO5eQkKDT6bRarbtjBAAA6PoM/n6xNyb3uX1Mj0H9guJjg+Jjwvon9RozMjplkDGqdknYdiPLclZWlhCiVhmNzz//XClXqygpKYmLi4uLi6u5RtPb2/uOO+4QQlRUVDR0/JiYmPDw8PLy8rVr19Zsz87Ofvfdd50PtVrtyJEj7XZ7rW4ZGRnLly/fuXNnI+uCu4bRo0cLIV555ZVa7StWrOjVq5fSHhERkZiYWPdkZmVl1TyZXVVrV0BHR0efO3fOvV9kGY3GepdfKT9C9b7L4+LiVq5cWbd92bJlOp2OW8m3D4fDobxqWq3Ww8PD3eGgK7Pb7cp/UxqNxmAwuDucbspZoEmv17s3EpdyOBwGL50Qwlxl1Wq0ok6tsMoys1qt8fX37uznQf3TC+rl5cXvTZdKTk4OCQkJCAioeYGwh4dHZWWl8h+aSqXiJYBLOYsh6HS6zv5/Fzo4q9VqNpuFEHq9XqfTuTscdGXONxv/s7WbunVTOx2Nhz6sX1JoH4et2iKEUOu09d6TsD1JkpSYmHjq1KlVq1b9+c9/9vDwMJlMW7ZsWbBggdLh7NmzqampoaGh0dHRly9ffuSRR1599VWj0SiEOHXq1PLly4UQI0eOrHnM8vLysrIy5do7rVa7ZMmS//u//1u0aJFOp3vwwQe9vLyOHj06ZcqUWtepLF++/Kabblq6dGlgYOC0adM8PDwuXbo0bdo0IcTkyZObWH+5oTA6voULF77xxhvbt29/7LHHnn76aaPRaLVa33777RUrVuh0uhkzZgghVCrVM888M3ny5Fonc/Lkyc6rS7uw1iag77nnnhUrVuzYsePnP/95mwTUAkajMS8vr24CWmmpNwFtNBrHjh1bt3358uUajYZfP+3Dbrcrr5FKpeKcw6VsNpuSgFar1bzZ3MX5maNj1u1qK5Ik6Ty0Xn4etmpbaVGlf/D/pAXtNkdxfnmvQZHBPfw7+3mQVD++oFqtlh8rV4uPj+/Zs2dpaWlFRYUsy97e3n5+fv/5z3+UvZIk8RLApZx1xvk1inag5AR5s6EdKG82MgDtpst8qySpVFpDB1pCt2jRomnTpq1atUrJLCt3wxs9erSHh8enn3568803P/XUU88+++yaNWt++ctf/u1vf9u2ba5itMgAACAASURBVFtISIjZbFZKNg8bNuwPf/iD82hhYWFXrlxJSkqKioo6ePCgEGLGjBnvvffe3r17H3300ccff9zb27usrEytVs+YMePNN990DkxNTZ03b94rr7wya9asOXPmBAYGKnWNBw4cuGLFiuY+qbphdHCBgYHr16+fNm3a6tWrV69eHR4eXlxcbDabJUnavHlz794/3t/y3nvvfe+99z744INaJ/Oll1569NFH3fsUXK21lwAvXLgwLi5u06ZNq1evdlfCXvnqpm4Zb+W9ruwFAKDdRCYEJQyKKMoru5pVbDZZHHaHzWovLzZlZ1yLTgo1Bnv7BXX6BSBoZ5IkGY3GyMjIqKgof3//9r/nMwAAADqgqVOnfvDBByNHjvTy8qqsrBwxYsSGDRv27Nmzbt065UK62NhYIcQvfvGL/fv3jx8/PjIysqCgQKPRDB8+fM2aNXv37q15lfD69evj4uKKioqcFTx0Ot3u3btffPHFW2+91c/PTwgxbty4tLQ0pXxHTS+//PL27dsnTpwYGRlpMpmGDh26bNmygwcPenp6NvdJ1Q2j47v//vsPHTr0wAMPDBo0qKSkJDIycvLkySdOnJgyZYqzj0ql2r59+7p161JSUpRbudx666179+4dP368GyNvH61dAe3r6/vvf/975MiRjz322F//+tfbbrstJiamkT+KZs+e3coZ64qPjz9w4MCxY8dqrcI+evSo+KliOgAA7cbgre/Zv4dOr7NZ7BeO5zjb4wdG+AV5xfYNc2NsAAAAADqpkpKSuo0TJkyYMGFCrca4uLjvvvuuZsvIkSP/8Y9/NH788ePH102G6vX6+fPnz58/v2bjjh07anWTJGnSpEmTJk1qfIqmqBvGtGnTlIIetdRqnzRpUt0bxQ0fPrxuY2RkZK3G1oxVDBky5K233qrn+dSgVqtnz55dNzva+P3tuoDWJqBlWV67dm1ubq4Q4siRI0eOHGm8vysS0DfeeOOWLVuOHTtWWlqqfBsjhLhy5cq5c+fUavWwYcPafEYAABrn42/od2NsQW6pb4CnxWyVVCpPH31AqK9vQLO//wcAAADgUkde3azWNe3ezrKoMlc5HA6DwdDEi9K6fG4RuK7WJqDffPPNF154oU1CabGYmJihQ4cePnx41apVixYt8vT0LC0tXblypbKUvcvfahMA0DFptOqwmICwmAB3B4KuyWKxWCwWu92en59/8eLF0NDQFlzeCAAA0J1pND+mxaqLS5s1UBLCXFF1/X7/q7PfBqbF7HZ7E7PwkiR127PUtbU2Ab127VohhEajefrpp++9997IyEi3FCWcO3fu/Pnzjx07NnXq1IiIiKysLFmWo6OjH3zwwfYPBgAAwHUcDseZM2cOHz5cVVVVWVl54sSJkydPnjp1KjIysn///s6/owAAANC422+/fe/evRUVFU0f4rzFvV6vb9YdLNVqdZuUp+iMnn766WXLljWl57x581avXu3qeND+Wvsnyvfffy+E+OMf//jUU0+1RTwtFBgYuHr16q1btx48eDAnJyc4ODg1NfW+++6rWUkdAACgs5Nl+fDhw/n5+WfOnLFYLHq9PjAwMCsr69q1a7Ism0ym4cOHc4tCAACApujXr9+HH37YrCFpaWmPPfaYEOLee++dN2+ea+LqaubOndvE5HtwcLCrg4FbtDYBrfyFc/vtt7dFMNfx97//vZG9fn5+c+bMmTNnTjtEAgAA4BY5OTn5+fnHjx+Pj4/ft2+fEMJgMERFRYWFhZ06dapfv36XLl3q2bOnu8MEAABAV1bvLfsaEh4eHh4e7tJ40MG1doFMnz59hBCFhYVtEQwAAAAak5mZefDgwbi4OK32f+6To9Vq4+PjDx06dPHiRXfFBgAAAAB1tTYBPWvWLCHEli1buKcnAACAS8myXFxcrNPpfHx86u718PAwGAwmk8lsNrd/bAAAAABQr9YmoGfMmDFx4sT3339/0aJF/LUDAADgOlarVZblWmufa9LpdEIIi8XSjkEBAAAAQGNaWwP6ww8/nDJlyvfff//8889v3br1pptuiomJaeTWN88991wrZwQAAGicxWLpkt+LOxwOk8lUUVFhMpmqq6uVRuet2IUQyq6qqir3xegSGo3G09PT3VEAAAAI51KARtYEAKiltQnoiRMnOrezsrK2bt3aeH8S0AAAwKU2bdr0+uuvW61WdwfiEhUVFWVlZQaDwfl9/+HDhw8fPiyEkGXZZDJ5e3v7+vq6NUaXuOGGG1577TWNprWfXQEAAFojOTl59OjR165d+8UvfuHuWIBOo7Uf4gMDA9skDgAAgDaxa9eurpp9FkLodDovL6+qqioPDw9Jkmruqq6u9vLyUqpwdD3K/RV79erl7kAAAEC3ptPpXnrpJXdHAXQyrU1AFxQUtEkcAAAAbcJutwshJJXKNy7S3bG4RGlBkafFUlFcqvHQqTVqISSH3WGpNmt0Gt/QEL+ggFqJ6c7OlF9grTCJn15ZAAAAAJ0LlzECANrVZ2+ecHcILiTLspIjU0mSSq12dzgulHOu2N0hXIekVt30/EJ3R9FaDrtdyLIkqSS1qmbj1bMZJbn5l9OPCyFUkkqtUUcM6usdHBjap5e6y5UjPPLK2zlph9wdBQAAAIAWIgENAGg/siyOfZHp7iiAjk52OEqycktz8y3K3QUlycPH2xjVwzcsRAihUqvD+iUZYyK9e4RaTVVqjdrTx8cnNEjv4+3muAEAAACgDhLQAAAAHYjDbs85crKqtCzn2GmNTiup1Q6bzW61RQzqW1lQHN4vUUiSEELnaQiIixJCaDSarlr3GQAAAEAX0OwE9ODBg5WNPXv2BAUFPffcc80a/tRTTzV3RgAAgO4j7+TZjH3/0XkaQhJ7ag0eSmN1eUX+mfNCCK1BHxQf6874AAAAAKA5mp2APnbsmLJhs9mEEEuWLGnWcBLQAAAADakqKassKNLodUHxMZLqv3Wf9T7eQfGxeSfPSpLKP6qHmiXPAAAA7uBwONasWXP16tXHH388ICDA3eEAnUNrS3B4eXm1SRwAAACouFqQc+y0f1SPmtlnhVqn9QwwyrKjsrDYNzzULeEBAAB0c0eOHPnrX/8qhIiOjv7973/v7nCAzqHZCei0tDRlQ/mep6Kioo0jAgB0XZIkHt5wu7ujcCGHw2E2m0U3KMv7xaaTp/fnuDuKLshqNgshnJU3atEaDDnHTgfERrVvUAAAAPiRSblHtBBVVVXujQToRJqdgE5NTXVFHACAbsLDS+vuEFzI4XAItV38mIDuys9Ura29PhftR3Z3AAAAAADQZM1LQG/cuFEIMXz48P79+7smHgAAgO5L6+EhhLBWmetdBG2tqooY1FfrWf/6aAAAAADogJq3fGnWrFmzZs3as2ePi6IBAADozryCAyIG9a24Vig7HLV22a02U1GJkCSvQG53AwAAAKDT4PpZAACAjsLT3+jpb7SaqwsvZtktVme7xVRVcOFSeP/exshwjb4rlxcHAAAA0MU0uwY0AAAAXCd8QG+71VpdUZlz/LTWw0OlUTusNqu5OmJQX+/gwOCEOHcHCAAA0EXk5uYuXbr02rVrTR+i3HJcCPHBBx98+eWXTR/o4eHx6KOPjhgxonkhAl0CCWgAAIAORK3VRt8wuPhyjlqns1ssSqPWYAiIjfTrEebe2AAAALqS99577+jRoy0bW1FRUVFR0awh69atIwGN7okENAAAQMciqVQBsVEBsVE2c7Usyyq1Sq2j7AYAAEAbs/z0ZX+XnA7oOEhAAwAAdFAaD727QwAAAOj6hj/5clD/FBcdXLbb/jXtZy46ONAptCQBffDgwU2bNrVsvt/97nctGwgAAAAAAADARdavXz9nzpwnnnhi1apV7o4FXUpLEtDvvPPOO++807L5SEADAAAAAAAAHd+f/vQnDw+PhQsXOltmz579+uuvJyUlnT171o2BoXOhBAcAAK5itzsqS812m12SJIO3Xm/QujsiAAAAAGiqZ555xs/Pr2YCGmiBliSgp0+fftddd7V5KAAAdBmyQ84+f+1abonDLjsbvXw9ohJDvHw93BgYAAAAgBZw2G3Fly+W5+dZTBVCCLVO7x0UEhiboPEwuDu0dnXnnXcGBQUFBQW5OxB0Ji1JQCcnJ99///1tHgoAAF2DwyFfPJljrrD9cDLX08dDq9fIDtlUbrZW26oqquMHRvgGeLo7RgAAAABNZamsyDl+2Fplyjl+WK3VSZJks1qELEclDw/rM8g7ONTdAbaf8ePHjx8/3t1RoJOhBAcAAG0s72JhRUnVlYvF0UmhGq36x1bZr6Sg4vzRbJVa6jc87r/tcA3Z4cj8/Gt3R+FCsuywWm1CCLVKpdZ05U90lXlX3R0CAADo1hw2a/bRg5mHvjYYA8J6D1Dr9EIIh91eUZCfdeRb2eGISh7h4evn6jB27Njx61//+sUXX5w8efLChQt3795dUVHRt2/fZ5555u67787Kylq4cOGnn35qMpmSkpIWLFgwZcoU59iVK1cuWrRoxYoVtYppTJs27e9///sHH3wwYcKEWtNNmjTp/fffF0KUlpZKkqTX681msxBiy5Yt06dPf+ihh9avX6/0lGX5b3/727p1606cOKHRaG688cZFixbFxsbGxcXNmDFj48aNzmN+/vnnf/nLX7799lur1ZqYmDhp0qTHHnvMw6N5V4gqAbz22msPPPDAnDlzPvjgg7lz565cuVII4XA4du7cuXbt2nPnzl27di00NLRPnz5z5swZP368JElCiNtvv/2zzz577bXXHn74YeVoNpvN39+/oqJi0qRJ27dvd85y55137t69u+4ZQ8t05T9XAABofw67ozC3LPNMfmyfHv+TZZaEMdjbUm2zWR0FuaVhMQHui7FbkO2OE69vdXcUAAAA6PSKsy7Zqs0GY0BAdE9no0qt9g3toVKrs48eNPj5Rw65sX2Cyc7OHjZsWEFBQVJS0sWLF9PT03/5y1++8cYbixcvLiws7N27d25u7tGjR6dOnWo0GltTQXfMmDHe3t6bN2/WarVTpkzRauu/n40syw888MDmzZuVh56enp999tnnn3++ePHiWj2VJLgQQqPR+Pn5paenp6en79y5c//+/TqdrrnhybI8c+bMbdu21Wx88sknlUy0p6dncHDwlStXsrKyPvvss9WrV8+bN08IMW7cuM8+++yrr75yJqCPHz9eUVEhhEhLS5NlWclT22y2/fv3CyFuv/325gaGepGABgCgLVWUVDkcsqevR71rnI1BXheO5/j4G0hAAwAAAB1E4Zmj1oqyhvbmnjmRe/pYQFRc0fcn6u41XcnJ+XavVFmmauCiNNnh+HFDluvt0Cyvvvrqbbfdtm3bNn9//6KionHjxn333XczZ85MTk4+dOhQdHS0yWS65557du/evWHDhtYkoJUU7ebNmz09PTdt2tRQt3/+85+bN29WqVQrV66cOXOmr6/vt99+O2XKlGXLltXsdurUqcWLF2s0mtdee+23v/2twWA4evTor3/968OHD69cuXLp0qXNDW/9+vXff//9448/Pnr06JSUFCHEhQsXVq5cqdFotmzZ8utf/1qlUlVVVb344otPP/30888//4c//EGSpHHjxgkhvvrqK2euWUk0S5KUn5+fkZHRq1cvIcSxY8fKy8tDQkIGDRrU3MBQLxLQAAC0JavVLoTQ6uqvsKHVa4QQ1mpbu8YEAAAAoI5Lly4pG+d3bm6kW2lpqclkKjt1uN691dXVJcf/c+XLD9Xq6xTZu3q1DQqL+fr6bt261d/fXwgREBDwxBNPTJkyRa1Wv/POO9HR0UIIT0/PRYsW7d69+8KFC62frnGyLC9ZskQI8dxzzy1YsEBpHDly5BdffJGUlGS32509lyxZIsvy0qVLZ8+erbQMHjx448aNY8aM2bVrVwsS0KdPn965c+fEiROdLQcOHBBC3Hfffffdd5/SYjAYlixZsnr16ry8vJKSEn9///79+4eFhV25cuXMmTN9+/YVPyWg77nnnh07dqSlpSkJ6LS0NCHEuHHjVCpVS84L6uA8AgDQlpTPKLKj/tUNDrsshJD4HAMAAAC4W1VVVVsdqimrm2smZFts1KhRgYGBzocxMTFCiH79+iUmJjobY2NjhRBWq7X10zUuLy/v2LFjPj4+jzzySM32+Pj4X/3qV86HDofjk08+UalUc+bMqdktNTV1yZIld999t+OnReJNl5SUVKtu9f33319VVfX222/XbLRYLMrBlZPvXAS9d+9eIYQsy19//XVkZOS0adPET3lnIcS+ffsE9TfaVPNWQL/xxhtCiOHDh7smGAAAOj0PL50QoqrSUu/eqopqIYTBq9k1zgAAAAC0rcTExBMnTggheoy41RAc2lC3/B/OXbv0g394RL3rSEqvXvELCQvtmahuoEqycDgu/HObECI4OLj1MYeFhdV8qCx/qbexHSiLrHv37u3t7V1rV3JysvOefrm5uWazOSIiIigoqGYftVr97LPPtmzqPn36KDU0nDQajUajEUIUFhaeO3fu/Pnz6enpH3/8cWlpac1u48aN++tf/7p3797/+7//u3z5ck5Ozn333XfTTTeJn/LOsiwrmejbbrutZbGhruYloGfOnOmiOAAA6BoMXjoPL111lbW82OTj71lzl8PuKMovix8YERjm667wug+VRj3sybnujsKFZIdssViEEGq1WqPtykXVMnZ+WnDie3dHAQAAuiBn0Yzon90d1D+loW6B506d+vh9n5Bw37CIWrvM5aWqi+d7jrwlZthNDQ2X7TYlAd3QffyapVbWtZHGpmhlWerLly8LIcLDw+vuioj477nKzMwUdbLkrVQrl63YsWPHsmXLjh49qjxUqVRDhw718vKqrKx09hk7dqz4qQy0Un9j1KhRAQEBAwYMOHHiRG5ubmlpaUFBwZAhQ0JDG/xOAs3Vlf9cAQDALSITgmzV9kun8y1mq2+Al1avkR2yqdxceKUsOinUGOztG+jl7hi7AUkKGtDb3UG4kMPhMJvNQgiNRtOC+4Z3IllfHnB3CAAAoFsLiO4ZOeTG7KMHJbXaOyjUme01l5UUZ12KGDg0MC6x8SN0WEVFRa0ZrmSBr1y5UndXfn6+czskJEQIUVhY2Jq5aqlbcfutt96aMWOGwWCYPXv2LbfcMmDAgPj4eJ1OFxsbWzMBHRoaOmTIkCNHjpw9e1ZJQKempgohbr755hMnTqSlpZWUlAjqb7Q1EtAAALQxb6Mhtm+Y3kP3/XdZJdcqnO3xAyP8Q7xj+9SzQAAAAABAx6TxMPToN0TIcvbRg5XX8nWeXkKSrOYqW7U5YuDQwJ69vBsu39Gh1Cq1LMvyuXPnWnPA+Ph4IcSZM2cqKyu9vP5nkc3x48ed27GxsWq1Oisrq7y83MfHp2a3J598srCwcPny5QEBAa2JRAixbNkyIcT7779/5513OhsdDkdZWVmtnuPGjTty5MhXX3319ddfe3t7DxgwQAgxevTo//f//l9aWlpxcbEgAd3WSEADAND2jMHe/kG+QT2MZUWVdptDkoTBWx8U7sfaZwAAAKDT8QoKiU4ZaTAGmIoLxU9lK/TePoFxvbyD27KyhIsoxZEvXrxYs/HLL7/84YcfWnPYmJiY8PDwvLy8tWvXLliwwNmenZ397rvvOh9qtdqRI0empaWtXbv2j3/8o7M9IyNj+fLlwcHB69ata00YQghZlrOysoQQycnJNds///xzJaFc07hx455//vldu3adOHHi1ltvVU6Oswx0SUmJt7f3yJEjWxkSamqnquQAAHQ3Wr0mIj6ozw0x/UfE9Rse17N/D7LPAAAAQCel9/GNHDws4aaxUSkjopKH9xz1s5hhN3WK7LMQok+fPkKILVu2fPPNN0rLkSNHHnzwQYPBcN2x5eXldRcRK7Ra7ZIlS4QQixYteuWVV8rLyx0OR3p6+tixY5W7lTgtX75cCLF06dKNGzcqdeQuXbo0bdo0IcTkyZNbXMPaSZKkxMREIcSqVauU45tMpg0bNtx7771Kh7Nnzzo7jxo1ymAw7N69W5blUaNGKY1hYWHKTSmzsrJuueWWrl3jrv2RgAYAAAAAAACuT6XRGvz8DcYAjd7D3bE0w9ixY4cMGWI2m1NTU/v165eQkJCcnGw0GufPn9/4wLCwMIfDkZSUNGzYsHo7zJgxY8yYMXa7/dFHHzUajf7+/ikpKRkZGTNmzKjZLTU1dd68eRaLZdasWT4+PmFhYXFxcd9+++3AgQNXrFjRJs9x0aJFQohVq1b5+fmFhoZ6eXk99NBDQ4YMUYpp3HzzzUuXLlV66vX6MWPGKNvOBLQQYvTo0coG9TfaHAloAAAAAAAAoMvS6/WfffbZ3Llz4+LiMjIyLBbL448/vn//fl9f38YHrl+/Pi4urqioqG4hC4VOp9u9e/eLL7546623+vn5CSHGjRuXlpZ2xx131Or58ssvb9++feLEiZGRkSaTaejQocuWLTt48KCnp2ebPMepU6d+8MEHI0eO9PLyqqysHDFixIYNG/bs2bNu3brk5OSQkJDY2Fhn53HjxgkhVCrV8OHDnY0333yzskECus1RAxoAAKArcNhs1iqzEEKt02n0XDMIAADQpUyaNEn+qfy00/Dhw+s2RkZG1m0MCgpas2ZNrcb58+fXXAQ9e/bs2bNn1+wwfvz48ePH12yZNm2aUjrDSa/X1zqOEGLHjh215pIkadKkSZMmTar71JqlbgBOEyZMmDBhQq3GuLi47777rlbjo48++uijjzb9yGglEtAAAACdm7m0vODCJVNJ6X9viePjHdQzxiuotTcTBwAA6A5OvPUXjaFp63BlUVlZYXc4vL28Veqm1RWokwsGuhsS0AAAAJ1YxdWCwnMXs4+eVGs1Ok+DEMJqrrZVW6rLK4IT4vxjIt0dIAAAQAelVquVjcq8rOaOLS9o9nQqFYVw62e32+su2a6XJEnOVw2dCG99AACAzspiqrpy+nz2sZN+EWFhfXoFxEYFxEaF9k4IiInMO3H2WsZFU1H91foAAAAwZswYvV7fPnOpVCoqCzfk6aef1jbNE0884e5g0RKsgAYAAOisSjKzc4+e8o8M9/7fahsGo6+kknKOnfbw840O8HdXeAAAAB1ZSkrK/v37mzUkLS3tscceE0JMnz593rx5romr25k7d24Ta0MHBwe7Ohi4AgloAACAzqqyqESoJO/gemo9e/j6aPQ6c2mZ3WpVa7XtHxsAAAC6rXpvmdiQ8PDw8PBwl8YD96IEBwAAQKck2x0Oq1Wj00oN1BPUeuiFEDZzdfvGBQAAAAD/xQpoAACAzkmShBCyLBw2u626Wgih0etVmv/elUV2yM5uAAAAAOAWJKABAAA6JUklOWz24sxsR7XFmXfWeRp8w0P03l6yLFuqqiRJpTV4uDdOAAAAAN0ZCWgAAIBOqSzvamVBUcnlHHNJmXdIoBDCVm1x2GyWqipjRLjDZnfY7J6BRpVafd1DAQAAoCnUP32yUvMRC2gyEtAAAKALkh1y3oF0d0fhQuYKU87ps9cyLvkFB1WVllZdK9R7e2vVKovNnn3wWIF3htZDH9430VZY2tnPQ9W1IneHAAAA8KMhQ4YkJydfvXr1rrvucncsQKdBAhoAAHRBst3+3Usb3R2FC1VWVpaWlur1epVKZTabTbJsNpslSZIkyWaz2e12f39/kXX12hf/cXekAAAAXYfBYNiwYYO7owA6GRLQAACgSwkICMjNzXV3FC5ns9kkSdJoNEIIg8FgtVpVKpXD4RBC6PV6q9Wq0+mUvV2DSqXy9/d3dxQAAAAAmq3r/FkCAAAghPjzn//84YcfKqnYrspqtX777beHDh3S6/WhoaEJCQm1OuTn54eGhiYmJup0OrdE2OYGDRoUGhrq7igAAAAANBsJaAAA0KVERUXNnTvX3VG4VnV1dc+ePRMTE3v37q3T6Tw8PGp1OH36dN++fceOHWswGNwSIQAAAAAoVO4OAAAAAM2jlNcwm812u73uXrvdbjKZNBpN3cQ0AAAAALQzEtAAAACdjCRJ4eHhDocjLy+v7t7c3FyHwxEWFiZJUvvHBgAAAAA1kYAGAADofHr16nXjjTdevXr18uXLFotFabRarZmZmXl5eSNHjkxKSnJvhAAAAF2PLMt///vf//KXv1RUVLg7FqDToAY0AABA52MwGIYMGSJJ0nfffVdSUqLX64UQ1dXVQojU1NShQ4d6enq6O0YAAICu5sSJEy+//LIQwmg0Pvjgg+4OB+gcSEADAAB0Sv7+/qNGjUpISCguLq6srBRCeHl59ejRIy4uTslHAwAAoG2VlpYqG+Xl5e6NBOhESEADAAB0VjqdrlevXt7e3u4OBAAAAADqRw1oAAAAAAAAAIBLkIAGAAAAAAAAALgECWgAAAAAAAAAgEtQAxoAAAAAAADdzrVr11566aWcnJymD6moqFA2Pv7448OHDzd9oK+v76xZswYPHty8EIEugQQ0AAAAAAAAup1t27bt2bOnZWMLCwsLCwubNaSqquqtt95q2XRAp0YJDgAAAAAAAHQ7VVVV7TmdyWRqz+mAjoMV0AAAAAAAAOi+Hpm5Kik+uYmdHQ6HLMtqtbqJ/e1227ynxrU0NKArYAU0AAAAAAAAui8PvaeXp28T//l4G319/Jve38vT193Pr6nWr18vSdL8+fPdHQj+x44dOyRJmjlzprsDaTkS0AAAAAAAAABq+9Of/rRy5cqaLbNnz5YkqXfv3u4KSdQXVUM6QrQQJKABAAAAAAAA1PXMM880MdXbnjpmVGgENaABAAAAAACAxjgcjvxr2flXsytNZUIIvd4QHBjeIyxWq9W5O7R2deeddwYFBQUFBbk7kCbpXNF2YSSgAQAAAAAAgAaZzaaTZw9VVpadPHNQpVILITkctv59huXkXuyTlOxvDHZ3LJpurwAAIABJREFUgO1n/Pjx48ePd3cUTdW5ou3CKMEBAAAAAAAA1M/hsB8/9Z9vD++5dPlcfFz/vkkpfZOSkxIG513JPHLi65NnDlVUlrVDGMqd6FatWpWTkzN9+vTg4GCDwZCSkvLPf/5TCJGVlTV16tSgoCBPT88hQ4Zs3bq15tiVK1dKklS3bMW0adMkSfrHP/5Rd7pJkyZJkiSEKC0tlSTJw8NDad+yZYskSbNnz3b2lGX5r3/964gRI7y9vY1G4+233753795Lly7VvW/e559/fueddwYEBPj4+KSkpKxYscJsNjfrJDQe1Zo1ayorK3/zm9/4+PgsXLiwbrStOYetGau4cOHCzJkzo6Oj9Xp9bGzstGnTjh49WquP3W5ft27d0KFDPT09AwIC7rrrrgMHDjTrFHVMrIAGAAAAAAAA6peTd6nKXOntZYyJ6qVkP4UQWq0uPCxGo9EeP3XA6Bc4oO+N7RNMdnb2sGHDCgoKkpKSLl68mJ6e/stf/vKNN95YvHhxYWFh7969c3Nzjx49OnXqVKPReNddd7V4ojFjxnh7e2/evFmr1U6ZMkWr1dbbTZblBx54YPPmzcpDT0/Pzz777PPPP1+8eHGtnitXrly0aJEQQqPR+Pn5paenp6en79y5c//+/TpdU8uYNB6VLMszZ87ctm1b4wdpzTls8dg9e/aMHz/eZDIJIUJCQjIzMzMzM999991NmzZNnTpV6WO32++5555du3YJISRJkiTpk08++fTTT6dPn97E89NhsQIaAAAAAAAA3Vdm9tnT5w429O/b9M///fU/bPbqrNzzl3PO1fxnMpcXlVw9dmr/iTPfNDT8zPlDyiyyLLc+1FdffbV///5Xrlw5fvx4ZmZmSkqKknWNjIz84YcfTp48mZ2dfccddwghNmzY0JqJHn744U2bNgkhPD09N23a9MYbb9Tb7Z///OfmzZtVKtULL7xQVFRUVla2f//+6OjoZcuW1ex26tSpxYsXazSadevWlZWVFRQUHDlyJCEh4fDhw826nWDjUa1fv3779u2PP/74rl27HnnkkYYO0ppz2LKxJpPpt7/9rclkevjhhwsLC/Pz84uLixcsWGCz2R544IHvv/9e6fbOO+/s2rVLrVavWrWqqKiotLQ0LS0tKirKmd/vvFgBDQAAAAAAgG4nKytL2Xhv16uNdCstLTWZTMfPeNa7t7q6+sjJLz/76m9qtbrx6QoKCloWZ02+vr5bt2719/cXQgQEBDzxxBNTpkxRq9XvvPNOdHS0EMLT03PRokW7d+++cOFC66drnCzLS5YsEUI899xzCxYsUBpHjhz5xRdfJCUl2e12Z88lS5bIsrx06VJnNYzBgwdv3LhxzJgxu3btWrp0aZvEc/r06Z07d06cOLHxbq05hy0bu3r16tzc3Pvuu++1115TWoxG4wsvvFBaWrphw4YXXnjhzTfftNvtynlYvnz5E088oXRLTU2tezI7IxLQAID2I8vitVmfujsKtAFrdef+AAQAAACUlbVZ7eamrG62WCytn2jUqFGBgYHOhzExMUKIfv36JSYmOhtjY2OFEFartfXTNS4vL+/YsWM+Pj61lhvHx8f/6le/2r59u/LQ4XB88sknKpVqzpw5NbulpqYuWbJEkiSHw6FStUGRhqSkpAkTJly3W2vOYcvGfvzxx0KIuouyH3rooQ0bNuzbt08IkZWVdfHiRR8fn7lz59bsU+tkdlIkoAEA7UGj+fE3jrnS5R+D0J4aKgYHAAAAdHCJiYmnTp0SQgzql+rvF9JQt8ysjOzczNDgHs4C0DUVFuUHBoRGR8VrNQ1VSXZ8deAfQojg4ODWxxwWFlbzoZK3rbexHSiLfHv37u3t7V1rV3JysjNnmpubazabIyIigoKCavZRq9XPPvtsG8bTp0+fel+jWlpzDls29vz580KI1atXr1u3rmZ7dXW1ECI7O1sIkZGRoTwFLy+vWsNrnsxOigQ0AKA93H///evXr2+HL+Hdy263V1ZWCiG0Wq3BYHB3OK6l0+n69evXq1cvdwcCAAAAtIRzLcW4MVP6Jg5rqNv3Gcf27N0RFhodFBBWa5epquKHS6dvSP7ZsORbGhput9uUBHTTb7XXiHoTrE3JutarlWWpL1++LIQIDw+vuysiIsK5nZmZKepkaV2hVoK7Ia05hy0Yazabr169KoTYsWNHQx0sFsuVK1dEE05mJ0UCGgDQHiZOnHjdUlxdwOHDh5WiZuPGjXvmmWfcHQ4AAACA1oqOTBjQd/jJMwfVKrXRL8iZbaw0lWflXOjfZ1hMZGddk1FUVNSa4UrCV8mc1pKfn+/cDgkJEUIUFha2Zq6muG4ZbrfQ6/VGo7GkpKSoqEgpHl2vqKgoIUReXl7dXTVPZifVTmvyAQAAAAAAgE7H4OGVmDCwX58bcvIunv/hRHbuDzl5Fy9cPHUx80zvXoPDQqNDQyLdHWOTOByOmg9lWT537lxrDhgfHy+EOHPmjHIZaE3Hjx93bsfGxqrV6qysrPLy8lrdnnzyydmzZ7cyD97BSZKkXDZ6+vTpWruqqqoyMjKUEhw9e/YUDZzMY8eOtUukLkQCGgAAAAAAAGhQWEjUoH7DR9wwLjF+YGSPnhHhcfFx/VIGj+4VPzApYZC7o7s+5ZY8Fy9erNn45Zdf/vDDD605bExMTHh4eHl5+dq1a2u2Z2dnv/vuu86HWq125MiRdru9VreMjIzly5fv3LmzkXXBXcPo0aOFEK+88kqt9hUrVvTq1Utpj4iISExMrHsys7Kyap7MTooENAAAAAAAANAYo19Q8qCbhg8d27/PsH59bhg6ZMzwoWN7hMW4O64m6dOnjxBiy5Yt33zzjdJy5MiRBx98sCn3rSkvLy8rK6t3l1arXbJkiRBi0aJFr7zySnl5ucPhSE9PHzt2rMViqdlz+fLlQoilS5du3LjRbDYLIS5dujRt2jQhxOTJk1tQw7qRqDqghQsX+vn5bd++/bHHHispKRFCWK3WDRs2rFixQqfTzZgxQwihUqmUKo51T2atpeudEQloAAAAAAAA4Pr0ekNgQGhQQJiXp4+7Y2mGsWPHDhkyxGw2p6am9uvXLyEhITk52Wg0zp8/v/GBYWFhDocjKSlp2LD6b9I4Y8aMMWPG2O32Rx991Gg0+vv7p6SkZGRkKElVp9TU1Hnz5lksllmzZvn4+ISFhcXFxX377bcDBw5csWJFc5/OdaPqaAIDA9evX69Wq1evXu3v79+jRw9fX9+HHnrIbre//fbbvXv3Vrrde++9EydOrHUyL1y48NJLL7k3/tYjAQ0AAAAAAAB0WXq9/rPPPps7d25cXFxGRobFYnn88cf379/v6+vb+MD169fHxcUVFRUVFxfX20Gn0+3evfvFF1+89dZb/fz8hBDjxo1LS0u74447avV8+eWXt2/fPnHixMjISJPJNHTo0GXLlh08eNDT07O5T+e6UXVA999//6FDhx544IFBgwaVlJRERkZOnjz5xIkTU6ZMcfZRqVTbt29ft25dSkqKXq+XZfnWW2/du3fv+PHj3Rh5m5BkWXZ3DB3Iz372s8mTJ8+aNcvdgXQLdrtd+Z9Cr9f7+HSmbw7R6dhsNuUiF95scLXDhw/Pnj1bCPHzn/9cuX4KcBGr1VpaWiqE8PDw8Pb2dnc46MosFotyiavBYPDy8nJ3OOjKqqurlftTeXp6tiAfATQdb7b2d+HChfvuu08I8frrr6ekpLg7nB+98MIL7733nhBiwdy1fRNdtZbWbrfNfHy4ECIhIWHbtm0umqWj2bFjx69//esZM2Zs3LjR3bHA/TTuDgAAAAAAAABwm/d2verleZ21wE5l5WV2m93P6KeSqCsANAkJaAAAWqugoCA/P99sNp85c8ZsNmu1WndHBAAAAOA6nPe+y8w+29yxedeaPZ1KRcK6fna7vYkVGiRJUqvVro4HbY63PgAALWexWA4cOHDgwIFt27b94x//+Oqrr4qKiioqKnJzc202m7ujAwAAANCgESNGtGdSeNSoUe02V+fy9NNPa5vmiSeecHewaAlWQAMA0EJ2u/3AgQN79uwxGAyxsbFeXl4Gg0Gn05lMpu+///7gwYPDhw9nmQMAAADQMaWmpu7Zs0cpCN5Ehw4deu6554QQEydO/N3vftf0gT4+Pte941+3NXfu3EmTJjWlZ3BwsKuDgSuQgAYAoIXOnz9fVlbm6+ubmJioJJoNBoNWq9VoNDqdrrCwMDMzMy4uzt1hAgAAAKifr69vs/LCP/zwg7Lh7e0dERHhmqC6gkmTJjWxqoYQIjw8PDw83KXxwL1YlgUAQAtlZWUdOnSoZ8+etZY5S5Lk5+d38ODBy5cvuys2AAAAAAA6AhLQAAC0hNlsNpvNnp6eOp2u7l6dTqfX68vKyhwOR/vHBgAAAABAB0ECGgCAlrBarUIIrVbbUAeNRuPsBgAAAABA90QCGgCAllAWPlssloY6WK1WSZIayVADAAAA6FzUarWywc3GgabjpwUAgJbQ6/VeXl4mk8lkMtXdW11dbbFY/P39+WAKAAAAdBkDBgyIi4vz9fUdM2aMu2MBOg2NuwMAAKCzio2NHTZs2MmTJ5OSkmqudJZluaSkZNiwYbGxse6LDgAAAEAb8/Hx2b59u7ujADoZEtAAALRQbGzs1atX+/fvn56eHhwc7OXlVVpaarFYbDZbaGhoRERERESEu2MEAAAAAMCdSEADANBCKpVq2LBhZ86cUalUDofj4MGDeXl5Op1Op9MFBgYOGTLE3QECAAAAAOBmJKABAGg5lUrVr1+/uLi4/Pz8hISEkydPHjx4UKPRBAYGSpLk7ugAAAAAAHAzEtAAALSWp6dnXFycEKKyslKn07k7HAAAAAAAOgqVuwMAAAAAAAAAAHRNJKABAAAAAACAJvnwww83btxoNpvdHQjQaVCCAwAAAAAAALi+U6dOPfvss0IInU73m9/8xt3hAJ0DK6ABAAAAAACA6ysqKlI2iouL3RsJ0ImQgAYAAAAAAAAAuAQJaAAAAAAAAACAS5CABgAAAAAAAAC4BAloAAAAAAAAAIBLaNwdAAAAAAAAANDeSktL161bV1JS0vQhBQUFysa+ffvy8vKaPlCn002dOjUpKal5IQJdAgloAAAAAAAAdDvvvPPOjh07WjY2MzMzMzOzWUOuXLmyYcOGlk0HdGqU4AAAAAAAAEC3U1ZW1oWnAzoOVkADAAAAAACg+3pm/IKBUf2a2NlmtdodDr1e38T+dod90toZLQ0N6ApIQAMAAAAAAKD7CvIOiDCGuejgNofNRUdursLCwj/84Q+7d++22+2ZmZl+fn7ujgjdBQloAAAAAAAAoIubP3/+1q1bVSrVoEGDVCqq8qL9kIAGAAAAAAAAurgvvvhCCLFv375Ro0a5OxZ0LySgAQAAAAAAgMbIsnyl5GpecX65qVyWZU8PzxC/4MjAcI260+TWlLsgDhs2zN2BoNvpND8kAAAAAAAAQPszW6sPZxwtqSg5dD7d2XhDr+QLeT8kxw/y9za6MbbmkiTJ3SGg26HgCwAAAAAAAFA/h+z49tx3nx/58tTls/HhcYN7Dhjaa0ifyMTzuRf2nfrm0PkjVRZzO4SxZcsWSZLWrFlTWVn5m9/8xsfHZ+HChc69Fy5cmDlzZnR0tF6vj42NnTZt2tGjR517H374YUmSSktLhRBarVaSpJKSkiaObeXUzuGrVq2qqqpavHhxXFych4dHYmLi/Pnza4ah+Pzzz++8886AgAAfH5+UlJQVK1aYzbVP73VnFEJcvXp1wYIFgwYN8vb2DgsLu/nmm99//31Zlpt+wtGGWAENAAAAAAAA1C/zana5qdzH4JMUkeBcPuxt8O5l8L58LXv/mf8E+QUm9xzYPsHIsjxz5sxt27bVbNyzZ8/48eNNJpMQIiQkJDMzMzMz89133920adPUqVOFEDfeeGNFRcXWrVutVuv06dNVKpVOp2vi2FZO7WSxWG677bb9+/fHxsZGREScP3/+pZdeOnTo0JdffqlWq5U+K1euXLRokRBCo9H4+fmlp6enp6fv3Llz//79zQo4Nzd36NCheXl5kiSFhYWVlZWlpaWlpaWtWLGiZuoc7YYV0AAAAAAAAOi+LhflnMk739C/b84f/PjIHpVWnV2Sl1WcW/OfUEvFVWWHLhw5mXO2oeFn8zLaMNT169dv37798ccf37Vr1yOPPCKEMJlMv/3tb00m08MPP1xYWJifn19cXLxgwQKbzfbAAw98//33Qojp06dv2rTJ09NTCPHWW285t5sytpVTO61evTorKys9Pf3ixYsXLlz45JNP1Gr1vn37vvnmG6XDqVOnFi9erNFo1q1bV1ZWVlBQcOTIkYSEhMOHD69cuVLp08QZn3rqqby8vDvuuCMnJyc3N7e0tHTt2rVCiCVLliiZa7QzVkADAAAAAACg28nLy1M2nv9kTSPdSktLTSaT53nPevdWV1d/enbvhm+2OJfxNqSwsLBlcdZ0+vTpnTt3Tpw40dmyevXq3Nzc++6777XXXlNajEbjCy+8UFpaumHDhhdeeOHNN99s6GjNGtvKqa9du5aWljZkyBDl4R133PGrX/1q+/btp0+fvummm4QQS5YskWV56dKls2fPVvoMHjx448aNY8aM2bVr19KlS5s+48GDB4UQzzzzTHh4uBBCrVbPmTPno48+ys3NvXTpUt++fVtw5tEarIAGAAAAAABAt1NQUNBWh2pKceGqqqrWT5SUlDRhwoSaLR9//LEQQlmSXNNDDz0khNi3b18jR2vW2FZOPXDgwNTU1JotCQkJQgir1SqEcDgcn3zyiUqlmjNnTs0+qampS5Ysufvuux0OR9Nn9PX1FUJ89NFHNputZrRHjx4l++wWrIAGAAAAAABAt5OYmHjmzBkhRHL0AH8vY0PdLuVlZl/NDQ0IcRaArqmwtCjQLyAmLEqr0dY7XBbyl2e+FkIEBwe3PuY+ffrUCuP8+fNCiNWrV69bt65me3V1tRAiOzu7kaM1a2wrp05KSqo1u0r133Wxubm5ZrM5IiIiKCioZh+1Wv3ss882d8aHH374wIEDzz333Ntvvz19+vQxY8aMGDFCyUrDLUhAAwAAAAAAoNvR6/XKxoybptwQN6Shbuk/HN/1n3/FhESH+AXV2mWqrjqVdfbmviNuHTS6oeE2h23kmbtrTtcatfKzZrP56tWrQogdO3bU299sNlssFucd/FoztpVT+/v7N/y0RGZmphAiLCyskT5Nn3HKlClGo3Hp0qXffffdypUrV65cqdPpbrvttmeffTY5ObmRKeAilOAAAAAAAAAA6tczNGZYYkpWQXapqaxmu9lanZF38YaEIfHhPdstmFqVpvV6vdFoFEIUFRXJDag3+9yCsa2cut71404hISHiemWymzXjXXfddfjw4cuXL7/xxhtTpkzR6/X/+te/hg0bduDAgUamgIuQgAYAAAAAAADqZ/TyS4rolRI/+FxOxvc5GblFV/KK8y9cuXQy88zA2L7hAWExwZHuik2SpF69egkhTp8+XWtXVVVVRkZGIyU4WjO29cNriY2NVavVWVlZ5eXltXY9+eSTs2fPLioqauKM1dXVly5dysrKEkJERUXNnDnz73//e25u7u9+9zu73b5mTWM3nISLkIAGAAAAAAAAGpQQHpeSMHjMgNSkiIQeAWHh/qHxYbEjew/rHZmY3HNg42t7XW306NFCiFdeeaVW+4oVK3r16lW3va3Gtn54TVqtduTIkXa7fe3atTXbMzIyli9fvnPnTqWCR1NmLCkpiYuLi4uLKy0tdXbw9va+4447hBAVFRVNjwpthQQ0AAAAAAAA0Jhw/9Ax/VNH9blxQGzfAbF9hyWmjB08OiE8zr3ZZyHEwoUL/fz8tm/f/thjj5WUlAghrFbrhg0bVqxYodPpZsyY4aKxrR9ey/Lly4UQS5cu3bhxo9lsFkJcunRp2rRpQojJkycr57kpM4aGhkZHR9vt9kceeUTpI4Q4deqUcvyRI0c2Kyq0CRLQAAAAAAAAwHVIkuTvbYwJjooJjgrxC1JJHSKrFhgYuH79erVavXr1an9//x49evj6+j700EN2u/3tt9/u3bu3i8a2fngtqamp8+bNs1gss2bN8vHxCQsLi4uL+/bbbwcOHLhixYpmzajU2fjb3/4WEhISGRkZFBTUv3//48ePDxs27A9/+EOzokKb6BA/KgAAAAAAAABa4P777z906NADDzwwaNCgkpKSyMjIyZMnnzhxYsqUKS4d2/rhtbz88svbt2+fOHFiZGSkyWQaOnTosmXLDh486Onp2awZf/GLX+zfv3/8+PGRkZEFBQUajWb48OFr1qzZu3evwWBoQWBoJUmWZXfH0IHccsstEyZMmDp1qrsDAQB0SqdOnXriiSeEEHfcccejjz7q7nAAAACADuHSpUuzZ88WQrz++uspKSnuDudHL7zwwnvvvSeE+H9TV9wQN8RFs9gctpHL7xZCJCQkbNu2zUWzAB2Zxt0BdCySJOl0Om9vb3cH0i04HA6TySSE0Gg0Hh4e7g4HXRlvNrQbvV6vbKhUKn6bwKXsdntVVZUQQqvVOt94gCvYbDalDiNvNria882m0+l0Op27w0FXxput/dVcwdoBvfn11p3pHzexc1lZmc1m8/f3b2L1Z4fsaEVoQFdAAro28lPtxm63KzlBtVrNOYdL2Ww23mxoHxrNj79YJUnizQaXslqtSgKa/9ngahaLRUnT8DkZrlZdXc2bDe2DN1v765hfYTozyOmZJ5o9OL/l0wHdDTWgAQAAAAAA0O0kJye3Z1K449QeAdoZK6ABAAAAAADQ7dx66627du0qLS1t+pAjR4785S9/EULcddddkydPbvpAHx+fHj16NDtEoEsgAQ0AAAAAAIDuqEePHs3KCxcUFCgbgYGBffr0cU1QQFdDCQ4AAAAAAAAAgEuQgAYAAAAAAAAAuAQJaAAAAAAAAACAS5CABgAAAAAAAK5PpfoxkyZJknsjAToREtAAAAAAAADA9fXr1y8gIECj0YwYMcLdsQCdhsbdAQAAAAAAAACdgNFo/Ne//mW32z08PNwdC9BpkIAGAAAAAAAAmkSr1Wq1WndHAXQmlODA/2fv3qPjrA874T9zkTQajSzLsmThK7LxBQzmLgdcoG7abPJSnBvdXHo2TXvS5mwOSdOWPen2nGz25NCk6W5Iu2yb5j2n2W5SQmgJG9KwvGRTQ0rA2Abb3LHBNr7LxtZdc7+8f0yrpTYX2/DosUafz1/S8zwz853Rb56Z+eo3zwMAAAAAEAozoAHg7OXz+ZGRkVqt1tbW1t7eHnUcAAAAOLcooAHgbAwODj733HPDw8OTS1pbW3O5XISRAAAA4FyjgAaAM3b48OFt27Zt3rw5lUplMplYLJbL5cbHx+fMmZPNZtPpdNQBAQAA4JyggAaAMzMxMbF9+/atW7eef/753d3dsVisvnxsbOyRRx4plUrFYjHahAAAAHCOUEADwJnZvXv3448/vmjRop6entcub29vX7Ro0cTERDzuHL8AAAAQBEHgEzIAnJljx47FYrGT2ue61tbWeDxerVZLpdLUBwMAAIBzjRnQAHAGarVaPp9vampKJBKnrm1paenp6clkMp2dnVOfDQAAAM41CmgAOAOxWKw+x/l1186fP/9DH/pQX1/fDTfcMMXBAAAA4BzkEBwAcGYymUy5XM5ms6euqtVqExMTsVgsnU5PfTAAAAA41yigAeDMzJ8/v7+//+DBg7Va7aRVAwMDxWJxzpw5zc3NkWQDAACAc4oCGgDOTF9fX1tb2/Dw8K5duyYmJuoLi8Xivn37Dh06dPXVV69cuTLahAAAAHCOcAxoADgziUTiXe96VyKRGB0d3bJlSyKRiMVi5XK5v7+/r6/vggsuaG9vjzojAAAAnBMU0ABwxtLp9HXXXXfw4MGurq7R0dEgCFpbW88777wFCxbkcrmo0wEAAMC5QgENAGcjHo8vXrx48eLFr11YKpUU0AAAADDJMaABAAAAAAiFAhoAAAAAgFAooAEAAAAACIUCGgAAAACAUCigAQAAAAAIhQIaAAAAAIBQKKABAAAAAAiFAhoAAAAAgFAooAEAAAAACIUCGgAAAACAUCigAQAAAAAIhQIaAAAAAIBQKKABAAAAAAiFAhoAAAAAgFAooAEAAAAACEUy6gAAALwDSqXSnj17BgYGcrlcEATpdHr+/Pl9fX2JRCLqaAAAwMylgAYAmPaGhoaeeOKJfD6/ZcuWZDJZq9UqlUp/f//+/fuvvvrq9vb2qAMCAAAzlAIaAGB6y2azmzdvfvTRR7u7u9esWZNKpYIgyOVyL7/88uDgYKVSueGGG5qbm6OOCQAAzESOAQ0AML3t3Lnz0Ucf7e3t7evrq7fPQRC0trZecMEFXV1d+Xz+pZdeijYhAAAwYymgAQCmsWq1OjAwkEgkFi5ceOraRYsWbd269fDhw1MfDAAAIFBAAwBMa/l8vlwut7W1xeOv876uubk5lUrVt5n6bAAAAApoAIBprFqtBkEQi8XeaIN6MV3fDAAAYIopoAEAprGWlpZYLJbP5193ba1WKxQKiUSiqalpioMBAAAECmgAgGmtqamps7OzUCgMDQ2duvbVV18tl8vd3d1vMkUaAAAgPMmoAwAA8LYsX758cHBw27Zt8Xi8o6Njcvng4OD+/fvXrl27fPnyCOMBAAAzmQIaAGB66+npWblyZRAEW7ZsSafTbW1tQRCMj4/ncrm1a9decskls2fPjjojAAAwQymgAQCmvRUrVnR0dGQymfHx8cmFHR0dq1ev7urqijAYAAAwwymgAQAawbx58+bNmzc+Pj4+Ph6Lxdrb29PpdNShAACAmU4BDQDQODKZTCaTiToFAADAP4tHHQAAAAAAgMakgAYAAAAAIBQKaAAAAAAAQqGABgDirpbtAAAgAElEQVQ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yagDvDNyudzExMTrrurs7EwkElOcBwAAAACABimg77333rvvvvt1V91xxx1LliyZ4jwAAAAAADTIITgOHz4cdQQAAAAAAP6VBpkBfeTIkcBkZwAAAACAc0kjzICu1WpHjhyJxWLz58+POgsAAAAAAP+sEQro8fHxiYmJ3t7epqamqLMAAAAAAPDPGuEQHPXjbyxcuPDnP//5Qw89NDAw0N3d3dfXd9NNN82ZMyfqdAAAAAAAM1QjFND1MxBu27Zt69at9SUHDhzYtm3bgw8++LnPfe5d73rXqRd5+umnP//5z5+6vFqtZrPZEydOhBqYkxSLRY85U6NQKBSLxahT0MhqtVr9h0KhUCgUog3DDJHP5w02pkYul8vn81GnoJFNvozmcrlcLhdtGGaIbDZrsE2N4eHhqCMAkWmEAro+A7pSqXzwgx9cv359T0/P3r17v/Od77zwwgu33377N7/5za6urpMuUqlURkdHT72qTCYTvOZ9D1PDA85UMt6YGkYaU8l4Y8oYbEwNI42pZLxNDY8zzGSNUEB3dnZed911l1566Xve8576ktWrV3/lK1/5/Oc/v2/fvrvuuuuWW2456SKJRGLWrFmnXlW1Wg2CIBaLhZ2ZuvorkAecKTD5dsd4I1RGGlPJeGPKGGxMDSONqWS8TTGPM8xkjVBAv/e9733ve9970sJEIvHhD3/49ttv37lz56kXWbNmzcaNG09d/ku/9EvpdPrUGdOEoVKpDA0NBUHQ3Nzc3t4edRwaWblcrn/hq6WlxWAjVKVSaWRkJAiClpaW+rdqICSTgy2VShlshKpYLNa/O9ja2trW1hZ1HBpZoVAYGxsLgqC1tTWdTkcdh0Y2OdjS6bTBNjUcggNmsnjUAULU19cXBMHBgwcrlUrUWQAAAAAAZpxGLqBbWlqCIEilUvF4I99NAAAAAIBz07RvZvP5/C233HLLLbdks9mTVh08eDAIgkWLFjnSEAAAAADA1Jv2BXQqlers7Ny/f/9PfvKTk1b9+Mc/DoLg0ksvjSIXAAAAAMBMN+0L6CAI3ve+9wVB8J3vfOenP/1p/XDPQ0NDd9xxx7Zt27q6uj784Q9HHRAAAAAAYCZKRh3gHXDttdfedNNN//AP//Df/tt/+4u/+It0Ol0/m+2cOXNuvfXWVCoVdUAAAAAAgJmoEQroIAg+9alPXXrppT/60Y8OHTo0MTGxYsWKVatWfeQjH2lvb486GgAAAADADNUgBXQsFuvv7+/v7486CAAAAAAA/6wRjgENAAAAAMA5SAENAAAAAEAoFNAAAAAAAIRCAQ0AAAAAQCgU0AAAAAAAhEIBDQAAAABAKBTQAAAAAACEQgENAAAAAEAoFNAAAAAAAIRCAQ0AAAAAQCgU0AAAAAAAhEIBDQAAAABAKBTQAAAAAACEQgENAAAAAEAoFNAAAAAAAIRCAQ0AAAAAQCgU0AAAAAAAhEIBDQAAAABAKBTQAAAAAACEQgENAAAAAEAoFNAAAAAAAIRCAQ0AAAAAQCgU0AAAAAAAhEIBDQAAAABAKBTQAAAAAACEQgENAAAAAEAoFNAAAAAAAIRCAQ0AAAAAQCgU0AAAAAAAhEIBDQAAAABAKBTQAAAAAACEIhl1APhntVotl8sFQdDc3JxMGpkAAAAAMO2p+YheLpfbu3fv4cOHS6VSEATxeLynp+eCCy7o7OyMOhoAAAAAcPYU0ERscHDwueee27ZtWyKRaGtrC4Igl8uVSqW1a9dedNFFS5cujTogAAAAAHCWFNBEqVgs7tix48knn1yyZMn8+fMTiUQQBLVa7cSJE1u3bq3VaplMpqenJ+qYAAAAAMDZUECfox5++OFvfOMbUacI3cjIyKFDh1KpVDqdPmlVsVj8/ve/393d3dXVFUm2d1Zvb++3vvWtqFMAAAAAwJRSQJ+LstnsQw89dOjQoaiDhG5sbGxiYqJWq+Xz+VPX5nK5arWazWbj8fjUZ3tnjY+P79ix47LLLos6CAAAAABMnWnf6zWkr371q/fff3/UKaZCtVqNxWKxWOx119Z752q1OrWhQjEyMvI7v/M7+/btizoIAAAAAEwdBTQAAAAAAKFQQJ+L/uN//I8f/vCHo04xFeLxeK1Wq9Vqr7u2Pve5fmbC6a6zs/N//I//sWTJkqiDAAAAAMDUcQzoc1E6nb7++uuff/75qIOEq1arDQ0N7du3L5VKtbe3n7S2UCiMj4/Pnz+/u7s7knjvrJ6entWrV0edAgAAAACmlAL6HLVu3bp169ZFnSJclUrl6NGjjz766BNPPLFw4cKFCxcmk8kgCGq12tGjRw8ePHj11Vdfc801XV1dUScFAAAAAM6GApooNTc3X3bZZclkctu2ba+++mpra2ssFsvlctVqde3atRdffLH2GQAAAACmLwU0Eevs7Fy3bt2yZcsGBgYKhUIQBIlEoru7+4ILLujs7Iw6HQAAAABw9hTQRK+1tXXNmjVr1qzJ5/O1Wi2VSsVisahDAQAAAABvlwKac0gqlYo6AgAAAADwjolHHQAAAAAAgMakgAYAAAAAIBQKaAAAAAAAQqGABgAAAAAgFApoAAAAAABCoYAGAAAAACAUCmgAAAAAAEKhgAYAAAAAIBQKaAAAAAAAQpGMOgDAVBgcHBwYGCiXy5lMpr29vbe3t7OzM+pQAAAAAA1OAQ00uHw+v3Xr1v3792/bti2ZTDY3NwdB0N/fP2/evMsuu6z+KwAAAABhUEADjaxUKm3atOmnP/1pEARLlizp7OxMpVIjIyNPPfVUoVAoFArr1q2Lxx2MCAAAACAUCmigke3evXt8fHz27NnnnXdeLBZrampKpVKpVKq7u3vnzp3Dw8OvvPLK0qVLo44JAAAA0JjM+wMaVq1WO3DgwNatW88///xYLPbaVfF4fMmSJVu2bDlw4EBU8QAAAAAangIaaFiFQiGfz6fT6aamplPXptPplpaW0dHRarU69dkAAAAAZgIFNNCwSqVSEATJ5Bsea6i+qr4ZAAAAAO84BTTQsJqbm4MgKBaLb7RBsVisHxh6CkMBAAAAzCAKaKBhtbS0ZDKZXC6XzWZPXTsyMlIqlTo7O+Nxe0IAAACAUKhdgEbW19fX39+/d+/ek46zUSgUXnnllf7+/mXLlkWVDQAAAKDhveGhUQEawOLFiwcGBlavXr1p06aurq5Zs2alUqnx8fHjx49feeWVixYt6u3tjTojAAAAQMNSQAONLB6P9/f3P/vss2NjY7Va7dlnn21paenv71+6dOmyZctWrFgRdUAAAACARqaABhpZqVR6+eWXjxw5UqlURkZGFixY0NPTs2jRotWrVzv3IAAAAEDYFNBAw8rlcps2bZqYmHj88ceDIIjH45VK5fjx45lMprW1deXKlVEHBAAAAGhwCmigMVWr1c2bNz/00EOzZ89es2ZNuVwOgiCZTOZyuW3btgVBkE6nFy1aFHVMAAAAgEamgAYa08GDB8fGxmbNmrV8+fJqtVovoGOxWFdXV0tLy9atW1Op1MKFC2OxWNRJAQAAABpWPOoAAKEYGBjYsmXLggULTq2YM5lMR0dHPp8fGhqKJBsAAADADGEGNNCYJiYmgiBIp9OvXVgul0dGRiqVSrlcLhQKR48erVQqqVQqk8mYCg0AAADwjlNAA43v4MGDf/Znf1YsFhcvXrx+/fpqtbp79+6nnnpq+/btl112WSqVam5uXrJkyfLlyxOJRNRhAQAAABqHAhpoTPW5z9lstr29vVKp5PP5arU6NDR08ODBEydO7Nq1q7m5+dChQydOnFiwYEGpVCoWi0ePHr3mmmuam5ujzg4AAADQIBTQQGOaN29ef3//rl272tvbDx8+nM1mE4lER0dHrVY7fvx4a2vrypUrOzs7h4aGFi5cePHFFz///PPj4+NtbW1XXXVV1NkBAICpUywWT5w4USwWY7FYJpPp7Ox0gD6Ad5ACGmhMixcv3rNnz+Dg4Pbt248cORIEQTKZrFQqw8PDuVxu5cqV3d3ds2fPLpVKhUJhfHx85cqVzz777JEjR8bHxzOZTNTxAQCA0FWr1RdffHHPnj2VSmVyYSaTufjii7u7uyMMBtBIFNBAYyoWiy0tLel0evPmzYcPHy4Wi9Vq9ejRoxMTE0uXLp09e/bs2bODIMhkMs8880ytVqtWq62trbVa7ejRowpoAABoeNVqdcuWLRMTE08++WRnZ2dra2u1Wh0dHR0bGxsfH7/00ksXL14cdUaARqCABhrE+Ph4LpcLgmDWrFmFQuGxxx579NFH4/F4b2/vnj17YrFYpVKJx+OpVGrhwoVdXV31Y3GcOHFicHDw8ccfj8Vi4+Pj27dv/63f+q1ly5ZFfW8AACAaIyMj4+PjUacIV7FYnJiY2Lt375EjR/bu3bt06dKmpqb6qvopyjdu3Dg0NHTNNdfUTy0zrbW2ts6ZMyfqFMCMpoAGpr3Dhw+/9NJLo6Ojk0v27du3f//+xYsXL168+OjRowcOHDh27Fg8Ho/H4+l0OpvNzpkz5+DBg/l8/vDhw7lcbunSpYODg8ePHz9y5MiLL77Y19fX19cX4T0CAICo/M3f/M13v/vdqFNMhZGRkWw229raeuoRn0ul0t13312fFh1JtnfQL/3SL/3pn/5p1CmAGU0BDTPawMDAD37wg5GRkaiDnL1jx44NDg4ePHiwubm5qampVquNjo4ODw+3tLQsWbIknU7n8/nh4eFarRaPxyuVys6dO48dO9bR0ZHL5SYmJpLJZKFQaGpqGhwcnJiYaGpquvPOOzdv3tzX19fc3Bz1nTsb8Xh87dq169evjzoIAADTzyOPPLJx48aoU0yFcrkcBEEikXjd8w0mk8lisVjfZrrbsWPHj370ow0bNkQdBJi5FNAwo/3xH//xpk2bok5x9kqlUjabzWazyWSyfhznIAjK5XIul4vH44cOHWptbY3H49lstlKpJBKJfD5fn/U8MDBQqVTqpyWsd9DBvxw2uqmpae/evdN6ssMPfvCDv/u7vzOJGwCAM3XbbbedOHEi6hRToVarBUHwuu1zfXksFqtvM90NDg7edtttv/zLv9wAhxMBpql41AGAKE33N5f5fH58fLxWq5VKpfHx8ey/qFartVotn8+XSqUgCJqbm1OpVP08hIlEolqtlsvlWq1Wb5/rS+rtc30adfAvEyKmqVqtNt3/sgAAROKKK66IOsIUqVfPb1IxN0b7XHfhhRdO3+k1QAMwAxoIgiD44ufWJhKv/8//c1axWN7+zIGtO/Zlc4WmRKIt09PSlAiCYODV0YOHh1KpZFNT8uJV511wfnetVhscGnv1xMThoyPFYjmXLxWK5fHxfNec9lQqmW5tqdWq83tnz57V2jN3VhAEL+99deUFPVdeuiTqu3jG7t+4d+tTR6NOAQDAdPXVr351zpw5d999d9RBQhePx4MgqH+H8lSVSiUIgkQiMaWZwnHdddd9/etff6O53gBTQAENBEEQXLyiq6lpmn0lYng0t/OlQ52zWjoyTfO62yffUTU3xfL5QiyIJZOxZLy6ZOGsoFad35MqljoHh+fuPTDU3taSzReHRnK93bNamhKxeCyTbunqTM+a1RoLglqtNjI6dsH5nWtWzY32Dp6Fx7cdiToCAADT27XXXptKpaJOEa5KpVIsFvfv379z5845c+bMnj37tWur1erAwMD8+fMXLVrU0dERVch3yrJly+ptO0BUFNDAdBWPxYaGs4cGhi9eNb/ePpdKleHR3PBILh6LjYzlJ7LFtnRLuVwdG8++emIsny/ni+VcvnThBfPmdLa+tOf4sr65x0+MD4/kxsbzY+P5RDI+e1Zra2tzUAsybS1R3z8AAIjAunXr1q1bF3WKcBUKhbGxsfHx8R07djz55JNdXV09PT3pdLpSqYyOjh4+fHjDhg09PT1r166NOilAI1BAA0EQBN/46+3T7p/i5XL1iR0HBo6O5kuJIAiKxXI2V5iYyAexoFyu5vKFYrE88czhQ0dzqdbm0dFsuVwplcptbanh0VqhWBoamYg/sjeXL8Ze8/27aq2WTCYWLZg7ln/lHx8biPounrE9+0eijgAAANNDJpO5+uqrM5lMLpfbsmXL5PL+/v758+dfdtllEWYDaCQKaCAIguDx7dPv0A3VavXVV3OjY8VCaSQWi5VKpWKxmEgk4vF4EMSq1Xgi0ZTNlXa/cjSRSDQ3N8fj8VQqlS8mdu4ZLBQK9e3rZx1MJBL1cxKWSqVYLDaeDY4Px3xPDQAAGltnZ+f69ev37dvX3d2dzWYTicSsWbMWLVo0d+70OxwfwDlLAQ1MV/F4vLm5OZlMlkqlWq1WLpf/pX0OKpVKLBaLxWKJRKJarba0tCSTyZaWlkQiUalUyuVyqVTK5XLJZDIejxcKhcmuuX5u6Eqlks/n0+l0lHcPAAAIXyKRWLp06dKlS6MOAtCwFNDANNbU1NTU1BQEwcTERL10rlartVqtPqm5XC4HQdDW1lYqlepb5vP5XC4Xi8UqlUqtVovFYuVyuampKR6P1y9Sl81mS6VS1HcOAAAAYNrzBXNgGmtpaWlvbw+CIJVK1WdDNzU1pVKp+lToerOcSCTqxXS9fU4mk83NzYlEIplM1n8ul8u1Wq1Wq8Xj8frJDCcPCR3x3QMAAACY5hTQwDRWn9fc1tZWn/7c1NSUTCaDIKhWq/WDPicSifqW9SnP9d558uLVarVcLsdisfHx8bGxsUKhkMvlCoVCrVaL5v4AAAAANBaH4ACCIAju/u//T1PTtPyPVK0WvLz3+I9/+tz+g4OlUiUIgr7FXfFEfN7czOBw9sWXji44b/ahI8OpVGJ8orjwvNmtqeZaEOw7OPj8S0c721sr1Wq6tTlfKM2e1do5O10qVcrlairV9N71q9593Yp4PBb1/Tsz/+/3nvn/frYv6hQAAAAA/0wBDQRBEHz2Sw/Vjz4xTQ0Ojhw9dqIl1dSUTO4fGEgmk7HYq7lcfnBo9MlnjtWCoKW5qVAsvvTKRBCLBUGQy+VPDI4dSYxn2tLxeKFcLh86mm9pmUgk4tlsPl8ovrw/d+9PDkV9t87Y6Hgx6ggAAAAA/5cCGma0ySNUHDuRizbJ21QuxxJNraNj2ebmIJlMBkExCIJKpVquBLlcrq2trVgO8oVKECsHQVCr1XK5QhAE1WqQL5Tj8Xi1Wi1XypVqLAiCUqkciyVGx0vxVyembyn/2iONAAAAAERFQwEz2vvf//7du3cXi9N+2mwymUylUkEQTExMFIvFybMIxmKxWbNmVSqVUqlUqVSKxWL9hITJZLJSqSSTyXK5XK1W6z/Xr6p+PfF4/LULp5Hm5uZVq1ZddNFFUQcBAAAAUEDDzHbzzTfffPPNUad4x7z66qsvvfTS4OBg/SyCiURi3rx58+bN27hx43/6T/8pmUzOnTv3/e9/f1NT0/Dw8OHDhxcvXnzixInBwcETJ04sWbJk6dKls2bNmj9//vDw8MKFCy+77LJFixZFfZ8AAAAApjEFNNA4uru7u7u7y+VyNpuNxWJtbW31qdCXX375nDlzRkZGUqlUU1PTihUr9uzZc/jw4UQi0dra2tLScs0111xwwQU9PT317Y8fPx4EQVNTU8T3BwAAAGCaU0ADjSaZTM6aNeukhfF4vKOjY/ny5ZdffvmWLVuOHz9+9OjRXC7X2tq6cuXKxYsX9/T01Les1WojIyNBEHR0dEx1dAAAAIDGooAGZop4PL5o0aLVq1fPmjXr0KFDc+fO3bdv3yWXXLJkyZLW1tbJzQ4dOlQoFLq7u1+7EAAAAICzoIAGZpBYLLZ06dKlS5cGQbBjx44DBw5s3769Pt85Ho/n8/mjR48ODw+vW7fukksuiTosAAAAwLSngAZmqDVr1iSTyVgstnnz5smF/f39bW1tV155ZVtbW4TZAAAAABqDAhqYoeLx+MUXX9zX13fBBRcMDw8HQdDc3Nzb29vb21s/FSEAAAAAb5MCGpjR2traVq1aFXUKAAAAgMZklh8AAAAAAKFQQAMNqFqtZrPZYrEYdRAAAACAGc0hOICGMjAwsGfPnqGhoWq1GgRBOp1euHBhpVKJOhcAAADATKSABhrH008/vW/fvi1btiSTyZaWlmq1msvl+vv7jx49Wq1WnVoQAAAAYIopoIEGsWfPnn379m3btm358uWzZ8+OxWJBEOTz+Z07d7788svZbDaTyUSdEQAAAGBmMR8QaATVanXXrl1bt25dtWpVZ2dnvX0OgiCVSq1YsaKtra1SqZRKpWhDAgAAAMw0CmigEQwODpZKpdmzZ6fT6ZNWxWKx7u7uiYkJBTQAAADAFFNAA41gYmIiCIK2trbXXdva2hoEgVMRAgAAAEwxx4AGGt+CBQs+9rGP3XDDDevXr486CwAAAMAMYgY00AjqR97IZrOvu7a+vD4PGgAAAIApo4AGGkFXV1dTU9Pw8PCpHXStVjt8+PAVV1zR09MTSTYAAACAGcshOIBGEI/Hly9fXiqVduzY0dfX19HRUV9eKpX27ds3NjaWyWTOO++8aEMCAAAAzDQKaKBBLFu2rH4qwi1btrS0tKRSqUqlks1mr7rqqtWrV1944YXxuO98AAAAAEwpBTTQONasWdPT0zNnzpyhoaFarRYEQSqVWrRo0fnnnz8+Ph51OgAAAIAZRwENNJTe3t7e3t5SqVQqlWKxWP3Eg+VyuVarDQwMjIyMJJPJIAgymcz8+fPnzJkTdV4AAACARqaABhpQU1NTU1PT5K8TExOPP/746Ojo008/3dzcXF/Y39+/YMGCNWvW1CtpAAAAAN5xahegweXz+U2bNj388MPt7e3Lli3r7OwMgmB0dPSpp54KgqBYLK5duzYWi0UdEwAAAKABKaCBBvfCCy888sgjXV1dixcvbm5uTqVSQRCkUqmurq5nnnnmkksuOXjw4KJFi6KOCQAAANCA4lEHAAhRpVI5cuRIMplcuHDhSdOcE4nEkiVLtmzZcuDAgajiAQAAADQ2BTTQyMbHxyuVSnt7eyKROHVtffnIyMjUBwMAAACYCRTQQCMrlUpBEMTjr7+vi8ViyWSyXC7XarWpzQUAAAAwIyiggUbW0tIS/EsNfaparVYqlVpaWpyEEAAAACAMCmigkWUymZaWlvHx8WKxeOraEydOVKvVrq6uqQ8GAAAAMBMooIFGFovF+vr6rrzyyj179pw0D3p8fHz//v39/f19fX1RxQMAAABobMmoAwCEa9myZUePHl21atXTTz/d3d3d2dlZq9XGxsaGhoauvvrqFStWzJkzJ+qMAAAAAI1JAQ00uHg83t/fH4vF4vF4IpF45plngiDo7+9vbm6+6KKLFi1aFHVAAAAAgIalgAYaXzweX7ly5fnnnz86OrpmzZp4PD5r1qy5c+cmk/aBAAAAACFSvpysXC7n8/moU8wI1Wq1/kOlUvGYE6r6YGtpaTnvvPNSqVR9YblcLpfLkeaiAVUqlckf7NkIlcHGlJl8ufQ+mbAZbEwZg23qFQqFqCMAkVFA/yu1Wq1YLI6Pj0cdZGYpl8sec6aGwcaUKZVKJ533EkJisDFlDDamTLFYLBaLUadgRjDYpkw2m406AhAZBfS/EovF0un03Llzow4yI1QqlaGhoSAIWlpa2tvbo45DIyuXy8PDw0EQtLS0ZDKZcrnc1NQUdSgaU6lUGhkZCYIglUplMpmo49DIDDamTLFYHB0dDYKgtbW1ra0t6jg0skKhMDY2FgRBOp1Op9NRx6GRGWxTr/6+BZiZFNDAjFCtVg8ePPjqq6+WSqVarZZMJufOndvX1+cfTgAAAADhUUADja9UKm3dunV4ePjpp59Op9OJRKJUKlWr1f7+/mXLll100UVRBwQAAABoTApooPE9+eSTGzdubGtrW7VqVX3Kc61WO378+LZt24IgaGtrW7JkSdQZAQAAABqQAhpocEePHj1+/Hg6nV6+fHlLS0t9YSwW6+7uTqfTW7dubW5uXrRoUTwejzYnAAAAQONRuAAN7siRI1u3bu3t7T21Ym5ra+vs7CwWiydOnIgkGwAAAEBjU0ADDW5iYiIIgjc6t3UmkwmCYHx8fEozAQAAAMwMCmigwVWr1b5qtrQAACAASURBVCAIYrHYG22wZcuW+jYAAAAAvLMU0ECDq899zuVyr7s2m8329/e/0fxoAAAAAN4OBTTQ4Hp6eq6++upjx47VarWTVhUKhcHBwXg8Pnfu3EiyAQAAADQ2BTTQ4BYsWJDJZEZHR/fv31+pVCaXZ7PZXbt2XXXVVUuXLm1qaoowIQAAAECjSkYdACBc8Xj8qquuGh4e3rRp0/j4eFdXVzweLxQKExMT/f39vb29K1eujDojAAAAQGNSQAONL5PJXHvttfPmzTt+/HgymZxcuGzZssWLF0ebDQAAAKCBKaCBGaG5ufnCCy9samqKxWK1Wi2ZTLa1tUUdCgAAAKDBKaCBGSQej7e3t0edAgAAAGCmcBJC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kYw6wDnnrrvu+vGPfxx1ipmiUqkEQRCLxeJx/wshRLVarVqtBgYb4TPYmDIGG1NmcrDF4/FYLBZ1HBqZwcaUMdimXqlUijoCEBkF9MlGR0dHR0ejTgEAAAAAMO0poP+Vj33sY/l8PuoUM8Xw8PB9990XBMGSJUt+8Rd/Meo4NLLjx4/ff//9QRAsW7bsF37hF6KOQyM7duzYAw88EATB8uXLr7322qjj0MiOHDnyk5/8JAiCVatWrV27Nuo4NLKDBw/+4z/+YxAEq1evvuqqq6KOQyPbt2/fww8/HATBJZdccsUVV0Qdh0a2Z8+eRx55JAiCyy677NJLL406zszS29sbdQRgqimg/5Xf/u3fjjrCDLJ79+56AX3BBRd89rOfjToOjez555+vF9ArV6402AjVjh076gX06tWrDTZCtWXLlnoBvWbNGoONUP385z+vF9CXX365wUaoNm7cWC+gr7766s985jNRx6GRPfDAA/UC+l3vetenPvWpqOMANDhHDAQAAAAAIBQKaAAAAAAAQqGABgAAAAAgFApoAAAAAABC4SSERKapqWnBggVBEHR1dUWdhQbX3NxcH2yzZ8+OOgsNzmBjyqRSqfpg6+joiDoLDW5ysM2aNSvqLDQ4g40pk06nDTaAKROr1WpRZwAAAAAAoAE5BAcAAAAAAKFQQAMAAAAAEAoFNAAAAAAAoVBAAwAAAAAQCgU0AAAAAAChUEC/w774xS9u2LBh586dUQeZOg8//PCGDRv+8i//MuogRG8Gjn+m3tjY2Ne//vVf//Vf/+hHP5rNZqOOw7nIIGlIjz766IYNG+64446og0wDDzzwwIYNG7797W9HHYRzl0FybrKjO4kXdICGoYCe9v7yL/9yw4YN//7f//uogwBMhW9/+9s/+9nPxsfHe3t7Y7HYO379d9111z333POOXy1TaYYMktOP4a0Cp44Wo4KTnJuDxI5uhgv7BR2AKZOMOgAAnIGnnnoqCII/+ZM/ufDCC8O4/rvuuiudTt98881hXDlTY4YMknMkBtOC0cJbOjcHybmZiikT9gs6AFNGAT3tXXnllbNmzZo1a1bUQQCmQv0LmCtWrIg6COcug+Qk3ipwKqOCtzS9Bsn0Sstp8oIO0DAU0NPe2rVr165dG3UKAOAc5a0CpzIqeEvTa5BMr7QAMNMooMPy9NNP33333bt3725paVm2bNm111777ne/+7UHrqrVaj//+c//4R/+4ZVXXmlqarrkkks+8YlP7N2792tf+9onPvGJ+hfNbr311l27dr3u9d9yyy3vec97giB4+OGHb7/99ve+972f+cxngiD48pe//MQTT/zt3/7twYMH77777p07d1ar1fPPP//GG2+8/vrrz+7IWTt27PjhD3+4a9eucrm8YMGCdevWbdiwobm5+aTNstnsnXfeuWnTpuHh4Z6env7+/n/7b/9tJpOpr63n/PSnP/3ud7/7m9/85qZNm2688cbf+I3fqK999tlnH3zwwT179gwMDHR0dKxZs+bmm29euHDh5JU/+uijX/va137zN3/z+uuv/5//839u27Ytn88vWrTo4x//+NVXX338+PH6wkKhsHDhwg9+8IM33HDDSfHe8iaCIBgZGbn33nu3b98+MDCQSqUWLFhw0003XXPNNSc9blOQdmBg4O///u+3b98+PDw8Z86ciy666AMf+MDSpUvP+I8XkTcZ/1/60pe2b9/+6U9/+sYbb6xvXKlUPvaxj+Xz+XXr1n3hC1+YvJL//J//87Zt2yafDrVa7bHHHvvf//t/Hz58eGRkZPbs2YsWLXrf+963du3aMx3YU/AHevs3wam+9a1v3X///fWfP/jBDwZBcNddd7W1tQWnPTze/Dn+J3/yJ4899lgQBNlsdsOGDU1NTT/4wQ/qF6zVag899NADDzywb9++eDy+cuXKm2++ed68eZ/61Kd+5Vd+5bOf/ezkTZzmDvPNvckO8y3v6Vk/xRrDDBkkbxTjjUbOSW8V3s4Oampe4KrV6oMPPvh//s//2b9/f3Nz88qVKz/ykY+c/uNzjns7j+E999zzne9859Sn7e233/7www//0R/90bve9a6Tbu7NR8vkqAjs6M4lBslbprKjmxbe/APgmz9Kb/KC/paXfZs3PXnx3/zN37zxxhu///3v/9M//dPQ0FB3d3d/f/9HPvKRyRh1pzPaT2dInOZHUYBpSgEdikcfffS+++6r1WodHR3Dw8NPPPHEE0888fTTT//e7/3e5OvHt7/97fvuuy8IgmQyGYvFHnvssR07drz//e9/7fUsW7bspJeuarX6/PPPB0GQSCTeJMBjjz32V3/1V9VqNZVK5fP5F//Fpz/96TO9L/V3sfVbTKfTu3fv3r1792OPPfanf/qnyeT/HT8TExNf+MIX9u3b19vb29XVdfjw4R/+8IcvvfTSH//xH8fj//dcl7Va7Y477njkkUdeexP33XffX//1X9d/njVr1vHjxzdu3PjII4/80R/90ZVXXvnaLY8fP/4Hf/AHo6OjCxYsOHr06O7du2+77bZbbrnlO9/5ztjY2MKFCwcHB/fs2fP1r3+9ra3tqquuOqObGBwc/L3f+72hoaFYLDZ79uxcLvfcc88999xzJ72Dn4K0Tz311G233VYoFIIg6OjoOHbs2LFjxx555JHf/d3f/cVf/MUz+/tF4c3H/+WXX759+/Znn3128kPjK6+8ks/ngyB47rnnarVa/TlSqVReeOGFIAiuuOKK+mbf/e5362ehaWlp6ejoGBoaOn78+Pbt23/7t3/7pptuOoucU/AHOuub4HWtWLEil8v97Gc/q1Qq69evj8Vik3uh0xkeb/kcv+SSS1Kp1MaNGxOJxA033DB55bVa7c///M83btxY/7WlpWX79u07duz4tV/7tZMSnuYO8zS97g7zLe/pWT/FGsMMGSRvFGMyzKkj51RvZwcV6v6zWq1+9atf3bx5cxAEsVgsFos9+eST27ZtW79+/Wk+PtPClL1AvPlomWRHdw6a4YPEjq5hvO4f6y0fpTd5QT/9t+Jnd9OTyuXyF7/4xRdeeKGnp+eNPuGezmg/nVs8zY+iANOXAjoUP/zhD1esWHHrrbf29vZms9n/9b/+19133/3www/fcMMN9Y7yxRdfvO+++5LJ5Gc+85nrr78+mUw+99xz/+W//Jfvf//7r72eU8/jfOeddz7//PNLly697rrr3iTAt771rYULF/7+7/9+X1/f6Ojofffdd88999x///3XX3/9GZ3AYf/+/d/97ncTicTv/M7vvPvd725ubt6zZ8/Xvva1l19++Z577vnoRz86ueUjjzzS29t7xx13LFmyJAiCzZs3f+UrX3nuued27dq1atWqyc0eeOCBQ4cOfeADH7j44ouXLVsWBMHAwMDf/M3fBEHwoQ996Nd+7dfa2toGBwe/9a1vbdq06S/+4i/+6q/+6rUV/I9//OPLLrvsP/yH/5DJZMbGxr70pS+9/PLLd9xxx7Jly26//fbu7u5CofDVr35127ZtDz744OQbwdO8ib/9278dGhq64oorfvd3f7ezs7M+K+Gb3/zmnXfeedNNN7W0tExN2kKh8I1vfKNQKNx4440f//jH29vbJyYm/v7v//7ee+/98z//8+XLly9YsOD0/4KRePPxf/nllwdB8Oyzz05+Pqx/OIzFYsPDw0eOHJk/f34QBHv37s3lch0dHX19fUEQDAwM3HPPPYlE4vd///d/4Rd+IRaLFYvFe++993vf+94999zzq7/6q2cxNWAK/kBndxO8kfXr169fv/7xxx/PZrOf+9znJv8Pd5rD4y2f4/UiY+PGjS0tLZ///Ocnb3fr1q0bN26MxWK/8Ru/8Z73vCedTu/ateu//tf/+nd/93evjXf6O8zT9Lo7zLe8p2f3FGsYM2SQvFGMulNHzut6OzuoUPef//RP/7R58+Z4PP7JT37yV37lV1Kp1M6dO2+//fbJ2qsxTNkLxJuPlkl2dOegGT5I7Ogaxql/rNN5lN7oBf2M3oqf3U1PXvxHP/pRc3Pzn/3Zn9WnKm/btu3LX/7yc88998ILL6xevTo4vdF+mrd4Oh9FAaa1+FtvwpnLZDJf/vKXe3t7gyBIp9O//uu//qu/+qtBENx55531Deo/fOITn/jlX/7l5ubmeDx+ySWXfOELX6jVam9ytVu3br377rvb2tr+8A//8M2/wtbU1PSVr3xl6dKlsViso6PjE5/4RP093Pe+970zuiN33nlnrVb76Ec/+r73va9+i0uXLq1/va7+H/vX+oM/+IN6+xwEwdq1a+vvww4cOPDabQ4cOPCFL3zht37rt/r7+7u6uuqR6v/W/uQnP1n/NtOcOXP+8A//cMmSJcePH3/wwQdfe/HW1tZbb721fliP9vb2D3zgA0EQxOPxW2+9tbu7OwiClpaW+iyMgYGByUud5k3Uj3by8Y9/vLOzs36173vf+6688srFixcfO3bsjK7q7aT90Y9+NDg4eN111336059ub28PgqCtre2Tn/zkv/k3/6ZSqUx+1/tc9ubjf/HixZ2dnSMjIwcPHqxvX//QeO211wZBUJ/gP/nD5ZdfXv9g+eKLLwZBcN1111133XX1Jc3NzR/5yEcymczQ0NDExMRZ5JyCP9DZ3QRn6jSHx+k8x09Vq9XqQ/ff/bt/96EPfSiTycTj8VWrVt12222v/XpHcIY7zNNx6g7zdO7p2T3FGl6jDpLXderIeV1vZwcV3v6zWq1Ovkf6wAc+0NbWlkgkLrroolMfzOnunHqBsKP7/9u797ioqrUP4M8eBuQid8QLIiQgiHgJUbQgKcUkUvFIecTLMeNEyTHP0VNa6Vsvrx0t046Wgke8hEc8hloixQFNCSUVERVE8YKCitwZwIbLDMx+/1if9mc3w2UAh5u/7x9+xrXX7LX2njV71jyseXbPhEHSClzoehHNF6sz33fa9dxONl1dXb1q1SohUYanp+fkyZNJ9A1Xm9GuZYsdm4EAAPQiffATridgiwLEJXPnziWivLw8hUKhUCiysrIMDAxmzJghruPu7u7o6NjSPouLi7ds2UJEK1euZKG9VkybNk3tHtCsA9nZ2U1NTVoeBc/zly5d4jguICBArZ/z5s2bMGGCOFz+zDPPuLq6iquxtSeNjY3iQjs7O7XEc9euXSMitdwjHMfNmjWLiLKystSaZh/bjK2tLRENGzZM/JdqVihuV8sm2Et28eJF8Sn6+OOPt27dam9v32W9zcjIICIWsRVjoyUnJ4d6vNbHv7BwKTs7m4h4nr9+/bqNjQ37AZpwgOyB8JtZX1/fw4cPr1ixQrzbxsZGlUpFROzf9uqCF6hjTUB7aTk8tHmPa5LJZPfu3TMyMlJ70QcNGsS+hDDtumBqSfOCqc2Rduwt1uf11UHSLM2R06zOXKB0d/0sLy8vKSkxMjJ65ZVXxHXUTmYf0KM+IHCh65kwSFqBC10vovlideb7True28mmHR0d3d3dxSWDBw8mIjZJ0HK0a9lix2YgAAC9CFJw6ITmzeKsra0tLS1lMllJSQkR8Txva2traGgorsNxnKOjY35+vuYOFQrFxo0b5XL5a6+9NmHChDY74OzsrFZiY2Njbm5eXV1dXl4+cOBAbY6ioqJCoVBYW1urxbIlEsmCBQvUKrNws1izi03s7e3F5QqFoqKiguO4YcOGqdVki6nVFiNYWFhoNsH+StxSu9o3ERgYmJube+jQoZMnT7744oseHh5ubm7iQGoX9JaIHj16RETx8fGJiYnicqVSSUQVFRXU47U+/u3t7ceNG3fq1Kns7OxXXnmlrKysoqLC19eXTe/YJIznefZg3LhxbA96enrsl3ePHz8uLCx89OhRXl7epUuXamtrO9zPLniBOtYEtJeWw6PN93izioqKiGjo0KFqV2wicnJySktLY4/bdcHUktoFk7Q+0g68xfq8vjpImqU5cprVmQuU7q6f7GTa29u3fjL7gB71AYELXc+EQdIKXOh6Ec0XqzPfd9r13E42rZn5ULxEXcvRrmWLHZuBAAD0IghA64Ta1EQolMlk1dXVCoWCNOY0TLOFPM9HRkbevXt3zJgxWk7drKysNAutra2rq6vLysq0DECXlZVRC8eiif08rU1qH89VVVU8z5uammrekIQdQnl5ubiw2Qli67NP7ZuYMmWKiYlJbGwsS9p1+PBhqVQ6bty4BQsWsJRhXdBbhUJRXV1NRC1NPRUKRWNjYwdu8tOVWh//LABNv6VuZL+ZHTlypKmpqYODQ0FBQWVlpVwur6mpGT58uPgdkZaWFhcXd/fuXfZfjuNcXFzYbTY71s8ueIE60AR0jDbDo833eLNauRKKf/PbrgumltQumIw2R9qxt1if1ycHSbOaHTmaOnOB0t31UyaTkRYnsw94sh8QnVxVigtdz4RB0gpc6HoRtRerM9932vvcTjbd+jdcbUa79i12bAYCANCL9OgwVu9VVVWlWcj+vGlra/vrr78SEfsoUtNsYXJy8k8//WRlZfXee+9pmRespqZGs5DNdbSfhZubm7e0K01azuTU+m9hYcFx3K+//qo5yWDnsPPz13Y14eXl5eXlVV5enpmZmZ2dnZ6enpGRkZmZuXHjRjc3ty7orb6+vomJiVwuj42N1TKm3wO1Pv6JyMLCYvjw4Xfv3n348CH70siWLHl4eBQUFOTk5LAMj+LfzJ48eXLbtm0GBgYBAQGjR492cHAYPHiwVCoNDQ3tcAC6A/rGC9T3aD88Wn+PN7tz9tWl2VEtLmzXBVNLmhd8LY+0A2+xPq+vDpJm9cwUolpeP21sbOi3GYuaZs8wMI8fP+7M03Ghexr03kHSLFzoehG1F6sz0+n2PreTTbf+DVeb0d6uFjswAwEA6EV64id3H5CXl6dWUlJSUl1dLZVKbWxsWOqokpISzcCZ2i37iOj27ds7d+7U09Nbs2YN+5DTRkFBgVqJTCaTyWQcx7WZP1owcOBAiURSXl5eV1entmn//v07duzo5ESWiAwMDKytrXme1zxwlopEM7OHjppQKpWlpaVsCbONjc306dNXrVr1zTffTJ06VaVS/fDDD13TW47j2E40m1AoFEVFRWqLrHum1sc/KxHuX3/9+nVDQ0OWw8TDw4OIrl+/zn4zy+ow7AbrH3zwwTvvvOPj42Nvby+VSnme70wKjg7oGy9Q36PN8NDmPd4sdsV+8OCB5hVbnDGpCy6Y1J43QnvfYn3e0zNIeiwtr59sltLsybx3716X9LQXUFvKyvM8+4l3h/WoMYwL3RPRtwdJj4ULnTY6M53u5FT8yc7ktRntWrbY4RkIAEAvggC0TiQlJbFlFwI2mR4/frxEIjEyMnJ2dlYoFCdOnBDXuX379p07d8QlNTU1GzdubGxsXLp0abv+7JmUlKQ2oTl8+DARubm5aZ+9QU9Pb+TIkSqV6scffxSXFxUVxcXFnTt37omsAGXfE44dOyYu5Hk+Pj6eiEaNGtU1Tcjl8tDQ0NDQUPHXG0NDQ7ZwRphVdFlv2Q7F4uLiwsLCjh8/3vkmdK318c9K2BfCCxcuFBQUuLq6smyPbO3StWvXcnJyDA0NR44cySrzPM9+46b2A7TLly+z3xN0pT7wAvUxWg4PLd/jmmxtbS0tLevq6tSuhOXl5WfOnBH+2wUXzHa9Edr1Fuvznp5B0sNpc/20tra2s7Nr82Q+tdh7md1QRJCVlaV2F4r26jljGBe6zuvzg6SHw4VOG52ZTndyKv4EZ/JajnZtWuzwDAQAoBdBAFonamtr165d++DBA57na2pq9uzZc+LECY7jFi5cyCosWrSIiPbt2/fTTz8plUqe53Nzczds2KCvr0+//dhHpVJt3ry5rKzMx8dH87a5raupqfmf//mfR48e8Twvl8sPHDjAPtuEDmiJ9fPAgQPJycksdXVpaenmzZuJ6IUXXngiqWznz5+vp6d36tSpmJgY9okrk8k2bNiQn59vbW0dGBjYNU1YWFgMGDBApVLt3LlTCJ7ev38/Li6OiIRvL13Q2+DgYGNj47S0tOjoaNaTpqampKQklgjM39+/803oWpvjn4hGjhxpYGCQmZnJ87xwd2lLS0s7O7uCgoLy8vIxY8aIMymze4B89913bBw2NDQkJSV9/vnnrMLDhw+77Oj6wAvUx2g5PLR8jzN1dXXCFwA9Pb0//vGPRBQTE3P8+PG6ujqe5/Py8tatWye+6z3p/oLZrjdCu95ifV4fHiTibvR82lw/OY4LCQmh5k5mJzPY9g329vZElJKSkpuby0ru3r3LEla0+dxWRgsudH1J3xskuND1PZ2ZTndyKv5kZ/LajHZtWmzXDAQAoJd66uZkXWPRokUxMTHh4eHGxsbChCkkJIT9NpCIxo0bFxQU9P3332/dunX79u0GBga1tbUjRowIDg6OiooyNTUlopycnMuXLxNRYWHhmjVr1JpwdXVdunRpSx3w8/NLSUl5++23xR1gqfTadSDu7u4zZ848fvz4119/HRkZaWpqyhKTOTo6Ll68uF27asngwYMXL168d+/ew4cPHzlyxMzMjCXCNjAwWL58uTZz5SfVRFhY2Pr160+fPp2ammphYaFQKNiPBEeMGDFz5swu662pqWl4ePjmzZvj4+Pj4+MtLS3lcrlCoeA4buXKlUOHDu18E7rW5vgnIn19/dGjR1+6dIl+P6ny8PAoLCwkjd/MBgcHb9my5bvvvjt+/LiJiQk77R4eHuyb5wcffPD6668/2burt6QPvEB9j5bDQ5v3OP12w8x33nnHxsaGfYXw9/c/e/Zsdnb2rl27oqOjjYyMamtrJRKJv7+/+IcsXXDB1P6N0N63WJ/XJweJZjd6OC2vnz4+PmfPnj137pzayXzzzTd37drVvYfQ7caOHcsSH69evXro0KFKpbK4uNjR0fGll146dOhQK09sc7TgQtdn9LFBggtdn9SZ6XQnp+JPdiavzWjXskUtZyAAAL0XAtA6MWvWLDs7u6NHj+bn57OEG3PmzPHy8hIqcBy3dOlSFxeXkydP3rx5U19fPyAg4I033mCzN3YvO5VKxSo3mwvMyMiolQ7MmDHDz88vLi4uLy/P0tLSxcXFx8dnypQpHTiW0NBQd3f31NTUvLy8x48fOzs7T548OSgoiC3WfiLmzJnj5OSUnJx87969srIyZ2dnJyen2bNnP8FYnjZNTJw48fPPPz9y5Eh+fn5lZaWJiYmrq6ufn5+/v784stwFvfX19bWzs0tISMjLyyssLLS2tnZxcXn99deHDRv2pJrQqTbHP/Pss89eunSJ4zhXV1ehcNSoUUlJSaRx1yA/Pz9DQ8OjR48+fPiwoaHBzc1t6tSp06ZNKy8v37hxY0VFxcCBA7vg0Jje/gL1PVoODy3f48uWLYuOjq6oqDA0NGQlUqn0k08+SUhIyMzMzMvLU6lUzz777Pz58ysqKtQyKen6gtmuN0K73mJ9Xp8cJJrd6Pm0uX5yHLd69eqkpKQTJ07cv3+f5/mxY8fOnz/fxsbmaYjLtE5fXz8iIuLgwYOXLl0qKiqysLAICgoKCQlJTExs/YltjhZc6PqMPjZIcKHrqzozne7kVPzJzuS1Ge3atKjlDAQAoPfinpKf+fQWu3fvPnbs2ObNm11cXDq2h4iIiIyMjI0bNwo/RQQAAF1IS0v77LPP/P39ly9f3t19gR4KgwR6O4xhaBMGCQAAALQJOaC7R0RERGhoqNotBxUKRWpqqp6eHkt+BwAAAAAAAAAAANCrIQVH93BwcMjIyNi7d+9HH31kbGxMRPX19VFRUTKZbPLkyaxER1QqlZbL3jmOk0jwJwroHTCwoYfDEIU2YZBAb4cxDG3CIAEAAHg6IQDdPebNm5eRkZGdnb1kyRIXF5empqaCggK5XG5ubv7GG2/otOnY2Nhvv/1Wm5ozZ87885//rNPOADwpGNjQw2GIQpswSKC3wxiGNmGQAAAAPJ0QgO4ehoaGmzZtSkhIOHv2bF5enkQisbOzc3JyCg4OHjBggE6bDgwMfO6557SpaW5urtOeADxBGNjQw2GIQpswSKC3wxiGNmGQAAAAPJ1wE0IAAAAAAAAAAAAA0Ank1QIAAAAAAAAAAAAAnUAAGjpi3bp1s2bNunnzZnd3BAAAAAAAAAAAAHoueWNdBAAAHRxJREFUBKCh19uxY8esWbPeeeed7u4IAAAAAAAAAAAA/A4C0AAAAAAAAAAAAACgE9Lu7gBAZ40fP97MzMzMzKy7OwIAAAAAAAAAAAC/gwA09Hre3t7e3t7d3QsAAAAAAAAAAABQhwD006W6uvro0aOXL18uLi42NDS0s7ObOXPm5MmTOY5jFQ4fPhwTE7N48eLg4GDxE7ds2ZKSkvLhhx9OmjRJXJ6VlXXo0KG8vLx+/fo5OTk999xzU6dOFfaWkpKyZcuWsLCwqVOnRkZGnjt3LjAw8E9/+hPbWlxcHBcXd/ny5aqqKisrK3d396CgoOHDh4v3z/P82bNnjx8/np+fr6+vP3r06MWLF9+7d++zzz4TOslamTFjxrJly4QnXrt2LSkp6e7du8XFxebm5mPGjAkODh46dKhQgT3rjTfeCAwM/M9//pOamiqTyQYMGDBx4sR58+aZmJg8sZMOAAAAAAAAAADwtEIA+ilSWVn5t7/9TSaTcRxnYWFRV1eXk5OTk5OjGW7WUlpa2rFjx3ieNzc3r6qqysjIyMjIyMrK+tvf/ibEoImI5/mvvvrqzJkz4udevXp1/fr1DQ0NRGRubl5aWlpaWnrmzJkVK1b4+fkJ1fbs2XPs2DEikkqlHMf98ssvV65cmT17dusdO3bs2O7du9ljMzOz8vLyU6dOnTlz5sMPPxw/fry4ZmNj47p1627cuGFra2ttbf3o0aPvv//+9u3bn376qUSCDOkAAAAAAAAAAACdggD0U+Tf//63TCbz9PRcsWKFpaWlSqVKSkqKjIw8cODAzJkz+/Xr194dfv/99yNGjPj73/8+aNCg2tra77777tChQykpKVOmTBHHeRMTEwsLC4OCgjw8PJycnIiooaHhyy+/bGhoCAwMDAkJMTU1lcvlcXFxR48e3bp1q4uLi52dHRHl5uYeO3ZMKpUuW7bshRdekEqlOTk5mzZt+s9//tNKr4qLi/ft20dEf/jDH1577TUTE5PKysqdO3eeO3du+/btUVFRBgYGQuX4+HgDA4N//vOfbOV1ZmZmRERETk7OjRs3Ro0a1d4TAgAAAAAAAAAAAGJY4/kUuXXrFhGFhIRYWloSkUQiCQgIGD9+/LBhw0pLSzuww/79+0dERAwaNIiIjI2NFyxY8OqrrxLRgQMHxNUePHiwevXqpUuXTpw40dramoji4+MrKyt9fX3DwsJMTU2JyMTEZMmSJS+//HJTU9ORI0fYE9l+Fi9ePG3aNAMDA4lEMnr06NWrV/M830qvYmNjm5qaXnzxxSVLlrBMGlZWVmvWrHFwcCgvL09KShJXrq6uXrVqlZD3w9PTc/LkyazPHTghAAAAAAAAAAAAIIYA9FPE2NiYiC5evNjU1CQUfvzxx1u3brW3t+/ADqdPn872KZg7dy4R5eXlKRQKodDOzk4tc3RGRgYRsWi12IwZM4goJyeHiBQKRVZWloGBASsUuLu7Ozo6ttKra9euEZFamg6O42bNmkVEWVlZ4nJHR0d3d3dxyeDBg4lIfIoAAAAAAAAAAACgY5CC4ykSGBiYm5t76NChkydPvvjiix4eHm5ubmoR5HZRu2EgEVlbW1taWspkspKSEiGobW9vL04JTUSPHj0iovj4+MTERHG5UqkkooqKCiIqKSnhed7W1tbQ0FBch+M4R0fH/Pz8ZrukUCgqKio4jhs2bJjaJgcHByIqLi4WF7JcH2JI/QwAAAAAAAAAAPCkIAD9FJkyZYqJiUlsbOydO3cOHz58+PBhqVQ6bty4BQsWsNTMrWg26wVL5aFZKJPJqqurhQC0mZmZuIJCoaiuriaitLS0ZttSKBSNjY1lZWVEZGFhoVmh2UKmqqqK53lTU1OpVH1sW1lZEVF5ebm4sH///i3tCgAAAAAAAAAAADoJAeini5eXl5eXV3l5eWZmZnZ2dnp6ekZGRmZm5saNG93c3Fp54uPHjzULq6qqNAvZ+mVbW1uhRG1Nsb6+vomJiVwuj42NbSX+y6LMLFStptlC4Vkcx/3666+NjY1qMWjWW7WgudrSbAAAAAAAAAAAAHiCkG3gaaFUKktLS9n6Xxsbm+nTp69ateqbb76ZOnWqSqX64YcfxJXV1jvzPM+SZqjJy8tTKykpKamurpZKpTY2Ni31hOO4IUOGUHM3+lMoFEVFRayTLBdzSUlJfX29WrVW7hBoYGBgbW3N87xmHZa1gzUNAAAAAAAAAAAAXQAB6KeFXC4PDQ0NDQ2tra0VCg0NDT09PYmorq6Olejp6RFRSUmJ+LlZWVlqqZOZpKQkuVwuLvn222+JaPz48a1nUvbw8CCi+Ph4tfK4uLiwsLDjx48TkZGRkbOzs0KhOHHihLjO7du379y50+bOjx07Ji7keZ41N2rUqFaeCwAAAAAAAAAAAE8QAtBPCwsLiwEDBqhUqp07dwpR4/v378fFxRHRyJEjWQlL3JySkpKbm8tK7t69u23bNgMDA8191tbWrl279sGDBzzP19TU7Nmz58SJExzHLVy4sPXOBAcHGxsbp6WlRUdHs840NTUlJSWxtNT+/v6s2qJFi4ho3759P/30k1Kp5Hk+Nzd3w4YN+vr61HL2jPnz5+vp6Z06dSomJoZF22Uy2YYNG/Lz862trQMDA9t13gAAAAAAAAAAAKDDkAP6KRIWFrZ+/frTp0+npqZaWFgoFAqW2XnEiBEzZ85kdcaOHTt8+PC7d++uXr166NChSqWyuLjY0dHxpZdeOnTokNoOFy1aFBMTEx4ebmxsLCysDgkJcXBwaL0npqam4eHhmzdvjo+Pj4+Pt7S0lMvlCoWC47iVK1cOHTqUVRs3blxQUND333+/devW7du3GxgY1NbWjhgxIjg4OCoqytTUtNmdDx48ePHixXv37j18+PCRI0fMzMxYzmgDA4Ply5c3G0kHAAAAAAAAAAAAXUAA+ikyceLEzz///MiRI/n5+ZWVlSYmJq6urn5+fv7+/kJYVl9fPyIi4uDBg5cuXSoqKrKwsAgKCgoJCUlMTNTc4axZs+zs7I4ePZqfn88yZsyZM8fLy0ubzvj6+trZ2SUkJOTl5RUWFlpbW7u4uLz++uvDhg0T6nAct3TpUhcXl5MnT968eVNfXz8gIOCNN95gSTnUbicoNmfOHCcnp+Tk5Hv37pWVlTk7Ozs5Oc2ePVsIbQMAAAAAAAAAAEAX4NRuNwfQ8+3evfvYsWObN292cXHp7r4AAAAAAAAAAABAi5ADGnquiIiI0NBQtVsOKhSK1NRUPT09Ozu77uoYAAAAAAAAAAAAaAMBaOi5HBwcSktL9+7dKySYrq+v37Fjh0wmmzhxorGxcfd2DwAAAAAAAAAAAFqHFBzQc9XX17/33nsFBQWGhoYuLi5NTU0FBQVyudzc3HzTpk2DBg3q7g4CAAAAAAAAAABAaxCAhh6tvr4+ISHh7NmzxcXFEolkyJAhTk5OwcHBAwYM6O6uAQAAAAAAAAAAQBsQgAYAAAAAAAAAAAAAnUAOaAAAAAAAAAAAAADQCQSgAQAAAAAAAAAAAEAnEIAGAAAAAAAAAAAAAJ1AABoAAAAAAAAAAAAAdAIBaAAAAAAAAAAAAADQCQSgAQAAAAAAAAAAAEAnEIAGAAAAAAAAAAAAAJ2QdncHAAAAAKCXkcvl58+fv3nzpkwmMzY2Hjhw4MSJE52cnDiO6+6uAQAAAABAz4IV0AAAANDTnTlzhuM4juPGjh3bUp3XXnuN1fnggw+arcDz/MCBA1md/Pz8J9vDhIQEtuc7d+5o+ZSHDx8uXLhw6NChRkZGn3zyCSt0dnbmOO4vf/nLk+3eE1ReXv7OO+8MGDBg2rRp4eHha9euXbly5YIFC1xcXDw9PY8cOdLdHQQAAAAAgJ4FAWgAAADo6SZOnGhoaEhE165dq6mp0azQ1NR06tQp9vjEiRPN7iQ/P7+0tJSIhg0b5ujoqKu+aqehoeHll18+cOBAYWFhfX19VVVV9/ZHS7m5uWPGjImKiqqrqyOifv36ubi4mJubs61XrlwJDg5etmwZz/Pd2k0AAAAAAOhBEIAGAACAnq5fv37PPfccEalUqvT0dM0KV65cqaysZI8zMzPLy8s165w7d449mDJlis56qq3U1NTr168T0bx585KTk997773u7lHb6urqXnnllaKiIiIKCAjIyMiQy+W3bt2SyWRlZWWfffaZtbU1EUVGRn799ddqz/3kk084jrOxsemGfgMAAAAAQLdCABoAAAB6AT8/P/ZAiCOLnTx5UnjM87z4v4Lz58+r7aobCZk6/vWvf/n7+9vZ2XVvf7Sxc+fOe/fuEVFISMgPP/wwfvx4PT09ImKR5ffffz8tLc3ExISIPvnkk4aGhm7uLgAAAAAA9AwIQAMAAEAvIESNf/nlF82tLOL8/PPPW1paElFycrJmnR61ArqpqYk9MDY27t6eaO/o0aNExHHc9u3bm73ZoKur60cffURElZWVZ86c6er+AQAAAABAj4QANAAAAPQCQhro8+fPq1Qq8ab6+vqzZ88S0csvvzx16lQiSk5OVktDXFdXd+XKFSKys7MbPnx41/W7D2GrtkeMGGFhYdFSneeff549uHXrVhd1CwAAAAAAejYEoAEAAKAX6Nev3+TJk4moqqoqNzdXvCktLa2+vp6Ipk2bNn36dCIqLCy8ceOGuM6lS5caGxuJaMqUKWqrd3Nzc8PDw93c3ExMTPr37+/m5rZs2bKcnBzNPvTv35/juP/+979EdOTIkbFjx0qlUs18x2I1NTUTJ07kOE4qlbIVxBs3buQ4bvny5ayCvr4+x3F//etf2zwD2vRz9uzZHMcZGhqyEyK4evUqx3Ecx0kkEplMJt6Un5/PNi1ZsqT1DrCYfmVlpdofAMQmTJiQmJiYmJg4Y8YMVvL2229zHPe///u/RFRRUcHa+uKLL8TPqq6u/vTTT729va2srIyNjd3d3RctWnT27Fm1vyJER0dzHOfm5kZEZWVlH374oZubm5GRkY2NjZ+f365du9hLDAAAAAAAPQoC0AAAANA7tJQGmuXfMDU1nTBhgr+/PytUy8LRUgLoLVu2eHh47Nix4+bNm7W1tXK5/ObNm5GRkWPGjPnss8/UAqCCHTt2BAcHZ2VlCZk0miWXywMDAy9evMhx3P79+//whz9ofazqtOwnC/s2NDSonSK2QpyIeJ5PS0sTb/r555/Zg4CAgNb74OzsTERlZWWbNm1q6cwYGRnNmDFjxowZ2i8zP3v2rIuLy9q1a9PT02UyWV1d3Y0bN/7973/7+vouWbJELZLOXL169dlnn92wYcPNmzfr6+srKip+/vnnt956y8fHp6KiQst2AQAAAACgayAADQAAAL1DS2mgWQDaz89PKpU6Ojq6uLhQywFocQLoffv2rVq1qqmpSSqV/ulPf4qKioqKilqyZIm+vr5KpVqzZk10dLRmN9LT0999910isrW1nTx5spOTU7O9ra+vDwoKYpHf3bt3z58/n5W///77SqXyn//8J/tvXV2dUqncvHlzKweufT9ffvll9iAlJUW8ByEATUSpqaniTey/Eolk2rRprfSBiBYuXMgerFmz5pVXXomPj9fmToPbt29XKpXr1q0jIisrK6VSqVQqV65cybbm5ORMnz69rKxMX19/6dKlkZGR+/fvX7NmzaBBg4goJiZm8eLFajusqamZPXt2YWHh6NGj165du2fPnr/85S8DBw4kogsXLgQFBbWyQBsAAAAAALoBDwAAANAb1NXVsTTQbm5uQiHL6kBEW7duZSXh4eFEZGxsXF9fz0pUKtWQIUOIaNCgQSqVihVWV1ebmZkRkaWlZUpKirihM2fOWFtbE5GpqWlVVZVQbmJiQkT6+vr29vY///yz+CnHjx9nM6vbt2/zPN/Q0PDqq6+yku3bt2sey1dffcW2KpVKcTkLZ4eHhwsl7e0ni7/7+voK1VQq1dChQ9keiMjb21uzxUmTJjVzxn9PqVSqBalNTExeffXVbdu25ebmCie2WR9//DERWVtbiwtVKpW3tzcRDRky5NatW+JNjx8/DgoKYq0kJCSwwl27dglN//GPfxReX57nCwsLvby82KZ9+/a1eSwAAAAAANBlsAIaAAAAegdDQ0OWBjo3N7eyspIVnj59mud5IhJioywNdG1trbBQ+uHDh48ePaLfJ4COjY2tqakhorVr14qXRRORj48PW7H7+PHj2NhYtW4olcq9e/e+8MILLfWzsbFx4cKFCQkJRPTFF18sW7asM0fd3n6yRdAXLlyora1lJffv33/48CERrVixgoguXbokl8vZpsLCwry8PPotd0frpFLpjz/++NFHH7GoNxHJ5fKEhIR3333Xzc3NwcHhrbfeSk9P1/7Qzp07d+HCBSL65ptvWNxc0L9//5iYGLau+eDBg2pPHDRo0N69e/v16yeUDBky5ODBgxKJhIgiIyO17wMAAAAAAOgaAtAAAADQawgRWCGlxokTJ4ho0KBBI0eOZCUsFweJsnAICZHFCaB/+uknIjI1NQ0LC9NsKDQ01NTUlIhOnz6ttsnT0/Oll15qqYcqlerNN9+Mi4sjonnz5q1atap9R6ihvf1koWSFQiEcNcu/4eDgwHJoNDY2CpuEdBxtJoBm9PX1169f//Dhw6NHj7799tviRM8PHjzYtWuXt7e3n59fUVGRNntLTEwkIhsbm2bPp6mpKXu9zpw5o7bp3XffZWvhxZydnefNm0dE6enpjx8/1qYDAAAAAADQBRCABgAAgF5D8z6ELAH0tGnThKXNZmZmkyZNIlEAutkE0NeuXSOiESNGsMQaakxMTFxdXYkoKytLbdPo0aOFtjT99a9/jYmJYY8TExOLi4vbcXjNaW8//fz8DAwMSJQGmgWgfX19hw8fznJxCHFndgdCa2vr8ePHa98lQ0PDOXPmREZG5uXl5eXlRUVFBQUFCeuRf/7554kTJ2oTg7506RIRlZeX6+npcc05dOgQEZWVlak9kb2+mlg5z/PZ2dnaHw4AAAAAAOgUAtAAAADQa3h7e7NAJ0uvkZ+fzzJIqOUmZlk4MjMzWeySRattbW3d3NyEOjKZjIgcHR1baottYtXEBg8e3EoPExMTOY57/fXXiaimpub999/X/uia1d5+mpiY+Pr6kmhNNAtA+/j4cBzHQvBqAejp06fr6el1rHvDhw8PCwv77rvviouLN23aZGxsTEQPHz5kuUFaV15erk0T7D6N4pJnnnmm2ZpCeUVFhTZ7BgAAAACALoAANAAAAPQaQhro9PT0xsZGtvyZiKZOnSquxgLQRHTy5MmGhobMzEz6fQJobbA8Ho2NjWrlza5EFouOjj548CC7vd7+/ftZ/Fd3NPvJ0kCnp6fL5XKZTMbWULOoNAtAnz9/vqGhobS0NDc3l7RLAF1aWnrnzp07d+6wjNuaLCws/v73v6ekpOjr6xPR/v37NU+dGlbBy8tL2RZ2jAJx9mcx1jQRqQWsAQAAAACgGyEADQAAAL0Jy8Lx66+/Xrt2jQWgXV1dWWYJgZeXl4WFBRElJydfvnxZoVDQ7/NvEJGlpSURFRQUtNTQvXv3iMjKyqpd3du2bdvSpUslEsn27dtZvDs8PLzNUGwrOtBPFlBWKpW//PILWypuZWXFVn+zs9fQ0HDx4kVhHTQLWLdu06ZNLi4uLi4urScVmTBhwqxZs4hIoVDcvXu39X2yPt+5c0dPT0/aKrW/HOTn5ze7Q7YcnoiE2yQCAAAAAEC3QwAaAAAAehMhjpyWlsZu0KeWf4OI9PT02Jro5ORkIVu0WgB61KhRRHTr1q3a2lrNVurq6tjqYFZNe8Ld/MaPH89uG5iVlRUZGdmunXSynx4eHkOGDCGi06dPC/k3JBIJETk7O7MUIqmpqSwA7enpOXDgwDa7MWjQIPagzfTKtra27EFTU5M2h1ZVVXX//v1mK8TGxn799ddCLm/B1atXm61/8eJF9sDd3b31pgEAAAAAoMsgAA0AAAC9yaRJk1gGhp07d7IkwpoBaPotC8ejR4/27t1LRNbW1mpByZdeeomIampqoqOjNZ++a9eu6upqoVrHfPrpp2wp7rp160pKSjq2kw70k+M4tqg5JSVFuAOhsIktgk5NTWUJoLXJv0Gi8P22bdtaysLBsFsL6uvrDxs2rPV9Ci/cP/7xD82tubm5CxYsWL58uWZ4+ssvv9SMbt+7d+/AgQNENHr06AEDBrTeNAAAAAAAdBkEoAEAAKA3MTQ0nDRpEv22FFcikbCIqhp/f3/2gFWbMmUKWwIsCAkJ6d+/PxFFREQIq6SZX375JSIigohMTEwWLVrU4a5aWVlt2LCBiKqrq1evXt2xnXSsnywAffHixfT0dCLy8fERNgn3IWRnRssAtKenp4eHBxH98MMPn3/+uUqlarbarl27WIsBAQGaybLr6urEgeOAgAB2B8Xdu3d/++234ppyuXzJkiVE1K9fv7lz56rt59atWytXrhQnNikqKpo/fz4rWbZsmTZHBAAAAAAAXQMBaAAAAOhlxBFnId2zmmeeecbZ2Vn4r1r+DSKysLDYsmULEVVUVEyZMiUsLGzPnj27d+9+6623/Pz8KioqiOjLL79kKZg77M0335wwYQIRffPNNywdc3t1rJ/Tpk2TSCSNjY0KhcLIyMjT01PYxM5eXV0dz/NmZmYsmt8miUSydetWFsRfs2aNt7f30aNHb926pVAoVCpVcXHx6dOn582b9/bbbxNRv379WORdwG4PWFtb+9VXX2VmZrJFzVKpNDo6muO4pqamefPmzZ079+uvvz5y5MiGDRvc3d0vXLhARDt37tR8CUxMTLZt2/b888+vX79+3759K1as8PT0ZPUnTJgQGhravlMMAAAAAAA6xQMAAAD0KqdPnxZmMh9++GFL1cQrYa9cuaJZQaVSbdy4UW1lNCORSNg6X3F9tqT3//7v/zR3dfz4cfbE27dvq21KT09n99AbN25cY2MjK/zqq69YfaVSKa7s5OREROHh4Z3pJ+Pt7c3q+Pn5qe1NSPo8d+7cls5es2JiYlj+E3EHpFKpuKR///4//vij2hOTkpLEdTZt2iRs+vbbb42MjDQPzcDA4B//+Id4J7t27WKbkpOTm/2rw/jx40tKStp1RAAAAAAAoGtYAQ0AAAC9jJAGmojYzQabxdJAE5GlpeXo0aM1K3Act3r16qtXr4aFhTk7OxsZGRkZGTk7O4eFhWVnZ7/33nsscNxJEyZM+POf/0xEV65ciYqK6sAeOtZPIbeGkABa2JuwhFzL/BuCRYsWZWZmBgcHC0FnlUolpMIwNjZeunRpTk6OcCdGwfTp07/44gsHBwcDA4MhQ4bY2NgIm1577bXbt2+///77o0ePNjU1NTU1nTBhwltvvXXjxo0PPvig2W5Mnjz5+vXry5cvf+aZZwwMDCwsLHx8fCIjI8+fPy/cAhEAAAAAAHoIjm/1NjIAAAAAAGqqqqrS09Nv375dVVUllUotLS1HjRrl6enZ7FrmJyU6OpqF8h8/fszyYgMAAAAAQM8nbbsKAAAAAICIhYXF9OnThTXmAAAAAAAALUEKDgAAAAAAAAAAAADQCQSgAQAAAAAAAAAAAEAnEIAGAAAAAAAAAAAAAJ1AABoAAAAAAAAAAAAAdILjeb67+wAAAAAAAAAAAAAAfRBWQAMAAAAAAAAAAACATiAADQAAAAAAAAAAAAA6gQA0AAAAAAAAAAAAAOgEAtAAAAAAAAAAAAAAoBMIQAMAAAAAAAAAAACATiAADQAAAAAAAAAAAAA6gQA0AAAAAAAAAAAAAOgEAtAAAAAAAAAAAAAAoBMIQAMAAAAAAAAAAACATiAADQAAAAAAAAAAAAA6gQA0AAAAAAAAAAAAAOgEAtAAAAAAAAAAAAAAoBMIQAMAAAAAAAAAAACATiAADQAAAAAAAAAAAAA6gQA0AAAAAAAAAAAAAOjE/wNxzd/thwarGgAAAABJRU5ErkJggg==">
            <a:extLst>
              <a:ext uri="{FF2B5EF4-FFF2-40B4-BE49-F238E27FC236}">
                <a16:creationId xmlns:a16="http://schemas.microsoft.com/office/drawing/2014/main" id="{8BA69723-C6F9-4FA0-A822-521DD3045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84"/>
          <a:stretch/>
        </p:blipFill>
        <p:spPr bwMode="auto">
          <a:xfrm>
            <a:off x="177266" y="1422400"/>
            <a:ext cx="5919528" cy="42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FC0C5F-CAF4-4550-860F-853D41F57041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/>
              <a:t>Benchmarking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E5498-0557-4CE7-90A3-C509169A39A5}"/>
              </a:ext>
            </a:extLst>
          </p:cNvPr>
          <p:cNvSpPr txBox="1"/>
          <p:nvPr/>
        </p:nvSpPr>
        <p:spPr>
          <a:xfrm>
            <a:off x="6843790" y="5928495"/>
            <a:ext cx="534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Thanks to </a:t>
            </a:r>
            <a:r>
              <a:rPr lang="en-AU" sz="1400" b="1" dirty="0"/>
              <a:t>Steve Pederson </a:t>
            </a:r>
            <a:r>
              <a:rPr lang="en-AU" sz="1400" dirty="0"/>
              <a:t>for R Markdown to plot the benchmark stats</a:t>
            </a:r>
          </a:p>
        </p:txBody>
      </p:sp>
    </p:spTree>
    <p:extLst>
      <p:ext uri="{BB962C8B-B14F-4D97-AF65-F5344CB8AC3E}">
        <p14:creationId xmlns:p14="http://schemas.microsoft.com/office/powerpoint/2010/main" val="2179639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joseespinosa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/docker-r-ggplot2"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E48AE-802A-436A-ABF4-A0904D99A95E}"/>
              </a:ext>
            </a:extLst>
          </p:cNvPr>
          <p:cNvSpPr/>
          <p:nvPr/>
        </p:nvSpPr>
        <p:spPr>
          <a:xfrm>
            <a:off x="7627206" y="3181934"/>
            <a:ext cx="4072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docker://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>
                <a:sym typeface="Wingdings" panose="05000000000000000000" pitchFamily="2" charset="2"/>
                <a:hlinkClick r:id="rId2"/>
              </a:rPr>
              <a:t>https://hub.docker.com/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shub://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>
                <a:hlinkClick r:id="rId3"/>
              </a:rPr>
              <a:t>https://singularity-hub.org/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C8353E-7A2F-4C95-B4A4-9A5CEAB6E64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490913" y="3505100"/>
            <a:ext cx="4136293" cy="985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 globally for every rule to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joseespinosa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/docker-r-ggplot2" 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376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 globally for every rule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Conda</a:t>
            </a:r>
            <a:r>
              <a:rPr lang="en-AU" dirty="0"/>
              <a:t> usage inside a singularity container can be achieved with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  <a:r>
              <a:rPr lang="en-AU" dirty="0">
                <a:cs typeface="Courier New" panose="02070309020205020404" pitchFamily="49" charset="0"/>
              </a:rPr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continuumio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/miniconda3:4.5.12" 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tutorial.yml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E9A63-E010-42E7-90C8-9ED2399C6AC5}"/>
              </a:ext>
            </a:extLst>
          </p:cNvPr>
          <p:cNvSpPr txBox="1"/>
          <p:nvPr/>
        </p:nvSpPr>
        <p:spPr>
          <a:xfrm>
            <a:off x="6762749" y="4591051"/>
            <a:ext cx="481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Minimal software environment e.g. no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unzip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Must explicitly set in </a:t>
            </a:r>
            <a:r>
              <a:rPr lang="en-AU" dirty="0" err="1"/>
              <a:t>conda</a:t>
            </a:r>
            <a:r>
              <a:rPr lang="en-AU" dirty="0"/>
              <a:t> environment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344A44-7CFB-44D0-AAC9-3615E5F91D1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348288" y="3386138"/>
            <a:ext cx="1414461" cy="15280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33464-11B9-46C2-93BE-6F6F3B87407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14875" y="4914217"/>
            <a:ext cx="2047874" cy="4912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9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Usual Pipeline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45B43E-105B-43EA-8E01-0595EC50F2D2}"/>
              </a:ext>
            </a:extLst>
          </p:cNvPr>
          <p:cNvGrpSpPr/>
          <p:nvPr/>
        </p:nvGrpSpPr>
        <p:grpSpPr>
          <a:xfrm>
            <a:off x="9340830" y="1259363"/>
            <a:ext cx="2153039" cy="1432759"/>
            <a:chOff x="8538977" y="1296154"/>
            <a:chExt cx="2153039" cy="14327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DBC68-890B-4D76-B8C1-17E8B5E0D343}"/>
                </a:ext>
              </a:extLst>
            </p:cNvPr>
            <p:cNvSpPr/>
            <p:nvPr/>
          </p:nvSpPr>
          <p:spPr>
            <a:xfrm>
              <a:off x="9515710" y="1446549"/>
              <a:ext cx="927751" cy="1080000"/>
            </a:xfrm>
            <a:prstGeom prst="rect">
              <a:avLst/>
            </a:prstGeom>
            <a:scene3d>
              <a:camera prst="isometricOffAxis2Top"/>
              <a:lightRig rig="threePt" dir="t"/>
            </a:scene3d>
            <a:sp3d>
              <a:bevelT w="0" h="7112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53F37-A1AE-4D58-A7B0-FB0A18F3F2F9}"/>
                </a:ext>
              </a:extLst>
            </p:cNvPr>
            <p:cNvSpPr txBox="1"/>
            <p:nvPr/>
          </p:nvSpPr>
          <p:spPr>
            <a:xfrm>
              <a:off x="9955115" y="1296154"/>
              <a:ext cx="488346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# CPUs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327D0B-8825-424B-86E9-7BF8D879C3E0}"/>
                </a:ext>
              </a:extLst>
            </p:cNvPr>
            <p:cNvSpPr txBox="1"/>
            <p:nvPr/>
          </p:nvSpPr>
          <p:spPr>
            <a:xfrm>
              <a:off x="8829119" y="1496991"/>
              <a:ext cx="399932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Mem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F6DD62-FA96-438B-8D4D-88D271A37D5B}"/>
                </a:ext>
              </a:extLst>
            </p:cNvPr>
            <p:cNvSpPr txBox="1"/>
            <p:nvPr/>
          </p:nvSpPr>
          <p:spPr>
            <a:xfrm>
              <a:off x="8538977" y="2207548"/>
              <a:ext cx="381120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171EC2-8C57-4AFE-BAB2-1D7E3E8AB30F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52" y="2054869"/>
              <a:ext cx="0" cy="674044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0EA944-26AD-450F-A9FD-382CB06CC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859" y="1658430"/>
              <a:ext cx="533872" cy="355986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F128CA-62EE-49CE-BED9-56F14401CCD5}"/>
                </a:ext>
              </a:extLst>
            </p:cNvPr>
            <p:cNvCxnSpPr>
              <a:cxnSpLocks/>
            </p:cNvCxnSpPr>
            <p:nvPr/>
          </p:nvCxnSpPr>
          <p:spPr>
            <a:xfrm>
              <a:off x="9850893" y="1645448"/>
              <a:ext cx="841123" cy="118499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F4BF78-A0B2-476A-A449-933C609210A8}"/>
              </a:ext>
            </a:extLst>
          </p:cNvPr>
          <p:cNvCxnSpPr>
            <a:cxnSpLocks/>
          </p:cNvCxnSpPr>
          <p:nvPr/>
        </p:nvCxnSpPr>
        <p:spPr>
          <a:xfrm flipH="1">
            <a:off x="4952630" y="1897052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F1814E-A48A-41E6-9E39-2E746B2509EC}"/>
              </a:ext>
            </a:extLst>
          </p:cNvPr>
          <p:cNvCxnSpPr>
            <a:cxnSpLocks/>
          </p:cNvCxnSpPr>
          <p:nvPr/>
        </p:nvCxnSpPr>
        <p:spPr>
          <a:xfrm>
            <a:off x="4952629" y="4698316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0AB1F4-EBAE-4569-BBF2-0591E0A27ACA}"/>
              </a:ext>
            </a:extLst>
          </p:cNvPr>
          <p:cNvSpPr/>
          <p:nvPr/>
        </p:nvSpPr>
        <p:spPr>
          <a:xfrm>
            <a:off x="6244930" y="4384423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872111-A7B0-4E2C-A7DA-B005FAEB750A}"/>
              </a:ext>
            </a:extLst>
          </p:cNvPr>
          <p:cNvSpPr/>
          <p:nvPr/>
        </p:nvSpPr>
        <p:spPr>
          <a:xfrm>
            <a:off x="5753448" y="3589547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7F0E5E-82E9-4B8F-ACF9-890C1D136B51}"/>
              </a:ext>
            </a:extLst>
          </p:cNvPr>
          <p:cNvSpPr/>
          <p:nvPr/>
        </p:nvSpPr>
        <p:spPr>
          <a:xfrm>
            <a:off x="4117275" y="2329565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9E7BA3-7B9E-43B2-9AAA-D2C029E49408}"/>
              </a:ext>
            </a:extLst>
          </p:cNvPr>
          <p:cNvCxnSpPr>
            <a:cxnSpLocks/>
          </p:cNvCxnSpPr>
          <p:nvPr/>
        </p:nvCxnSpPr>
        <p:spPr>
          <a:xfrm>
            <a:off x="7781934" y="3242350"/>
            <a:ext cx="0" cy="2801264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CE9C89-8822-40DA-B3C5-1093B28D6F7C}"/>
              </a:ext>
            </a:extLst>
          </p:cNvPr>
          <p:cNvCxnSpPr>
            <a:cxnSpLocks/>
          </p:cNvCxnSpPr>
          <p:nvPr/>
        </p:nvCxnSpPr>
        <p:spPr>
          <a:xfrm>
            <a:off x="3733809" y="54673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157C3A-AB99-4C88-AABD-41D509F6B7C0}"/>
              </a:ext>
            </a:extLst>
          </p:cNvPr>
          <p:cNvCxnSpPr>
            <a:cxnSpLocks/>
          </p:cNvCxnSpPr>
          <p:nvPr/>
        </p:nvCxnSpPr>
        <p:spPr>
          <a:xfrm flipH="1">
            <a:off x="3733810" y="2666088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45057E-83D5-41B6-A51F-ECF780FE25DE}"/>
              </a:ext>
            </a:extLst>
          </p:cNvPr>
          <p:cNvCxnSpPr>
            <a:cxnSpLocks/>
          </p:cNvCxnSpPr>
          <p:nvPr/>
        </p:nvCxnSpPr>
        <p:spPr>
          <a:xfrm>
            <a:off x="9000754" y="2477373"/>
            <a:ext cx="0" cy="2797205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9DAB67-2E15-4934-8B0D-5EA15EF6FB64}"/>
              </a:ext>
            </a:extLst>
          </p:cNvPr>
          <p:cNvCxnSpPr>
            <a:cxnSpLocks/>
          </p:cNvCxnSpPr>
          <p:nvPr/>
        </p:nvCxnSpPr>
        <p:spPr>
          <a:xfrm>
            <a:off x="4972042" y="18970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9432C4-D3A9-475E-B8D5-38FBB781156F}"/>
              </a:ext>
            </a:extLst>
          </p:cNvPr>
          <p:cNvCxnSpPr>
            <a:cxnSpLocks/>
          </p:cNvCxnSpPr>
          <p:nvPr/>
        </p:nvCxnSpPr>
        <p:spPr>
          <a:xfrm flipV="1">
            <a:off x="7815271" y="5257821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716275-4D38-4CA5-B3B0-D7B630F76F6B}"/>
              </a:ext>
            </a:extLst>
          </p:cNvPr>
          <p:cNvCxnSpPr>
            <a:cxnSpLocks/>
          </p:cNvCxnSpPr>
          <p:nvPr/>
        </p:nvCxnSpPr>
        <p:spPr>
          <a:xfrm flipV="1">
            <a:off x="3742592" y="468641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55053D-A788-4363-8BB3-7134093D0DB0}"/>
              </a:ext>
            </a:extLst>
          </p:cNvPr>
          <p:cNvCxnSpPr>
            <a:cxnSpLocks/>
          </p:cNvCxnSpPr>
          <p:nvPr/>
        </p:nvCxnSpPr>
        <p:spPr>
          <a:xfrm flipV="1">
            <a:off x="3753222" y="1903515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789D28-D68C-4F57-BF63-935D9A7E5487}"/>
              </a:ext>
            </a:extLst>
          </p:cNvPr>
          <p:cNvCxnSpPr>
            <a:cxnSpLocks/>
          </p:cNvCxnSpPr>
          <p:nvPr/>
        </p:nvCxnSpPr>
        <p:spPr>
          <a:xfrm flipV="1">
            <a:off x="7775189" y="247737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A59CDB-2A1B-4382-AD97-5CD6246EF50F}"/>
              </a:ext>
            </a:extLst>
          </p:cNvPr>
          <p:cNvSpPr txBox="1"/>
          <p:nvPr/>
        </p:nvSpPr>
        <p:spPr>
          <a:xfrm>
            <a:off x="9988713" y="3888939"/>
            <a:ext cx="209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Idle/unused compute resources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B99934C-CE31-4D91-B990-A6CEF12051FB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8647281" y="4212105"/>
            <a:ext cx="1341432" cy="632518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EE2AE427-3DB6-4232-AD42-E7155B5DF9B2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>
            <a:off x="8619453" y="3073005"/>
            <a:ext cx="1369260" cy="1139101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A130B25-340D-44CE-A646-92BC58C861A0}"/>
              </a:ext>
            </a:extLst>
          </p:cNvPr>
          <p:cNvSpPr txBox="1"/>
          <p:nvPr/>
        </p:nvSpPr>
        <p:spPr>
          <a:xfrm>
            <a:off x="561247" y="1425357"/>
            <a:ext cx="3191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Consequences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Job waiting in queue for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Idle/unused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Delays in getting results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23555F-A97A-4A08-9618-CCE8ED64FE3E}"/>
              </a:ext>
            </a:extLst>
          </p:cNvPr>
          <p:cNvSpPr txBox="1"/>
          <p:nvPr/>
        </p:nvSpPr>
        <p:spPr>
          <a:xfrm>
            <a:off x="996768" y="3483787"/>
            <a:ext cx="228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Individual processes/commands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75DD59-B152-4ABD-9362-2B58F666FB1A}"/>
              </a:ext>
            </a:extLst>
          </p:cNvPr>
          <p:cNvSpPr txBox="1"/>
          <p:nvPr/>
        </p:nvSpPr>
        <p:spPr>
          <a:xfrm>
            <a:off x="899363" y="4834832"/>
            <a:ext cx="218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Resources requested for script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AA3777-58D7-4074-A870-CFD5826D9848}"/>
              </a:ext>
            </a:extLst>
          </p:cNvPr>
          <p:cNvCxnSpPr>
            <a:stCxn id="98" idx="3"/>
          </p:cNvCxnSpPr>
          <p:nvPr/>
        </p:nvCxnSpPr>
        <p:spPr>
          <a:xfrm flipV="1">
            <a:off x="3085000" y="5008532"/>
            <a:ext cx="623015" cy="1494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DDAA47-AC6F-47ED-8621-F6E13EF02481}"/>
              </a:ext>
            </a:extLst>
          </p:cNvPr>
          <p:cNvSpPr/>
          <p:nvPr/>
        </p:nvSpPr>
        <p:spPr>
          <a:xfrm>
            <a:off x="6187640" y="31689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4E1A70-D65D-4153-8901-B7A824A4860E}"/>
              </a:ext>
            </a:extLst>
          </p:cNvPr>
          <p:cNvSpPr/>
          <p:nvPr/>
        </p:nvSpPr>
        <p:spPr>
          <a:xfrm>
            <a:off x="6187640" y="30165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05FC60-7EA9-452D-9393-7CE0EC5EFFFC}"/>
              </a:ext>
            </a:extLst>
          </p:cNvPr>
          <p:cNvSpPr/>
          <p:nvPr/>
        </p:nvSpPr>
        <p:spPr>
          <a:xfrm>
            <a:off x="6187640" y="28641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46FDBA1-C87A-4E8A-9676-B181B61C534F}"/>
              </a:ext>
            </a:extLst>
          </p:cNvPr>
          <p:cNvSpPr/>
          <p:nvPr/>
        </p:nvSpPr>
        <p:spPr>
          <a:xfrm>
            <a:off x="6187640" y="27117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F585F4-ABE1-484E-9517-85A3C251A2C7}"/>
              </a:ext>
            </a:extLst>
          </p:cNvPr>
          <p:cNvSpPr/>
          <p:nvPr/>
        </p:nvSpPr>
        <p:spPr>
          <a:xfrm>
            <a:off x="6187640" y="25593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938F6C5-DE8B-4632-96A7-47F1B597A775}"/>
              </a:ext>
            </a:extLst>
          </p:cNvPr>
          <p:cNvSpPr/>
          <p:nvPr/>
        </p:nvSpPr>
        <p:spPr>
          <a:xfrm>
            <a:off x="6187640" y="24069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79AAC3C-1A44-4563-92BD-B1CCC4D3EA86}"/>
              </a:ext>
            </a:extLst>
          </p:cNvPr>
          <p:cNvSpPr/>
          <p:nvPr/>
        </p:nvSpPr>
        <p:spPr>
          <a:xfrm>
            <a:off x="6187640" y="22545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0D8966C-5293-45D5-BC39-0B37E9B9736C}"/>
              </a:ext>
            </a:extLst>
          </p:cNvPr>
          <p:cNvSpPr/>
          <p:nvPr/>
        </p:nvSpPr>
        <p:spPr>
          <a:xfrm>
            <a:off x="6187640" y="21021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C12B36C-A3FE-4ABB-BA72-ED4BF24D2ED1}"/>
              </a:ext>
            </a:extLst>
          </p:cNvPr>
          <p:cNvSpPr/>
          <p:nvPr/>
        </p:nvSpPr>
        <p:spPr>
          <a:xfrm>
            <a:off x="6187640" y="19497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B5F3203-2ED2-49F2-BDAB-C52E2B1B3B7C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3283762" y="2666088"/>
            <a:ext cx="2903878" cy="11408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10A3D6-FA77-483E-B47D-3B8D75568492}"/>
              </a:ext>
            </a:extLst>
          </p:cNvPr>
          <p:cNvCxnSpPr>
            <a:cxnSpLocks/>
          </p:cNvCxnSpPr>
          <p:nvPr/>
        </p:nvCxnSpPr>
        <p:spPr>
          <a:xfrm>
            <a:off x="3753222" y="2666088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3" grpId="0" animBg="1"/>
      <p:bldP spid="72" grpId="0"/>
      <p:bldP spid="92" grpId="0"/>
      <p:bldP spid="97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Workflow Management?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547446"/>
            <a:ext cx="107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Workflow management takes care of the following, so you don’t have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Parallelisation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Suspend/resume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Data provenance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Need to break pipelines down into individual tasks. Think UNIX philosophy which was </a:t>
            </a:r>
            <a:r>
              <a:rPr lang="en-US" dirty="0"/>
              <a:t>summarized by </a:t>
            </a:r>
            <a:r>
              <a:rPr lang="en-US" dirty="0">
                <a:hlinkClick r:id="rId3" tooltip="Peter H. Salus"/>
              </a:rPr>
              <a:t>Peter H. Salus</a:t>
            </a:r>
            <a:r>
              <a:rPr lang="en-US" dirty="0"/>
              <a:t> in A Quarter-Century of Unix (1994) – emphasis is my own: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programs </a:t>
            </a:r>
            <a:r>
              <a:rPr lang="en-US" b="1" i="1" dirty="0"/>
              <a:t>(tasks)</a:t>
            </a:r>
            <a:r>
              <a:rPr lang="en-US" dirty="0"/>
              <a:t> that do one thing and do it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programs </a:t>
            </a:r>
            <a:r>
              <a:rPr lang="en-US" b="1" i="1" dirty="0"/>
              <a:t>(tasks)</a:t>
            </a:r>
            <a:r>
              <a:rPr lang="en-US" dirty="0"/>
              <a:t>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7928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Drivers for using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749D0-5F8D-4EFB-94BA-F1D7D377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1" y="1486263"/>
            <a:ext cx="4319763" cy="4275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4798514" y="1800000"/>
            <a:ext cx="7277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Analyses in wheat (16Gbp and </a:t>
            </a:r>
            <a:r>
              <a:rPr lang="en-AU" dirty="0" err="1"/>
              <a:t>hexaploid</a:t>
            </a:r>
            <a:r>
              <a:rPr lang="en-AU" dirty="0"/>
              <a:t>) are time-consuming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Parallelisation - </a:t>
            </a:r>
            <a:r>
              <a:rPr lang="en-AU" b="1" dirty="0"/>
              <a:t>get the job done faster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Resume/continue - </a:t>
            </a:r>
            <a:r>
              <a:rPr lang="en-AU" b="1" dirty="0"/>
              <a:t>only redo what needs to be done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Efficient HPC resource utilisation/specification - </a:t>
            </a:r>
            <a:r>
              <a:rPr lang="en-AU" b="1" dirty="0"/>
              <a:t>avoid waiting in queues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provenance – </a:t>
            </a:r>
            <a:r>
              <a:rPr lang="en-AU" b="1" dirty="0"/>
              <a:t>a record of what was done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Reproducibility – </a:t>
            </a:r>
            <a:r>
              <a:rPr lang="en-AU" b="1" dirty="0"/>
              <a:t>others can check/reuse my workflows</a:t>
            </a:r>
          </a:p>
        </p:txBody>
      </p:sp>
    </p:spTree>
    <p:extLst>
      <p:ext uri="{BB962C8B-B14F-4D97-AF65-F5344CB8AC3E}">
        <p14:creationId xmlns:p14="http://schemas.microsoft.com/office/powerpoint/2010/main" val="18540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Decompose workflow into individual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Rules</a:t>
            </a:r>
            <a:r>
              <a:rPr lang="en-AU" dirty="0"/>
              <a:t> define how to create output files from input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infers a </a:t>
            </a:r>
            <a:r>
              <a:rPr lang="en-AU" b="1" i="1" dirty="0"/>
              <a:t>dependencies</a:t>
            </a:r>
            <a:r>
              <a:rPr lang="en-AU" dirty="0"/>
              <a:t> and </a:t>
            </a:r>
            <a:r>
              <a:rPr lang="en-AU" b="1" i="1" dirty="0"/>
              <a:t>execution order</a:t>
            </a:r>
            <a:r>
              <a:rPr lang="en-AU" dirty="0"/>
              <a:t> from the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3120312" y="3298222"/>
            <a:ext cx="690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"reads/my_r1.fastq.gz",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"reads/my_r2.fastq.gz",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my.bam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E275B-C7CD-4A10-86C0-6F518F552458}"/>
              </a:ext>
            </a:extLst>
          </p:cNvPr>
          <p:cNvSpPr txBox="1"/>
          <p:nvPr/>
        </p:nvSpPr>
        <p:spPr>
          <a:xfrm>
            <a:off x="998457" y="3244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Rule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8A5A7-CD05-4351-BFEE-75C8D15A58D4}"/>
              </a:ext>
            </a:extLst>
          </p:cNvPr>
          <p:cNvSpPr txBox="1"/>
          <p:nvPr/>
        </p:nvSpPr>
        <p:spPr>
          <a:xfrm>
            <a:off x="997789" y="5235969"/>
            <a:ext cx="223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to create output from the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B7DA0-3B96-4666-8DB3-5209F001F21E}"/>
              </a:ext>
            </a:extLst>
          </p:cNvPr>
          <p:cNvSpPr txBox="1"/>
          <p:nvPr/>
        </p:nvSpPr>
        <p:spPr>
          <a:xfrm>
            <a:off x="998457" y="4483554"/>
            <a:ext cx="142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 file(s)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3BFE5-3B05-4F5D-B5F3-8F3D5474CD5B}"/>
              </a:ext>
            </a:extLst>
          </p:cNvPr>
          <p:cNvSpPr txBox="1"/>
          <p:nvPr/>
        </p:nvSpPr>
        <p:spPr>
          <a:xfrm>
            <a:off x="998458" y="3822236"/>
            <a:ext cx="125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 file(s)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16A67-3E5D-4794-B3E4-A6CB20257F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83397" y="3429000"/>
            <a:ext cx="978903" cy="428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1A775-5F1B-4E23-AC1F-532311E793D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257426" y="3822236"/>
            <a:ext cx="1835603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5D22C6-45C9-4356-B180-387A249C405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19350" y="4668220"/>
            <a:ext cx="167367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893CAE-26B6-4D4A-A405-BA189104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33739" y="5235969"/>
            <a:ext cx="859290" cy="323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uiExpand="1" build="p"/>
      <p:bldP spid="6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tell </a:t>
            </a:r>
            <a:r>
              <a:rPr lang="en-AU" dirty="0" err="1"/>
              <a:t>Snakemake</a:t>
            </a:r>
            <a:r>
              <a:rPr lang="en-AU" dirty="0"/>
              <a:t> what files (</a:t>
            </a:r>
            <a:r>
              <a:rPr lang="en-AU" b="1" i="1" dirty="0"/>
              <a:t>targets</a:t>
            </a:r>
            <a:r>
              <a:rPr lang="en-AU" dirty="0"/>
              <a:t>) to create. </a:t>
            </a:r>
            <a:r>
              <a:rPr lang="en-AU" dirty="0" err="1"/>
              <a:t>Snakemake</a:t>
            </a:r>
            <a:r>
              <a:rPr lang="en-AU" dirty="0"/>
              <a:t> figures out how to create them by using a dependency graph generated from the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By default </a:t>
            </a:r>
            <a:r>
              <a:rPr lang="en-AU" dirty="0" err="1"/>
              <a:t>Snakemake</a:t>
            </a:r>
            <a:r>
              <a:rPr lang="en-AU" dirty="0"/>
              <a:t> executes the first rule of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gives rise to pseudo-rules at the beginning of the file that can be used to define build-targets (similar to GNU Make)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Convention to call first rule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3ECAE-292B-4AA7-96D4-1FCCFF3272F3}"/>
              </a:ext>
            </a:extLst>
          </p:cNvPr>
          <p:cNvSpPr/>
          <p:nvPr/>
        </p:nvSpPr>
        <p:spPr>
          <a:xfrm>
            <a:off x="720000" y="4252247"/>
            <a:ext cx="10753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localrules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Lancer.bam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Mace.bam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0B4B47-0DB1-44B8-9287-EC6F6B77B852}"/>
              </a:ext>
            </a:extLst>
          </p:cNvPr>
          <p:cNvSpPr txBox="1"/>
          <p:nvPr/>
        </p:nvSpPr>
        <p:spPr>
          <a:xfrm>
            <a:off x="4660623" y="3806052"/>
            <a:ext cx="32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Always execute these rule(s) locally, don’t submit to cluster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508DB8-5B4B-4914-B174-EF9DBBD20B2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270927" y="4129218"/>
            <a:ext cx="2389696" cy="4277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FEDD17-5ED5-4522-8DE1-14FDA4E0E96C}"/>
              </a:ext>
            </a:extLst>
          </p:cNvPr>
          <p:cNvSpPr txBox="1"/>
          <p:nvPr/>
        </p:nvSpPr>
        <p:spPr>
          <a:xfrm>
            <a:off x="7361647" y="4751187"/>
            <a:ext cx="32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An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AU" dirty="0">
                <a:cs typeface="Courier New" panose="02070309020205020404" pitchFamily="49" charset="0"/>
              </a:rPr>
              <a:t> here would be a great way to reduce repetition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F3A49-D09D-4163-80A3-87FD15F4F98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05438" y="5074353"/>
            <a:ext cx="1956209" cy="6219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7" grpId="0"/>
      <p:bldP spid="2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tell </a:t>
            </a:r>
            <a:r>
              <a:rPr lang="en-AU" dirty="0" err="1"/>
              <a:t>Snakemake</a:t>
            </a:r>
            <a:r>
              <a:rPr lang="en-AU" dirty="0"/>
              <a:t> what files (</a:t>
            </a:r>
            <a:r>
              <a:rPr lang="en-AU" b="1" i="1" dirty="0"/>
              <a:t>targets</a:t>
            </a:r>
            <a:r>
              <a:rPr lang="en-AU" dirty="0"/>
              <a:t>) to create. </a:t>
            </a:r>
            <a:r>
              <a:rPr lang="en-AU" dirty="0" err="1"/>
              <a:t>Snakemake</a:t>
            </a:r>
            <a:r>
              <a:rPr lang="en-AU" dirty="0"/>
              <a:t> figures out how to create them by using a dependency graph generated from the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By default </a:t>
            </a:r>
            <a:r>
              <a:rPr lang="en-AU" dirty="0" err="1"/>
              <a:t>Snakemake</a:t>
            </a:r>
            <a:r>
              <a:rPr lang="en-AU" dirty="0"/>
              <a:t> executes the first rule of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gives rise to pseudo-rules at the beginning of the file that can be used to define build-targets (similar to GNU Make)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Convention to call first rule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BFD46-E8A1-4F1F-9EAF-B83589313037}"/>
              </a:ext>
            </a:extLst>
          </p:cNvPr>
          <p:cNvSpPr/>
          <p:nvPr/>
        </p:nvSpPr>
        <p:spPr>
          <a:xfrm>
            <a:off x="720000" y="4252247"/>
            <a:ext cx="107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localrules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expand("mapped/{accession}.bam", accession=["Lancer", "Mace"]),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20928-AF7C-43C8-A5F3-9A227567DFF1}"/>
              </a:ext>
            </a:extLst>
          </p:cNvPr>
          <p:cNvSpPr txBox="1"/>
          <p:nvPr/>
        </p:nvSpPr>
        <p:spPr>
          <a:xfrm>
            <a:off x="5278596" y="3594154"/>
            <a:ext cx="455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Expand the pattern using a list of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The list can be defined inline (as here) or in the body of the </a:t>
            </a:r>
            <a:r>
              <a:rPr lang="en-AU" dirty="0" err="1">
                <a:cs typeface="Courier New" panose="02070309020205020404" pitchFamily="49" charset="0"/>
              </a:rPr>
              <a:t>Snakefile</a:t>
            </a:r>
            <a:r>
              <a:rPr lang="en-AU" dirty="0">
                <a:cs typeface="Courier New" panose="02070309020205020404" pitchFamily="49" charset="0"/>
              </a:rPr>
              <a:t>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754837-7D03-4CB5-B5C5-E32B5831BCF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62730" y="4517484"/>
            <a:ext cx="1792724" cy="9036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7D0FBE-F9DC-4EB0-8F74-95095274889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55454" y="4517484"/>
            <a:ext cx="176753" cy="9036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2302</Words>
  <Application>Microsoft Office PowerPoint</Application>
  <PresentationFormat>Custom</PresentationFormat>
  <Paragraphs>562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Book Antiqua</vt:lpstr>
      <vt:lpstr>Calibri</vt:lpstr>
      <vt:lpstr>Courier New</vt:lpstr>
      <vt:lpstr>2_Office Theme</vt:lpstr>
      <vt:lpstr>3_Office Theme</vt:lpstr>
      <vt:lpstr>PowerPoint Presentation</vt:lpstr>
      <vt:lpstr>Resources</vt:lpstr>
      <vt:lpstr>Usual Pipeline Paradigm</vt:lpstr>
      <vt:lpstr>Usual Pipeline Paradigm</vt:lpstr>
      <vt:lpstr>Why Workflow Management?</vt:lpstr>
      <vt:lpstr>My Drivers for using Snakemake</vt:lpstr>
      <vt:lpstr>Snakemake Paradigm</vt:lpstr>
      <vt:lpstr>Targets</vt:lpstr>
      <vt:lpstr>Targets</vt:lpstr>
      <vt:lpstr>Generalise Rules Using Wildcards</vt:lpstr>
      <vt:lpstr>Generalise Rules Using Wildcards</vt:lpstr>
      <vt:lpstr>External Scripts</vt:lpstr>
      <vt:lpstr>Wrappers</vt:lpstr>
      <vt:lpstr>Common-Workflow Language (CWL)</vt:lpstr>
      <vt:lpstr>Installation</vt:lpstr>
      <vt:lpstr>Activate Snakemake Environment</vt:lpstr>
      <vt:lpstr>Example Workflow</vt:lpstr>
      <vt:lpstr>DAG of Jobs</vt:lpstr>
      <vt:lpstr>Example Workflow</vt:lpstr>
      <vt:lpstr>Add a New Accession</vt:lpstr>
      <vt:lpstr>DAG of Jobs: Updated</vt:lpstr>
      <vt:lpstr>Add a Bunch of Accessions</vt:lpstr>
      <vt:lpstr>DAG of Rules</vt:lpstr>
      <vt:lpstr>Job Software Execution Environment</vt:lpstr>
      <vt:lpstr>Summary</vt:lpstr>
      <vt:lpstr>Advanced Features</vt:lpstr>
      <vt:lpstr>Rule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Benchmarking</vt:lpstr>
      <vt:lpstr>PowerPoint Presentation</vt:lpstr>
      <vt:lpstr>Containers for Reproducibility</vt:lpstr>
      <vt:lpstr>Containers for Reproducibility</vt:lpstr>
      <vt:lpstr>Containers for Reproducibility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Snakemake: Reproducible and Scalable Bioinformatic Workflows</dc:title>
  <dc:creator>Nathan Watson-Haigh</dc:creator>
  <cp:lastModifiedBy>Nathan Watson-Haigh</cp:lastModifiedBy>
  <cp:revision>227</cp:revision>
  <dcterms:created xsi:type="dcterms:W3CDTF">2019-02-06T00:41:58Z</dcterms:created>
  <dcterms:modified xsi:type="dcterms:W3CDTF">2022-07-05T23:03:22Z</dcterms:modified>
</cp:coreProperties>
</file>