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ajor">
          <a:srgbClr val="000000"/>
        </a:fontRef>
        <a:srgbClr val="000000"/>
      </a:tcTxStyle>
      <a:tcStyle>
        <a:tcBdr>
          <a:left>
            <a:ln w="9525" cap="flat">
              <a:solidFill>
                <a:srgbClr val="46AAC4"/>
              </a:solidFill>
              <a:prstDash val="solid"/>
              <a:round/>
            </a:ln>
          </a:left>
          <a:right>
            <a:ln w="9525" cap="flat">
              <a:solidFill>
                <a:srgbClr val="46AAC4"/>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5"/>
              </a:solidFill>
              <a:prstDash val="solid"/>
              <a:round/>
            </a:ln>
          </a:top>
          <a:bottom>
            <a:ln w="9525" cap="flat">
              <a:solidFill>
                <a:srgbClr val="46AAC4"/>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46AAC4"/>
              </a:solidFill>
              <a:prstDash val="solid"/>
              <a:round/>
            </a:ln>
          </a:top>
          <a:bottom>
            <a:ln w="9525" cap="flat">
              <a:solidFill>
                <a:srgbClr val="46AAC4"/>
              </a:solidFill>
              <a:prstDash val="solid"/>
              <a:round/>
            </a:ln>
          </a:bottom>
          <a:insideH>
            <a:ln w="12700" cap="flat">
              <a:noFill/>
              <a:miter lim="400000"/>
            </a:ln>
          </a:insideH>
          <a:insideV>
            <a:ln w="12700" cap="flat">
              <a:noFill/>
              <a:miter lim="400000"/>
            </a:ln>
          </a:insideV>
        </a:tcBdr>
        <a:fill>
          <a:solidFill>
            <a:schemeClr val="accent5"/>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5" name="Shape 285"/>
          <p:cNvSpPr/>
          <p:nvPr>
            <p:ph type="sldImg"/>
          </p:nvPr>
        </p:nvSpPr>
        <p:spPr>
          <a:xfrm>
            <a:off x="1143000" y="685800"/>
            <a:ext cx="4572000" cy="3429000"/>
          </a:xfrm>
          <a:prstGeom prst="rect">
            <a:avLst/>
          </a:prstGeom>
        </p:spPr>
        <p:txBody>
          <a:bodyPr/>
          <a:lstStyle/>
          <a:p>
            <a:pPr/>
          </a:p>
        </p:txBody>
      </p:sp>
      <p:sp>
        <p:nvSpPr>
          <p:cNvPr id="286" name="Shape 2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2" name="Body Level One…"/>
          <p:cNvSpPr txBox="1"/>
          <p:nvPr>
            <p:ph type="body" sz="quarter" idx="1" hasCustomPrompt="1"/>
          </p:nvPr>
        </p:nvSpPr>
        <p:spPr>
          <a:prstGeom prst="rect">
            <a:avLst/>
          </a:prstGeom>
        </p:spPr>
        <p:txBody>
          <a:bodyPr/>
          <a:lstStyle/>
          <a:p>
            <a:pPr/>
            <a:r>
              <a:t>SUBTITLE TEXT</a:t>
            </a:r>
          </a:p>
          <a:p>
            <a:pPr lvl="1"/>
            <a:r>
              <a:t/>
            </a:r>
          </a:p>
          <a:p>
            <a:pPr lvl="2"/>
            <a:r>
              <a:t/>
            </a:r>
          </a:p>
          <a:p>
            <a:pPr lvl="3"/>
            <a:r>
              <a:t/>
            </a:r>
          </a:p>
          <a:p>
            <a:pPr lvl="4"/>
            <a:r>
              <a:t/>
            </a:r>
          </a:p>
        </p:txBody>
      </p:sp>
      <p:sp>
        <p:nvSpPr>
          <p:cNvPr id="13" name="Text Placeholder 15"/>
          <p:cNvSpPr/>
          <p:nvPr>
            <p:ph type="body" sz="quarter" idx="21" hasCustomPrompt="1"/>
          </p:nvPr>
        </p:nvSpPr>
        <p:spPr>
          <a:xfrm>
            <a:off x="449262" y="4298484"/>
            <a:ext cx="8235951" cy="777081"/>
          </a:xfrm>
          <a:prstGeom prst="rect">
            <a:avLst/>
          </a:prstGeom>
        </p:spPr>
        <p:txBody>
          <a:bodyPr anchor="t"/>
          <a:lstStyle>
            <a:lvl1pPr>
              <a:lnSpc>
                <a:spcPct val="150000"/>
              </a:lnSpc>
              <a:defRPr>
                <a:solidFill>
                  <a:srgbClr val="005172"/>
                </a:solidFill>
              </a:defRPr>
            </a:lvl1pPr>
          </a:lstStyle>
          <a:p>
            <a:pPr/>
            <a:r>
              <a:t>NAME, TITLE  DATE</a:t>
            </a:r>
          </a:p>
        </p:txBody>
      </p:sp>
      <p:sp>
        <p:nvSpPr>
          <p:cNvPr id="14" name="Text Placeholder 10"/>
          <p:cNvSpPr/>
          <p:nvPr>
            <p:ph type="body" sz="quarter" idx="22" hasCustomPrompt="1"/>
          </p:nvPr>
        </p:nvSpPr>
        <p:spPr>
          <a:xfrm>
            <a:off x="449248" y="2196525"/>
            <a:ext cx="8242542" cy="1312760"/>
          </a:xfrm>
          <a:prstGeom prst="rect">
            <a:avLst/>
          </a:prstGeom>
        </p:spPr>
        <p:txBody>
          <a:bodyPr/>
          <a:lstStyle>
            <a:lvl1pPr>
              <a:spcBef>
                <a:spcPts val="900"/>
              </a:spcBef>
              <a:defRPr sz="3800"/>
            </a:lvl1p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Rose Content Slide">
    <p:spTree>
      <p:nvGrpSpPr>
        <p:cNvPr id="1" name=""/>
        <p:cNvGrpSpPr/>
        <p:nvPr/>
      </p:nvGrpSpPr>
      <p:grpSpPr>
        <a:xfrm>
          <a:off x="0" y="0"/>
          <a:ext cx="0" cy="0"/>
          <a:chOff x="0" y="0"/>
          <a:chExt cx="0" cy="0"/>
        </a:xfrm>
      </p:grpSpPr>
      <p:sp>
        <p:nvSpPr>
          <p:cNvPr id="111"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D06079"/>
                </a:solidFill>
              </a:defRPr>
            </a:lvl1pPr>
            <a:lvl2pPr marL="742950" indent="-285750" algn="l">
              <a:spcBef>
                <a:spcPts val="600"/>
              </a:spcBef>
              <a:defRPr sz="2800">
                <a:solidFill>
                  <a:srgbClr val="D06079"/>
                </a:solidFill>
              </a:defRPr>
            </a:lvl2pPr>
            <a:lvl3pPr marL="1181100" indent="-266700" algn="l">
              <a:spcBef>
                <a:spcPts val="600"/>
              </a:spcBef>
              <a:defRPr sz="2800">
                <a:solidFill>
                  <a:srgbClr val="D06079"/>
                </a:solidFill>
              </a:defRPr>
            </a:lvl3pPr>
            <a:lvl4pPr marL="1691639" indent="-320039" algn="l">
              <a:spcBef>
                <a:spcPts val="600"/>
              </a:spcBef>
              <a:defRPr sz="2800">
                <a:solidFill>
                  <a:srgbClr val="D06079"/>
                </a:solidFill>
              </a:defRPr>
            </a:lvl4pPr>
            <a:lvl5pPr marL="2148839" indent="-320039" algn="l">
              <a:spcBef>
                <a:spcPts val="600"/>
              </a:spcBef>
              <a:defRPr sz="2800">
                <a:solidFill>
                  <a:srgbClr val="D06079"/>
                </a:solidFill>
              </a:defRPr>
            </a:lvl5pPr>
          </a:lstStyle>
          <a:p>
            <a:pPr/>
            <a:r>
              <a:t>Title Text</a:t>
            </a:r>
          </a:p>
          <a:p>
            <a:pPr lvl="1"/>
            <a:r>
              <a:t/>
            </a:r>
          </a:p>
          <a:p>
            <a:pPr lvl="2"/>
            <a:r>
              <a:t/>
            </a:r>
          </a:p>
          <a:p>
            <a:pPr lvl="3"/>
            <a:r>
              <a:t/>
            </a:r>
          </a:p>
          <a:p>
            <a:pPr lvl="4"/>
            <a:r>
              <a:t/>
            </a:r>
          </a:p>
        </p:txBody>
      </p:sp>
      <p:sp>
        <p:nvSpPr>
          <p:cNvPr id="112"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113"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114"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115"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116"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117" name="Rectangle 8"/>
          <p:cNvSpPr txBox="1"/>
          <p:nvPr/>
        </p:nvSpPr>
        <p:spPr>
          <a:xfrm>
            <a:off x="6194347" y="6444734"/>
            <a:ext cx="2078434"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PLATFORM AS A BUSINESS</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Green">
    <p:spTree>
      <p:nvGrpSpPr>
        <p:cNvPr id="1" name=""/>
        <p:cNvGrpSpPr/>
        <p:nvPr/>
      </p:nvGrpSpPr>
      <p:grpSpPr>
        <a:xfrm>
          <a:off x="0" y="0"/>
          <a:ext cx="0" cy="0"/>
          <a:chOff x="0" y="0"/>
          <a:chExt cx="0" cy="0"/>
        </a:xfrm>
      </p:grpSpPr>
      <p:sp>
        <p:nvSpPr>
          <p:cNvPr id="124" name="Rectangle 4"/>
          <p:cNvSpPr/>
          <p:nvPr/>
        </p:nvSpPr>
        <p:spPr>
          <a:xfrm>
            <a:off x="200600" y="186016"/>
            <a:ext cx="8748091" cy="6465180"/>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25"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Green Content Slide">
    <p:spTree>
      <p:nvGrpSpPr>
        <p:cNvPr id="1" name=""/>
        <p:cNvGrpSpPr/>
        <p:nvPr/>
      </p:nvGrpSpPr>
      <p:grpSpPr>
        <a:xfrm>
          <a:off x="0" y="0"/>
          <a:ext cx="0" cy="0"/>
          <a:chOff x="0" y="0"/>
          <a:chExt cx="0" cy="0"/>
        </a:xfrm>
      </p:grpSpPr>
      <p:sp>
        <p:nvSpPr>
          <p:cNvPr id="133"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73AF55"/>
                </a:solidFill>
              </a:defRPr>
            </a:lvl1pPr>
            <a:lvl2pPr marL="742950" indent="-285750" algn="l">
              <a:spcBef>
                <a:spcPts val="600"/>
              </a:spcBef>
              <a:defRPr sz="2800">
                <a:solidFill>
                  <a:srgbClr val="73AF55"/>
                </a:solidFill>
              </a:defRPr>
            </a:lvl2pPr>
            <a:lvl3pPr marL="1181100" indent="-266700" algn="l">
              <a:spcBef>
                <a:spcPts val="600"/>
              </a:spcBef>
              <a:defRPr sz="2800">
                <a:solidFill>
                  <a:srgbClr val="73AF55"/>
                </a:solidFill>
              </a:defRPr>
            </a:lvl3pPr>
            <a:lvl4pPr marL="1691639" indent="-320039" algn="l">
              <a:spcBef>
                <a:spcPts val="600"/>
              </a:spcBef>
              <a:defRPr sz="2800">
                <a:solidFill>
                  <a:srgbClr val="73AF55"/>
                </a:solidFill>
              </a:defRPr>
            </a:lvl4pPr>
            <a:lvl5pPr marL="2148839" indent="-320039" algn="l">
              <a:spcBef>
                <a:spcPts val="600"/>
              </a:spcBef>
              <a:defRPr sz="2800">
                <a:solidFill>
                  <a:srgbClr val="73AF55"/>
                </a:solidFill>
              </a:defRPr>
            </a:lvl5pPr>
          </a:lstStyle>
          <a:p>
            <a:pPr/>
            <a:r>
              <a:t>Title Text</a:t>
            </a:r>
          </a:p>
          <a:p>
            <a:pPr lvl="1"/>
            <a:r>
              <a:t/>
            </a:r>
          </a:p>
          <a:p>
            <a:pPr lvl="2"/>
            <a:r>
              <a:t/>
            </a:r>
          </a:p>
          <a:p>
            <a:pPr lvl="3"/>
            <a:r>
              <a:t/>
            </a:r>
          </a:p>
          <a:p>
            <a:pPr lvl="4"/>
            <a:r>
              <a:t/>
            </a:r>
          </a:p>
        </p:txBody>
      </p:sp>
      <p:sp>
        <p:nvSpPr>
          <p:cNvPr id="134"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135"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136"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137"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138"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139" name="Rectangle 8"/>
          <p:cNvSpPr txBox="1"/>
          <p:nvPr/>
        </p:nvSpPr>
        <p:spPr>
          <a:xfrm>
            <a:off x="5247700" y="6444732"/>
            <a:ext cx="3025081"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D&amp;B MANAGED DATA PLATFORM</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Teal">
    <p:spTree>
      <p:nvGrpSpPr>
        <p:cNvPr id="1" name=""/>
        <p:cNvGrpSpPr/>
        <p:nvPr/>
      </p:nvGrpSpPr>
      <p:grpSpPr>
        <a:xfrm>
          <a:off x="0" y="0"/>
          <a:ext cx="0" cy="0"/>
          <a:chOff x="0" y="0"/>
          <a:chExt cx="0" cy="0"/>
        </a:xfrm>
      </p:grpSpPr>
      <p:sp>
        <p:nvSpPr>
          <p:cNvPr id="146" name="Rectangle 4"/>
          <p:cNvSpPr/>
          <p:nvPr/>
        </p:nvSpPr>
        <p:spPr>
          <a:xfrm>
            <a:off x="200600" y="186016"/>
            <a:ext cx="8748091" cy="6465180"/>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7"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al Content Slide">
    <p:spTree>
      <p:nvGrpSpPr>
        <p:cNvPr id="1" name=""/>
        <p:cNvGrpSpPr/>
        <p:nvPr/>
      </p:nvGrpSpPr>
      <p:grpSpPr>
        <a:xfrm>
          <a:off x="0" y="0"/>
          <a:ext cx="0" cy="0"/>
          <a:chOff x="0" y="0"/>
          <a:chExt cx="0" cy="0"/>
        </a:xfrm>
      </p:grpSpPr>
      <p:sp>
        <p:nvSpPr>
          <p:cNvPr id="155"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00B2A9"/>
                </a:solidFill>
              </a:defRPr>
            </a:lvl1pPr>
            <a:lvl2pPr marL="742950" indent="-285750" algn="l">
              <a:spcBef>
                <a:spcPts val="600"/>
              </a:spcBef>
              <a:defRPr sz="2800">
                <a:solidFill>
                  <a:srgbClr val="00B2A9"/>
                </a:solidFill>
              </a:defRPr>
            </a:lvl2pPr>
            <a:lvl3pPr marL="1181100" indent="-266700" algn="l">
              <a:spcBef>
                <a:spcPts val="600"/>
              </a:spcBef>
              <a:defRPr sz="2800">
                <a:solidFill>
                  <a:srgbClr val="00B2A9"/>
                </a:solidFill>
              </a:defRPr>
            </a:lvl3pPr>
            <a:lvl4pPr marL="1691639" indent="-320039" algn="l">
              <a:spcBef>
                <a:spcPts val="600"/>
              </a:spcBef>
              <a:defRPr sz="2800">
                <a:solidFill>
                  <a:srgbClr val="00B2A9"/>
                </a:solidFill>
              </a:defRPr>
            </a:lvl4pPr>
            <a:lvl5pPr marL="2148839" indent="-320039" algn="l">
              <a:spcBef>
                <a:spcPts val="600"/>
              </a:spcBef>
              <a:defRPr sz="2800">
                <a:solidFill>
                  <a:srgbClr val="00B2A9"/>
                </a:solidFill>
              </a:defRPr>
            </a:lvl5pPr>
          </a:lstStyle>
          <a:p>
            <a:pPr/>
            <a:r>
              <a:t>Title Text</a:t>
            </a:r>
          </a:p>
          <a:p>
            <a:pPr lvl="1"/>
            <a:r>
              <a:t/>
            </a:r>
          </a:p>
          <a:p>
            <a:pPr lvl="2"/>
            <a:r>
              <a:t/>
            </a:r>
          </a:p>
          <a:p>
            <a:pPr lvl="3"/>
            <a:r>
              <a:t/>
            </a:r>
          </a:p>
          <a:p>
            <a:pPr lvl="4"/>
            <a:r>
              <a:t/>
            </a:r>
          </a:p>
        </p:txBody>
      </p:sp>
      <p:sp>
        <p:nvSpPr>
          <p:cNvPr id="156"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157"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158"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159"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160"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161" name="Rectangle 8"/>
          <p:cNvSpPr txBox="1"/>
          <p:nvPr/>
        </p:nvSpPr>
        <p:spPr>
          <a:xfrm>
            <a:off x="5805719" y="6444734"/>
            <a:ext cx="2467061"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PLATFORM AS A BUSINESS</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Pink">
    <p:spTree>
      <p:nvGrpSpPr>
        <p:cNvPr id="1" name=""/>
        <p:cNvGrpSpPr/>
        <p:nvPr/>
      </p:nvGrpSpPr>
      <p:grpSpPr>
        <a:xfrm>
          <a:off x="0" y="0"/>
          <a:ext cx="0" cy="0"/>
          <a:chOff x="0" y="0"/>
          <a:chExt cx="0" cy="0"/>
        </a:xfrm>
      </p:grpSpPr>
      <p:sp>
        <p:nvSpPr>
          <p:cNvPr id="168" name="Rectangle 4"/>
          <p:cNvSpPr/>
          <p:nvPr/>
        </p:nvSpPr>
        <p:spPr>
          <a:xfrm>
            <a:off x="200600" y="186016"/>
            <a:ext cx="8748091" cy="6465180"/>
          </a:xfrm>
          <a:prstGeom prst="rect">
            <a:avLst/>
          </a:prstGeom>
          <a:solidFill>
            <a:srgbClr val="C55E9B"/>
          </a:solidFill>
          <a:ln w="12700">
            <a:miter lim="400000"/>
          </a:ln>
        </p:spPr>
        <p:txBody>
          <a:bodyPr lIns="45719" rIns="45719" anchor="ctr"/>
          <a:lstStyle/>
          <a:p>
            <a:pPr algn="ctr">
              <a:defRPr>
                <a:solidFill>
                  <a:srgbClr val="FFFFFF"/>
                </a:solidFill>
              </a:defRPr>
            </a:pPr>
          </a:p>
        </p:txBody>
      </p:sp>
      <p:sp>
        <p:nvSpPr>
          <p:cNvPr id="169"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nk Content Slide">
    <p:spTree>
      <p:nvGrpSpPr>
        <p:cNvPr id="1" name=""/>
        <p:cNvGrpSpPr/>
        <p:nvPr/>
      </p:nvGrpSpPr>
      <p:grpSpPr>
        <a:xfrm>
          <a:off x="0" y="0"/>
          <a:ext cx="0" cy="0"/>
          <a:chOff x="0" y="0"/>
          <a:chExt cx="0" cy="0"/>
        </a:xfrm>
      </p:grpSpPr>
      <p:sp>
        <p:nvSpPr>
          <p:cNvPr id="177"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C55E9B"/>
                </a:solidFill>
              </a:defRPr>
            </a:lvl1pPr>
            <a:lvl2pPr marL="742950" indent="-285750" algn="l">
              <a:spcBef>
                <a:spcPts val="600"/>
              </a:spcBef>
              <a:defRPr sz="2800">
                <a:solidFill>
                  <a:srgbClr val="C55E9B"/>
                </a:solidFill>
              </a:defRPr>
            </a:lvl2pPr>
            <a:lvl3pPr marL="1181100" indent="-266700" algn="l">
              <a:spcBef>
                <a:spcPts val="600"/>
              </a:spcBef>
              <a:defRPr sz="2800">
                <a:solidFill>
                  <a:srgbClr val="C55E9B"/>
                </a:solidFill>
              </a:defRPr>
            </a:lvl3pPr>
            <a:lvl4pPr marL="1691639" indent="-320039" algn="l">
              <a:spcBef>
                <a:spcPts val="600"/>
              </a:spcBef>
              <a:defRPr sz="2800">
                <a:solidFill>
                  <a:srgbClr val="C55E9B"/>
                </a:solidFill>
              </a:defRPr>
            </a:lvl4pPr>
            <a:lvl5pPr marL="2148839" indent="-320039" algn="l">
              <a:spcBef>
                <a:spcPts val="600"/>
              </a:spcBef>
              <a:defRPr sz="2800">
                <a:solidFill>
                  <a:srgbClr val="C55E9B"/>
                </a:solidFill>
              </a:defRPr>
            </a:lvl5pPr>
          </a:lstStyle>
          <a:p>
            <a:pPr/>
            <a:r>
              <a:t>Title Text</a:t>
            </a:r>
          </a:p>
          <a:p>
            <a:pPr lvl="1"/>
            <a:r>
              <a:t/>
            </a:r>
          </a:p>
          <a:p>
            <a:pPr lvl="2"/>
            <a:r>
              <a:t/>
            </a:r>
          </a:p>
          <a:p>
            <a:pPr lvl="3"/>
            <a:r>
              <a:t/>
            </a:r>
          </a:p>
          <a:p>
            <a:pPr lvl="4"/>
            <a:r>
              <a:t/>
            </a:r>
          </a:p>
        </p:txBody>
      </p:sp>
      <p:sp>
        <p:nvSpPr>
          <p:cNvPr id="178"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179"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180"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181"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182"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183" name="Rectangle 8"/>
          <p:cNvSpPr txBox="1"/>
          <p:nvPr/>
        </p:nvSpPr>
        <p:spPr>
          <a:xfrm>
            <a:off x="5750202" y="6444734"/>
            <a:ext cx="2522579"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PLATFORM AS A BUSINESS</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Purple">
    <p:spTree>
      <p:nvGrpSpPr>
        <p:cNvPr id="1" name=""/>
        <p:cNvGrpSpPr/>
        <p:nvPr/>
      </p:nvGrpSpPr>
      <p:grpSpPr>
        <a:xfrm>
          <a:off x="0" y="0"/>
          <a:ext cx="0" cy="0"/>
          <a:chOff x="0" y="0"/>
          <a:chExt cx="0" cy="0"/>
        </a:xfrm>
      </p:grpSpPr>
      <p:sp>
        <p:nvSpPr>
          <p:cNvPr id="190" name="Rectangle 4"/>
          <p:cNvSpPr/>
          <p:nvPr/>
        </p:nvSpPr>
        <p:spPr>
          <a:xfrm>
            <a:off x="200600" y="186016"/>
            <a:ext cx="8748091" cy="6465180"/>
          </a:xfrm>
          <a:prstGeom prst="rect">
            <a:avLst/>
          </a:prstGeom>
          <a:solidFill>
            <a:srgbClr val="9C5FB5"/>
          </a:solidFill>
          <a:ln w="12700">
            <a:miter lim="400000"/>
          </a:ln>
        </p:spPr>
        <p:txBody>
          <a:bodyPr lIns="45719" rIns="45719" anchor="ctr"/>
          <a:lstStyle/>
          <a:p>
            <a:pPr algn="ctr">
              <a:defRPr>
                <a:solidFill>
                  <a:srgbClr val="FFFFFF"/>
                </a:solidFill>
              </a:defRPr>
            </a:pPr>
          </a:p>
        </p:txBody>
      </p:sp>
      <p:sp>
        <p:nvSpPr>
          <p:cNvPr id="191"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rple Content Slide">
    <p:spTree>
      <p:nvGrpSpPr>
        <p:cNvPr id="1" name=""/>
        <p:cNvGrpSpPr/>
        <p:nvPr/>
      </p:nvGrpSpPr>
      <p:grpSpPr>
        <a:xfrm>
          <a:off x="0" y="0"/>
          <a:ext cx="0" cy="0"/>
          <a:chOff x="0" y="0"/>
          <a:chExt cx="0" cy="0"/>
        </a:xfrm>
      </p:grpSpPr>
      <p:sp>
        <p:nvSpPr>
          <p:cNvPr id="199"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9C5FB5"/>
                </a:solidFill>
              </a:defRPr>
            </a:lvl1pPr>
            <a:lvl2pPr marL="742950" indent="-285750" algn="l">
              <a:spcBef>
                <a:spcPts val="600"/>
              </a:spcBef>
              <a:defRPr sz="2800">
                <a:solidFill>
                  <a:srgbClr val="9C5FB5"/>
                </a:solidFill>
              </a:defRPr>
            </a:lvl2pPr>
            <a:lvl3pPr marL="1181100" indent="-266700" algn="l">
              <a:spcBef>
                <a:spcPts val="600"/>
              </a:spcBef>
              <a:defRPr sz="2800">
                <a:solidFill>
                  <a:srgbClr val="9C5FB5"/>
                </a:solidFill>
              </a:defRPr>
            </a:lvl3pPr>
            <a:lvl4pPr marL="1691639" indent="-320039" algn="l">
              <a:spcBef>
                <a:spcPts val="600"/>
              </a:spcBef>
              <a:defRPr sz="2800">
                <a:solidFill>
                  <a:srgbClr val="9C5FB5"/>
                </a:solidFill>
              </a:defRPr>
            </a:lvl4pPr>
            <a:lvl5pPr marL="2148839" indent="-320039" algn="l">
              <a:spcBef>
                <a:spcPts val="600"/>
              </a:spcBef>
              <a:defRPr sz="2800">
                <a:solidFill>
                  <a:srgbClr val="9C5FB5"/>
                </a:solidFill>
              </a:defRPr>
            </a:lvl5pPr>
          </a:lstStyle>
          <a:p>
            <a:pPr/>
            <a:r>
              <a:t>Title Text</a:t>
            </a:r>
          </a:p>
          <a:p>
            <a:pPr lvl="1"/>
            <a:r>
              <a:t/>
            </a:r>
          </a:p>
          <a:p>
            <a:pPr lvl="2"/>
            <a:r>
              <a:t/>
            </a:r>
          </a:p>
          <a:p>
            <a:pPr lvl="3"/>
            <a:r>
              <a:t/>
            </a:r>
          </a:p>
          <a:p>
            <a:pPr lvl="4"/>
            <a:r>
              <a:t/>
            </a:r>
          </a:p>
        </p:txBody>
      </p:sp>
      <p:sp>
        <p:nvSpPr>
          <p:cNvPr id="200"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201"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202"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203"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204"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205" name="Rectangle 8"/>
          <p:cNvSpPr txBox="1"/>
          <p:nvPr/>
        </p:nvSpPr>
        <p:spPr>
          <a:xfrm>
            <a:off x="5840419" y="6444734"/>
            <a:ext cx="2432362"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PLATFORM AS A BUSINESS</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d Slide">
    <p:spTree>
      <p:nvGrpSpPr>
        <p:cNvPr id="1" name=""/>
        <p:cNvGrpSpPr/>
        <p:nvPr/>
      </p:nvGrpSpPr>
      <p:grpSpPr>
        <a:xfrm>
          <a:off x="0" y="0"/>
          <a:ext cx="0" cy="0"/>
          <a:chOff x="0" y="0"/>
          <a:chExt cx="0" cy="0"/>
        </a:xfrm>
      </p:grpSpPr>
      <p:sp>
        <p:nvSpPr>
          <p:cNvPr id="212" name="Rectangle 5"/>
          <p:cNvSpPr/>
          <p:nvPr/>
        </p:nvSpPr>
        <p:spPr>
          <a:xfrm>
            <a:off x="200600" y="186016"/>
            <a:ext cx="8748091" cy="6465180"/>
          </a:xfrm>
          <a:prstGeom prst="rect">
            <a:avLst/>
          </a:prstGeom>
          <a:solidFill>
            <a:srgbClr val="005172"/>
          </a:solidFill>
          <a:ln w="12700">
            <a:miter lim="400000"/>
          </a:ln>
        </p:spPr>
        <p:txBody>
          <a:bodyPr lIns="45719" rIns="45719" anchor="ctr"/>
          <a:lstStyle/>
          <a:p>
            <a:pPr algn="ctr">
              <a:defRPr>
                <a:solidFill>
                  <a:srgbClr val="FFFFFF"/>
                </a:solidFill>
              </a:defRPr>
            </a:pPr>
          </a:p>
        </p:txBody>
      </p:sp>
      <p:sp>
        <p:nvSpPr>
          <p:cNvPr id="213" name="Body Level One…"/>
          <p:cNvSpPr txBox="1"/>
          <p:nvPr>
            <p:ph type="body" sz="quarter" idx="1" hasCustomPrompt="1"/>
          </p:nvPr>
        </p:nvSpPr>
        <p:spPr>
          <a:xfrm>
            <a:off x="894033" y="2527300"/>
            <a:ext cx="7352802" cy="1587500"/>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pic>
        <p:nvPicPr>
          <p:cNvPr id="214" name="Picture 8" descr="Picture 8"/>
          <p:cNvPicPr>
            <a:picLocks noChangeAspect="1"/>
          </p:cNvPicPr>
          <p:nvPr/>
        </p:nvPicPr>
        <p:blipFill>
          <a:blip r:embed="rId2">
            <a:extLst/>
          </a:blip>
          <a:stretch>
            <a:fillRect/>
          </a:stretch>
        </p:blipFill>
        <p:spPr>
          <a:xfrm>
            <a:off x="3649600" y="6118562"/>
            <a:ext cx="1836800" cy="269458"/>
          </a:xfrm>
          <a:prstGeom prst="rect">
            <a:avLst/>
          </a:prstGeom>
          <a:ln w="12700">
            <a:miter lim="400000"/>
          </a:ln>
        </p:spPr>
      </p:pic>
      <p:sp>
        <p:nvSpPr>
          <p:cNvPr id="215" name="Text Placeholder 15"/>
          <p:cNvSpPr/>
          <p:nvPr>
            <p:ph type="body" sz="quarter" idx="21" hasCustomPrompt="1"/>
          </p:nvPr>
        </p:nvSpPr>
        <p:spPr>
          <a:xfrm>
            <a:off x="888999" y="4305300"/>
            <a:ext cx="7353301" cy="1016000"/>
          </a:xfrm>
          <a:prstGeom prst="rect">
            <a:avLst/>
          </a:prstGeom>
        </p:spPr>
        <p:txBody>
          <a:bodyPr anchor="t"/>
          <a:lstStyle>
            <a:lvl1pPr>
              <a:lnSpc>
                <a:spcPct val="150000"/>
              </a:lnSpc>
              <a:defRPr>
                <a:solidFill>
                  <a:srgbClr val="FFFFFF"/>
                </a:solidFill>
              </a:defRPr>
            </a:lvl1pPr>
          </a:lstStyle>
          <a:p>
            <a:pPr/>
            <a:r>
              <a:t>NAME, TITLE EMAIL  TWITTER HANDLE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Light Blue">
    <p:spTree>
      <p:nvGrpSpPr>
        <p:cNvPr id="1" name=""/>
        <p:cNvGrpSpPr/>
        <p:nvPr/>
      </p:nvGrpSpPr>
      <p:grpSpPr>
        <a:xfrm>
          <a:off x="0" y="0"/>
          <a:ext cx="0" cy="0"/>
          <a:chOff x="0" y="0"/>
          <a:chExt cx="0" cy="0"/>
        </a:xfrm>
      </p:grpSpPr>
      <p:sp>
        <p:nvSpPr>
          <p:cNvPr id="22" name="Rectangle 4"/>
          <p:cNvSpPr/>
          <p:nvPr/>
        </p:nvSpPr>
        <p:spPr>
          <a:xfrm>
            <a:off x="200600" y="186016"/>
            <a:ext cx="8748091" cy="6465180"/>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23"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
    <p:spTree>
      <p:nvGrpSpPr>
        <p:cNvPr id="1" name=""/>
        <p:cNvGrpSpPr/>
        <p:nvPr/>
      </p:nvGrpSpPr>
      <p:grpSpPr>
        <a:xfrm>
          <a:off x="0" y="0"/>
          <a:ext cx="0" cy="0"/>
          <a:chOff x="0" y="0"/>
          <a:chExt cx="0" cy="0"/>
        </a:xfrm>
      </p:grpSpPr>
      <p:sp>
        <p:nvSpPr>
          <p:cNvPr id="223"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lvl1pPr>
            <a:lvl2pPr marL="742950" indent="-285750" algn="l">
              <a:spcBef>
                <a:spcPts val="600"/>
              </a:spcBef>
              <a:defRPr sz="2800"/>
            </a:lvl2pPr>
            <a:lvl3pPr marL="1181100" indent="-266700" algn="l">
              <a:spcBef>
                <a:spcPts val="600"/>
              </a:spcBef>
              <a:defRPr sz="2800"/>
            </a:lvl3pPr>
            <a:lvl4pPr marL="1691639" indent="-320039" algn="l">
              <a:spcBef>
                <a:spcPts val="600"/>
              </a:spcBef>
              <a:defRPr sz="2800"/>
            </a:lvl4pPr>
            <a:lvl5pPr marL="2148839" indent="-320039" algn="l">
              <a:spcBef>
                <a:spcPts val="600"/>
              </a:spcBef>
              <a:defRPr sz="2800"/>
            </a:lvl5pPr>
          </a:lstStyle>
          <a:p>
            <a:pPr/>
            <a:r>
              <a:t>Title Text</a:t>
            </a:r>
          </a:p>
          <a:p>
            <a:pPr lvl="1"/>
            <a:r>
              <a:t/>
            </a:r>
          </a:p>
          <a:p>
            <a:pPr lvl="2"/>
            <a:r>
              <a:t/>
            </a:r>
          </a:p>
          <a:p>
            <a:pPr lvl="3"/>
            <a:r>
              <a:t/>
            </a:r>
          </a:p>
          <a:p>
            <a:pPr lvl="4"/>
            <a:r>
              <a:t/>
            </a:r>
          </a:p>
        </p:txBody>
      </p:sp>
      <p:sp>
        <p:nvSpPr>
          <p:cNvPr id="224" name="Straight Connector 12"/>
          <p:cNvSpPr/>
          <p:nvPr/>
        </p:nvSpPr>
        <p:spPr>
          <a:xfrm>
            <a:off x="460147" y="6304943"/>
            <a:ext cx="8262947" cy="1"/>
          </a:xfrm>
          <a:prstGeom prst="line">
            <a:avLst/>
          </a:prstGeom>
          <a:ln w="6350">
            <a:solidFill>
              <a:srgbClr val="005172"/>
            </a:solidFill>
          </a:ln>
        </p:spPr>
        <p:txBody>
          <a:bodyPr lIns="45719" rIns="45719"/>
          <a:lstStyle/>
          <a:p>
            <a:pPr/>
          </a:p>
        </p:txBody>
      </p:sp>
      <p:pic>
        <p:nvPicPr>
          <p:cNvPr id="225" name="sage-iq-logo.jpg" descr="sage-iq-logo.jpg"/>
          <p:cNvPicPr>
            <a:picLocks noChangeAspect="1"/>
          </p:cNvPicPr>
          <p:nvPr/>
        </p:nvPicPr>
        <p:blipFill>
          <a:blip r:embed="rId2">
            <a:extLst/>
          </a:blip>
          <a:stretch>
            <a:fillRect/>
          </a:stretch>
        </p:blipFill>
        <p:spPr>
          <a:xfrm>
            <a:off x="451790" y="6393325"/>
            <a:ext cx="1336277" cy="379331"/>
          </a:xfrm>
          <a:prstGeom prst="rect">
            <a:avLst/>
          </a:prstGeom>
          <a:ln w="12700">
            <a:miter lim="400000"/>
          </a:ln>
        </p:spPr>
      </p:pic>
      <p:sp>
        <p:nvSpPr>
          <p:cNvPr id="226"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227" name="Straight Connector 15"/>
          <p:cNvSpPr/>
          <p:nvPr/>
        </p:nvSpPr>
        <p:spPr>
          <a:xfrm>
            <a:off x="8389068" y="6431740"/>
            <a:ext cx="1" cy="269590"/>
          </a:xfrm>
          <a:prstGeom prst="line">
            <a:avLst/>
          </a:prstGeom>
          <a:ln w="6350">
            <a:solidFill>
              <a:srgbClr val="000000"/>
            </a:solidFill>
          </a:ln>
        </p:spPr>
        <p:txBody>
          <a:bodyPr lIns="45719" rIns="45719"/>
          <a:lstStyle/>
          <a:p>
            <a:pPr/>
          </a:p>
        </p:txBody>
      </p:sp>
      <p:sp>
        <p:nvSpPr>
          <p:cNvPr id="228"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229" name="Rectangle 9"/>
          <p:cNvSpPr txBox="1"/>
          <p:nvPr/>
        </p:nvSpPr>
        <p:spPr>
          <a:xfrm>
            <a:off x="5531444" y="6444732"/>
            <a:ext cx="2741338"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MANAGED DATA PLATFORM</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236" name="Picture 8" descr="Picture 8"/>
          <p:cNvPicPr>
            <a:picLocks noChangeAspect="1"/>
          </p:cNvPicPr>
          <p:nvPr/>
        </p:nvPicPr>
        <p:blipFill>
          <a:blip r:embed="rId2">
            <a:extLst/>
          </a:blip>
          <a:stretch>
            <a:fillRect/>
          </a:stretch>
        </p:blipFill>
        <p:spPr>
          <a:xfrm>
            <a:off x="3644370" y="6117623"/>
            <a:ext cx="1836808" cy="269459"/>
          </a:xfrm>
          <a:prstGeom prst="rect">
            <a:avLst/>
          </a:prstGeom>
          <a:ln w="12700">
            <a:miter lim="400000"/>
          </a:ln>
        </p:spPr>
      </p:pic>
      <p:sp>
        <p:nvSpPr>
          <p:cNvPr id="237" name="Body Level One…"/>
          <p:cNvSpPr txBox="1"/>
          <p:nvPr>
            <p:ph type="body" sz="quarter" idx="1" hasCustomPrompt="1"/>
          </p:nvPr>
        </p:nvSpPr>
        <p:spPr>
          <a:prstGeom prst="rect">
            <a:avLst/>
          </a:prstGeom>
        </p:spPr>
        <p:txBody>
          <a:bodyPr/>
          <a:lstStyle/>
          <a:p>
            <a:pPr/>
            <a:r>
              <a:t>SUBTITLE TEXT</a:t>
            </a:r>
          </a:p>
          <a:p>
            <a:pPr lvl="1"/>
            <a:r>
              <a:t/>
            </a:r>
          </a:p>
          <a:p>
            <a:pPr lvl="2"/>
            <a:r>
              <a:t/>
            </a:r>
          </a:p>
          <a:p>
            <a:pPr lvl="3"/>
            <a:r>
              <a:t/>
            </a:r>
          </a:p>
          <a:p>
            <a:pPr lvl="4"/>
            <a:r>
              <a:t/>
            </a:r>
          </a:p>
        </p:txBody>
      </p:sp>
      <p:sp>
        <p:nvSpPr>
          <p:cNvPr id="238" name="Text Placeholder 15"/>
          <p:cNvSpPr/>
          <p:nvPr>
            <p:ph type="body" sz="quarter" idx="21" hasCustomPrompt="1"/>
          </p:nvPr>
        </p:nvSpPr>
        <p:spPr>
          <a:xfrm>
            <a:off x="449262" y="4298484"/>
            <a:ext cx="8235951" cy="777081"/>
          </a:xfrm>
          <a:prstGeom prst="rect">
            <a:avLst/>
          </a:prstGeom>
        </p:spPr>
        <p:txBody>
          <a:bodyPr anchor="t"/>
          <a:lstStyle>
            <a:lvl1pPr>
              <a:lnSpc>
                <a:spcPct val="150000"/>
              </a:lnSpc>
              <a:defRPr>
                <a:solidFill>
                  <a:srgbClr val="005172"/>
                </a:solidFill>
              </a:defRPr>
            </a:lvl1pPr>
          </a:lstStyle>
          <a:p>
            <a:pPr/>
            <a:r>
              <a:t>NAME, TITLE  DATE</a:t>
            </a:r>
          </a:p>
        </p:txBody>
      </p:sp>
      <p:sp>
        <p:nvSpPr>
          <p:cNvPr id="239" name="Text Placeholder 10"/>
          <p:cNvSpPr/>
          <p:nvPr>
            <p:ph type="body" sz="quarter" idx="22" hasCustomPrompt="1"/>
          </p:nvPr>
        </p:nvSpPr>
        <p:spPr>
          <a:xfrm>
            <a:off x="449248" y="2196525"/>
            <a:ext cx="8242542" cy="1312760"/>
          </a:xfrm>
          <a:prstGeom prst="rect">
            <a:avLst/>
          </a:prstGeom>
        </p:spPr>
        <p:txBody>
          <a:bodyPr/>
          <a:lstStyle>
            <a:lvl1pPr>
              <a:spcBef>
                <a:spcPts val="900"/>
              </a:spcBef>
              <a:defRPr sz="3800"/>
            </a:lvl1pPr>
          </a:lstStyle>
          <a:p>
            <a:pPr/>
            <a:r>
              <a:t>Title Text</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
    <p:spTree>
      <p:nvGrpSpPr>
        <p:cNvPr id="1" name=""/>
        <p:cNvGrpSpPr/>
        <p:nvPr/>
      </p:nvGrpSpPr>
      <p:grpSpPr>
        <a:xfrm>
          <a:off x="0" y="0"/>
          <a:ext cx="0" cy="0"/>
          <a:chOff x="0" y="0"/>
          <a:chExt cx="0" cy="0"/>
        </a:xfrm>
      </p:grpSpPr>
      <p:sp>
        <p:nvSpPr>
          <p:cNvPr id="247"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lvl1pPr>
            <a:lvl2pPr marL="742950" indent="-285750" algn="l">
              <a:spcBef>
                <a:spcPts val="600"/>
              </a:spcBef>
              <a:defRPr sz="2800"/>
            </a:lvl2pPr>
            <a:lvl3pPr marL="1181100" indent="-266700" algn="l">
              <a:spcBef>
                <a:spcPts val="600"/>
              </a:spcBef>
              <a:defRPr sz="2800"/>
            </a:lvl3pPr>
            <a:lvl4pPr marL="1691639" indent="-320039" algn="l">
              <a:spcBef>
                <a:spcPts val="600"/>
              </a:spcBef>
              <a:defRPr sz="2800"/>
            </a:lvl4pPr>
            <a:lvl5pPr marL="2148839" indent="-320039" algn="l">
              <a:spcBef>
                <a:spcPts val="600"/>
              </a:spcBef>
              <a:defRPr sz="2800"/>
            </a:lvl5pPr>
          </a:lstStyle>
          <a:p>
            <a:pPr/>
            <a:r>
              <a:t>Title Text</a:t>
            </a:r>
          </a:p>
          <a:p>
            <a:pPr lvl="1"/>
            <a:r>
              <a:t/>
            </a:r>
          </a:p>
          <a:p>
            <a:pPr lvl="2"/>
            <a:r>
              <a:t/>
            </a:r>
          </a:p>
          <a:p>
            <a:pPr lvl="3"/>
            <a:r>
              <a:t/>
            </a:r>
          </a:p>
          <a:p>
            <a:pPr lvl="4"/>
            <a:r>
              <a:t/>
            </a:r>
          </a:p>
        </p:txBody>
      </p:sp>
      <p:sp>
        <p:nvSpPr>
          <p:cNvPr id="248" name="Straight Connector 12"/>
          <p:cNvSpPr/>
          <p:nvPr/>
        </p:nvSpPr>
        <p:spPr>
          <a:xfrm>
            <a:off x="460147" y="6304943"/>
            <a:ext cx="8262947" cy="1"/>
          </a:xfrm>
          <a:prstGeom prst="line">
            <a:avLst/>
          </a:prstGeom>
          <a:ln w="6350">
            <a:solidFill>
              <a:srgbClr val="005172"/>
            </a:solidFill>
          </a:ln>
        </p:spPr>
        <p:txBody>
          <a:bodyPr lIns="45719" rIns="45719"/>
          <a:lstStyle/>
          <a:p>
            <a:pPr/>
          </a:p>
        </p:txBody>
      </p:sp>
      <p:pic>
        <p:nvPicPr>
          <p:cNvPr id="249" name="sage-iq-logo.jpg" descr="sage-iq-logo.jpg"/>
          <p:cNvPicPr>
            <a:picLocks noChangeAspect="1"/>
          </p:cNvPicPr>
          <p:nvPr/>
        </p:nvPicPr>
        <p:blipFill>
          <a:blip r:embed="rId2">
            <a:extLst/>
          </a:blip>
          <a:stretch>
            <a:fillRect/>
          </a:stretch>
        </p:blipFill>
        <p:spPr>
          <a:xfrm>
            <a:off x="451790" y="6393325"/>
            <a:ext cx="1336277" cy="379331"/>
          </a:xfrm>
          <a:prstGeom prst="rect">
            <a:avLst/>
          </a:prstGeom>
          <a:ln w="12700">
            <a:miter lim="400000"/>
          </a:ln>
        </p:spPr>
      </p:pic>
      <p:sp>
        <p:nvSpPr>
          <p:cNvPr id="250"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251" name="Straight Connector 15"/>
          <p:cNvSpPr/>
          <p:nvPr/>
        </p:nvSpPr>
        <p:spPr>
          <a:xfrm>
            <a:off x="8389068" y="6431740"/>
            <a:ext cx="1" cy="269590"/>
          </a:xfrm>
          <a:prstGeom prst="line">
            <a:avLst/>
          </a:prstGeom>
          <a:ln w="6350">
            <a:solidFill>
              <a:srgbClr val="000000"/>
            </a:solidFill>
          </a:ln>
        </p:spPr>
        <p:txBody>
          <a:bodyPr lIns="45719" rIns="45719"/>
          <a:lstStyle/>
          <a:p>
            <a:pPr/>
          </a:p>
        </p:txBody>
      </p:sp>
      <p:sp>
        <p:nvSpPr>
          <p:cNvPr id="252"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253" name="Rectangle 9"/>
          <p:cNvSpPr txBox="1"/>
          <p:nvPr/>
        </p:nvSpPr>
        <p:spPr>
          <a:xfrm>
            <a:off x="5531444" y="6444732"/>
            <a:ext cx="2741338"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MANAGED DATA PLATFORM</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
    <p:spTree>
      <p:nvGrpSpPr>
        <p:cNvPr id="1" name=""/>
        <p:cNvGrpSpPr/>
        <p:nvPr/>
      </p:nvGrpSpPr>
      <p:grpSpPr>
        <a:xfrm>
          <a:off x="0" y="0"/>
          <a:ext cx="0" cy="0"/>
          <a:chOff x="0" y="0"/>
          <a:chExt cx="0" cy="0"/>
        </a:xfrm>
      </p:grpSpPr>
      <p:sp>
        <p:nvSpPr>
          <p:cNvPr id="260"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lvl1pPr>
            <a:lvl2pPr marL="742950" indent="-285750" algn="l">
              <a:spcBef>
                <a:spcPts val="600"/>
              </a:spcBef>
              <a:defRPr sz="2800"/>
            </a:lvl2pPr>
            <a:lvl3pPr marL="1181100" indent="-266700" algn="l">
              <a:spcBef>
                <a:spcPts val="600"/>
              </a:spcBef>
              <a:defRPr sz="2800"/>
            </a:lvl3pPr>
            <a:lvl4pPr marL="1691639" indent="-320039" algn="l">
              <a:spcBef>
                <a:spcPts val="600"/>
              </a:spcBef>
              <a:defRPr sz="2800"/>
            </a:lvl4pPr>
            <a:lvl5pPr marL="2148839" indent="-320039" algn="l">
              <a:spcBef>
                <a:spcPts val="600"/>
              </a:spcBef>
              <a:defRPr sz="2800"/>
            </a:lvl5pPr>
          </a:lstStyle>
          <a:p>
            <a:pPr/>
            <a:r>
              <a:t>Title Text</a:t>
            </a:r>
          </a:p>
          <a:p>
            <a:pPr lvl="1"/>
            <a:r>
              <a:t/>
            </a:r>
          </a:p>
          <a:p>
            <a:pPr lvl="2"/>
            <a:r>
              <a:t/>
            </a:r>
          </a:p>
          <a:p>
            <a:pPr lvl="3"/>
            <a:r>
              <a:t/>
            </a:r>
          </a:p>
          <a:p>
            <a:pPr lvl="4"/>
            <a:r>
              <a:t/>
            </a:r>
          </a:p>
        </p:txBody>
      </p:sp>
      <p:sp>
        <p:nvSpPr>
          <p:cNvPr id="261" name="Straight Connector 12"/>
          <p:cNvSpPr/>
          <p:nvPr/>
        </p:nvSpPr>
        <p:spPr>
          <a:xfrm>
            <a:off x="460147" y="6304943"/>
            <a:ext cx="8262947" cy="1"/>
          </a:xfrm>
          <a:prstGeom prst="line">
            <a:avLst/>
          </a:prstGeom>
          <a:ln w="6350">
            <a:solidFill>
              <a:srgbClr val="005172"/>
            </a:solidFill>
          </a:ln>
        </p:spPr>
        <p:txBody>
          <a:bodyPr lIns="45719" rIns="45719"/>
          <a:lstStyle/>
          <a:p>
            <a:pPr/>
          </a:p>
        </p:txBody>
      </p:sp>
      <p:pic>
        <p:nvPicPr>
          <p:cNvPr id="262" name="sage-iq-logo.jpg" descr="sage-iq-logo.jpg"/>
          <p:cNvPicPr>
            <a:picLocks noChangeAspect="1"/>
          </p:cNvPicPr>
          <p:nvPr/>
        </p:nvPicPr>
        <p:blipFill>
          <a:blip r:embed="rId2">
            <a:extLst/>
          </a:blip>
          <a:stretch>
            <a:fillRect/>
          </a:stretch>
        </p:blipFill>
        <p:spPr>
          <a:xfrm>
            <a:off x="451790" y="6393325"/>
            <a:ext cx="1336277" cy="379331"/>
          </a:xfrm>
          <a:prstGeom prst="rect">
            <a:avLst/>
          </a:prstGeom>
          <a:ln w="12700">
            <a:miter lim="400000"/>
          </a:ln>
        </p:spPr>
      </p:pic>
      <p:sp>
        <p:nvSpPr>
          <p:cNvPr id="263"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264" name="Straight Connector 15"/>
          <p:cNvSpPr/>
          <p:nvPr/>
        </p:nvSpPr>
        <p:spPr>
          <a:xfrm>
            <a:off x="8389068" y="6431740"/>
            <a:ext cx="1" cy="269590"/>
          </a:xfrm>
          <a:prstGeom prst="line">
            <a:avLst/>
          </a:prstGeom>
          <a:ln w="6350">
            <a:solidFill>
              <a:srgbClr val="000000"/>
            </a:solidFill>
          </a:ln>
        </p:spPr>
        <p:txBody>
          <a:bodyPr lIns="45719" rIns="45719"/>
          <a:lstStyle/>
          <a:p>
            <a:pPr/>
          </a:p>
        </p:txBody>
      </p:sp>
      <p:sp>
        <p:nvSpPr>
          <p:cNvPr id="265"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266" name="Rectangle 9"/>
          <p:cNvSpPr txBox="1"/>
          <p:nvPr/>
        </p:nvSpPr>
        <p:spPr>
          <a:xfrm>
            <a:off x="5531444" y="6444732"/>
            <a:ext cx="2741338"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MANAGED DATA PLATFORM</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
    <p:spTree>
      <p:nvGrpSpPr>
        <p:cNvPr id="1" name=""/>
        <p:cNvGrpSpPr/>
        <p:nvPr/>
      </p:nvGrpSpPr>
      <p:grpSpPr>
        <a:xfrm>
          <a:off x="0" y="0"/>
          <a:ext cx="0" cy="0"/>
          <a:chOff x="0" y="0"/>
          <a:chExt cx="0" cy="0"/>
        </a:xfrm>
      </p:grpSpPr>
      <p:sp>
        <p:nvSpPr>
          <p:cNvPr id="273"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lvl1pPr>
            <a:lvl2pPr marL="742950" indent="-285750" algn="l">
              <a:spcBef>
                <a:spcPts val="600"/>
              </a:spcBef>
              <a:defRPr sz="2800"/>
            </a:lvl2pPr>
            <a:lvl3pPr marL="1181100" indent="-266700" algn="l">
              <a:spcBef>
                <a:spcPts val="600"/>
              </a:spcBef>
              <a:defRPr sz="2800"/>
            </a:lvl3pPr>
            <a:lvl4pPr marL="1691639" indent="-320039" algn="l">
              <a:spcBef>
                <a:spcPts val="600"/>
              </a:spcBef>
              <a:defRPr sz="2800"/>
            </a:lvl4pPr>
            <a:lvl5pPr marL="2148839" indent="-320039" algn="l">
              <a:spcBef>
                <a:spcPts val="600"/>
              </a:spcBef>
              <a:defRPr sz="2800"/>
            </a:lvl5pPr>
          </a:lstStyle>
          <a:p>
            <a:pPr/>
            <a:r>
              <a:t>Title Text</a:t>
            </a:r>
          </a:p>
          <a:p>
            <a:pPr lvl="1"/>
            <a:r>
              <a:t/>
            </a:r>
          </a:p>
          <a:p>
            <a:pPr lvl="2"/>
            <a:r>
              <a:t/>
            </a:r>
          </a:p>
          <a:p>
            <a:pPr lvl="3"/>
            <a:r>
              <a:t/>
            </a:r>
          </a:p>
          <a:p>
            <a:pPr lvl="4"/>
            <a:r>
              <a:t/>
            </a:r>
          </a:p>
        </p:txBody>
      </p:sp>
      <p:sp>
        <p:nvSpPr>
          <p:cNvPr id="274" name="Straight Connector 12"/>
          <p:cNvSpPr/>
          <p:nvPr/>
        </p:nvSpPr>
        <p:spPr>
          <a:xfrm>
            <a:off x="460147" y="6304943"/>
            <a:ext cx="8262947" cy="1"/>
          </a:xfrm>
          <a:prstGeom prst="line">
            <a:avLst/>
          </a:prstGeom>
          <a:ln w="6350">
            <a:solidFill>
              <a:srgbClr val="005172"/>
            </a:solidFill>
          </a:ln>
        </p:spPr>
        <p:txBody>
          <a:bodyPr lIns="45719" rIns="45719"/>
          <a:lstStyle/>
          <a:p>
            <a:pPr/>
          </a:p>
        </p:txBody>
      </p:sp>
      <p:pic>
        <p:nvPicPr>
          <p:cNvPr id="275" name="sage-iq-logo.jpg" descr="sage-iq-logo.jpg"/>
          <p:cNvPicPr>
            <a:picLocks noChangeAspect="1"/>
          </p:cNvPicPr>
          <p:nvPr/>
        </p:nvPicPr>
        <p:blipFill>
          <a:blip r:embed="rId2">
            <a:extLst/>
          </a:blip>
          <a:stretch>
            <a:fillRect/>
          </a:stretch>
        </p:blipFill>
        <p:spPr>
          <a:xfrm>
            <a:off x="451790" y="6393325"/>
            <a:ext cx="1336277" cy="379331"/>
          </a:xfrm>
          <a:prstGeom prst="rect">
            <a:avLst/>
          </a:prstGeom>
          <a:ln w="12700">
            <a:miter lim="400000"/>
          </a:ln>
        </p:spPr>
      </p:pic>
      <p:sp>
        <p:nvSpPr>
          <p:cNvPr id="276"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277" name="Straight Connector 15"/>
          <p:cNvSpPr/>
          <p:nvPr/>
        </p:nvSpPr>
        <p:spPr>
          <a:xfrm>
            <a:off x="8389068" y="6431740"/>
            <a:ext cx="1" cy="269590"/>
          </a:xfrm>
          <a:prstGeom prst="line">
            <a:avLst/>
          </a:prstGeom>
          <a:ln w="6350">
            <a:solidFill>
              <a:srgbClr val="000000"/>
            </a:solidFill>
          </a:ln>
        </p:spPr>
        <p:txBody>
          <a:bodyPr lIns="45719" rIns="45719"/>
          <a:lstStyle/>
          <a:p>
            <a:pPr/>
          </a:p>
        </p:txBody>
      </p:sp>
      <p:sp>
        <p:nvSpPr>
          <p:cNvPr id="278"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279" name="Rectangle 9"/>
          <p:cNvSpPr txBox="1"/>
          <p:nvPr/>
        </p:nvSpPr>
        <p:spPr>
          <a:xfrm>
            <a:off x="5531444" y="6444732"/>
            <a:ext cx="2741338"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MANAGED DATA PLATFORM</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Section Header">
    <p:spTree>
      <p:nvGrpSpPr>
        <p:cNvPr id="1" name=""/>
        <p:cNvGrpSpPr/>
        <p:nvPr/>
      </p:nvGrpSpPr>
      <p:grpSpPr>
        <a:xfrm>
          <a:off x="0" y="0"/>
          <a:ext cx="0" cy="0"/>
          <a:chOff x="0" y="0"/>
          <a:chExt cx="0" cy="0"/>
        </a:xfrm>
      </p:grpSpPr>
      <p:sp>
        <p:nvSpPr>
          <p:cNvPr id="31" name="Body Level One…"/>
          <p:cNvSpPr txBox="1"/>
          <p:nvPr>
            <p:ph type="body" sz="quarter" idx="1" hasCustomPrompt="1"/>
          </p:nvPr>
        </p:nvSpPr>
        <p:spPr>
          <a:xfrm>
            <a:off x="598117" y="455200"/>
            <a:ext cx="8242542" cy="264142"/>
          </a:xfrm>
          <a:prstGeom prst="rect">
            <a:avLst/>
          </a:prstGeom>
        </p:spPr>
        <p:txBody>
          <a:bodyPr/>
          <a:lstStyle>
            <a:lvl1pPr algn="l">
              <a:defRPr sz="1100"/>
            </a:lvl1pPr>
            <a:lvl2pPr marL="569458" indent="-112258" algn="l">
              <a:defRPr sz="1100"/>
            </a:lvl2pPr>
            <a:lvl3pPr marL="1019175" indent="-104775" algn="l">
              <a:defRPr sz="1100"/>
            </a:lvl3pPr>
            <a:lvl4pPr marL="1497330" indent="-125730" algn="l">
              <a:defRPr sz="1100"/>
            </a:lvl4pPr>
            <a:lvl5pPr marL="1954529" indent="-125729" algn="l">
              <a:defRPr sz="1100"/>
            </a:lvl5pPr>
          </a:lstStyle>
          <a:p>
            <a:pPr/>
            <a:r>
              <a:t>SECTION HEADER</a:t>
            </a:r>
          </a:p>
          <a:p>
            <a:pPr lvl="1"/>
            <a:r>
              <a:t/>
            </a:r>
          </a:p>
          <a:p>
            <a:pPr lvl="2"/>
            <a:r>
              <a:t/>
            </a:r>
          </a:p>
          <a:p>
            <a:pPr lvl="3"/>
            <a:r>
              <a:t/>
            </a:r>
          </a:p>
          <a:p>
            <a:pPr lvl="4"/>
            <a:r>
              <a:t/>
            </a:r>
          </a:p>
        </p:txBody>
      </p:sp>
      <p:sp>
        <p:nvSpPr>
          <p:cNvPr id="32" name="Text Placeholder 10"/>
          <p:cNvSpPr/>
          <p:nvPr>
            <p:ph type="body" sz="quarter" idx="21" hasCustomPrompt="1"/>
          </p:nvPr>
        </p:nvSpPr>
        <p:spPr>
          <a:xfrm>
            <a:off x="579306" y="778545"/>
            <a:ext cx="8242542" cy="1312760"/>
          </a:xfrm>
          <a:prstGeom prst="rect">
            <a:avLst/>
          </a:prstGeom>
        </p:spPr>
        <p:txBody>
          <a:bodyPr/>
          <a:lstStyle>
            <a:lvl1pPr algn="l">
              <a:spcBef>
                <a:spcPts val="600"/>
              </a:spcBef>
              <a:defRPr sz="2800"/>
            </a:lvl1pPr>
          </a:lstStyle>
          <a:p>
            <a:pPr/>
            <a:r>
              <a:t>Title Text</a:t>
            </a:r>
          </a:p>
        </p:txBody>
      </p:sp>
      <p:sp>
        <p:nvSpPr>
          <p:cNvPr id="33"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34"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35"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36" name="Straight Connector 15"/>
          <p:cNvSpPr/>
          <p:nvPr/>
        </p:nvSpPr>
        <p:spPr>
          <a:xfrm>
            <a:off x="8389069" y="6431739"/>
            <a:ext cx="1" cy="269590"/>
          </a:xfrm>
          <a:prstGeom prst="line">
            <a:avLst/>
          </a:prstGeom>
          <a:ln w="6350">
            <a:solidFill>
              <a:srgbClr val="000000"/>
            </a:solidFill>
          </a:ln>
        </p:spPr>
        <p:txBody>
          <a:bodyPr lIns="45719" rIns="45719"/>
          <a:lstStyle/>
          <a:p>
            <a:pPr/>
          </a:p>
        </p:txBody>
      </p:sp>
      <p:sp>
        <p:nvSpPr>
          <p:cNvPr id="37" name="Text Placeholder 20"/>
          <p:cNvSpPr/>
          <p:nvPr>
            <p:ph type="body" idx="22" hasCustomPrompt="1"/>
          </p:nvPr>
        </p:nvSpPr>
        <p:spPr>
          <a:xfrm>
            <a:off x="618160" y="235440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38" name="Rectangle 13"/>
          <p:cNvSpPr txBox="1"/>
          <p:nvPr/>
        </p:nvSpPr>
        <p:spPr>
          <a:xfrm>
            <a:off x="5761142" y="6444734"/>
            <a:ext cx="2511639"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D&amp;B MANAGED DATA PLATFORM</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Light Blue Content Slide">
    <p:spTree>
      <p:nvGrpSpPr>
        <p:cNvPr id="1" name=""/>
        <p:cNvGrpSpPr/>
        <p:nvPr/>
      </p:nvGrpSpPr>
      <p:grpSpPr>
        <a:xfrm>
          <a:off x="0" y="0"/>
          <a:ext cx="0" cy="0"/>
          <a:chOff x="0" y="0"/>
          <a:chExt cx="0" cy="0"/>
        </a:xfrm>
      </p:grpSpPr>
      <p:sp>
        <p:nvSpPr>
          <p:cNvPr id="45"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lvl1pPr>
            <a:lvl2pPr marL="742950" indent="-285750" algn="l">
              <a:spcBef>
                <a:spcPts val="600"/>
              </a:spcBef>
              <a:defRPr sz="2800"/>
            </a:lvl2pPr>
            <a:lvl3pPr marL="1181100" indent="-266700" algn="l">
              <a:spcBef>
                <a:spcPts val="600"/>
              </a:spcBef>
              <a:defRPr sz="2800"/>
            </a:lvl3pPr>
            <a:lvl4pPr marL="1691639" indent="-320039" algn="l">
              <a:spcBef>
                <a:spcPts val="600"/>
              </a:spcBef>
              <a:defRPr sz="2800"/>
            </a:lvl4pPr>
            <a:lvl5pPr marL="2148839" indent="-320039" algn="l">
              <a:spcBef>
                <a:spcPts val="600"/>
              </a:spcBef>
              <a:defRPr sz="2800"/>
            </a:lvl5pPr>
          </a:lstStyle>
          <a:p>
            <a:pPr/>
            <a:r>
              <a:t>Title Text</a:t>
            </a:r>
          </a:p>
          <a:p>
            <a:pPr lvl="1"/>
            <a:r>
              <a:t/>
            </a:r>
          </a:p>
          <a:p>
            <a:pPr lvl="2"/>
            <a:r>
              <a:t/>
            </a:r>
          </a:p>
          <a:p>
            <a:pPr lvl="3"/>
            <a:r>
              <a:t/>
            </a:r>
          </a:p>
          <a:p>
            <a:pPr lvl="4"/>
            <a:r>
              <a:t/>
            </a:r>
          </a:p>
        </p:txBody>
      </p:sp>
      <p:sp>
        <p:nvSpPr>
          <p:cNvPr id="46" name="Straight Connector 12"/>
          <p:cNvSpPr/>
          <p:nvPr/>
        </p:nvSpPr>
        <p:spPr>
          <a:xfrm>
            <a:off x="460147" y="6304943"/>
            <a:ext cx="8262948" cy="1"/>
          </a:xfrm>
          <a:prstGeom prst="line">
            <a:avLst/>
          </a:prstGeom>
          <a:ln w="6350">
            <a:solidFill>
              <a:srgbClr val="005172"/>
            </a:solidFill>
          </a:ln>
        </p:spPr>
        <p:txBody>
          <a:bodyPr lIns="45719" rIns="45719"/>
          <a:lstStyle/>
          <a:p>
            <a:pPr/>
          </a:p>
        </p:txBody>
      </p:sp>
      <p:pic>
        <p:nvPicPr>
          <p:cNvPr id="47" name="sage-iq-logo.jpg" descr="sage-iq-logo.jpg"/>
          <p:cNvPicPr>
            <a:picLocks noChangeAspect="1"/>
          </p:cNvPicPr>
          <p:nvPr/>
        </p:nvPicPr>
        <p:blipFill>
          <a:blip r:embed="rId2">
            <a:extLst/>
          </a:blip>
          <a:stretch>
            <a:fillRect/>
          </a:stretch>
        </p:blipFill>
        <p:spPr>
          <a:xfrm>
            <a:off x="451790" y="6393325"/>
            <a:ext cx="1336277" cy="379331"/>
          </a:xfrm>
          <a:prstGeom prst="rect">
            <a:avLst/>
          </a:prstGeom>
          <a:ln w="12700">
            <a:miter lim="400000"/>
          </a:ln>
        </p:spPr>
      </p:pic>
      <p:sp>
        <p:nvSpPr>
          <p:cNvPr id="48"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49" name="Straight Connector 15"/>
          <p:cNvSpPr/>
          <p:nvPr/>
        </p:nvSpPr>
        <p:spPr>
          <a:xfrm>
            <a:off x="8389069" y="6431739"/>
            <a:ext cx="1" cy="269590"/>
          </a:xfrm>
          <a:prstGeom prst="line">
            <a:avLst/>
          </a:prstGeom>
          <a:ln w="6350">
            <a:solidFill>
              <a:srgbClr val="000000"/>
            </a:solidFill>
          </a:ln>
        </p:spPr>
        <p:txBody>
          <a:bodyPr lIns="45719" rIns="45719"/>
          <a:lstStyle/>
          <a:p>
            <a:pPr/>
          </a:p>
        </p:txBody>
      </p:sp>
      <p:sp>
        <p:nvSpPr>
          <p:cNvPr id="50"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51" name="Rectangle 9"/>
          <p:cNvSpPr txBox="1"/>
          <p:nvPr/>
        </p:nvSpPr>
        <p:spPr>
          <a:xfrm>
            <a:off x="5531444" y="6444732"/>
            <a:ext cx="274133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MANAGED DATA PLATFORM</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Dark Blue">
    <p:spTree>
      <p:nvGrpSpPr>
        <p:cNvPr id="1" name=""/>
        <p:cNvGrpSpPr/>
        <p:nvPr/>
      </p:nvGrpSpPr>
      <p:grpSpPr>
        <a:xfrm>
          <a:off x="0" y="0"/>
          <a:ext cx="0" cy="0"/>
          <a:chOff x="0" y="0"/>
          <a:chExt cx="0" cy="0"/>
        </a:xfrm>
      </p:grpSpPr>
      <p:sp>
        <p:nvSpPr>
          <p:cNvPr id="58" name="Rectangle 3"/>
          <p:cNvSpPr/>
          <p:nvPr/>
        </p:nvSpPr>
        <p:spPr>
          <a:xfrm>
            <a:off x="200600" y="186016"/>
            <a:ext cx="8748091" cy="6465180"/>
          </a:xfrm>
          <a:prstGeom prst="rect">
            <a:avLst/>
          </a:prstGeom>
          <a:solidFill>
            <a:srgbClr val="005172"/>
          </a:solidFill>
          <a:ln w="12700">
            <a:miter lim="400000"/>
          </a:ln>
        </p:spPr>
        <p:txBody>
          <a:bodyPr lIns="45719" rIns="45719" anchor="ctr"/>
          <a:lstStyle/>
          <a:p>
            <a:pPr algn="ctr">
              <a:defRPr>
                <a:solidFill>
                  <a:srgbClr val="FFFFFF"/>
                </a:solidFill>
              </a:defRPr>
            </a:pPr>
          </a:p>
        </p:txBody>
      </p:sp>
      <p:sp>
        <p:nvSpPr>
          <p:cNvPr id="59"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ark Blue Content Slide">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005172"/>
                </a:solidFill>
              </a:defRPr>
            </a:lvl1pPr>
            <a:lvl2pPr marL="742950" indent="-285750" algn="l">
              <a:spcBef>
                <a:spcPts val="600"/>
              </a:spcBef>
              <a:defRPr sz="2800">
                <a:solidFill>
                  <a:srgbClr val="005172"/>
                </a:solidFill>
              </a:defRPr>
            </a:lvl2pPr>
            <a:lvl3pPr marL="1181100" indent="-266700" algn="l">
              <a:spcBef>
                <a:spcPts val="600"/>
              </a:spcBef>
              <a:defRPr sz="2800">
                <a:solidFill>
                  <a:srgbClr val="005172"/>
                </a:solidFill>
              </a:defRPr>
            </a:lvl3pPr>
            <a:lvl4pPr marL="1691639" indent="-320039" algn="l">
              <a:spcBef>
                <a:spcPts val="600"/>
              </a:spcBef>
              <a:defRPr sz="2800">
                <a:solidFill>
                  <a:srgbClr val="005172"/>
                </a:solidFill>
              </a:defRPr>
            </a:lvl4pPr>
            <a:lvl5pPr marL="2148839" indent="-320039" algn="l">
              <a:spcBef>
                <a:spcPts val="600"/>
              </a:spcBef>
              <a:defRPr sz="2800">
                <a:solidFill>
                  <a:srgbClr val="005172"/>
                </a:solidFill>
              </a:defRPr>
            </a:lvl5pPr>
          </a:lstStyle>
          <a:p>
            <a:pPr/>
            <a:r>
              <a:t>Title Text</a:t>
            </a:r>
          </a:p>
          <a:p>
            <a:pPr lvl="1"/>
            <a:r>
              <a:t/>
            </a:r>
          </a:p>
          <a:p>
            <a:pPr lvl="2"/>
            <a:r>
              <a:t/>
            </a:r>
          </a:p>
          <a:p>
            <a:pPr lvl="3"/>
            <a:r>
              <a:t/>
            </a:r>
          </a:p>
          <a:p>
            <a:pPr lvl="4"/>
            <a:r>
              <a:t/>
            </a:r>
          </a:p>
        </p:txBody>
      </p:sp>
      <p:sp>
        <p:nvSpPr>
          <p:cNvPr id="68" name="Straight Connector 4"/>
          <p:cNvSpPr/>
          <p:nvPr/>
        </p:nvSpPr>
        <p:spPr>
          <a:xfrm>
            <a:off x="460147" y="6304943"/>
            <a:ext cx="8262948" cy="1"/>
          </a:xfrm>
          <a:prstGeom prst="line">
            <a:avLst/>
          </a:prstGeom>
          <a:ln w="6350">
            <a:solidFill>
              <a:srgbClr val="005172"/>
            </a:solidFill>
          </a:ln>
        </p:spPr>
        <p:txBody>
          <a:bodyPr lIns="45719" rIns="45719"/>
          <a:lstStyle/>
          <a:p>
            <a:pPr/>
          </a:p>
        </p:txBody>
      </p:sp>
      <p:pic>
        <p:nvPicPr>
          <p:cNvPr id="69" name="Picture 5" descr="Picture 5"/>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70"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71" name="Straight Connector 7"/>
          <p:cNvSpPr/>
          <p:nvPr/>
        </p:nvSpPr>
        <p:spPr>
          <a:xfrm>
            <a:off x="8389069" y="6431739"/>
            <a:ext cx="1" cy="269590"/>
          </a:xfrm>
          <a:prstGeom prst="line">
            <a:avLst/>
          </a:prstGeom>
          <a:ln w="6350">
            <a:solidFill>
              <a:srgbClr val="000000"/>
            </a:solidFill>
          </a:ln>
        </p:spPr>
        <p:txBody>
          <a:bodyPr lIns="45719" rIns="45719"/>
          <a:lstStyle/>
          <a:p>
            <a:pPr/>
          </a:p>
        </p:txBody>
      </p:sp>
      <p:sp>
        <p:nvSpPr>
          <p:cNvPr id="72"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73" name="Rectangle 9"/>
          <p:cNvSpPr txBox="1"/>
          <p:nvPr/>
        </p:nvSpPr>
        <p:spPr>
          <a:xfrm>
            <a:off x="6284562" y="6444734"/>
            <a:ext cx="1988218"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D&amp;B AS A PLATFORM</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Yellow">
    <p:spTree>
      <p:nvGrpSpPr>
        <p:cNvPr id="1" name=""/>
        <p:cNvGrpSpPr/>
        <p:nvPr/>
      </p:nvGrpSpPr>
      <p:grpSpPr>
        <a:xfrm>
          <a:off x="0" y="0"/>
          <a:ext cx="0" cy="0"/>
          <a:chOff x="0" y="0"/>
          <a:chExt cx="0" cy="0"/>
        </a:xfrm>
      </p:grpSpPr>
      <p:sp>
        <p:nvSpPr>
          <p:cNvPr id="80" name="Rectangle 11"/>
          <p:cNvSpPr/>
          <p:nvPr/>
        </p:nvSpPr>
        <p:spPr>
          <a:xfrm>
            <a:off x="200600" y="186016"/>
            <a:ext cx="8748091" cy="6465180"/>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81"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Yellow Content Slide">
    <p:spTree>
      <p:nvGrpSpPr>
        <p:cNvPr id="1" name=""/>
        <p:cNvGrpSpPr/>
        <p:nvPr/>
      </p:nvGrpSpPr>
      <p:grpSpPr>
        <a:xfrm>
          <a:off x="0" y="0"/>
          <a:ext cx="0" cy="0"/>
          <a:chOff x="0" y="0"/>
          <a:chExt cx="0" cy="0"/>
        </a:xfrm>
      </p:grpSpPr>
      <p:sp>
        <p:nvSpPr>
          <p:cNvPr id="89" name="Body Level One…"/>
          <p:cNvSpPr txBox="1"/>
          <p:nvPr>
            <p:ph type="body" sz="quarter" idx="1" hasCustomPrompt="1"/>
          </p:nvPr>
        </p:nvSpPr>
        <p:spPr>
          <a:xfrm>
            <a:off x="579306" y="118437"/>
            <a:ext cx="8242542" cy="1312760"/>
          </a:xfrm>
          <a:prstGeom prst="rect">
            <a:avLst/>
          </a:prstGeom>
        </p:spPr>
        <p:txBody>
          <a:bodyPr/>
          <a:lstStyle>
            <a:lvl1pPr algn="l">
              <a:spcBef>
                <a:spcPts val="600"/>
              </a:spcBef>
              <a:defRPr sz="2800">
                <a:solidFill>
                  <a:srgbClr val="E1A357"/>
                </a:solidFill>
              </a:defRPr>
            </a:lvl1pPr>
            <a:lvl2pPr marL="742950" indent="-285750" algn="l">
              <a:spcBef>
                <a:spcPts val="600"/>
              </a:spcBef>
              <a:defRPr sz="2800">
                <a:solidFill>
                  <a:srgbClr val="E1A357"/>
                </a:solidFill>
              </a:defRPr>
            </a:lvl2pPr>
            <a:lvl3pPr marL="1181100" indent="-266700" algn="l">
              <a:spcBef>
                <a:spcPts val="600"/>
              </a:spcBef>
              <a:defRPr sz="2800">
                <a:solidFill>
                  <a:srgbClr val="E1A357"/>
                </a:solidFill>
              </a:defRPr>
            </a:lvl3pPr>
            <a:lvl4pPr marL="1691639" indent="-320039" algn="l">
              <a:spcBef>
                <a:spcPts val="600"/>
              </a:spcBef>
              <a:defRPr sz="2800">
                <a:solidFill>
                  <a:srgbClr val="E1A357"/>
                </a:solidFill>
              </a:defRPr>
            </a:lvl4pPr>
            <a:lvl5pPr marL="2148839" indent="-320039" algn="l">
              <a:spcBef>
                <a:spcPts val="600"/>
              </a:spcBef>
              <a:defRPr sz="2800">
                <a:solidFill>
                  <a:srgbClr val="E1A357"/>
                </a:solidFill>
              </a:defRPr>
            </a:lvl5pPr>
          </a:lstStyle>
          <a:p>
            <a:pPr/>
            <a:r>
              <a:t>Title Text</a:t>
            </a:r>
          </a:p>
          <a:p>
            <a:pPr lvl="1"/>
            <a:r>
              <a:t/>
            </a:r>
          </a:p>
          <a:p>
            <a:pPr lvl="2"/>
            <a:r>
              <a:t/>
            </a:r>
          </a:p>
          <a:p>
            <a:pPr lvl="3"/>
            <a:r>
              <a:t/>
            </a:r>
          </a:p>
          <a:p>
            <a:pPr lvl="4"/>
            <a:r>
              <a:t/>
            </a:r>
          </a:p>
        </p:txBody>
      </p:sp>
      <p:sp>
        <p:nvSpPr>
          <p:cNvPr id="90" name="Straight Connector 11"/>
          <p:cNvSpPr/>
          <p:nvPr/>
        </p:nvSpPr>
        <p:spPr>
          <a:xfrm>
            <a:off x="460147" y="6304943"/>
            <a:ext cx="8262948" cy="1"/>
          </a:xfrm>
          <a:prstGeom prst="line">
            <a:avLst/>
          </a:prstGeom>
          <a:ln w="6350">
            <a:solidFill>
              <a:srgbClr val="005172"/>
            </a:solidFill>
          </a:ln>
        </p:spPr>
        <p:txBody>
          <a:bodyPr lIns="45719" rIns="45719"/>
          <a:lstStyle/>
          <a:p>
            <a:pPr/>
          </a:p>
        </p:txBody>
      </p:sp>
      <p:pic>
        <p:nvPicPr>
          <p:cNvPr id="91" name="Picture 12" descr="Picture 12"/>
          <p:cNvPicPr>
            <a:picLocks noChangeAspect="1"/>
          </p:cNvPicPr>
          <p:nvPr/>
        </p:nvPicPr>
        <p:blipFill>
          <a:blip r:embed="rId2">
            <a:extLst/>
          </a:blip>
          <a:stretch>
            <a:fillRect/>
          </a:stretch>
        </p:blipFill>
        <p:spPr>
          <a:xfrm>
            <a:off x="451790" y="6484975"/>
            <a:ext cx="1336277" cy="196031"/>
          </a:xfrm>
          <a:prstGeom prst="rect">
            <a:avLst/>
          </a:prstGeom>
          <a:ln w="12700">
            <a:miter lim="400000"/>
          </a:ln>
        </p:spPr>
      </p:pic>
      <p:sp>
        <p:nvSpPr>
          <p:cNvPr id="92" name="Slide Number"/>
          <p:cNvSpPr txBox="1"/>
          <p:nvPr>
            <p:ph type="sldNum" sz="quarter" idx="2"/>
          </p:nvPr>
        </p:nvSpPr>
        <p:spPr>
          <a:xfrm>
            <a:off x="8583728" y="6430791"/>
            <a:ext cx="231278" cy="231141"/>
          </a:xfrm>
          <a:prstGeom prst="rect">
            <a:avLst/>
          </a:prstGeom>
        </p:spPr>
        <p:txBody>
          <a:bodyPr anchor="t"/>
          <a:lstStyle>
            <a:lvl1pPr>
              <a:defRPr sz="900">
                <a:solidFill>
                  <a:srgbClr val="3095B4"/>
                </a:solidFill>
                <a:latin typeface="Gill Sans MT"/>
                <a:ea typeface="Gill Sans MT"/>
                <a:cs typeface="Gill Sans MT"/>
                <a:sym typeface="Gill Sans MT"/>
              </a:defRPr>
            </a:lvl1pPr>
          </a:lstStyle>
          <a:p>
            <a:pPr/>
            <a:fld id="{86CB4B4D-7CA3-9044-876B-883B54F8677D}" type="slidenum"/>
          </a:p>
        </p:txBody>
      </p:sp>
      <p:sp>
        <p:nvSpPr>
          <p:cNvPr id="93" name="Straight Connector 14"/>
          <p:cNvSpPr/>
          <p:nvPr/>
        </p:nvSpPr>
        <p:spPr>
          <a:xfrm>
            <a:off x="8389069" y="6431739"/>
            <a:ext cx="1" cy="269590"/>
          </a:xfrm>
          <a:prstGeom prst="line">
            <a:avLst/>
          </a:prstGeom>
          <a:ln w="6350">
            <a:solidFill>
              <a:srgbClr val="000000"/>
            </a:solidFill>
          </a:ln>
        </p:spPr>
        <p:txBody>
          <a:bodyPr lIns="45719" rIns="45719"/>
          <a:lstStyle/>
          <a:p>
            <a:pPr/>
          </a:p>
        </p:txBody>
      </p:sp>
      <p:sp>
        <p:nvSpPr>
          <p:cNvPr id="94" name="Text Placeholder 20"/>
          <p:cNvSpPr/>
          <p:nvPr>
            <p:ph type="body" idx="21" hasCustomPrompt="1"/>
          </p:nvPr>
        </p:nvSpPr>
        <p:spPr>
          <a:xfrm>
            <a:off x="618160" y="1577319"/>
            <a:ext cx="8221910" cy="3602567"/>
          </a:xfrm>
          <a:prstGeom prst="rect">
            <a:avLst/>
          </a:prstGeom>
        </p:spPr>
        <p:txBody>
          <a:bodyPr anchor="t"/>
          <a:lstStyle>
            <a:lvl1pPr algn="l">
              <a:spcBef>
                <a:spcPts val="600"/>
              </a:spcBef>
              <a:defRPr>
                <a:solidFill>
                  <a:srgbClr val="000000"/>
                </a:solidFill>
                <a:latin typeface="Times New Roman"/>
                <a:ea typeface="Times New Roman"/>
                <a:cs typeface="Times New Roman"/>
                <a:sym typeface="Times New Roman"/>
              </a:defRPr>
            </a:lvl1pPr>
          </a:lstStyle>
          <a:p>
            <a:pPr/>
            <a:r>
              <a:t>Body copy text
Second level
Third level</a:t>
            </a:r>
          </a:p>
        </p:txBody>
      </p:sp>
      <p:sp>
        <p:nvSpPr>
          <p:cNvPr id="95" name="Rectangle 8"/>
          <p:cNvSpPr txBox="1"/>
          <p:nvPr/>
        </p:nvSpPr>
        <p:spPr>
          <a:xfrm>
            <a:off x="5986153" y="6444734"/>
            <a:ext cx="2286627"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900">
                <a:solidFill>
                  <a:srgbClr val="3095B4"/>
                </a:solidFill>
                <a:latin typeface="Gill Sans MT"/>
                <a:ea typeface="Gill Sans MT"/>
                <a:cs typeface="Gill Sans MT"/>
                <a:sym typeface="Gill Sans MT"/>
              </a:defRPr>
            </a:lvl1pPr>
          </a:lstStyle>
          <a:p>
            <a:pPr/>
            <a:r>
              <a:t>D&amp;B AS A PLATFORM</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Slide:Rose">
    <p:spTree>
      <p:nvGrpSpPr>
        <p:cNvPr id="1" name=""/>
        <p:cNvGrpSpPr/>
        <p:nvPr/>
      </p:nvGrpSpPr>
      <p:grpSpPr>
        <a:xfrm>
          <a:off x="0" y="0"/>
          <a:ext cx="0" cy="0"/>
          <a:chOff x="0" y="0"/>
          <a:chExt cx="0" cy="0"/>
        </a:xfrm>
      </p:grpSpPr>
      <p:sp>
        <p:nvSpPr>
          <p:cNvPr id="102" name="Rectangle 4"/>
          <p:cNvSpPr/>
          <p:nvPr/>
        </p:nvSpPr>
        <p:spPr>
          <a:xfrm>
            <a:off x="200600" y="186016"/>
            <a:ext cx="8748091" cy="6465180"/>
          </a:xfrm>
          <a:prstGeom prst="rect">
            <a:avLst/>
          </a:prstGeom>
          <a:solidFill>
            <a:srgbClr val="D06079"/>
          </a:solidFill>
          <a:ln w="12700">
            <a:miter lim="400000"/>
          </a:ln>
        </p:spPr>
        <p:txBody>
          <a:bodyPr lIns="45719" rIns="45719" anchor="ctr"/>
          <a:lstStyle/>
          <a:p>
            <a:pPr algn="ctr">
              <a:defRPr>
                <a:solidFill>
                  <a:srgbClr val="FFFFFF"/>
                </a:solidFill>
              </a:defRPr>
            </a:pPr>
          </a:p>
        </p:txBody>
      </p:sp>
      <p:sp>
        <p:nvSpPr>
          <p:cNvPr id="103" name="Body Level One…"/>
          <p:cNvSpPr txBox="1"/>
          <p:nvPr>
            <p:ph type="body" sz="half" idx="1" hasCustomPrompt="1"/>
          </p:nvPr>
        </p:nvSpPr>
        <p:spPr>
          <a:xfrm>
            <a:off x="894033" y="2246660"/>
            <a:ext cx="7352802" cy="2353645"/>
          </a:xfrm>
          <a:prstGeom prst="rect">
            <a:avLst/>
          </a:prstGeom>
        </p:spPr>
        <p:txBody>
          <a:bodyPr anchor="ctr"/>
          <a:lstStyle>
            <a:lvl1pPr>
              <a:spcBef>
                <a:spcPts val="900"/>
              </a:spcBef>
              <a:defRPr sz="3800">
                <a:solidFill>
                  <a:srgbClr val="FFFFFF"/>
                </a:solidFill>
              </a:defRPr>
            </a:lvl1pPr>
            <a:lvl2pPr marL="845003" indent="-387803">
              <a:spcBef>
                <a:spcPts val="900"/>
              </a:spcBef>
              <a:defRPr sz="3800">
                <a:solidFill>
                  <a:srgbClr val="FFFFFF"/>
                </a:solidFill>
              </a:defRPr>
            </a:lvl2pPr>
            <a:lvl3pPr marL="1276350" indent="-361950">
              <a:spcBef>
                <a:spcPts val="900"/>
              </a:spcBef>
              <a:defRPr sz="3800">
                <a:solidFill>
                  <a:srgbClr val="FFFFFF"/>
                </a:solidFill>
              </a:defRPr>
            </a:lvl3pPr>
            <a:lvl4pPr marL="1805939" indent="-434339">
              <a:spcBef>
                <a:spcPts val="900"/>
              </a:spcBef>
              <a:defRPr sz="3800">
                <a:solidFill>
                  <a:srgbClr val="FFFFFF"/>
                </a:solidFill>
              </a:defRPr>
            </a:lvl4pPr>
            <a:lvl5pPr marL="2263139" indent="-434339">
              <a:spcBef>
                <a:spcPts val="900"/>
              </a:spcBef>
              <a:defRPr sz="3800">
                <a:solidFill>
                  <a:srgbClr val="FFFFFF"/>
                </a:solidFill>
              </a:defRPr>
            </a:lvl5pPr>
          </a:lstStyle>
          <a:p>
            <a:pPr/>
            <a:r>
              <a:t>Title Text</a:t>
            </a:r>
          </a:p>
          <a:p>
            <a:pPr lvl="1"/>
            <a:r>
              <a:t/>
            </a:r>
          </a:p>
          <a:p>
            <a:pPr lvl="2"/>
            <a:r>
              <a:t/>
            </a:r>
          </a:p>
          <a:p>
            <a:pPr lvl="3"/>
            <a:r>
              <a:t/>
            </a:r>
          </a:p>
          <a:p>
            <a:pPr lvl="4"/>
            <a:r>
              <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sage-iq-logo.jpg" descr="sage-iq-logo.jpg"/>
          <p:cNvPicPr>
            <a:picLocks noChangeAspect="1"/>
          </p:cNvPicPr>
          <p:nvPr/>
        </p:nvPicPr>
        <p:blipFill>
          <a:blip r:embed="rId2">
            <a:extLst/>
          </a:blip>
          <a:srcRect l="0" t="3479" r="0" b="3479"/>
          <a:stretch>
            <a:fillRect/>
          </a:stretch>
        </p:blipFill>
        <p:spPr>
          <a:xfrm>
            <a:off x="3644370" y="6009788"/>
            <a:ext cx="1836808" cy="485130"/>
          </a:xfrm>
          <a:prstGeom prst="rect">
            <a:avLst/>
          </a:prstGeom>
          <a:ln w="12700">
            <a:miter lim="400000"/>
          </a:ln>
        </p:spPr>
      </p:pic>
      <p:sp>
        <p:nvSpPr>
          <p:cNvPr id="3" name="Body Level One…"/>
          <p:cNvSpPr txBox="1"/>
          <p:nvPr>
            <p:ph type="body" idx="1" hasCustomPrompt="1"/>
          </p:nvPr>
        </p:nvSpPr>
        <p:spPr>
          <a:xfrm>
            <a:off x="449248" y="3580922"/>
            <a:ext cx="8242542" cy="264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SUBTITLE TEXT</a:t>
            </a:r>
          </a:p>
          <a:p>
            <a:pPr lvl="1"/>
            <a:r>
              <a:t/>
            </a:r>
          </a:p>
          <a:p>
            <a:pPr lvl="2"/>
            <a:r>
              <a:t/>
            </a:r>
          </a:p>
          <a:p>
            <a:pPr lvl="3"/>
            <a:r>
              <a:t/>
            </a:r>
          </a:p>
          <a:p>
            <a:pPr lvl="4"/>
            <a:r>
              <a:t/>
            </a:r>
          </a:p>
        </p:txBody>
      </p:sp>
      <p:sp>
        <p:nvSpPr>
          <p:cNvPr id="4" name="Title Text"/>
          <p:cNvSpPr txBox="1"/>
          <p:nvPr>
            <p:ph type="title"/>
          </p:nvPr>
        </p:nvSpPr>
        <p:spPr>
          <a:xfrm>
            <a:off x="457200" y="0"/>
            <a:ext cx="8229600" cy="16922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5"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0" marR="0" indent="0" algn="ctr" defTabSz="457200" rtl="0" latinLnBrk="0">
        <a:lnSpc>
          <a:spcPct val="100000"/>
        </a:lnSpc>
        <a:spcBef>
          <a:spcPts val="200"/>
        </a:spcBef>
        <a:spcAft>
          <a:spcPts val="0"/>
        </a:spcAft>
        <a:buClrTx/>
        <a:buSzTx/>
        <a:buFontTx/>
        <a:buNone/>
        <a:tabLst/>
        <a:defRPr b="0" baseline="0" cap="none" i="0" spc="0" strike="noStrike" sz="1200" u="none">
          <a:solidFill>
            <a:srgbClr val="3095B4"/>
          </a:solidFill>
          <a:uFillTx/>
          <a:latin typeface="Gill Sans MT"/>
          <a:ea typeface="Gill Sans MT"/>
          <a:cs typeface="Gill Sans MT"/>
          <a:sym typeface="Gill Sans MT"/>
        </a:defRPr>
      </a:lvl1pPr>
      <a:lvl2pPr marL="579664" marR="0" indent="-122464"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2pPr>
      <a:lvl3pPr marL="1028700" marR="0" indent="-114300"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3pPr>
      <a:lvl4pPr marL="1508760" marR="0" indent="-137160"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4pPr>
      <a:lvl5pPr marL="1965960" marR="0" indent="-137160"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5pPr>
      <a:lvl6pPr marL="2423160" marR="0" indent="-137160"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6pPr>
      <a:lvl7pPr marL="2880360" marR="0" indent="-137160"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7pPr>
      <a:lvl8pPr marL="3337559" marR="0" indent="-137159"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8pPr>
      <a:lvl9pPr marL="3794759" marR="0" indent="-137159" algn="ctr" defTabSz="457200" rtl="0" latinLnBrk="0">
        <a:lnSpc>
          <a:spcPct val="100000"/>
        </a:lnSpc>
        <a:spcBef>
          <a:spcPts val="200"/>
        </a:spcBef>
        <a:spcAft>
          <a:spcPts val="0"/>
        </a:spcAft>
        <a:buClrTx/>
        <a:buSzPct val="100000"/>
        <a:buFontTx/>
        <a:buChar char="•"/>
        <a:tabLst/>
        <a:defRPr b="0" baseline="0" cap="none" i="0" spc="0" strike="noStrike" sz="1200" u="none">
          <a:solidFill>
            <a:srgbClr val="3095B4"/>
          </a:solidFill>
          <a:uFillTx/>
          <a:latin typeface="Gill Sans MT"/>
          <a:ea typeface="Gill Sans MT"/>
          <a:cs typeface="Gill Sans MT"/>
          <a:sym typeface="Gill Sans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7.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1.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4.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5.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6.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7.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9.png"/><Relationship Id="rId3" Type="http://schemas.openxmlformats.org/officeDocument/2006/relationships/image" Target="../media/image20.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1.png"/><Relationship Id="rId3" Type="http://schemas.openxmlformats.org/officeDocument/2006/relationships/image" Target="../media/image22.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ext Placeholder 1"/>
          <p:cNvSpPr txBox="1"/>
          <p:nvPr>
            <p:ph type="body" sz="quarter" idx="1"/>
          </p:nvPr>
        </p:nvSpPr>
        <p:spPr>
          <a:xfrm>
            <a:off x="449248" y="3580922"/>
            <a:ext cx="8242542" cy="264141"/>
          </a:xfrm>
          <a:prstGeom prst="rect">
            <a:avLst/>
          </a:prstGeom>
        </p:spPr>
        <p:txBody>
          <a:bodyPr/>
          <a:lstStyle/>
          <a:p>
            <a:pPr/>
            <a:r>
              <a:t>Managed Business Data Platform</a:t>
            </a:r>
          </a:p>
        </p:txBody>
      </p:sp>
      <p:sp>
        <p:nvSpPr>
          <p:cNvPr id="289" name="Text Placeholder 2"/>
          <p:cNvSpPr/>
          <p:nvPr>
            <p:ph type="body" idx="21"/>
          </p:nvPr>
        </p:nvSpPr>
        <p:spPr>
          <a:xfrm>
            <a:off x="449262" y="4298484"/>
            <a:ext cx="8235951" cy="777081"/>
          </a:xfrm>
          <a:prstGeom prst="rect">
            <a:avLst/>
          </a:prstGeom>
          <a:extLst>
            <a:ext uri="{C572A759-6A51-4108-AA02-DFA0A04FC94B}">
              <ma14:wrappingTextBoxFlag xmlns:ma14="http://schemas.microsoft.com/office/mac/drawingml/2011/main" val="1"/>
            </a:ext>
          </a:extLst>
        </p:spPr>
        <p:txBody>
          <a:bodyPr/>
          <a:lstStyle/>
          <a:p>
            <a:pPr/>
            <a:r>
              <a:t>Ojas Patel &amp; Sreeni Sathyanarayana – Sage IQ Consulting</a:t>
            </a:r>
          </a:p>
          <a:p>
            <a:pPr/>
            <a:r>
              <a:t>June 30, 2015</a:t>
            </a:r>
          </a:p>
        </p:txBody>
      </p:sp>
      <p:sp>
        <p:nvSpPr>
          <p:cNvPr id="290" name="Text Placeholder 3"/>
          <p:cNvSpPr/>
          <p:nvPr>
            <p:ph type="body" idx="22"/>
          </p:nvPr>
        </p:nvSpPr>
        <p:spPr>
          <a:xfrm>
            <a:off x="449248" y="2196525"/>
            <a:ext cx="8242542" cy="1312760"/>
          </a:xfrm>
          <a:prstGeom prst="rect">
            <a:avLst/>
          </a:prstGeom>
          <a:extLst>
            <a:ext uri="{C572A759-6A51-4108-AA02-DFA0A04FC94B}">
              <ma14:wrappingTextBoxFlag xmlns:ma14="http://schemas.microsoft.com/office/mac/drawingml/2011/main" val="1"/>
            </a:ext>
          </a:extLst>
        </p:spPr>
        <p:txBody>
          <a:bodyPr/>
          <a:lstStyle/>
          <a:p>
            <a:pPr/>
            <a:r>
              <a:t>Goals &amp; High Level Architecture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Text Placeholder 1"/>
          <p:cNvSpPr txBox="1"/>
          <p:nvPr>
            <p:ph type="body" sz="quarter" idx="1"/>
          </p:nvPr>
        </p:nvSpPr>
        <p:spPr>
          <a:xfrm>
            <a:off x="579306" y="118436"/>
            <a:ext cx="8242542" cy="1312761"/>
          </a:xfrm>
          <a:prstGeom prst="rect">
            <a:avLst/>
          </a:prstGeom>
        </p:spPr>
        <p:txBody>
          <a:bodyPr anchor="ctr"/>
          <a:lstStyle/>
          <a:p>
            <a:pPr/>
            <a:r>
              <a:t>Basics </a:t>
            </a:r>
          </a:p>
        </p:txBody>
      </p:sp>
      <p:sp>
        <p:nvSpPr>
          <p:cNvPr id="366" name="Text Placeholder 2"/>
          <p:cNvSpPr/>
          <p:nvPr>
            <p:ph type="body" idx="21"/>
          </p:nvPr>
        </p:nvSpPr>
        <p:spPr>
          <a:xfrm>
            <a:off x="618160" y="1256426"/>
            <a:ext cx="8221910" cy="4780960"/>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800">
                <a:latin typeface="Gill Sans"/>
                <a:ea typeface="Gill Sans"/>
                <a:cs typeface="Gill Sans"/>
                <a:sym typeface="Gill Sans"/>
              </a:defRPr>
            </a:pPr>
            <a:r>
              <a:t>The goal of the platform is to solve end use cases using data and associated services.</a:t>
            </a:r>
          </a:p>
          <a:p>
            <a:pPr marL="285750" indent="-285750">
              <a:buSzPct val="100000"/>
              <a:buFont typeface="Arial"/>
              <a:buChar char="•"/>
              <a:defRPr sz="1800">
                <a:latin typeface="Gill Sans"/>
                <a:ea typeface="Gill Sans"/>
                <a:cs typeface="Gill Sans"/>
                <a:sym typeface="Gill Sans"/>
              </a:defRPr>
            </a:pPr>
            <a:r>
              <a:t>Data is at the core of the platform offering and is the core value created on the platform.</a:t>
            </a:r>
          </a:p>
          <a:p>
            <a:pPr marL="285750" indent="-285750">
              <a:buSzPct val="100000"/>
              <a:buFont typeface="Arial"/>
              <a:buChar char="•"/>
              <a:defRPr sz="1800">
                <a:latin typeface="Gill Sans"/>
                <a:ea typeface="Gill Sans"/>
                <a:cs typeface="Gill Sans"/>
                <a:sym typeface="Gill Sans"/>
              </a:defRPr>
            </a:pPr>
            <a:r>
              <a:t>The D&amp;B platform is not simply a decentralized marketplace; it is a managed, centralized platform that directly controls value creation.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TextBox 14"/>
          <p:cNvSpPr txBox="1"/>
          <p:nvPr>
            <p:ph type="sldNum" sz="quarter" idx="2"/>
          </p:nvPr>
        </p:nvSpPr>
        <p:spPr>
          <a:xfrm>
            <a:off x="8592156" y="6430791"/>
            <a:ext cx="222850"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Text Placeholder 1"/>
          <p:cNvSpPr txBox="1"/>
          <p:nvPr>
            <p:ph type="body" sz="quarter" idx="1"/>
          </p:nvPr>
        </p:nvSpPr>
        <p:spPr>
          <a:xfrm>
            <a:off x="511749" y="118436"/>
            <a:ext cx="8242542" cy="1312761"/>
          </a:xfrm>
          <a:prstGeom prst="rect">
            <a:avLst/>
          </a:prstGeom>
        </p:spPr>
        <p:txBody>
          <a:bodyPr anchor="ctr"/>
          <a:lstStyle/>
          <a:p>
            <a:pPr/>
            <a:r>
              <a:t>Core Data and Complementary Data  </a:t>
            </a:r>
          </a:p>
        </p:txBody>
      </p:sp>
      <p:grpSp>
        <p:nvGrpSpPr>
          <p:cNvPr id="372" name="Oval 9"/>
          <p:cNvGrpSpPr/>
          <p:nvPr/>
        </p:nvGrpSpPr>
        <p:grpSpPr>
          <a:xfrm>
            <a:off x="1545625" y="1477004"/>
            <a:ext cx="2283183" cy="2281658"/>
            <a:chOff x="0" y="0"/>
            <a:chExt cx="2283181" cy="2281656"/>
          </a:xfrm>
        </p:grpSpPr>
        <p:sp>
          <p:nvSpPr>
            <p:cNvPr id="370" name="Circle"/>
            <p:cNvSpPr/>
            <p:nvPr/>
          </p:nvSpPr>
          <p:spPr>
            <a:xfrm>
              <a:off x="0" y="-1"/>
              <a:ext cx="2283182" cy="2281658"/>
            </a:xfrm>
            <a:prstGeom prst="ellipse">
              <a:avLst/>
            </a:prstGeom>
            <a:solidFill>
              <a:srgbClr val="3095B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1" name="Text"/>
            <p:cNvSpPr txBox="1"/>
            <p:nvPr/>
          </p:nvSpPr>
          <p:spPr>
            <a:xfrm>
              <a:off x="380083" y="961758"/>
              <a:ext cx="152301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Gill Sans"/>
                  <a:ea typeface="Gill Sans"/>
                  <a:cs typeface="Gill Sans"/>
                  <a:sym typeface="Gill Sans"/>
                </a:defRPr>
              </a:lvl1pPr>
            </a:lstStyle>
            <a:p>
              <a:pPr/>
              <a:r>
                <a:t> </a:t>
              </a:r>
            </a:p>
          </p:txBody>
        </p:sp>
      </p:grpSp>
      <p:sp>
        <p:nvSpPr>
          <p:cNvPr id="373" name="TextBox 10"/>
          <p:cNvSpPr txBox="1"/>
          <p:nvPr/>
        </p:nvSpPr>
        <p:spPr>
          <a:xfrm>
            <a:off x="1991400" y="2275428"/>
            <a:ext cx="138132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CORE DATA</a:t>
            </a:r>
          </a:p>
        </p:txBody>
      </p:sp>
      <p:grpSp>
        <p:nvGrpSpPr>
          <p:cNvPr id="376" name="Oval 11"/>
          <p:cNvGrpSpPr/>
          <p:nvPr/>
        </p:nvGrpSpPr>
        <p:grpSpPr>
          <a:xfrm>
            <a:off x="5238074" y="1507814"/>
            <a:ext cx="2283183" cy="2281658"/>
            <a:chOff x="0" y="0"/>
            <a:chExt cx="2283181" cy="2281656"/>
          </a:xfrm>
        </p:grpSpPr>
        <p:sp>
          <p:nvSpPr>
            <p:cNvPr id="374" name="Circle"/>
            <p:cNvSpPr/>
            <p:nvPr/>
          </p:nvSpPr>
          <p:spPr>
            <a:xfrm>
              <a:off x="0" y="-1"/>
              <a:ext cx="2283182" cy="2281658"/>
            </a:xfrm>
            <a:prstGeom prst="ellipse">
              <a:avLst/>
            </a:prstGeom>
            <a:solidFill>
              <a:srgbClr val="73AF55"/>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5" name="Text"/>
            <p:cNvSpPr txBox="1"/>
            <p:nvPr/>
          </p:nvSpPr>
          <p:spPr>
            <a:xfrm>
              <a:off x="380083" y="961758"/>
              <a:ext cx="152301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Gill Sans"/>
                  <a:ea typeface="Gill Sans"/>
                  <a:cs typeface="Gill Sans"/>
                  <a:sym typeface="Gill Sans"/>
                </a:defRPr>
              </a:lvl1pPr>
            </a:lstStyle>
            <a:p>
              <a:pPr/>
              <a:r>
                <a:t> </a:t>
              </a:r>
            </a:p>
          </p:txBody>
        </p:sp>
      </p:grpSp>
      <p:sp>
        <p:nvSpPr>
          <p:cNvPr id="377" name="TextBox 12"/>
          <p:cNvSpPr txBox="1"/>
          <p:nvPr/>
        </p:nvSpPr>
        <p:spPr>
          <a:xfrm>
            <a:off x="5288239" y="2306239"/>
            <a:ext cx="220553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COMPLEMENTARY DATA</a:t>
            </a:r>
          </a:p>
        </p:txBody>
      </p:sp>
      <p:sp>
        <p:nvSpPr>
          <p:cNvPr id="378" name="Rectangle 13"/>
          <p:cNvSpPr/>
          <p:nvPr/>
        </p:nvSpPr>
        <p:spPr>
          <a:xfrm>
            <a:off x="1162005" y="3769280"/>
            <a:ext cx="3107678" cy="2256168"/>
          </a:xfrm>
          <a:prstGeom prst="rect">
            <a:avLst/>
          </a:prstGeom>
          <a:solidFill>
            <a:srgbClr val="3095B4"/>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379" name="TextBox 14"/>
          <p:cNvSpPr txBox="1"/>
          <p:nvPr/>
        </p:nvSpPr>
        <p:spPr>
          <a:xfrm>
            <a:off x="1342841" y="3904639"/>
            <a:ext cx="2746005"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solidFill>
                  <a:srgbClr val="FFFFFF"/>
                </a:solidFill>
                <a:latin typeface="Gill Sans"/>
                <a:ea typeface="Gill Sans"/>
                <a:cs typeface="Gill Sans"/>
                <a:sym typeface="Gill Sans"/>
              </a:defRPr>
            </a:pPr>
            <a:r>
              <a:t>Data D&amp;B owns, or exercises control thru contractual &amp; other terms. </a:t>
            </a:r>
          </a:p>
          <a:p>
            <a:pPr lvl="1" marL="228600" indent="-171450">
              <a:buSzPct val="100000"/>
              <a:buFont typeface="Arial"/>
              <a:buChar char="•"/>
              <a:defRPr sz="1400">
                <a:solidFill>
                  <a:srgbClr val="FFFFFF"/>
                </a:solidFill>
                <a:latin typeface="Gill Sans"/>
                <a:ea typeface="Gill Sans"/>
                <a:cs typeface="Gill Sans"/>
                <a:sym typeface="Gill Sans"/>
              </a:defRPr>
            </a:pPr>
            <a:r>
              <a:t>Critical to value creation on the platform. </a:t>
            </a:r>
          </a:p>
          <a:p>
            <a:pPr lvl="1" marL="228600" indent="-171450">
              <a:buSzPct val="100000"/>
              <a:buFont typeface="Arial"/>
              <a:buChar char="•"/>
              <a:defRPr sz="1400">
                <a:solidFill>
                  <a:srgbClr val="FFFFFF"/>
                </a:solidFill>
                <a:latin typeface="Gill Sans"/>
                <a:ea typeface="Gill Sans"/>
                <a:cs typeface="Gill Sans"/>
                <a:sym typeface="Gill Sans"/>
              </a:defRPr>
            </a:pPr>
            <a:r>
              <a:t>Contributes to a majority of the use cases.</a:t>
            </a:r>
          </a:p>
          <a:p>
            <a:pPr lvl="1" marL="228600" indent="-171450">
              <a:buSzPct val="100000"/>
              <a:buFont typeface="Arial"/>
              <a:buChar char="•"/>
              <a:defRPr sz="1400">
                <a:solidFill>
                  <a:srgbClr val="FFFFFF"/>
                </a:solidFill>
                <a:latin typeface="Gill Sans"/>
                <a:ea typeface="Gill Sans"/>
                <a:cs typeface="Gill Sans"/>
                <a:sym typeface="Gill Sans"/>
              </a:defRPr>
            </a:pPr>
            <a:r>
              <a:t>D&amp;B owned data &amp; some forms of Partner data.</a:t>
            </a:r>
          </a:p>
        </p:txBody>
      </p:sp>
      <p:sp>
        <p:nvSpPr>
          <p:cNvPr id="380" name="Rectangle 16"/>
          <p:cNvSpPr/>
          <p:nvPr/>
        </p:nvSpPr>
        <p:spPr>
          <a:xfrm>
            <a:off x="4895029" y="3786580"/>
            <a:ext cx="3107678" cy="2225359"/>
          </a:xfrm>
          <a:prstGeom prst="rect">
            <a:avLst/>
          </a:prstGeom>
          <a:solidFill>
            <a:srgbClr val="73AF55"/>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381" name="TextBox 17"/>
          <p:cNvSpPr txBox="1"/>
          <p:nvPr/>
        </p:nvSpPr>
        <p:spPr>
          <a:xfrm>
            <a:off x="5075866" y="3921940"/>
            <a:ext cx="2746004"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solidFill>
                  <a:srgbClr val="FFFFFF"/>
                </a:solidFill>
                <a:latin typeface="Gill Sans"/>
                <a:ea typeface="Gill Sans"/>
                <a:cs typeface="Gill Sans"/>
                <a:sym typeface="Gill Sans"/>
              </a:defRPr>
            </a:pPr>
            <a:r>
              <a:t>Complementary to the core data. </a:t>
            </a:r>
          </a:p>
          <a:p>
            <a:pPr lvl="1" marL="228600" indent="-171450">
              <a:buSzPct val="100000"/>
              <a:buFont typeface="Arial"/>
              <a:buChar char="•"/>
              <a:defRPr sz="1400">
                <a:solidFill>
                  <a:srgbClr val="FFFFFF"/>
                </a:solidFill>
                <a:latin typeface="Gill Sans"/>
                <a:ea typeface="Gill Sans"/>
                <a:cs typeface="Gill Sans"/>
                <a:sym typeface="Gill Sans"/>
              </a:defRPr>
            </a:pPr>
            <a:r>
              <a:t>New data comes into the platform as complementary data.</a:t>
            </a:r>
          </a:p>
          <a:p>
            <a:pPr lvl="1" marL="228600" indent="-171450">
              <a:buSzPct val="100000"/>
              <a:buFont typeface="Arial"/>
              <a:buChar char="•"/>
              <a:defRPr sz="1400">
                <a:solidFill>
                  <a:srgbClr val="FFFFFF"/>
                </a:solidFill>
                <a:latin typeface="Gill Sans"/>
                <a:ea typeface="Gill Sans"/>
                <a:cs typeface="Gill Sans"/>
                <a:sym typeface="Gill Sans"/>
              </a:defRPr>
            </a:pPr>
            <a:r>
              <a:t>Sourcing driven by use cases.</a:t>
            </a:r>
          </a:p>
          <a:p>
            <a:pPr lvl="1" marL="228600" indent="-171450">
              <a:buSzPct val="100000"/>
              <a:buFont typeface="Arial"/>
              <a:buChar char="•"/>
              <a:defRPr sz="1400">
                <a:solidFill>
                  <a:srgbClr val="FFFFFF"/>
                </a:solidFill>
                <a:latin typeface="Gill Sans"/>
                <a:ea typeface="Gill Sans"/>
                <a:cs typeface="Gill Sans"/>
                <a:sym typeface="Gill Sans"/>
              </a:defRPr>
            </a:pPr>
            <a:r>
              <a:t>Partner data.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4" name="Text Placeholder 1"/>
          <p:cNvSpPr txBox="1"/>
          <p:nvPr>
            <p:ph type="body" sz="quarter" idx="1"/>
          </p:nvPr>
        </p:nvSpPr>
        <p:spPr>
          <a:xfrm>
            <a:off x="579306" y="118436"/>
            <a:ext cx="8242542" cy="1312761"/>
          </a:xfrm>
          <a:prstGeom prst="rect">
            <a:avLst/>
          </a:prstGeom>
        </p:spPr>
        <p:txBody>
          <a:bodyPr anchor="ctr"/>
          <a:lstStyle/>
          <a:p>
            <a:pPr/>
            <a:r>
              <a:t>Core Data vs. Complementary Data</a:t>
            </a:r>
          </a:p>
        </p:txBody>
      </p:sp>
      <p:sp>
        <p:nvSpPr>
          <p:cNvPr id="385" name="Rectangle 118"/>
          <p:cNvSpPr/>
          <p:nvPr/>
        </p:nvSpPr>
        <p:spPr>
          <a:xfrm>
            <a:off x="528320" y="1057486"/>
            <a:ext cx="8335313" cy="5265182"/>
          </a:xfrm>
          <a:prstGeom prst="rect">
            <a:avLst/>
          </a:prstGeom>
          <a:solidFill>
            <a:srgbClr val="DCE6F2">
              <a:alpha val="69019"/>
            </a:srgbClr>
          </a:solidFill>
          <a:ln w="19050">
            <a:solidFill>
              <a:schemeClr val="accent1"/>
            </a:solidFill>
            <a:miter/>
          </a:ln>
        </p:spPr>
        <p:txBody>
          <a:bodyPr lIns="45719" rIns="45719" anchor="ctr"/>
          <a:lstStyle/>
          <a:p>
            <a:pPr>
              <a:lnSpc>
                <a:spcPct val="90000"/>
              </a:lnSpc>
              <a:defRPr b="1">
                <a:solidFill>
                  <a:srgbClr val="444444"/>
                </a:solidFill>
                <a:latin typeface="Gill Sans"/>
                <a:ea typeface="Gill Sans"/>
                <a:cs typeface="Gill Sans"/>
                <a:sym typeface="Gill Sans"/>
              </a:defRPr>
            </a:pPr>
          </a:p>
        </p:txBody>
      </p:sp>
      <p:sp>
        <p:nvSpPr>
          <p:cNvPr id="386" name="Straight Connector 60"/>
          <p:cNvSpPr/>
          <p:nvPr/>
        </p:nvSpPr>
        <p:spPr>
          <a:xfrm>
            <a:off x="2586893" y="1217496"/>
            <a:ext cx="47877" cy="5091662"/>
          </a:xfrm>
          <a:prstGeom prst="line">
            <a:avLst/>
          </a:prstGeom>
          <a:ln>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87" name="Straight Connector 61"/>
          <p:cNvSpPr/>
          <p:nvPr/>
        </p:nvSpPr>
        <p:spPr>
          <a:xfrm flipH="1">
            <a:off x="685365" y="1553647"/>
            <a:ext cx="8043152" cy="22095"/>
          </a:xfrm>
          <a:prstGeom prst="line">
            <a:avLst/>
          </a:prstGeom>
          <a:ln>
            <a:solidFill>
              <a:schemeClr val="accent2"/>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88" name="Straight Connector 62"/>
          <p:cNvSpPr/>
          <p:nvPr/>
        </p:nvSpPr>
        <p:spPr>
          <a:xfrm>
            <a:off x="5728213" y="1218486"/>
            <a:ext cx="24458" cy="4784935"/>
          </a:xfrm>
          <a:prstGeom prst="line">
            <a:avLst/>
          </a:prstGeom>
          <a:ln>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89" name="Straight Connector 63"/>
          <p:cNvSpPr/>
          <p:nvPr/>
        </p:nvSpPr>
        <p:spPr>
          <a:xfrm flipH="1" flipV="1">
            <a:off x="750110" y="2787931"/>
            <a:ext cx="7978408" cy="8633"/>
          </a:xfrm>
          <a:prstGeom prst="line">
            <a:avLst/>
          </a:prstGeom>
          <a:ln>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90" name="Straight Connector 64"/>
          <p:cNvSpPr/>
          <p:nvPr/>
        </p:nvSpPr>
        <p:spPr>
          <a:xfrm flipH="1">
            <a:off x="723086" y="3823322"/>
            <a:ext cx="8005431" cy="31898"/>
          </a:xfrm>
          <a:prstGeom prst="line">
            <a:avLst/>
          </a:prstGeom>
          <a:ln>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91" name="Straight Connector 65"/>
          <p:cNvSpPr/>
          <p:nvPr/>
        </p:nvSpPr>
        <p:spPr>
          <a:xfrm flipH="1">
            <a:off x="753881" y="5066238"/>
            <a:ext cx="7974636" cy="22178"/>
          </a:xfrm>
          <a:prstGeom prst="line">
            <a:avLst/>
          </a:prstGeom>
          <a:ln>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392" name="TextBox 66"/>
          <p:cNvSpPr txBox="1"/>
          <p:nvPr/>
        </p:nvSpPr>
        <p:spPr>
          <a:xfrm>
            <a:off x="2653466" y="1167541"/>
            <a:ext cx="3002726"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Core Data</a:t>
            </a:r>
          </a:p>
        </p:txBody>
      </p:sp>
      <p:sp>
        <p:nvSpPr>
          <p:cNvPr id="393" name="TextBox 67"/>
          <p:cNvSpPr txBox="1"/>
          <p:nvPr/>
        </p:nvSpPr>
        <p:spPr>
          <a:xfrm>
            <a:off x="5805449" y="1171331"/>
            <a:ext cx="3002726"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Complementary Data</a:t>
            </a:r>
          </a:p>
        </p:txBody>
      </p:sp>
      <p:sp>
        <p:nvSpPr>
          <p:cNvPr id="394" name="TextBox 71"/>
          <p:cNvSpPr txBox="1"/>
          <p:nvPr/>
        </p:nvSpPr>
        <p:spPr>
          <a:xfrm>
            <a:off x="829395" y="1927888"/>
            <a:ext cx="1628310"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Pricing</a:t>
            </a:r>
          </a:p>
        </p:txBody>
      </p:sp>
      <p:sp>
        <p:nvSpPr>
          <p:cNvPr id="395" name="TextBox 73"/>
          <p:cNvSpPr txBox="1"/>
          <p:nvPr/>
        </p:nvSpPr>
        <p:spPr>
          <a:xfrm>
            <a:off x="887213" y="3080026"/>
            <a:ext cx="1628310"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Curation</a:t>
            </a:r>
          </a:p>
        </p:txBody>
      </p:sp>
      <p:sp>
        <p:nvSpPr>
          <p:cNvPr id="396" name="TextBox 74"/>
          <p:cNvSpPr txBox="1"/>
          <p:nvPr/>
        </p:nvSpPr>
        <p:spPr>
          <a:xfrm>
            <a:off x="887213" y="4309433"/>
            <a:ext cx="1628310"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Control</a:t>
            </a:r>
          </a:p>
        </p:txBody>
      </p:sp>
      <p:sp>
        <p:nvSpPr>
          <p:cNvPr id="397" name="TextBox 75"/>
          <p:cNvSpPr txBox="1"/>
          <p:nvPr/>
        </p:nvSpPr>
        <p:spPr>
          <a:xfrm>
            <a:off x="887213" y="5444271"/>
            <a:ext cx="1628310"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Gill Sans"/>
                <a:ea typeface="Gill Sans"/>
                <a:cs typeface="Gill Sans"/>
                <a:sym typeface="Gill Sans"/>
              </a:defRPr>
            </a:lvl1pPr>
          </a:lstStyle>
          <a:p>
            <a:pPr/>
            <a:r>
              <a:t>Restrictions</a:t>
            </a:r>
          </a:p>
        </p:txBody>
      </p:sp>
      <p:sp>
        <p:nvSpPr>
          <p:cNvPr id="398" name="TextBox 76"/>
          <p:cNvSpPr txBox="1"/>
          <p:nvPr/>
        </p:nvSpPr>
        <p:spPr>
          <a:xfrm>
            <a:off x="2626443" y="1621454"/>
            <a:ext cx="3097307"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Leased for use upfront.</a:t>
            </a:r>
          </a:p>
          <a:p>
            <a:pPr lvl="1" marL="228600" indent="-171450">
              <a:buSzPct val="100000"/>
              <a:buFont typeface="Arial"/>
              <a:buChar char="•"/>
              <a:defRPr sz="1400">
                <a:latin typeface="Gill Sans"/>
                <a:ea typeface="Gill Sans"/>
                <a:cs typeface="Gill Sans"/>
                <a:sym typeface="Gill Sans"/>
              </a:defRPr>
            </a:pPr>
            <a:r>
              <a:t>Platform assumes increased risk.</a:t>
            </a:r>
          </a:p>
          <a:p>
            <a:pPr lvl="1" marL="228600" indent="-171450">
              <a:buSzPct val="100000"/>
              <a:buFont typeface="Arial"/>
              <a:buChar char="•"/>
              <a:defRPr sz="1400">
                <a:latin typeface="Gill Sans"/>
                <a:ea typeface="Gill Sans"/>
                <a:cs typeface="Gill Sans"/>
                <a:sym typeface="Gill Sans"/>
              </a:defRPr>
            </a:pPr>
            <a:r>
              <a:t>Provider misses out on potential upside but has guaranteed compensation. </a:t>
            </a:r>
          </a:p>
        </p:txBody>
      </p:sp>
      <p:sp>
        <p:nvSpPr>
          <p:cNvPr id="399" name="TextBox 78"/>
          <p:cNvSpPr txBox="1"/>
          <p:nvPr/>
        </p:nvSpPr>
        <p:spPr>
          <a:xfrm>
            <a:off x="5805530" y="1584714"/>
            <a:ext cx="3097307"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Compensated based on actual usage. </a:t>
            </a:r>
          </a:p>
          <a:p>
            <a:pPr lvl="1" marL="228600" indent="-171450">
              <a:buSzPct val="100000"/>
              <a:buFont typeface="Arial"/>
              <a:buChar char="•"/>
              <a:defRPr sz="1400">
                <a:latin typeface="Gill Sans"/>
                <a:ea typeface="Gill Sans"/>
                <a:cs typeface="Gill Sans"/>
                <a:sym typeface="Gill Sans"/>
              </a:defRPr>
            </a:pPr>
            <a:r>
              <a:t>Platform assumes less risk. </a:t>
            </a:r>
          </a:p>
        </p:txBody>
      </p:sp>
      <p:sp>
        <p:nvSpPr>
          <p:cNvPr id="400" name="TextBox 79"/>
          <p:cNvSpPr txBox="1"/>
          <p:nvPr/>
        </p:nvSpPr>
        <p:spPr>
          <a:xfrm>
            <a:off x="2670748" y="2841142"/>
            <a:ext cx="3097307"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Data &amp; providers carefully vetted by the Platform. </a:t>
            </a:r>
          </a:p>
          <a:p>
            <a:pPr lvl="1" marL="228600" indent="-171450">
              <a:buSzPct val="100000"/>
              <a:buFont typeface="Arial"/>
              <a:buChar char="•"/>
              <a:defRPr sz="1400">
                <a:latin typeface="Gill Sans"/>
                <a:ea typeface="Gill Sans"/>
                <a:cs typeface="Gill Sans"/>
                <a:sym typeface="Gill Sans"/>
              </a:defRPr>
            </a:pPr>
            <a:r>
              <a:t>Complies to higher standards and frequent checks.  </a:t>
            </a:r>
          </a:p>
        </p:txBody>
      </p:sp>
      <p:sp>
        <p:nvSpPr>
          <p:cNvPr id="401" name="TextBox 80"/>
          <p:cNvSpPr txBox="1"/>
          <p:nvPr/>
        </p:nvSpPr>
        <p:spPr>
          <a:xfrm>
            <a:off x="5809220" y="2844931"/>
            <a:ext cx="3097307"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Data &amp; providers have a lower threshold for curation and updates. </a:t>
            </a:r>
          </a:p>
        </p:txBody>
      </p:sp>
      <p:sp>
        <p:nvSpPr>
          <p:cNvPr id="402" name="TextBox 81"/>
          <p:cNvSpPr txBox="1"/>
          <p:nvPr/>
        </p:nvSpPr>
        <p:spPr>
          <a:xfrm>
            <a:off x="2647497" y="3912220"/>
            <a:ext cx="3097307"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Platform has the freedom to reuse or price the data without factoring in usage-based compensation to providers.</a:t>
            </a:r>
          </a:p>
        </p:txBody>
      </p:sp>
      <p:sp>
        <p:nvSpPr>
          <p:cNvPr id="403" name="TextBox 82"/>
          <p:cNvSpPr txBox="1"/>
          <p:nvPr/>
        </p:nvSpPr>
        <p:spPr>
          <a:xfrm>
            <a:off x="2732338" y="5118398"/>
            <a:ext cx="2964388"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Data providers that contribute to core data must be exclusive to the D&amp;B platform</a:t>
            </a:r>
          </a:p>
          <a:p>
            <a:pPr lvl="1" marL="228600" indent="-171450">
              <a:buSzPct val="100000"/>
              <a:buFont typeface="Arial"/>
              <a:buChar char="•"/>
              <a:defRPr sz="1400">
                <a:latin typeface="Gill Sans"/>
                <a:ea typeface="Gill Sans"/>
                <a:cs typeface="Gill Sans"/>
                <a:sym typeface="Gill Sans"/>
              </a:defRPr>
            </a:pPr>
            <a:r>
              <a:t>Platform guarantees compensation &amp; a higher price.</a:t>
            </a:r>
          </a:p>
        </p:txBody>
      </p:sp>
      <p:sp>
        <p:nvSpPr>
          <p:cNvPr id="404" name="TextBox 90"/>
          <p:cNvSpPr txBox="1"/>
          <p:nvPr/>
        </p:nvSpPr>
        <p:spPr>
          <a:xfrm>
            <a:off x="5884322" y="5095168"/>
            <a:ext cx="2964388"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latin typeface="Gill Sans"/>
                <a:ea typeface="Gill Sans"/>
                <a:cs typeface="Gill Sans"/>
                <a:sym typeface="Gill Sans"/>
              </a:defRPr>
            </a:pPr>
            <a:r>
              <a:t>Data providers may provide their data to other platforms (multi-homing allowed)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7" name="Text Placeholder 1"/>
          <p:cNvSpPr txBox="1"/>
          <p:nvPr>
            <p:ph type="body" sz="quarter" idx="1"/>
          </p:nvPr>
        </p:nvSpPr>
        <p:spPr>
          <a:xfrm>
            <a:off x="579306" y="118436"/>
            <a:ext cx="8242542" cy="1312761"/>
          </a:xfrm>
          <a:prstGeom prst="rect">
            <a:avLst/>
          </a:prstGeom>
        </p:spPr>
        <p:txBody>
          <a:bodyPr anchor="ctr"/>
          <a:lstStyle/>
          <a:p>
            <a:pPr/>
            <a:r>
              <a:t>Data Acquisition Strategy </a:t>
            </a:r>
          </a:p>
        </p:txBody>
      </p:sp>
      <p:sp>
        <p:nvSpPr>
          <p:cNvPr id="408" name="Text Placeholder 2"/>
          <p:cNvSpPr/>
          <p:nvPr>
            <p:ph type="body" idx="21"/>
          </p:nvPr>
        </p:nvSpPr>
        <p:spPr>
          <a:xfrm>
            <a:off x="618160" y="1094307"/>
            <a:ext cx="8221910" cy="5255381"/>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800">
                <a:latin typeface="Gill Sans"/>
                <a:ea typeface="Gill Sans"/>
                <a:cs typeface="Gill Sans"/>
                <a:sym typeface="Gill Sans"/>
              </a:defRPr>
            </a:pPr>
            <a:r>
              <a:t>Unlike open platforms, the nature of linked data products requires the platform to exercise greater centralization and control. </a:t>
            </a:r>
          </a:p>
          <a:p>
            <a:pPr marL="285750" indent="-285750">
              <a:buSzPct val="100000"/>
              <a:buFont typeface="Arial"/>
              <a:buChar char="•"/>
              <a:defRPr sz="1800">
                <a:latin typeface="Gill Sans"/>
                <a:ea typeface="Gill Sans"/>
                <a:cs typeface="Gill Sans"/>
                <a:sym typeface="Gill Sans"/>
              </a:defRPr>
            </a:pPr>
            <a:r>
              <a:t>Therefore, data providers should be sourced only if their data, when linked with existing data, creates a desired new use case. </a:t>
            </a:r>
          </a:p>
          <a:p>
            <a:pPr marL="285750" indent="-285750">
              <a:buSzPct val="100000"/>
              <a:buFont typeface="Arial"/>
              <a:buChar char="•"/>
              <a:defRPr sz="1800">
                <a:latin typeface="Gill Sans"/>
                <a:ea typeface="Gill Sans"/>
                <a:cs typeface="Gill Sans"/>
                <a:sym typeface="Gill Sans"/>
              </a:defRPr>
            </a:pPr>
            <a:r>
              <a:t>Factors that need to be considered during onboarding of new data partners, </a:t>
            </a:r>
          </a:p>
          <a:p>
            <a:pPr lvl="2" marL="605790" indent="-285750" algn="l">
              <a:spcBef>
                <a:spcPts val="600"/>
              </a:spcBef>
              <a:buFont typeface="Lucida Grande"/>
              <a:buChar char="-"/>
              <a:defRPr sz="1800">
                <a:solidFill>
                  <a:srgbClr val="000000"/>
                </a:solidFill>
                <a:latin typeface="Gill Sans"/>
                <a:ea typeface="Gill Sans"/>
                <a:cs typeface="Gill Sans"/>
                <a:sym typeface="Gill Sans"/>
              </a:defRPr>
            </a:pPr>
            <a:r>
              <a:t>Alignment with platform use cases</a:t>
            </a:r>
          </a:p>
          <a:p>
            <a:pPr lvl="2" marL="605790" indent="-285750" algn="l">
              <a:spcBef>
                <a:spcPts val="600"/>
              </a:spcBef>
              <a:buFont typeface="Lucida Grande"/>
              <a:buChar char="-"/>
              <a:defRPr sz="1800">
                <a:solidFill>
                  <a:srgbClr val="000000"/>
                </a:solidFill>
                <a:latin typeface="Gill Sans"/>
                <a:ea typeface="Gill Sans"/>
                <a:cs typeface="Gill Sans"/>
                <a:sym typeface="Gill Sans"/>
              </a:defRPr>
            </a:pPr>
            <a:r>
              <a:t>Ease of integration/linking with existing platform data</a:t>
            </a:r>
          </a:p>
          <a:p>
            <a:pPr lvl="2" marL="605790" indent="-285750" algn="l">
              <a:spcBef>
                <a:spcPts val="600"/>
              </a:spcBef>
              <a:buFont typeface="Lucida Grande"/>
              <a:buChar char="-"/>
              <a:defRPr sz="1800">
                <a:solidFill>
                  <a:srgbClr val="000000"/>
                </a:solidFill>
                <a:latin typeface="Gill Sans"/>
                <a:ea typeface="Gill Sans"/>
                <a:cs typeface="Gill Sans"/>
                <a:sym typeface="Gill Sans"/>
              </a:defRPr>
            </a:pPr>
            <a:r>
              <a:t>Ease of curation of data</a:t>
            </a:r>
          </a:p>
          <a:p>
            <a:pPr lvl="2" marL="605790" indent="-285750" algn="l">
              <a:spcBef>
                <a:spcPts val="600"/>
              </a:spcBef>
              <a:buFont typeface="Lucida Grande"/>
              <a:buChar char="-"/>
              <a:defRPr sz="1800">
                <a:solidFill>
                  <a:srgbClr val="000000"/>
                </a:solidFill>
                <a:latin typeface="Gill Sans"/>
                <a:ea typeface="Gill Sans"/>
                <a:cs typeface="Gill Sans"/>
                <a:sym typeface="Gill Sans"/>
              </a:defRPr>
            </a:pPr>
            <a:r>
              <a:t>Vetting of the data cleaning and curation policies followed by the partner </a:t>
            </a:r>
          </a:p>
          <a:p>
            <a:pPr marL="285750" indent="-285750">
              <a:buSzPct val="100000"/>
              <a:buFont typeface="Arial"/>
              <a:buChar char="•"/>
              <a:defRPr sz="1800">
                <a:latin typeface="Gill Sans"/>
                <a:ea typeface="Gill Sans"/>
                <a:cs typeface="Gill Sans"/>
                <a:sym typeface="Gill Sans"/>
              </a:defRPr>
            </a:pPr>
            <a:r>
              <a:t>Establish a Core Data Program. Data acquisition scaled based on synergies with core data, gives the platform greater control over the use cases eventually transacted on the platform</a:t>
            </a:r>
          </a:p>
          <a:p>
            <a:pPr marL="285750" indent="-285750">
              <a:buSzPct val="100000"/>
              <a:buFont typeface="Arial"/>
              <a:buChar char="•"/>
              <a:defRPr sz="1800">
                <a:latin typeface="Gill Sans"/>
                <a:ea typeface="Gill Sans"/>
                <a:cs typeface="Gill Sans"/>
                <a:sym typeface="Gill Sans"/>
              </a:defRPr>
            </a:pPr>
            <a:r>
              <a:t>Planning in terms of core and complementary data also leads to M&amp;A scenarios. </a:t>
            </a:r>
          </a:p>
          <a:p>
            <a:pPr marL="285750" indent="-285750">
              <a:buSzPct val="100000"/>
              <a:buFont typeface="Arial"/>
              <a:buChar char="•"/>
              <a:defRPr sz="1800">
                <a:latin typeface="Gill Sans"/>
                <a:ea typeface="Gill Sans"/>
                <a:cs typeface="Gill Sans"/>
                <a:sym typeface="Gill Sans"/>
              </a:defRPr>
            </a:pPr>
            <a:r>
              <a:t>Data should be included as core data only when the platform is reasonably certain of the demand for the use cases that that data can generate.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1" name="Text Placeholder 1"/>
          <p:cNvSpPr txBox="1"/>
          <p:nvPr>
            <p:ph type="body" sz="quarter" idx="1"/>
          </p:nvPr>
        </p:nvSpPr>
        <p:spPr>
          <a:xfrm>
            <a:off x="579306" y="118436"/>
            <a:ext cx="8242542" cy="1312761"/>
          </a:xfrm>
          <a:prstGeom prst="rect">
            <a:avLst/>
          </a:prstGeom>
        </p:spPr>
        <p:txBody>
          <a:bodyPr anchor="ctr"/>
          <a:lstStyle/>
          <a:p>
            <a:pPr/>
            <a:r>
              <a:t>Core Data Program </a:t>
            </a:r>
          </a:p>
        </p:txBody>
      </p:sp>
      <p:grpSp>
        <p:nvGrpSpPr>
          <p:cNvPr id="419" name="Diagram 3"/>
          <p:cNvGrpSpPr/>
          <p:nvPr/>
        </p:nvGrpSpPr>
        <p:grpSpPr>
          <a:xfrm>
            <a:off x="536221" y="1237057"/>
            <a:ext cx="7827483" cy="4416951"/>
            <a:chOff x="0" y="0"/>
            <a:chExt cx="7827481" cy="4416950"/>
          </a:xfrm>
        </p:grpSpPr>
        <p:sp>
          <p:nvSpPr>
            <p:cNvPr id="412" name="Shape"/>
            <p:cNvSpPr/>
            <p:nvPr/>
          </p:nvSpPr>
          <p:spPr>
            <a:xfrm>
              <a:off x="0" y="1652305"/>
              <a:ext cx="7827483" cy="998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20222" y="5400"/>
                  </a:lnTo>
                  <a:lnTo>
                    <a:pt x="20222" y="0"/>
                  </a:lnTo>
                  <a:lnTo>
                    <a:pt x="21600" y="10800"/>
                  </a:lnTo>
                  <a:lnTo>
                    <a:pt x="20222" y="21600"/>
                  </a:lnTo>
                  <a:lnTo>
                    <a:pt x="20222" y="16200"/>
                  </a:lnTo>
                  <a:lnTo>
                    <a:pt x="0" y="16200"/>
                  </a:lnTo>
                  <a:lnTo>
                    <a:pt x="689" y="10800"/>
                  </a:lnTo>
                  <a:close/>
                </a:path>
              </a:pathLst>
            </a:custGeom>
            <a:solidFill>
              <a:srgbClr val="CFD7E7"/>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413" name="1. Data provider (DP) joins platform as complementary DP and may simultaneously provide data to other platforms."/>
            <p:cNvSpPr txBox="1"/>
            <p:nvPr/>
          </p:nvSpPr>
          <p:spPr>
            <a:xfrm>
              <a:off x="3467" y="0"/>
              <a:ext cx="2042001" cy="18816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9136" tIns="199136" rIns="199136" bIns="199136" numCol="1" anchor="b">
              <a:spAutoFit/>
            </a:bodyPr>
            <a:lstStyle/>
            <a:p>
              <a:pPr defTabSz="1244600">
                <a:lnSpc>
                  <a:spcPct val="90000"/>
                </a:lnSpc>
                <a:spcBef>
                  <a:spcPts val="1100"/>
                </a:spcBef>
                <a:defRPr sz="2800">
                  <a:latin typeface="Gill Sans"/>
                  <a:ea typeface="Gill Sans"/>
                  <a:cs typeface="Gill Sans"/>
                  <a:sym typeface="Gill Sans"/>
                </a:defRPr>
              </a:pPr>
              <a:r>
                <a:t>1. </a:t>
              </a:r>
              <a:r>
                <a:rPr sz="1400"/>
                <a:t>Data provider (DP) joins platform as complementary DP and may simultaneously provide data to other platforms.</a:t>
              </a:r>
            </a:p>
          </p:txBody>
        </p:sp>
        <p:sp>
          <p:nvSpPr>
            <p:cNvPr id="414" name="Circle"/>
            <p:cNvSpPr/>
            <p:nvPr/>
          </p:nvSpPr>
          <p:spPr>
            <a:xfrm>
              <a:off x="861046" y="1982926"/>
              <a:ext cx="326845" cy="326845"/>
            </a:xfrm>
            <a:prstGeom prst="ellipse">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415" name="2. DP maintains data quality above a threshold as judged by the platform. DP may apply to join Core Data Program.  Alternately, the platform may invite DP to join Core Data Program."/>
            <p:cNvSpPr txBox="1"/>
            <p:nvPr/>
          </p:nvSpPr>
          <p:spPr>
            <a:xfrm>
              <a:off x="2096464" y="2535318"/>
              <a:ext cx="2670751" cy="1881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9136" tIns="199136" rIns="199136" bIns="199136" numCol="1" anchor="t">
              <a:spAutoFit/>
            </a:bodyPr>
            <a:lstStyle/>
            <a:p>
              <a:pPr defTabSz="1244600">
                <a:lnSpc>
                  <a:spcPct val="90000"/>
                </a:lnSpc>
                <a:spcBef>
                  <a:spcPts val="1100"/>
                </a:spcBef>
                <a:defRPr sz="2800">
                  <a:latin typeface="Gill Sans"/>
                  <a:ea typeface="Gill Sans"/>
                  <a:cs typeface="Gill Sans"/>
                  <a:sym typeface="Gill Sans"/>
                </a:defRPr>
              </a:pPr>
              <a:r>
                <a:t> 2. </a:t>
              </a:r>
              <a:r>
                <a:rPr sz="1400"/>
                <a:t>DP maintains data quality above a threshold as judged by the platform. DP may apply to join Core Data Program.  Alternately, the platform may invite DP to join Core Data Program. </a:t>
              </a:r>
            </a:p>
          </p:txBody>
        </p:sp>
        <p:sp>
          <p:nvSpPr>
            <p:cNvPr id="416" name="Circle"/>
            <p:cNvSpPr/>
            <p:nvPr/>
          </p:nvSpPr>
          <p:spPr>
            <a:xfrm>
              <a:off x="3268417" y="1982926"/>
              <a:ext cx="326845" cy="326845"/>
            </a:xfrm>
            <a:prstGeom prst="ellipse">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417" name="3. DP agrees to provide data exclusively to platform for a leasing fee."/>
            <p:cNvSpPr txBox="1"/>
            <p:nvPr/>
          </p:nvSpPr>
          <p:spPr>
            <a:xfrm>
              <a:off x="4818210" y="959103"/>
              <a:ext cx="2223055" cy="922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b">
              <a:spAutoFit/>
            </a:bodyPr>
            <a:lstStyle/>
            <a:p>
              <a:pPr defTabSz="533400">
                <a:lnSpc>
                  <a:spcPct val="90000"/>
                </a:lnSpc>
                <a:spcBef>
                  <a:spcPts val="1100"/>
                </a:spcBef>
                <a:defRPr sz="1200">
                  <a:latin typeface="Gill Sans"/>
                  <a:ea typeface="Gill Sans"/>
                  <a:cs typeface="Gill Sans"/>
                  <a:sym typeface="Gill Sans"/>
                </a:defRPr>
              </a:pPr>
              <a:r>
                <a:t> </a:t>
              </a:r>
              <a:r>
                <a:rPr sz="2800"/>
                <a:t>3. </a:t>
              </a:r>
              <a:r>
                <a:rPr sz="1400"/>
                <a:t>DP agrees to provide data exclusively to platform for a leasing fee. </a:t>
              </a:r>
            </a:p>
          </p:txBody>
        </p:sp>
        <p:sp>
          <p:nvSpPr>
            <p:cNvPr id="418" name="Circle"/>
            <p:cNvSpPr/>
            <p:nvPr/>
          </p:nvSpPr>
          <p:spPr>
            <a:xfrm>
              <a:off x="5766315" y="1982926"/>
              <a:ext cx="326845" cy="326845"/>
            </a:xfrm>
            <a:prstGeom prst="ellipse">
              <a:avLst/>
            </a:pr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sp>
        <p:nvSpPr>
          <p:cNvPr id="420" name="TextBox 4"/>
          <p:cNvSpPr txBox="1"/>
          <p:nvPr/>
        </p:nvSpPr>
        <p:spPr>
          <a:xfrm>
            <a:off x="1829255" y="5679942"/>
            <a:ext cx="450251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3095B4"/>
                </a:solidFill>
                <a:latin typeface="Gill Sans"/>
                <a:ea typeface="Gill Sans"/>
                <a:cs typeface="Gill Sans"/>
                <a:sym typeface="Gill Sans"/>
              </a:defRPr>
            </a:lvl1pPr>
          </a:lstStyle>
          <a:p>
            <a:pPr/>
            <a:r>
              <a:t>Data Provider Journey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3" name="Text Placeholder 1"/>
          <p:cNvSpPr txBox="1"/>
          <p:nvPr>
            <p:ph type="body" sz="quarter" idx="1"/>
          </p:nvPr>
        </p:nvSpPr>
        <p:spPr>
          <a:xfrm>
            <a:off x="579306" y="118436"/>
            <a:ext cx="8242542" cy="1312761"/>
          </a:xfrm>
          <a:prstGeom prst="rect">
            <a:avLst/>
          </a:prstGeom>
        </p:spPr>
        <p:txBody>
          <a:bodyPr anchor="ctr"/>
          <a:lstStyle/>
          <a:p>
            <a:pPr/>
            <a:r>
              <a:t>Linked Data Products – Design Principles</a:t>
            </a:r>
          </a:p>
        </p:txBody>
      </p:sp>
      <p:sp>
        <p:nvSpPr>
          <p:cNvPr id="424" name="Text Placeholder 2"/>
          <p:cNvSpPr/>
          <p:nvPr>
            <p:ph type="body" idx="21"/>
          </p:nvPr>
        </p:nvSpPr>
        <p:spPr>
          <a:xfrm>
            <a:off x="618160" y="1094307"/>
            <a:ext cx="8221910" cy="5255381"/>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800">
                <a:latin typeface="Gill Sans"/>
                <a:ea typeface="Gill Sans"/>
                <a:cs typeface="Gill Sans"/>
                <a:sym typeface="Gill Sans"/>
              </a:defRPr>
            </a:pPr>
            <a:r>
              <a:t>Ensure that every linked data product has some core data.</a:t>
            </a:r>
          </a:p>
          <a:p>
            <a:pPr marL="285750" indent="-285750">
              <a:buSzPct val="100000"/>
              <a:buFont typeface="Arial"/>
              <a:buChar char="•"/>
              <a:defRPr sz="1800">
                <a:latin typeface="Gill Sans"/>
                <a:ea typeface="Gill Sans"/>
                <a:cs typeface="Gill Sans"/>
                <a:sym typeface="Gill Sans"/>
              </a:defRPr>
            </a:pPr>
            <a:r>
              <a:t>Limit complexity of the data product, at least in the early days of the platform.</a:t>
            </a:r>
          </a:p>
          <a:p>
            <a:pPr marL="285750" indent="-285750">
              <a:buSzPct val="100000"/>
              <a:buFont typeface="Arial"/>
              <a:buChar char="•"/>
              <a:defRPr sz="1800">
                <a:latin typeface="Gill Sans"/>
                <a:ea typeface="Gill Sans"/>
                <a:cs typeface="Gill Sans"/>
                <a:sym typeface="Gill Sans"/>
              </a:defRPr>
            </a:pPr>
            <a:r>
              <a:t>In the initial days, allow only one complementary data provider per linked data product.</a:t>
            </a:r>
          </a:p>
          <a:p>
            <a:pPr marL="285750" indent="-285750">
              <a:buSzPct val="100000"/>
              <a:buFont typeface="Arial"/>
              <a:buChar char="•"/>
              <a:defRPr sz="1800">
                <a:latin typeface="Gill Sans"/>
                <a:ea typeface="Gill Sans"/>
                <a:cs typeface="Gill Sans"/>
                <a:sym typeface="Gill Sans"/>
              </a:defRPr>
            </a:pPr>
          </a:p>
          <a:p>
            <a:pPr marL="285750" indent="-285750">
              <a:buSzPct val="100000"/>
              <a:buFont typeface="Arial"/>
              <a:buChar char="•"/>
              <a:defRPr sz="1800">
                <a:latin typeface="Gill Sans"/>
                <a:ea typeface="Gill Sans"/>
                <a:cs typeface="Gill Sans"/>
                <a:sym typeface="Gill Sans"/>
              </a:defRPr>
            </a:pPr>
            <a:r>
              <a:t>Most provisioning will be supply-driven and managed by the platform. The platform will create data products and market them.</a:t>
            </a:r>
          </a:p>
          <a:p>
            <a:pPr marL="285750" indent="-285750">
              <a:buSzPct val="100000"/>
              <a:buFont typeface="Arial"/>
              <a:buChar char="•"/>
              <a:defRPr sz="1800">
                <a:latin typeface="Gill Sans"/>
                <a:ea typeface="Gill Sans"/>
                <a:cs typeface="Gill Sans"/>
                <a:sym typeface="Gill Sans"/>
              </a:defRPr>
            </a:pPr>
            <a:r>
              <a:t>Some provisioning may be demand-driven. Buyers should have the ability to request for new linkages.</a:t>
            </a:r>
          </a:p>
          <a:p>
            <a:pPr marL="285750" indent="-285750">
              <a:buSzPct val="100000"/>
              <a:buFont typeface="Arial"/>
              <a:buChar char="•"/>
              <a:defRPr sz="1800">
                <a:latin typeface="Gill Sans"/>
                <a:ea typeface="Gill Sans"/>
                <a:cs typeface="Gill Sans"/>
                <a:sym typeface="Gill Sans"/>
              </a:defRPr>
            </a:pPr>
            <a:r>
              <a:t>All unlinked data will be available directly through the platform.</a:t>
            </a:r>
          </a:p>
          <a:p>
            <a:pPr marL="285750" indent="-285750">
              <a:buSzPct val="100000"/>
              <a:buFont typeface="Arial"/>
              <a:buChar char="•"/>
              <a:defRPr sz="1800">
                <a:latin typeface="Gill Sans"/>
                <a:ea typeface="Gill Sans"/>
                <a:cs typeface="Gill Sans"/>
                <a:sym typeface="Gill Sans"/>
              </a:defRPr>
            </a:pPr>
            <a:r>
              <a:t>Linked products will be available as priced and made available by the platform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7" name="Text Placeholder 1"/>
          <p:cNvSpPr txBox="1"/>
          <p:nvPr>
            <p:ph type="body" sz="quarter" idx="1"/>
          </p:nvPr>
        </p:nvSpPr>
        <p:spPr>
          <a:xfrm>
            <a:off x="579306" y="118436"/>
            <a:ext cx="8242542" cy="1312761"/>
          </a:xfrm>
          <a:prstGeom prst="rect">
            <a:avLst/>
          </a:prstGeom>
        </p:spPr>
        <p:txBody>
          <a:bodyPr anchor="ctr"/>
          <a:lstStyle/>
          <a:p>
            <a:pPr/>
            <a:r>
              <a:t>Data Product Micro-Architecture </a:t>
            </a:r>
          </a:p>
        </p:txBody>
      </p:sp>
      <p:grpSp>
        <p:nvGrpSpPr>
          <p:cNvPr id="430" name="Rectangle 9"/>
          <p:cNvGrpSpPr/>
          <p:nvPr/>
        </p:nvGrpSpPr>
        <p:grpSpPr>
          <a:xfrm>
            <a:off x="2838544" y="4729264"/>
            <a:ext cx="4656459" cy="685801"/>
            <a:chOff x="0" y="0"/>
            <a:chExt cx="4656458" cy="685800"/>
          </a:xfrm>
        </p:grpSpPr>
        <p:sp>
          <p:nvSpPr>
            <p:cNvPr id="428"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429" name="The definition of the use case and all intelligence on actual platform usage"/>
            <p:cNvSpPr txBox="1"/>
            <p:nvPr/>
          </p:nvSpPr>
          <p:spPr>
            <a:xfrm>
              <a:off x="50482" y="214630"/>
              <a:ext cx="4555494"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definition of the use case and all intelligence on actual platform usage</a:t>
              </a:r>
            </a:p>
          </p:txBody>
        </p:sp>
      </p:grpSp>
      <p:sp>
        <p:nvSpPr>
          <p:cNvPr id="431" name="TextBox 10"/>
          <p:cNvSpPr txBox="1"/>
          <p:nvPr/>
        </p:nvSpPr>
        <p:spPr>
          <a:xfrm>
            <a:off x="1206466" y="6550222"/>
            <a:ext cx="295503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005172"/>
                </a:solidFill>
                <a:latin typeface="Gill Sans"/>
                <a:ea typeface="Gill Sans"/>
                <a:cs typeface="Gill Sans"/>
                <a:sym typeface="Gill Sans"/>
              </a:defRPr>
            </a:lvl1pPr>
          </a:lstStyle>
          <a:p>
            <a:pPr/>
            <a:r>
              <a:t>Platform Owned</a:t>
            </a:r>
          </a:p>
        </p:txBody>
      </p:sp>
      <p:grpSp>
        <p:nvGrpSpPr>
          <p:cNvPr id="434" name="Rectangle 11"/>
          <p:cNvGrpSpPr/>
          <p:nvPr/>
        </p:nvGrpSpPr>
        <p:grpSpPr>
          <a:xfrm>
            <a:off x="2845752" y="3939363"/>
            <a:ext cx="4656459" cy="685801"/>
            <a:chOff x="0" y="0"/>
            <a:chExt cx="4656458" cy="685800"/>
          </a:xfrm>
        </p:grpSpPr>
        <p:sp>
          <p:nvSpPr>
            <p:cNvPr id="432"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433" name="The creation and management of data products, including pricing."/>
            <p:cNvSpPr txBox="1"/>
            <p:nvPr/>
          </p:nvSpPr>
          <p:spPr>
            <a:xfrm>
              <a:off x="50482" y="214630"/>
              <a:ext cx="4555494"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creation and management of data products, including pricing.</a:t>
              </a:r>
            </a:p>
          </p:txBody>
        </p:sp>
      </p:grpSp>
      <p:grpSp>
        <p:nvGrpSpPr>
          <p:cNvPr id="437" name="Rectangle 12"/>
          <p:cNvGrpSpPr/>
          <p:nvPr/>
        </p:nvGrpSpPr>
        <p:grpSpPr>
          <a:xfrm>
            <a:off x="2836273" y="3123319"/>
            <a:ext cx="4656459" cy="685801"/>
            <a:chOff x="0" y="0"/>
            <a:chExt cx="4656458" cy="685800"/>
          </a:xfrm>
        </p:grpSpPr>
        <p:sp>
          <p:nvSpPr>
            <p:cNvPr id="435"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436" name="Provide a unique identifier that can be used to link partner data with D&amp;B data."/>
            <p:cNvSpPr txBox="1"/>
            <p:nvPr/>
          </p:nvSpPr>
          <p:spPr>
            <a:xfrm>
              <a:off x="50482" y="132079"/>
              <a:ext cx="4555494"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Provide a unique identifier that can be used to link partner data with D&amp;B data.</a:t>
              </a:r>
            </a:p>
          </p:txBody>
        </p:sp>
      </p:grpSp>
      <p:grpSp>
        <p:nvGrpSpPr>
          <p:cNvPr id="440" name="Rectangle 13"/>
          <p:cNvGrpSpPr/>
          <p:nvPr/>
        </p:nvGrpSpPr>
        <p:grpSpPr>
          <a:xfrm>
            <a:off x="2834002" y="2295510"/>
            <a:ext cx="4656459" cy="685801"/>
            <a:chOff x="0" y="0"/>
            <a:chExt cx="4656458" cy="685800"/>
          </a:xfrm>
        </p:grpSpPr>
        <p:sp>
          <p:nvSpPr>
            <p:cNvPr id="438"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439" name="The exclusivity clauses may vary between core data and complementary data but all data made available through the platform should be hosted by the platform."/>
            <p:cNvSpPr txBox="1"/>
            <p:nvPr/>
          </p:nvSpPr>
          <p:spPr>
            <a:xfrm>
              <a:off x="50482" y="49530"/>
              <a:ext cx="455549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exclusivity clauses may vary between core data and complementary data but all data made available through the platform should be hosted by the platform.</a:t>
              </a:r>
            </a:p>
          </p:txBody>
        </p:sp>
      </p:grpSp>
      <p:grpSp>
        <p:nvGrpSpPr>
          <p:cNvPr id="443" name="Rectangle 16"/>
          <p:cNvGrpSpPr/>
          <p:nvPr/>
        </p:nvGrpSpPr>
        <p:grpSpPr>
          <a:xfrm>
            <a:off x="2836784" y="1477507"/>
            <a:ext cx="4656459" cy="685801"/>
            <a:chOff x="0" y="0"/>
            <a:chExt cx="4656458" cy="685800"/>
          </a:xfrm>
        </p:grpSpPr>
        <p:sp>
          <p:nvSpPr>
            <p:cNvPr id="441"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442" name="The onus for data updation is with the provider. The platform may offer updation/curation services for free (for core data) or for a fee (for complementary data)."/>
            <p:cNvSpPr txBox="1"/>
            <p:nvPr/>
          </p:nvSpPr>
          <p:spPr>
            <a:xfrm>
              <a:off x="50482" y="49530"/>
              <a:ext cx="455549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onus for data updation is with the provider. The platform may offer updation/curation services for free (for core data) or for a fee (for complementary data).</a:t>
              </a:r>
            </a:p>
          </p:txBody>
        </p:sp>
      </p:grpSp>
      <p:sp>
        <p:nvSpPr>
          <p:cNvPr id="444" name="Rectangle 17"/>
          <p:cNvSpPr/>
          <p:nvPr/>
        </p:nvSpPr>
        <p:spPr>
          <a:xfrm rot="16200000">
            <a:off x="1514806" y="4215598"/>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447" name="Rectangle 18"/>
          <p:cNvGrpSpPr/>
          <p:nvPr/>
        </p:nvGrpSpPr>
        <p:grpSpPr>
          <a:xfrm>
            <a:off x="1061548" y="4799829"/>
            <a:ext cx="1592319" cy="573792"/>
            <a:chOff x="0" y="0"/>
            <a:chExt cx="1592318" cy="573790"/>
          </a:xfrm>
        </p:grpSpPr>
        <p:sp>
          <p:nvSpPr>
            <p:cNvPr id="445"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446" name="Use Case Definition…"/>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100">
                  <a:solidFill>
                    <a:srgbClr val="FFFFFF"/>
                  </a:solidFill>
                  <a:latin typeface="Gill Sans"/>
                  <a:ea typeface="Gill Sans"/>
                  <a:cs typeface="Gill Sans"/>
                  <a:sym typeface="Gill Sans"/>
                </a:defRPr>
              </a:pPr>
              <a:r>
                <a:t>Use Case Definition</a:t>
              </a:r>
            </a:p>
            <a:p>
              <a:pPr algn="ctr">
                <a:defRPr sz="1100">
                  <a:solidFill>
                    <a:srgbClr val="FFFFFF"/>
                  </a:solidFill>
                  <a:latin typeface="Gill Sans"/>
                  <a:ea typeface="Gill Sans"/>
                  <a:cs typeface="Gill Sans"/>
                  <a:sym typeface="Gill Sans"/>
                </a:defRPr>
              </a:pPr>
              <a:r>
                <a:t>(Platform Owned)</a:t>
              </a:r>
            </a:p>
          </p:txBody>
        </p:sp>
      </p:grpSp>
      <p:sp>
        <p:nvSpPr>
          <p:cNvPr id="448" name="Rectangle 19"/>
          <p:cNvSpPr/>
          <p:nvPr/>
        </p:nvSpPr>
        <p:spPr>
          <a:xfrm rot="16200000">
            <a:off x="1515557" y="3420269"/>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451" name="Rectangle 20"/>
          <p:cNvGrpSpPr/>
          <p:nvPr/>
        </p:nvGrpSpPr>
        <p:grpSpPr>
          <a:xfrm>
            <a:off x="1062299" y="3998026"/>
            <a:ext cx="1592319" cy="586741"/>
            <a:chOff x="0" y="0"/>
            <a:chExt cx="1592318" cy="586740"/>
          </a:xfrm>
        </p:grpSpPr>
        <p:sp>
          <p:nvSpPr>
            <p:cNvPr id="449"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450" name="Product Bundling, Pricing and Management: (Platform Owned)"/>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Product Bundling, Pricing and Management: (Platform Owned)</a:t>
              </a:r>
            </a:p>
          </p:txBody>
        </p:sp>
      </p:grpSp>
      <p:sp>
        <p:nvSpPr>
          <p:cNvPr id="452" name="Rectangle 21"/>
          <p:cNvSpPr/>
          <p:nvPr/>
        </p:nvSpPr>
        <p:spPr>
          <a:xfrm rot="16200000">
            <a:off x="1515557" y="2605222"/>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455" name="Rectangle 22"/>
          <p:cNvGrpSpPr/>
          <p:nvPr/>
        </p:nvGrpSpPr>
        <p:grpSpPr>
          <a:xfrm>
            <a:off x="1062299" y="3189453"/>
            <a:ext cx="1592319" cy="573792"/>
            <a:chOff x="0" y="0"/>
            <a:chExt cx="1592318" cy="573790"/>
          </a:xfrm>
        </p:grpSpPr>
        <p:sp>
          <p:nvSpPr>
            <p:cNvPr id="453"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454" name="Data Linking…"/>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100">
                  <a:solidFill>
                    <a:srgbClr val="FFFFFF"/>
                  </a:solidFill>
                  <a:latin typeface="Gill Sans"/>
                  <a:ea typeface="Gill Sans"/>
                  <a:cs typeface="Gill Sans"/>
                  <a:sym typeface="Gill Sans"/>
                </a:defRPr>
              </a:pPr>
              <a:r>
                <a:t>Data Linking</a:t>
              </a:r>
            </a:p>
            <a:p>
              <a:pPr algn="ctr">
                <a:defRPr sz="1100">
                  <a:solidFill>
                    <a:srgbClr val="FFFFFF"/>
                  </a:solidFill>
                  <a:latin typeface="Gill Sans"/>
                  <a:ea typeface="Gill Sans"/>
                  <a:cs typeface="Gill Sans"/>
                  <a:sym typeface="Gill Sans"/>
                </a:defRPr>
              </a:pPr>
              <a:r>
                <a:t>(Platform Owned)</a:t>
              </a:r>
            </a:p>
          </p:txBody>
        </p:sp>
      </p:grpSp>
      <p:sp>
        <p:nvSpPr>
          <p:cNvPr id="456" name="Rectangle 23"/>
          <p:cNvSpPr/>
          <p:nvPr/>
        </p:nvSpPr>
        <p:spPr>
          <a:xfrm rot="16200000">
            <a:off x="1516308" y="1800418"/>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459" name="Rectangle 24"/>
          <p:cNvGrpSpPr/>
          <p:nvPr/>
        </p:nvGrpSpPr>
        <p:grpSpPr>
          <a:xfrm>
            <a:off x="1063050" y="2378174"/>
            <a:ext cx="1592319" cy="586741"/>
            <a:chOff x="0" y="0"/>
            <a:chExt cx="1592318" cy="586740"/>
          </a:xfrm>
        </p:grpSpPr>
        <p:sp>
          <p:nvSpPr>
            <p:cNvPr id="457"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458" name="Data Storage and Hosting…"/>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100">
                  <a:solidFill>
                    <a:srgbClr val="FFFFFF"/>
                  </a:solidFill>
                  <a:latin typeface="Gill Sans"/>
                  <a:ea typeface="Gill Sans"/>
                  <a:cs typeface="Gill Sans"/>
                  <a:sym typeface="Gill Sans"/>
                </a:defRPr>
              </a:pPr>
              <a:r>
                <a:t>Data Storage and Hosting</a:t>
              </a:r>
            </a:p>
            <a:p>
              <a:pPr algn="ctr">
                <a:defRPr sz="1100">
                  <a:solidFill>
                    <a:srgbClr val="FFFFFF"/>
                  </a:solidFill>
                  <a:latin typeface="Gill Sans"/>
                  <a:ea typeface="Gill Sans"/>
                  <a:cs typeface="Gill Sans"/>
                  <a:sym typeface="Gill Sans"/>
                </a:defRPr>
              </a:pPr>
              <a:r>
                <a:t>(Platform Owned)</a:t>
              </a:r>
            </a:p>
          </p:txBody>
        </p:sp>
      </p:grpSp>
      <p:sp>
        <p:nvSpPr>
          <p:cNvPr id="460" name="Rectangle 25"/>
          <p:cNvSpPr/>
          <p:nvPr/>
        </p:nvSpPr>
        <p:spPr>
          <a:xfrm rot="16200000">
            <a:off x="1507579" y="986134"/>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463" name="Rectangle 26"/>
          <p:cNvGrpSpPr/>
          <p:nvPr/>
        </p:nvGrpSpPr>
        <p:grpSpPr>
          <a:xfrm>
            <a:off x="1054321" y="1563891"/>
            <a:ext cx="1592319" cy="586741"/>
            <a:chOff x="0" y="0"/>
            <a:chExt cx="1592318" cy="586740"/>
          </a:xfrm>
        </p:grpSpPr>
        <p:sp>
          <p:nvSpPr>
            <p:cNvPr id="461"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462" name="Data Updation…"/>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100">
                  <a:solidFill>
                    <a:srgbClr val="FFFFFF"/>
                  </a:solidFill>
                  <a:latin typeface="Gill Sans"/>
                  <a:ea typeface="Gill Sans"/>
                  <a:cs typeface="Gill Sans"/>
                  <a:sym typeface="Gill Sans"/>
                </a:defRPr>
              </a:pPr>
              <a:r>
                <a:t>Data Updation</a:t>
              </a:r>
            </a:p>
            <a:p>
              <a:pPr algn="ctr">
                <a:defRPr sz="1100">
                  <a:solidFill>
                    <a:srgbClr val="FFFFFF"/>
                  </a:solidFill>
                  <a:latin typeface="Gill Sans"/>
                  <a:ea typeface="Gill Sans"/>
                  <a:cs typeface="Gill Sans"/>
                  <a:sym typeface="Gill Sans"/>
                </a:defRPr>
              </a:pPr>
              <a:r>
                <a:t>(Platform &amp; Data Provider - Shared)</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Text Placeholder 1"/>
          <p:cNvSpPr txBox="1"/>
          <p:nvPr>
            <p:ph type="body" sz="half" idx="1"/>
          </p:nvPr>
        </p:nvSpPr>
        <p:spPr>
          <a:xfrm>
            <a:off x="894033" y="2246660"/>
            <a:ext cx="7352802" cy="2353645"/>
          </a:xfrm>
          <a:prstGeom prst="rect">
            <a:avLst/>
          </a:prstGeom>
        </p:spPr>
        <p:txBody>
          <a:bodyPr/>
          <a:lstStyle/>
          <a:p>
            <a:pPr/>
            <a:r>
              <a:t>Curation &amp; Quality Control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8" name="Text Placeholder 1"/>
          <p:cNvSpPr txBox="1"/>
          <p:nvPr>
            <p:ph type="body" sz="quarter" idx="1"/>
          </p:nvPr>
        </p:nvSpPr>
        <p:spPr>
          <a:xfrm>
            <a:off x="579306" y="118436"/>
            <a:ext cx="8242542" cy="1312761"/>
          </a:xfrm>
          <a:prstGeom prst="rect">
            <a:avLst/>
          </a:prstGeom>
        </p:spPr>
        <p:txBody>
          <a:bodyPr anchor="ctr"/>
          <a:lstStyle/>
          <a:p>
            <a:pPr/>
            <a:r>
              <a:t>Key Goals for Curation </a:t>
            </a:r>
          </a:p>
        </p:txBody>
      </p:sp>
      <p:sp>
        <p:nvSpPr>
          <p:cNvPr id="469" name="Rectangle 17"/>
          <p:cNvSpPr/>
          <p:nvPr/>
        </p:nvSpPr>
        <p:spPr>
          <a:xfrm>
            <a:off x="620567" y="1988715"/>
            <a:ext cx="1817155" cy="2819868"/>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470" name="Rectangle 18"/>
          <p:cNvSpPr/>
          <p:nvPr/>
        </p:nvSpPr>
        <p:spPr>
          <a:xfrm>
            <a:off x="2632447" y="1981774"/>
            <a:ext cx="1817155" cy="2826809"/>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471" name="Rectangle 19"/>
          <p:cNvSpPr/>
          <p:nvPr/>
        </p:nvSpPr>
        <p:spPr>
          <a:xfrm>
            <a:off x="4638326" y="1974837"/>
            <a:ext cx="1817155" cy="2833747"/>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472" name="Text Placeholder 1"/>
          <p:cNvSpPr txBox="1"/>
          <p:nvPr/>
        </p:nvSpPr>
        <p:spPr>
          <a:xfrm>
            <a:off x="2615199" y="1988498"/>
            <a:ext cx="1893330"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ACCURACY</a:t>
            </a:r>
          </a:p>
        </p:txBody>
      </p:sp>
      <p:sp>
        <p:nvSpPr>
          <p:cNvPr id="473" name="TextBox 21"/>
          <p:cNvSpPr txBox="1"/>
          <p:nvPr/>
        </p:nvSpPr>
        <p:spPr>
          <a:xfrm>
            <a:off x="4789919" y="2520992"/>
            <a:ext cx="1505724"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71450" indent="-171450">
              <a:buSzPct val="100000"/>
              <a:buFont typeface="Arial"/>
              <a:buChar char="•"/>
              <a:defRPr sz="1200">
                <a:solidFill>
                  <a:srgbClr val="FFFFFF"/>
                </a:solidFill>
                <a:latin typeface="Gill Sans MT"/>
                <a:ea typeface="Gill Sans MT"/>
                <a:cs typeface="Gill Sans MT"/>
                <a:sym typeface="Gill Sans MT"/>
              </a:defRPr>
            </a:lvl1pPr>
          </a:lstStyle>
          <a:p>
            <a:pPr/>
            <a:r>
              <a:t>Track freshness of data</a:t>
            </a:r>
          </a:p>
        </p:txBody>
      </p:sp>
      <p:sp>
        <p:nvSpPr>
          <p:cNvPr id="474" name="TextBox 22"/>
          <p:cNvSpPr txBox="1"/>
          <p:nvPr/>
        </p:nvSpPr>
        <p:spPr>
          <a:xfrm>
            <a:off x="2800310" y="2505730"/>
            <a:ext cx="1505724"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71450" indent="-171450">
              <a:buSzPct val="100000"/>
              <a:buFont typeface="Arial"/>
              <a:buChar char="•"/>
              <a:defRPr sz="1200">
                <a:solidFill>
                  <a:srgbClr val="FFFFFF"/>
                </a:solidFill>
                <a:latin typeface="Gill Sans MT"/>
                <a:ea typeface="Gill Sans MT"/>
                <a:cs typeface="Gill Sans MT"/>
                <a:sym typeface="Gill Sans MT"/>
              </a:defRPr>
            </a:lvl1pPr>
          </a:lstStyle>
          <a:p>
            <a:pPr/>
            <a:r>
              <a:t>Checks &amp; balances to determine the correctness of data</a:t>
            </a:r>
          </a:p>
        </p:txBody>
      </p:sp>
      <p:sp>
        <p:nvSpPr>
          <p:cNvPr id="475" name="Straight Connector 23"/>
          <p:cNvSpPr/>
          <p:nvPr/>
        </p:nvSpPr>
        <p:spPr>
          <a:xfrm flipH="1">
            <a:off x="689140" y="3439636"/>
            <a:ext cx="1" cy="1548334"/>
          </a:xfrm>
          <a:prstGeom prst="line">
            <a:avLst/>
          </a:prstGeom>
          <a:ln w="6350">
            <a:solidFill>
              <a:srgbClr val="000000"/>
            </a:solidFill>
          </a:ln>
        </p:spPr>
        <p:txBody>
          <a:bodyPr lIns="45719" rIns="45719"/>
          <a:lstStyle/>
          <a:p>
            <a:pPr/>
          </a:p>
        </p:txBody>
      </p:sp>
      <p:sp>
        <p:nvSpPr>
          <p:cNvPr id="476" name="Straight Connector 24"/>
          <p:cNvSpPr/>
          <p:nvPr/>
        </p:nvSpPr>
        <p:spPr>
          <a:xfrm flipH="1">
            <a:off x="2709202" y="3432697"/>
            <a:ext cx="1" cy="1548334"/>
          </a:xfrm>
          <a:prstGeom prst="line">
            <a:avLst/>
          </a:prstGeom>
          <a:ln w="6350">
            <a:solidFill>
              <a:srgbClr val="000000"/>
            </a:solidFill>
          </a:ln>
        </p:spPr>
        <p:txBody>
          <a:bodyPr lIns="45719" rIns="45719"/>
          <a:lstStyle/>
          <a:p>
            <a:pPr/>
          </a:p>
        </p:txBody>
      </p:sp>
      <p:sp>
        <p:nvSpPr>
          <p:cNvPr id="477" name="Straight Connector 25"/>
          <p:cNvSpPr/>
          <p:nvPr/>
        </p:nvSpPr>
        <p:spPr>
          <a:xfrm>
            <a:off x="4718539" y="3425757"/>
            <a:ext cx="1" cy="1548334"/>
          </a:xfrm>
          <a:prstGeom prst="line">
            <a:avLst/>
          </a:prstGeom>
          <a:ln w="6350">
            <a:solidFill>
              <a:srgbClr val="000000"/>
            </a:solidFill>
          </a:ln>
        </p:spPr>
        <p:txBody>
          <a:bodyPr lIns="45719" rIns="45719"/>
          <a:lstStyle/>
          <a:p>
            <a:pPr/>
          </a:p>
        </p:txBody>
      </p:sp>
      <p:sp>
        <p:nvSpPr>
          <p:cNvPr id="478" name="TextBox 26"/>
          <p:cNvSpPr txBox="1"/>
          <p:nvPr/>
        </p:nvSpPr>
        <p:spPr>
          <a:xfrm>
            <a:off x="735646" y="4698851"/>
            <a:ext cx="1505723"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1.</a:t>
            </a:r>
          </a:p>
        </p:txBody>
      </p:sp>
      <p:sp>
        <p:nvSpPr>
          <p:cNvPr id="479" name="TextBox 27"/>
          <p:cNvSpPr txBox="1"/>
          <p:nvPr/>
        </p:nvSpPr>
        <p:spPr>
          <a:xfrm>
            <a:off x="2761774" y="4677764"/>
            <a:ext cx="1505724"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2.</a:t>
            </a:r>
          </a:p>
        </p:txBody>
      </p:sp>
      <p:sp>
        <p:nvSpPr>
          <p:cNvPr id="480" name="TextBox 28"/>
          <p:cNvSpPr txBox="1"/>
          <p:nvPr/>
        </p:nvSpPr>
        <p:spPr>
          <a:xfrm>
            <a:off x="4774036" y="4642794"/>
            <a:ext cx="1505724"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3.</a:t>
            </a:r>
          </a:p>
        </p:txBody>
      </p:sp>
      <p:sp>
        <p:nvSpPr>
          <p:cNvPr id="481" name="Rectangle 29"/>
          <p:cNvSpPr/>
          <p:nvPr/>
        </p:nvSpPr>
        <p:spPr>
          <a:xfrm>
            <a:off x="6629764" y="1974565"/>
            <a:ext cx="1817155" cy="2820434"/>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482" name="TextBox 30"/>
          <p:cNvSpPr txBox="1"/>
          <p:nvPr/>
        </p:nvSpPr>
        <p:spPr>
          <a:xfrm>
            <a:off x="6733814" y="2525097"/>
            <a:ext cx="1505724"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solidFill>
                  <a:srgbClr val="FFFFFF"/>
                </a:solidFill>
                <a:latin typeface="Gill Sans MT"/>
                <a:ea typeface="Gill Sans MT"/>
                <a:cs typeface="Gill Sans MT"/>
                <a:sym typeface="Gill Sans MT"/>
              </a:defRPr>
            </a:pPr>
            <a:r>
              <a:t>Consistency of data across providers </a:t>
            </a:r>
          </a:p>
          <a:p>
            <a:pPr marL="171450" indent="-171450">
              <a:buSzPct val="100000"/>
              <a:buFont typeface="Arial"/>
              <a:buChar char="•"/>
              <a:defRPr sz="1200">
                <a:solidFill>
                  <a:srgbClr val="FFFFFF"/>
                </a:solidFill>
                <a:latin typeface="Gill Sans MT"/>
                <a:ea typeface="Gill Sans MT"/>
                <a:cs typeface="Gill Sans MT"/>
                <a:sym typeface="Gill Sans MT"/>
              </a:defRPr>
            </a:pPr>
          </a:p>
        </p:txBody>
      </p:sp>
      <p:sp>
        <p:nvSpPr>
          <p:cNvPr id="483" name="Straight Connector 31"/>
          <p:cNvSpPr/>
          <p:nvPr/>
        </p:nvSpPr>
        <p:spPr>
          <a:xfrm>
            <a:off x="6709978" y="3425487"/>
            <a:ext cx="1" cy="1548334"/>
          </a:xfrm>
          <a:prstGeom prst="line">
            <a:avLst/>
          </a:prstGeom>
          <a:ln w="6350">
            <a:solidFill>
              <a:srgbClr val="000000"/>
            </a:solidFill>
          </a:ln>
        </p:spPr>
        <p:txBody>
          <a:bodyPr lIns="45719" rIns="45719"/>
          <a:lstStyle/>
          <a:p>
            <a:pPr/>
          </a:p>
        </p:txBody>
      </p:sp>
      <p:sp>
        <p:nvSpPr>
          <p:cNvPr id="484" name="TextBox 32"/>
          <p:cNvSpPr txBox="1"/>
          <p:nvPr/>
        </p:nvSpPr>
        <p:spPr>
          <a:xfrm>
            <a:off x="6765474" y="4642523"/>
            <a:ext cx="1505724"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4.</a:t>
            </a:r>
          </a:p>
        </p:txBody>
      </p:sp>
      <p:sp>
        <p:nvSpPr>
          <p:cNvPr id="485" name="Text Placeholder 1"/>
          <p:cNvSpPr txBox="1"/>
          <p:nvPr/>
        </p:nvSpPr>
        <p:spPr>
          <a:xfrm>
            <a:off x="664855" y="1995167"/>
            <a:ext cx="1726875"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COMPLETENESS</a:t>
            </a:r>
          </a:p>
        </p:txBody>
      </p:sp>
      <p:sp>
        <p:nvSpPr>
          <p:cNvPr id="486" name="Text Placeholder 1"/>
          <p:cNvSpPr txBox="1"/>
          <p:nvPr/>
        </p:nvSpPr>
        <p:spPr>
          <a:xfrm>
            <a:off x="4689641" y="1981019"/>
            <a:ext cx="1726874"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TIMELINESS</a:t>
            </a:r>
          </a:p>
        </p:txBody>
      </p:sp>
      <p:sp>
        <p:nvSpPr>
          <p:cNvPr id="487" name="Text Placeholder 1"/>
          <p:cNvSpPr txBox="1"/>
          <p:nvPr/>
        </p:nvSpPr>
        <p:spPr>
          <a:xfrm>
            <a:off x="6681141" y="1994618"/>
            <a:ext cx="1726874"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CONSISTENCY</a:t>
            </a:r>
          </a:p>
        </p:txBody>
      </p:sp>
      <p:sp>
        <p:nvSpPr>
          <p:cNvPr id="488" name="TextBox 36"/>
          <p:cNvSpPr txBox="1"/>
          <p:nvPr/>
        </p:nvSpPr>
        <p:spPr>
          <a:xfrm>
            <a:off x="820047" y="2525335"/>
            <a:ext cx="1505723"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solidFill>
                  <a:srgbClr val="FFFFFF"/>
                </a:solidFill>
                <a:latin typeface="Gill Sans MT"/>
                <a:ea typeface="Gill Sans MT"/>
                <a:cs typeface="Gill Sans MT"/>
                <a:sym typeface="Gill Sans MT"/>
              </a:defRPr>
            </a:pPr>
            <a:r>
              <a:t>Completeness of datasets and data fields</a:t>
            </a:r>
          </a:p>
          <a:p>
            <a:pPr>
              <a:defRPr sz="1200">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Text Placeholder 1"/>
          <p:cNvSpPr txBox="1"/>
          <p:nvPr>
            <p:ph type="body" sz="quarter" idx="1"/>
          </p:nvPr>
        </p:nvSpPr>
        <p:spPr>
          <a:xfrm>
            <a:off x="579306" y="118436"/>
            <a:ext cx="8242542" cy="1312761"/>
          </a:xfrm>
          <a:prstGeom prst="rect">
            <a:avLst/>
          </a:prstGeom>
        </p:spPr>
        <p:txBody>
          <a:bodyPr anchor="ctr"/>
          <a:lstStyle/>
          <a:p>
            <a:pPr/>
            <a:r>
              <a:t>Models of Curation</a:t>
            </a:r>
          </a:p>
        </p:txBody>
      </p:sp>
      <p:grpSp>
        <p:nvGrpSpPr>
          <p:cNvPr id="494" name="Rectangle 30"/>
          <p:cNvGrpSpPr/>
          <p:nvPr/>
        </p:nvGrpSpPr>
        <p:grpSpPr>
          <a:xfrm>
            <a:off x="2810110" y="4075336"/>
            <a:ext cx="5464274" cy="685801"/>
            <a:chOff x="0" y="0"/>
            <a:chExt cx="5464273" cy="685800"/>
          </a:xfrm>
        </p:grpSpPr>
        <p:sp>
          <p:nvSpPr>
            <p:cNvPr id="492" name="Rectangle"/>
            <p:cNvSpPr/>
            <p:nvPr/>
          </p:nvSpPr>
          <p:spPr>
            <a:xfrm>
              <a:off x="-1" y="0"/>
              <a:ext cx="5464275"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493" name="Platform encourages data partners to constantly improve their data by communicating actions of other data partners and the effectiveness of those curation actions towards generation of more business for those partners."/>
            <p:cNvSpPr txBox="1"/>
            <p:nvPr/>
          </p:nvSpPr>
          <p:spPr>
            <a:xfrm>
              <a:off x="50482" y="49530"/>
              <a:ext cx="5363309"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Platform encourages data partners to constantly improve their data by communicating actions of other data partners and the effectiveness of those curation actions towards generation of more business for those partners.</a:t>
              </a:r>
            </a:p>
          </p:txBody>
        </p:sp>
      </p:grpSp>
      <p:grpSp>
        <p:nvGrpSpPr>
          <p:cNvPr id="497" name="Rectangle 31"/>
          <p:cNvGrpSpPr/>
          <p:nvPr/>
        </p:nvGrpSpPr>
        <p:grpSpPr>
          <a:xfrm>
            <a:off x="2817317" y="3280847"/>
            <a:ext cx="5466546" cy="751841"/>
            <a:chOff x="0" y="0"/>
            <a:chExt cx="5466544" cy="751840"/>
          </a:xfrm>
        </p:grpSpPr>
        <p:sp>
          <p:nvSpPr>
            <p:cNvPr id="495" name="Rectangle"/>
            <p:cNvSpPr/>
            <p:nvPr/>
          </p:nvSpPr>
          <p:spPr>
            <a:xfrm>
              <a:off x="0" y="33020"/>
              <a:ext cx="5466545"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496" name="Correlation of data with D&amp;B data to ensure consistency…"/>
            <p:cNvSpPr txBox="1"/>
            <p:nvPr/>
          </p:nvSpPr>
          <p:spPr>
            <a:xfrm>
              <a:off x="50482" y="0"/>
              <a:ext cx="5365580" cy="7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Correlation of data with D&amp;B data to ensure consistency</a:t>
              </a:r>
            </a:p>
            <a:p>
              <a:pPr marL="171450" indent="-171450">
                <a:buSzPct val="100000"/>
                <a:buFont typeface="Arial"/>
                <a:buChar char="•"/>
                <a:defRPr sz="1100">
                  <a:solidFill>
                    <a:srgbClr val="FFFFFF"/>
                  </a:solidFill>
                  <a:latin typeface="Gill Sans MT"/>
                  <a:ea typeface="Gill Sans MT"/>
                  <a:cs typeface="Gill Sans MT"/>
                  <a:sym typeface="Gill Sans MT"/>
                </a:defRPr>
              </a:pPr>
              <a:r>
                <a:t>Correlation of data between two different data partners to ensure consistency </a:t>
              </a:r>
            </a:p>
            <a:p>
              <a:pPr marL="171450" indent="-171450">
                <a:buSzPct val="100000"/>
                <a:buFont typeface="Arial"/>
                <a:buChar char="•"/>
                <a:defRPr sz="1100">
                  <a:solidFill>
                    <a:srgbClr val="FFFFFF"/>
                  </a:solidFill>
                  <a:latin typeface="Gill Sans MT"/>
                  <a:ea typeface="Gill Sans MT"/>
                  <a:cs typeface="Gill Sans MT"/>
                  <a:sym typeface="Gill Sans MT"/>
                </a:defRPr>
              </a:pPr>
              <a:r>
                <a:t>Automated identification of data that isn’t refreshed as often as needed</a:t>
              </a:r>
            </a:p>
            <a:p>
              <a:pPr marL="171450" indent="-171450">
                <a:buSzPct val="100000"/>
                <a:buFont typeface="Arial"/>
                <a:buChar char="•"/>
                <a:defRPr sz="1100">
                  <a:solidFill>
                    <a:srgbClr val="FFFFFF"/>
                  </a:solidFill>
                  <a:latin typeface="Gill Sans MT"/>
                  <a:ea typeface="Gill Sans MT"/>
                  <a:cs typeface="Gill Sans MT"/>
                  <a:sym typeface="Gill Sans MT"/>
                </a:defRPr>
              </a:pPr>
              <a:r>
                <a:t>Determining completeness of data fields in an automated fashion</a:t>
              </a:r>
            </a:p>
          </p:txBody>
        </p:sp>
      </p:grpSp>
      <p:grpSp>
        <p:nvGrpSpPr>
          <p:cNvPr id="500" name="Rectangle 32"/>
          <p:cNvGrpSpPr/>
          <p:nvPr/>
        </p:nvGrpSpPr>
        <p:grpSpPr>
          <a:xfrm>
            <a:off x="2807839" y="2545207"/>
            <a:ext cx="5466546" cy="685801"/>
            <a:chOff x="0" y="0"/>
            <a:chExt cx="5466544" cy="685800"/>
          </a:xfrm>
        </p:grpSpPr>
        <p:sp>
          <p:nvSpPr>
            <p:cNvPr id="498" name="Rectangle"/>
            <p:cNvSpPr/>
            <p:nvPr/>
          </p:nvSpPr>
          <p:spPr>
            <a:xfrm>
              <a:off x="-1" y="0"/>
              <a:ext cx="5466546"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499" name="Ratings, reviews and other feedback on quality and usefulness of data.…"/>
            <p:cNvSpPr txBox="1"/>
            <p:nvPr/>
          </p:nvSpPr>
          <p:spPr>
            <a:xfrm>
              <a:off x="50482" y="132079"/>
              <a:ext cx="53655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Ratings, reviews and other feedback on quality and usefulness of data. </a:t>
              </a:r>
            </a:p>
            <a:p>
              <a:pPr marL="171450" indent="-171450">
                <a:buSzPct val="100000"/>
                <a:buFont typeface="Arial"/>
                <a:buChar char="•"/>
                <a:defRPr sz="1100">
                  <a:solidFill>
                    <a:srgbClr val="FFFFFF"/>
                  </a:solidFill>
                  <a:latin typeface="Gill Sans MT"/>
                  <a:ea typeface="Gill Sans MT"/>
                  <a:cs typeface="Gill Sans MT"/>
                  <a:sym typeface="Gill Sans MT"/>
                </a:defRPr>
              </a:pPr>
              <a:r>
                <a:t>Explicit reporting of incorrect data.</a:t>
              </a:r>
            </a:p>
          </p:txBody>
        </p:sp>
      </p:grpSp>
      <p:grpSp>
        <p:nvGrpSpPr>
          <p:cNvPr id="503" name="Rectangle 33"/>
          <p:cNvGrpSpPr/>
          <p:nvPr/>
        </p:nvGrpSpPr>
        <p:grpSpPr>
          <a:xfrm>
            <a:off x="2805567" y="1722286"/>
            <a:ext cx="5468818" cy="751841"/>
            <a:chOff x="0" y="0"/>
            <a:chExt cx="5468816" cy="751840"/>
          </a:xfrm>
        </p:grpSpPr>
        <p:sp>
          <p:nvSpPr>
            <p:cNvPr id="501" name="Rectangle"/>
            <p:cNvSpPr/>
            <p:nvPr/>
          </p:nvSpPr>
          <p:spPr>
            <a:xfrm>
              <a:off x="0" y="33020"/>
              <a:ext cx="5468817"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502" name="The platform moderates data quality on an ongoing basis.…"/>
            <p:cNvSpPr txBox="1"/>
            <p:nvPr/>
          </p:nvSpPr>
          <p:spPr>
            <a:xfrm>
              <a:off x="50482" y="0"/>
              <a:ext cx="5367852" cy="7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The platform moderates data quality on an ongoing basis. </a:t>
              </a:r>
            </a:p>
            <a:p>
              <a:pPr marL="171450" indent="-171450">
                <a:buSzPct val="100000"/>
                <a:buFont typeface="Arial"/>
                <a:buChar char="•"/>
                <a:defRPr sz="1100">
                  <a:solidFill>
                    <a:srgbClr val="FFFFFF"/>
                  </a:solidFill>
                  <a:latin typeface="Gill Sans MT"/>
                  <a:ea typeface="Gill Sans MT"/>
                  <a:cs typeface="Gill Sans MT"/>
                  <a:sym typeface="Gill Sans MT"/>
                </a:defRPr>
              </a:pPr>
              <a:r>
                <a:t>Administrators editorially sample certain types of partner data. </a:t>
              </a:r>
            </a:p>
            <a:p>
              <a:pPr marL="171450" indent="-171450">
                <a:buSzPct val="100000"/>
                <a:buFont typeface="Arial"/>
                <a:buChar char="•"/>
                <a:defRPr sz="1100">
                  <a:solidFill>
                    <a:srgbClr val="FFFFFF"/>
                  </a:solidFill>
                  <a:latin typeface="Gill Sans MT"/>
                  <a:ea typeface="Gill Sans MT"/>
                  <a:cs typeface="Gill Sans MT"/>
                  <a:sym typeface="Gill Sans MT"/>
                </a:defRPr>
              </a:pPr>
              <a:r>
                <a:t>Driven by events that are triggered by curation mechanisms. e.g. social feedback and algorithmic checks.</a:t>
              </a:r>
            </a:p>
          </p:txBody>
        </p:sp>
      </p:grpSp>
      <p:grpSp>
        <p:nvGrpSpPr>
          <p:cNvPr id="506" name="Rectangle 34"/>
          <p:cNvGrpSpPr/>
          <p:nvPr/>
        </p:nvGrpSpPr>
        <p:grpSpPr>
          <a:xfrm>
            <a:off x="2808350" y="984687"/>
            <a:ext cx="5447079" cy="685801"/>
            <a:chOff x="0" y="0"/>
            <a:chExt cx="5447077" cy="685800"/>
          </a:xfrm>
        </p:grpSpPr>
        <p:sp>
          <p:nvSpPr>
            <p:cNvPr id="504" name="Rectangle"/>
            <p:cNvSpPr/>
            <p:nvPr/>
          </p:nvSpPr>
          <p:spPr>
            <a:xfrm>
              <a:off x="0" y="0"/>
              <a:ext cx="5447078"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505" name="Institute a series of screening checks while on-boarding a new partner…"/>
            <p:cNvSpPr txBox="1"/>
            <p:nvPr/>
          </p:nvSpPr>
          <p:spPr>
            <a:xfrm>
              <a:off x="50482" y="49530"/>
              <a:ext cx="534611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Institute a series of screening checks while on-boarding a new partner</a:t>
              </a:r>
            </a:p>
            <a:p>
              <a:pPr marL="171450" indent="-171450">
                <a:buSzPct val="100000"/>
                <a:buFont typeface="Arial"/>
                <a:buChar char="•"/>
                <a:defRPr sz="1100">
                  <a:solidFill>
                    <a:srgbClr val="FFFFFF"/>
                  </a:solidFill>
                  <a:latin typeface="Gill Sans MT"/>
                  <a:ea typeface="Gill Sans MT"/>
                  <a:cs typeface="Gill Sans MT"/>
                  <a:sym typeface="Gill Sans MT"/>
                </a:defRPr>
              </a:pPr>
              <a:r>
                <a:t>Partners that fail to comply with these checks may not be on-boarded until their data meets the minimum quality mark.</a:t>
              </a:r>
            </a:p>
          </p:txBody>
        </p:sp>
      </p:grpSp>
      <p:sp>
        <p:nvSpPr>
          <p:cNvPr id="507" name="Rectangle 35"/>
          <p:cNvSpPr/>
          <p:nvPr/>
        </p:nvSpPr>
        <p:spPr>
          <a:xfrm rot="16200000">
            <a:off x="1486373" y="3561669"/>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10" name="Rectangle 36"/>
          <p:cNvGrpSpPr/>
          <p:nvPr/>
        </p:nvGrpSpPr>
        <p:grpSpPr>
          <a:xfrm>
            <a:off x="1033115" y="4139426"/>
            <a:ext cx="1592319" cy="586741"/>
            <a:chOff x="0" y="0"/>
            <a:chExt cx="1592318" cy="586740"/>
          </a:xfrm>
        </p:grpSpPr>
        <p:sp>
          <p:nvSpPr>
            <p:cNvPr id="508"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09" name="5. Algorithmic Communication of Peer Feedback"/>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5. Algorithmic Communication of Peer Feedback</a:t>
              </a:r>
            </a:p>
          </p:txBody>
        </p:sp>
      </p:grpSp>
      <p:sp>
        <p:nvSpPr>
          <p:cNvPr id="511" name="Rectangle 37"/>
          <p:cNvSpPr/>
          <p:nvPr/>
        </p:nvSpPr>
        <p:spPr>
          <a:xfrm rot="16200000">
            <a:off x="1487123" y="2794773"/>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14" name="Rectangle 38"/>
          <p:cNvGrpSpPr/>
          <p:nvPr/>
        </p:nvGrpSpPr>
        <p:grpSpPr>
          <a:xfrm>
            <a:off x="1033865" y="3379003"/>
            <a:ext cx="1592319" cy="573792"/>
            <a:chOff x="0" y="0"/>
            <a:chExt cx="1592318" cy="573790"/>
          </a:xfrm>
        </p:grpSpPr>
        <p:sp>
          <p:nvSpPr>
            <p:cNvPr id="512"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13" name="4. Algorithmic Checks"/>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4. Algorithmic Checks</a:t>
              </a:r>
            </a:p>
          </p:txBody>
        </p:sp>
      </p:grpSp>
      <p:sp>
        <p:nvSpPr>
          <p:cNvPr id="515" name="Rectangle 39"/>
          <p:cNvSpPr/>
          <p:nvPr/>
        </p:nvSpPr>
        <p:spPr>
          <a:xfrm rot="16200000">
            <a:off x="1487123" y="2027110"/>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18" name="Rectangle 42"/>
          <p:cNvGrpSpPr/>
          <p:nvPr/>
        </p:nvGrpSpPr>
        <p:grpSpPr>
          <a:xfrm>
            <a:off x="1033864" y="2611341"/>
            <a:ext cx="1592320" cy="573792"/>
            <a:chOff x="0" y="0"/>
            <a:chExt cx="1592318" cy="573790"/>
          </a:xfrm>
        </p:grpSpPr>
        <p:sp>
          <p:nvSpPr>
            <p:cNvPr id="516"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17" name="3. Explicit Social Feedback"/>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3. Explicit Social Feedback</a:t>
              </a:r>
            </a:p>
          </p:txBody>
        </p:sp>
      </p:grpSp>
      <p:sp>
        <p:nvSpPr>
          <p:cNvPr id="519" name="Rectangle 43"/>
          <p:cNvSpPr/>
          <p:nvPr/>
        </p:nvSpPr>
        <p:spPr>
          <a:xfrm rot="16200000">
            <a:off x="1487874" y="1260213"/>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22" name="Rectangle 44"/>
          <p:cNvGrpSpPr/>
          <p:nvPr/>
        </p:nvGrpSpPr>
        <p:grpSpPr>
          <a:xfrm>
            <a:off x="1034616" y="1844444"/>
            <a:ext cx="1592319" cy="573792"/>
            <a:chOff x="0" y="0"/>
            <a:chExt cx="1592318" cy="573790"/>
          </a:xfrm>
        </p:grpSpPr>
        <p:sp>
          <p:nvSpPr>
            <p:cNvPr id="520"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21" name="2. Ongoing Editorial Moderation"/>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2. Ongoing Editorial Moderation</a:t>
              </a:r>
            </a:p>
          </p:txBody>
        </p:sp>
      </p:grpSp>
      <p:sp>
        <p:nvSpPr>
          <p:cNvPr id="523" name="Rectangle 45"/>
          <p:cNvSpPr/>
          <p:nvPr/>
        </p:nvSpPr>
        <p:spPr>
          <a:xfrm rot="16200000">
            <a:off x="1479145" y="493316"/>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26" name="Rectangle 46"/>
          <p:cNvGrpSpPr/>
          <p:nvPr/>
        </p:nvGrpSpPr>
        <p:grpSpPr>
          <a:xfrm>
            <a:off x="1025887" y="1077547"/>
            <a:ext cx="1592319" cy="573792"/>
            <a:chOff x="0" y="0"/>
            <a:chExt cx="1592318" cy="573790"/>
          </a:xfrm>
        </p:grpSpPr>
        <p:sp>
          <p:nvSpPr>
            <p:cNvPr id="524"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25" name="1. Editorial Check at Onboarding"/>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1. Editorial Check at Onboarding</a:t>
              </a:r>
            </a:p>
          </p:txBody>
        </p:sp>
      </p:grpSp>
      <p:grpSp>
        <p:nvGrpSpPr>
          <p:cNvPr id="529" name="Rectangle 47"/>
          <p:cNvGrpSpPr/>
          <p:nvPr/>
        </p:nvGrpSpPr>
        <p:grpSpPr>
          <a:xfrm>
            <a:off x="2810859" y="5578401"/>
            <a:ext cx="5463525" cy="751841"/>
            <a:chOff x="0" y="0"/>
            <a:chExt cx="5463523" cy="751840"/>
          </a:xfrm>
        </p:grpSpPr>
        <p:sp>
          <p:nvSpPr>
            <p:cNvPr id="527" name="Rectangle"/>
            <p:cNvSpPr/>
            <p:nvPr/>
          </p:nvSpPr>
          <p:spPr>
            <a:xfrm>
              <a:off x="0" y="33020"/>
              <a:ext cx="5463524"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528" name="Tracking of buyer actions that are indicative of quality of data. e.g. if certain purchased data is used much less than is expected for the data type, it may indicate poor quality. Repeated disengagement across buyers for the same data may indicate a qua"/>
            <p:cNvSpPr txBox="1"/>
            <p:nvPr/>
          </p:nvSpPr>
          <p:spPr>
            <a:xfrm>
              <a:off x="50482" y="0"/>
              <a:ext cx="5362559" cy="7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Tracking of buyer actions that are indicative of quality of data. e.g. if certain purchased data is used much less than is expected for the data type, it may indicate poor quality. Repeated disengagement across buyers for the same data may indicate a quality issue more strongly.</a:t>
              </a:r>
            </a:p>
          </p:txBody>
        </p:sp>
      </p:grpSp>
      <p:grpSp>
        <p:nvGrpSpPr>
          <p:cNvPr id="532" name="Rectangle 48"/>
          <p:cNvGrpSpPr/>
          <p:nvPr/>
        </p:nvGrpSpPr>
        <p:grpSpPr>
          <a:xfrm>
            <a:off x="2818067" y="4772482"/>
            <a:ext cx="5456317" cy="840741"/>
            <a:chOff x="0" y="0"/>
            <a:chExt cx="5456316" cy="840739"/>
          </a:xfrm>
        </p:grpSpPr>
        <p:sp>
          <p:nvSpPr>
            <p:cNvPr id="530" name="Rectangle"/>
            <p:cNvSpPr/>
            <p:nvPr/>
          </p:nvSpPr>
          <p:spPr>
            <a:xfrm>
              <a:off x="0" y="77469"/>
              <a:ext cx="5456317"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900">
                  <a:solidFill>
                    <a:srgbClr val="FFFFFF"/>
                  </a:solidFill>
                  <a:latin typeface="Gill Sans MT"/>
                  <a:ea typeface="Gill Sans MT"/>
                  <a:cs typeface="Gill Sans MT"/>
                  <a:sym typeface="Gill Sans MT"/>
                </a:defRPr>
              </a:pPr>
            </a:p>
          </p:txBody>
        </p:sp>
        <p:sp>
          <p:nvSpPr>
            <p:cNvPr id="531" name="In this model, data partners may pay the platform to get their data curated. Consequently, data that gets curated in this fashion may be,…"/>
            <p:cNvSpPr txBox="1"/>
            <p:nvPr/>
          </p:nvSpPr>
          <p:spPr>
            <a:xfrm>
              <a:off x="50482" y="0"/>
              <a:ext cx="5355352" cy="840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In this model, data partners may pay the platform to get their data curated. Consequently, data that gets curated in this fashion may be,</a:t>
              </a:r>
            </a:p>
            <a:p>
              <a:pPr marL="228600" indent="-228600">
                <a:buSzPct val="100000"/>
                <a:buAutoNum type="arabicPeriod" startAt="1"/>
                <a:defRPr sz="900">
                  <a:solidFill>
                    <a:srgbClr val="FFFFFF"/>
                  </a:solidFill>
                  <a:latin typeface="Gill Sans MT"/>
                  <a:ea typeface="Gill Sans MT"/>
                  <a:cs typeface="Gill Sans MT"/>
                  <a:sym typeface="Gill Sans MT"/>
                </a:defRPr>
              </a:pPr>
              <a:r>
                <a:t>Ranked higher in search results</a:t>
              </a:r>
            </a:p>
            <a:p>
              <a:pPr marL="228600" indent="-228600">
                <a:buSzPct val="100000"/>
                <a:buAutoNum type="arabicPeriod" startAt="1"/>
                <a:defRPr sz="900">
                  <a:solidFill>
                    <a:srgbClr val="FFFFFF"/>
                  </a:solidFill>
                  <a:latin typeface="Gill Sans MT"/>
                  <a:ea typeface="Gill Sans MT"/>
                  <a:cs typeface="Gill Sans MT"/>
                  <a:sym typeface="Gill Sans MT"/>
                </a:defRPr>
              </a:pPr>
              <a:r>
                <a:t>Certified as high quality data</a:t>
              </a:r>
            </a:p>
            <a:p>
              <a:pPr marL="228600" indent="-228600">
                <a:buSzPct val="100000"/>
                <a:buAutoNum type="arabicPeriod" startAt="1"/>
                <a:defRPr sz="900">
                  <a:solidFill>
                    <a:srgbClr val="FFFFFF"/>
                  </a:solidFill>
                  <a:latin typeface="Gill Sans MT"/>
                  <a:ea typeface="Gill Sans MT"/>
                  <a:cs typeface="Gill Sans MT"/>
                  <a:sym typeface="Gill Sans MT"/>
                </a:defRPr>
              </a:pPr>
              <a:r>
                <a:t>More likely to be included in the Core Data Program</a:t>
              </a:r>
            </a:p>
          </p:txBody>
        </p:sp>
      </p:grpSp>
      <p:sp>
        <p:nvSpPr>
          <p:cNvPr id="533" name="Rectangle 49"/>
          <p:cNvSpPr/>
          <p:nvPr/>
        </p:nvSpPr>
        <p:spPr>
          <a:xfrm rot="16200000">
            <a:off x="1487123" y="5097755"/>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36" name="Rectangle 50"/>
          <p:cNvGrpSpPr/>
          <p:nvPr/>
        </p:nvGrpSpPr>
        <p:grpSpPr>
          <a:xfrm>
            <a:off x="1033864" y="5681986"/>
            <a:ext cx="1592320" cy="573792"/>
            <a:chOff x="0" y="0"/>
            <a:chExt cx="1592318" cy="573790"/>
          </a:xfrm>
        </p:grpSpPr>
        <p:sp>
          <p:nvSpPr>
            <p:cNvPr id="534"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35" name="7. Implicit Social Feedback"/>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7. Implicit Social Feedback</a:t>
              </a:r>
            </a:p>
          </p:txBody>
        </p:sp>
      </p:grpSp>
      <p:sp>
        <p:nvSpPr>
          <p:cNvPr id="537" name="Rectangle 51"/>
          <p:cNvSpPr/>
          <p:nvPr/>
        </p:nvSpPr>
        <p:spPr>
          <a:xfrm rot="16200000">
            <a:off x="1487874" y="4330858"/>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540" name="Rectangle 52"/>
          <p:cNvGrpSpPr/>
          <p:nvPr/>
        </p:nvGrpSpPr>
        <p:grpSpPr>
          <a:xfrm>
            <a:off x="1034616" y="4915089"/>
            <a:ext cx="1592319" cy="573792"/>
            <a:chOff x="0" y="0"/>
            <a:chExt cx="1592318" cy="573790"/>
          </a:xfrm>
        </p:grpSpPr>
        <p:sp>
          <p:nvSpPr>
            <p:cNvPr id="538"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539" name="6. Editorial Certification…"/>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100">
                  <a:solidFill>
                    <a:srgbClr val="FFFFFF"/>
                  </a:solidFill>
                  <a:latin typeface="Gill Sans"/>
                  <a:ea typeface="Gill Sans"/>
                  <a:cs typeface="Gill Sans"/>
                  <a:sym typeface="Gill Sans"/>
                </a:defRPr>
              </a:pPr>
              <a:r>
                <a:t>6. Editorial Certification </a:t>
              </a:r>
            </a:p>
            <a:p>
              <a:pPr algn="ctr">
                <a:defRPr sz="1100">
                  <a:solidFill>
                    <a:srgbClr val="FFFFFF"/>
                  </a:solidFill>
                  <a:latin typeface="Gill Sans"/>
                  <a:ea typeface="Gill Sans"/>
                  <a:cs typeface="Gill Sans"/>
                  <a:sym typeface="Gill Sans"/>
                </a:defRPr>
              </a:pPr>
              <a:r>
                <a:t>(Curation-as-a-Service)</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extBox 14"/>
          <p:cNvSpPr txBox="1"/>
          <p:nvPr>
            <p:ph type="sldNum" sz="quarter" idx="2"/>
          </p:nvPr>
        </p:nvSpPr>
        <p:spPr>
          <a:xfrm>
            <a:off x="8647297" y="6430791"/>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Text Placeholder 1"/>
          <p:cNvSpPr txBox="1"/>
          <p:nvPr>
            <p:ph type="body" sz="quarter" idx="1"/>
          </p:nvPr>
        </p:nvSpPr>
        <p:spPr>
          <a:xfrm>
            <a:off x="579306" y="118436"/>
            <a:ext cx="8242542" cy="1312761"/>
          </a:xfrm>
          <a:prstGeom prst="rect">
            <a:avLst/>
          </a:prstGeom>
        </p:spPr>
        <p:txBody>
          <a:bodyPr/>
          <a:lstStyle/>
          <a:p>
            <a:pPr/>
            <a:r>
              <a:t>Agenda</a:t>
            </a:r>
          </a:p>
        </p:txBody>
      </p:sp>
      <p:sp>
        <p:nvSpPr>
          <p:cNvPr id="294"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marL="342900" indent="-342900">
              <a:buClr>
                <a:schemeClr val="accent1"/>
              </a:buClr>
              <a:buSzPct val="100000"/>
              <a:buChar char="▪"/>
              <a:defRPr sz="2000">
                <a:latin typeface="Gill Sans"/>
                <a:ea typeface="Gill Sans"/>
                <a:cs typeface="Gill Sans"/>
                <a:sym typeface="Gill Sans"/>
              </a:defRPr>
            </a:pPr>
            <a:r>
              <a:t>Platform Goal </a:t>
            </a:r>
          </a:p>
          <a:p>
            <a:pPr marL="342900" indent="-342900">
              <a:buClr>
                <a:schemeClr val="accent1"/>
              </a:buClr>
              <a:buSzPct val="100000"/>
              <a:buChar char="▪"/>
              <a:defRPr sz="2000">
                <a:latin typeface="Gill Sans"/>
                <a:ea typeface="Gill Sans"/>
                <a:cs typeface="Gill Sans"/>
                <a:sym typeface="Gill Sans"/>
              </a:defRPr>
            </a:pPr>
            <a:r>
              <a:t>The Core Interaction  </a:t>
            </a:r>
          </a:p>
          <a:p>
            <a:pPr marL="342900" indent="-342900">
              <a:buClr>
                <a:schemeClr val="accent1"/>
              </a:buClr>
              <a:buSzPct val="100000"/>
              <a:buChar char="▪"/>
              <a:defRPr sz="2000">
                <a:latin typeface="Gill Sans"/>
                <a:ea typeface="Gill Sans"/>
                <a:cs typeface="Gill Sans"/>
                <a:sym typeface="Gill Sans"/>
              </a:defRPr>
            </a:pPr>
            <a:r>
              <a:t>Eco System Players </a:t>
            </a:r>
          </a:p>
          <a:p>
            <a:pPr marL="342900" indent="-342900">
              <a:buClr>
                <a:schemeClr val="accent1"/>
              </a:buClr>
              <a:buSzPct val="100000"/>
              <a:buChar char="▪"/>
              <a:defRPr sz="2000">
                <a:latin typeface="Gill Sans"/>
                <a:ea typeface="Gill Sans"/>
                <a:cs typeface="Gill Sans"/>
                <a:sym typeface="Gill Sans"/>
              </a:defRPr>
            </a:pPr>
            <a:r>
              <a:t>Value Stack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3" name="Text Placeholder 1"/>
          <p:cNvSpPr txBox="1"/>
          <p:nvPr>
            <p:ph type="body" sz="quarter" idx="1"/>
          </p:nvPr>
        </p:nvSpPr>
        <p:spPr>
          <a:xfrm>
            <a:off x="579306" y="118436"/>
            <a:ext cx="8242542" cy="1312761"/>
          </a:xfrm>
          <a:prstGeom prst="rect">
            <a:avLst/>
          </a:prstGeom>
        </p:spPr>
        <p:txBody>
          <a:bodyPr anchor="ctr"/>
          <a:lstStyle/>
          <a:p>
            <a:pPr/>
            <a:r>
              <a:t>Achieving Curation Goals </a:t>
            </a:r>
          </a:p>
        </p:txBody>
      </p:sp>
      <p:sp>
        <p:nvSpPr>
          <p:cNvPr id="544" name="Rectangle 17"/>
          <p:cNvSpPr/>
          <p:nvPr/>
        </p:nvSpPr>
        <p:spPr>
          <a:xfrm>
            <a:off x="620567" y="1628588"/>
            <a:ext cx="1817155" cy="3773475"/>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545" name="Rectangle 18"/>
          <p:cNvSpPr/>
          <p:nvPr/>
        </p:nvSpPr>
        <p:spPr>
          <a:xfrm>
            <a:off x="2632447" y="1621648"/>
            <a:ext cx="1817155" cy="37614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546" name="Rectangle 19"/>
          <p:cNvSpPr/>
          <p:nvPr/>
        </p:nvSpPr>
        <p:spPr>
          <a:xfrm>
            <a:off x="4638326" y="1605232"/>
            <a:ext cx="1817155" cy="3749444"/>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547" name="Text Placeholder 1"/>
          <p:cNvSpPr txBox="1"/>
          <p:nvPr/>
        </p:nvSpPr>
        <p:spPr>
          <a:xfrm>
            <a:off x="2615199" y="1562033"/>
            <a:ext cx="1893330"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ACCURACY</a:t>
            </a:r>
          </a:p>
        </p:txBody>
      </p:sp>
      <p:sp>
        <p:nvSpPr>
          <p:cNvPr id="548" name="TextBox 21"/>
          <p:cNvSpPr txBox="1"/>
          <p:nvPr/>
        </p:nvSpPr>
        <p:spPr>
          <a:xfrm>
            <a:off x="4789919" y="2151389"/>
            <a:ext cx="1505724"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71450" indent="-171450">
              <a:buSzPct val="100000"/>
              <a:buFont typeface="Arial"/>
              <a:buChar char="•"/>
              <a:defRPr sz="1200">
                <a:solidFill>
                  <a:srgbClr val="FFFFFF"/>
                </a:solidFill>
                <a:latin typeface="Gill Sans MT"/>
                <a:ea typeface="Gill Sans MT"/>
                <a:cs typeface="Gill Sans MT"/>
                <a:sym typeface="Gill Sans MT"/>
              </a:defRPr>
            </a:lvl1pPr>
          </a:lstStyle>
          <a:p>
            <a:pPr/>
            <a:r>
              <a:t>Defined editorially but the ongoing checks on timeliness may be performed algorithmically.</a:t>
            </a:r>
          </a:p>
        </p:txBody>
      </p:sp>
      <p:sp>
        <p:nvSpPr>
          <p:cNvPr id="549" name="TextBox 22"/>
          <p:cNvSpPr txBox="1"/>
          <p:nvPr/>
        </p:nvSpPr>
        <p:spPr>
          <a:xfrm>
            <a:off x="2800310" y="2079265"/>
            <a:ext cx="1505724"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solidFill>
                  <a:srgbClr val="FFFFFF"/>
                </a:solidFill>
                <a:latin typeface="Gill Sans MT"/>
                <a:ea typeface="Gill Sans MT"/>
                <a:cs typeface="Gill Sans MT"/>
                <a:sym typeface="Gill Sans MT"/>
              </a:defRPr>
            </a:pPr>
            <a:r>
              <a:t>May need a combination of models</a:t>
            </a:r>
          </a:p>
          <a:p>
            <a:pPr marL="171450" indent="-171450">
              <a:buSzPct val="100000"/>
              <a:buFont typeface="Arial"/>
              <a:buChar char="•"/>
              <a:defRPr sz="1200">
                <a:solidFill>
                  <a:srgbClr val="FFFFFF"/>
                </a:solidFill>
                <a:latin typeface="Gill Sans MT"/>
                <a:ea typeface="Gill Sans MT"/>
                <a:cs typeface="Gill Sans MT"/>
                <a:sym typeface="Gill Sans MT"/>
              </a:defRPr>
            </a:pPr>
            <a:r>
              <a:t>Editorial curation initially</a:t>
            </a:r>
          </a:p>
          <a:p>
            <a:pPr marL="171450" indent="-171450">
              <a:buSzPct val="100000"/>
              <a:buFont typeface="Arial"/>
              <a:buChar char="•"/>
              <a:defRPr sz="1200">
                <a:solidFill>
                  <a:srgbClr val="FFFFFF"/>
                </a:solidFill>
                <a:latin typeface="Gill Sans MT"/>
                <a:ea typeface="Gill Sans MT"/>
                <a:cs typeface="Gill Sans MT"/>
                <a:sym typeface="Gill Sans MT"/>
              </a:defRPr>
            </a:pPr>
            <a:r>
              <a:t>Evolve to algorithmic checks to cross-compare data across partners</a:t>
            </a:r>
          </a:p>
          <a:p>
            <a:pPr marL="171450" indent="-171450">
              <a:buSzPct val="100000"/>
              <a:buFont typeface="Arial"/>
              <a:buChar char="•"/>
              <a:defRPr sz="1200">
                <a:solidFill>
                  <a:srgbClr val="FFFFFF"/>
                </a:solidFill>
                <a:latin typeface="Gill Sans MT"/>
                <a:ea typeface="Gill Sans MT"/>
                <a:cs typeface="Gill Sans MT"/>
                <a:sym typeface="Gill Sans MT"/>
              </a:defRPr>
            </a:pPr>
            <a:r>
              <a:t>As network effects set in, leverage both implicit &amp; explicit social feedback </a:t>
            </a:r>
          </a:p>
        </p:txBody>
      </p:sp>
      <p:sp>
        <p:nvSpPr>
          <p:cNvPr id="550" name="Straight Connector 23"/>
          <p:cNvSpPr/>
          <p:nvPr/>
        </p:nvSpPr>
        <p:spPr>
          <a:xfrm flipH="1">
            <a:off x="689140" y="4103027"/>
            <a:ext cx="1" cy="1548334"/>
          </a:xfrm>
          <a:prstGeom prst="line">
            <a:avLst/>
          </a:prstGeom>
          <a:ln w="6350">
            <a:solidFill>
              <a:srgbClr val="000000"/>
            </a:solidFill>
          </a:ln>
        </p:spPr>
        <p:txBody>
          <a:bodyPr lIns="45719" rIns="45719"/>
          <a:lstStyle/>
          <a:p>
            <a:pPr/>
          </a:p>
        </p:txBody>
      </p:sp>
      <p:sp>
        <p:nvSpPr>
          <p:cNvPr id="551" name="Straight Connector 24"/>
          <p:cNvSpPr/>
          <p:nvPr/>
        </p:nvSpPr>
        <p:spPr>
          <a:xfrm flipH="1">
            <a:off x="2709202" y="4096087"/>
            <a:ext cx="1" cy="1548334"/>
          </a:xfrm>
          <a:prstGeom prst="line">
            <a:avLst/>
          </a:prstGeom>
          <a:ln w="6350">
            <a:solidFill>
              <a:srgbClr val="000000"/>
            </a:solidFill>
          </a:ln>
        </p:spPr>
        <p:txBody>
          <a:bodyPr lIns="45719" rIns="45719"/>
          <a:lstStyle/>
          <a:p>
            <a:pPr/>
          </a:p>
        </p:txBody>
      </p:sp>
      <p:sp>
        <p:nvSpPr>
          <p:cNvPr id="552" name="Straight Connector 25"/>
          <p:cNvSpPr/>
          <p:nvPr/>
        </p:nvSpPr>
        <p:spPr>
          <a:xfrm>
            <a:off x="4718539" y="4089148"/>
            <a:ext cx="1" cy="1548334"/>
          </a:xfrm>
          <a:prstGeom prst="line">
            <a:avLst/>
          </a:prstGeom>
          <a:ln w="6350">
            <a:solidFill>
              <a:srgbClr val="000000"/>
            </a:solidFill>
          </a:ln>
        </p:spPr>
        <p:txBody>
          <a:bodyPr lIns="45719" rIns="45719"/>
          <a:lstStyle/>
          <a:p>
            <a:pPr/>
          </a:p>
        </p:txBody>
      </p:sp>
      <p:sp>
        <p:nvSpPr>
          <p:cNvPr id="553" name="TextBox 26"/>
          <p:cNvSpPr txBox="1"/>
          <p:nvPr/>
        </p:nvSpPr>
        <p:spPr>
          <a:xfrm>
            <a:off x="735646" y="5324333"/>
            <a:ext cx="1505723"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1.</a:t>
            </a:r>
          </a:p>
        </p:txBody>
      </p:sp>
      <p:sp>
        <p:nvSpPr>
          <p:cNvPr id="554" name="TextBox 27"/>
          <p:cNvSpPr txBox="1"/>
          <p:nvPr/>
        </p:nvSpPr>
        <p:spPr>
          <a:xfrm>
            <a:off x="2761774" y="5341154"/>
            <a:ext cx="1505724"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2.</a:t>
            </a:r>
          </a:p>
        </p:txBody>
      </p:sp>
      <p:sp>
        <p:nvSpPr>
          <p:cNvPr id="555" name="TextBox 28"/>
          <p:cNvSpPr txBox="1"/>
          <p:nvPr/>
        </p:nvSpPr>
        <p:spPr>
          <a:xfrm>
            <a:off x="4774036" y="5306183"/>
            <a:ext cx="1505724"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3.</a:t>
            </a:r>
          </a:p>
        </p:txBody>
      </p:sp>
      <p:sp>
        <p:nvSpPr>
          <p:cNvPr id="556" name="Rectangle 29"/>
          <p:cNvSpPr/>
          <p:nvPr/>
        </p:nvSpPr>
        <p:spPr>
          <a:xfrm>
            <a:off x="6629764" y="1604962"/>
            <a:ext cx="1817155" cy="3730761"/>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557" name="TextBox 30"/>
          <p:cNvSpPr txBox="1"/>
          <p:nvPr/>
        </p:nvSpPr>
        <p:spPr>
          <a:xfrm>
            <a:off x="6733814" y="2155494"/>
            <a:ext cx="1505724"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71450" indent="-171450">
              <a:buSzPct val="100000"/>
              <a:buFont typeface="Arial"/>
              <a:buChar char="•"/>
              <a:defRPr sz="1200">
                <a:solidFill>
                  <a:srgbClr val="FFFFFF"/>
                </a:solidFill>
                <a:latin typeface="Gill Sans MT"/>
                <a:ea typeface="Gill Sans MT"/>
                <a:cs typeface="Gill Sans MT"/>
                <a:sym typeface="Gill Sans MT"/>
              </a:defRPr>
            </a:lvl1pPr>
          </a:lstStyle>
          <a:p>
            <a:pPr/>
            <a:r>
              <a:t>Achieved algorithmically by comparing two data sets (D&amp;B and partner or two partner data sets) and determining the extent to which they match or correlate with each other.</a:t>
            </a:r>
          </a:p>
        </p:txBody>
      </p:sp>
      <p:sp>
        <p:nvSpPr>
          <p:cNvPr id="558" name="Straight Connector 31"/>
          <p:cNvSpPr/>
          <p:nvPr/>
        </p:nvSpPr>
        <p:spPr>
          <a:xfrm>
            <a:off x="6709978" y="4088877"/>
            <a:ext cx="1" cy="1548334"/>
          </a:xfrm>
          <a:prstGeom prst="line">
            <a:avLst/>
          </a:prstGeom>
          <a:ln w="6350">
            <a:solidFill>
              <a:srgbClr val="000000"/>
            </a:solidFill>
          </a:ln>
        </p:spPr>
        <p:txBody>
          <a:bodyPr lIns="45719" rIns="45719"/>
          <a:lstStyle/>
          <a:p>
            <a:pPr/>
          </a:p>
        </p:txBody>
      </p:sp>
      <p:sp>
        <p:nvSpPr>
          <p:cNvPr id="559" name="TextBox 32"/>
          <p:cNvSpPr txBox="1"/>
          <p:nvPr/>
        </p:nvSpPr>
        <p:spPr>
          <a:xfrm>
            <a:off x="6765474" y="5305914"/>
            <a:ext cx="1505724"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4.</a:t>
            </a:r>
          </a:p>
        </p:txBody>
      </p:sp>
      <p:sp>
        <p:nvSpPr>
          <p:cNvPr id="560" name="Text Placeholder 1"/>
          <p:cNvSpPr txBox="1"/>
          <p:nvPr/>
        </p:nvSpPr>
        <p:spPr>
          <a:xfrm>
            <a:off x="664855" y="1568702"/>
            <a:ext cx="1726875"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COMPLETENESS</a:t>
            </a:r>
          </a:p>
        </p:txBody>
      </p:sp>
      <p:sp>
        <p:nvSpPr>
          <p:cNvPr id="561" name="Text Placeholder 1"/>
          <p:cNvSpPr txBox="1"/>
          <p:nvPr/>
        </p:nvSpPr>
        <p:spPr>
          <a:xfrm>
            <a:off x="4689641" y="1611415"/>
            <a:ext cx="1726874"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TIMELINESS</a:t>
            </a:r>
          </a:p>
        </p:txBody>
      </p:sp>
      <p:sp>
        <p:nvSpPr>
          <p:cNvPr id="562" name="Text Placeholder 1"/>
          <p:cNvSpPr txBox="1"/>
          <p:nvPr/>
        </p:nvSpPr>
        <p:spPr>
          <a:xfrm>
            <a:off x="6681141" y="1625016"/>
            <a:ext cx="1726874" cy="4906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400"/>
              </a:spcBef>
              <a:defRPr>
                <a:solidFill>
                  <a:srgbClr val="FFFFFF"/>
                </a:solidFill>
              </a:defRPr>
            </a:lvl1pPr>
          </a:lstStyle>
          <a:p>
            <a:pPr/>
            <a:r>
              <a:t>CONSISTENCY</a:t>
            </a:r>
          </a:p>
        </p:txBody>
      </p:sp>
      <p:sp>
        <p:nvSpPr>
          <p:cNvPr id="563" name="TextBox 36"/>
          <p:cNvSpPr txBox="1"/>
          <p:nvPr/>
        </p:nvSpPr>
        <p:spPr>
          <a:xfrm>
            <a:off x="820047" y="2098870"/>
            <a:ext cx="1505723"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solidFill>
                  <a:srgbClr val="FFFFFF"/>
                </a:solidFill>
                <a:latin typeface="Gill Sans MT"/>
                <a:ea typeface="Gill Sans MT"/>
                <a:cs typeface="Gill Sans MT"/>
                <a:sym typeface="Gill Sans MT"/>
              </a:defRPr>
            </a:pPr>
            <a:r>
              <a:t>Can be performed algorithmically </a:t>
            </a:r>
          </a:p>
          <a:p>
            <a:pPr marL="171450" indent="-171450">
              <a:buSzPct val="100000"/>
              <a:buFont typeface="Arial"/>
              <a:buChar char="•"/>
              <a:defRPr sz="1200">
                <a:solidFill>
                  <a:srgbClr val="FFFFFF"/>
                </a:solidFill>
                <a:latin typeface="Gill Sans MT"/>
                <a:ea typeface="Gill Sans MT"/>
                <a:cs typeface="Gill Sans MT"/>
                <a:sym typeface="Gill Sans MT"/>
              </a:defRPr>
            </a:pPr>
            <a:r>
              <a:t>May be performed at a data field level and at a dataset level.</a:t>
            </a:r>
          </a:p>
          <a:p>
            <a:pPr>
              <a:defRPr sz="1200">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ext Placeholder 1"/>
          <p:cNvSpPr txBox="1"/>
          <p:nvPr>
            <p:ph type="body" sz="half" idx="1"/>
          </p:nvPr>
        </p:nvSpPr>
        <p:spPr>
          <a:xfrm>
            <a:off x="894033" y="2246660"/>
            <a:ext cx="7352802" cy="2353645"/>
          </a:xfrm>
          <a:prstGeom prst="rect">
            <a:avLst/>
          </a:prstGeom>
        </p:spPr>
        <p:txBody>
          <a:bodyPr/>
          <a:lstStyle/>
          <a:p>
            <a:pPr/>
            <a:r>
              <a:t>Reputation, Rights, &amp; Influence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8" name="Text Placeholder 1"/>
          <p:cNvSpPr txBox="1"/>
          <p:nvPr>
            <p:ph type="body" sz="quarter" idx="1"/>
          </p:nvPr>
        </p:nvSpPr>
        <p:spPr>
          <a:xfrm>
            <a:off x="579306" y="118436"/>
            <a:ext cx="8242542" cy="1312761"/>
          </a:xfrm>
          <a:prstGeom prst="rect">
            <a:avLst/>
          </a:prstGeom>
        </p:spPr>
        <p:txBody>
          <a:bodyPr anchor="ctr"/>
          <a:lstStyle/>
          <a:p>
            <a:pPr/>
            <a:r>
              <a:t>Curation and On-platform Reputation</a:t>
            </a:r>
          </a:p>
        </p:txBody>
      </p:sp>
      <p:grpSp>
        <p:nvGrpSpPr>
          <p:cNvPr id="571" name="Rectangle 9"/>
          <p:cNvGrpSpPr/>
          <p:nvPr/>
        </p:nvGrpSpPr>
        <p:grpSpPr>
          <a:xfrm>
            <a:off x="3520959" y="5534840"/>
            <a:ext cx="4656459" cy="685801"/>
            <a:chOff x="0" y="0"/>
            <a:chExt cx="4656458" cy="685800"/>
          </a:xfrm>
        </p:grpSpPr>
        <p:sp>
          <p:nvSpPr>
            <p:cNvPr id="569"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570" name="Prior to yielding higher rights and influence, educate data providers on the importance of high quality data through peer benchmarking in the data provider dashboard. This benchmarking would show which use cases are market ready based on how well curated"/>
            <p:cNvSpPr txBox="1"/>
            <p:nvPr/>
          </p:nvSpPr>
          <p:spPr>
            <a:xfrm>
              <a:off x="50482" y="17779"/>
              <a:ext cx="45554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Prior to yielding higher rights and influence, educate data providers on the importance of high quality data through peer benchmarking in the data provider dashboard. This benchmarking would show which use cases are market ready based on how well curated their constituent data is.</a:t>
              </a:r>
            </a:p>
          </p:txBody>
        </p:sp>
      </p:grpSp>
      <p:grpSp>
        <p:nvGrpSpPr>
          <p:cNvPr id="574" name="Rectangle 11"/>
          <p:cNvGrpSpPr/>
          <p:nvPr/>
        </p:nvGrpSpPr>
        <p:grpSpPr>
          <a:xfrm>
            <a:off x="3528166" y="4744939"/>
            <a:ext cx="4656459" cy="685801"/>
            <a:chOff x="0" y="0"/>
            <a:chExt cx="4656458" cy="685800"/>
          </a:xfrm>
        </p:grpSpPr>
        <p:sp>
          <p:nvSpPr>
            <p:cNvPr id="572"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573" name="Higher rated data partners, and the products that leverage their data, are promoted more to buyers on and off platform. The higher the quality of a partner’s data, the higher will be the platform’s investment in co- marketing use cases powered by that da"/>
            <p:cNvSpPr txBox="1"/>
            <p:nvPr/>
          </p:nvSpPr>
          <p:spPr>
            <a:xfrm>
              <a:off x="50482" y="17779"/>
              <a:ext cx="45554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Higher rated data partners, and the products that leverage their data, are promoted more to buyers on and off platform. The higher the quality of a partner’s data, the higher will be the platform’s investment in co- marketing use cases powered by that data.</a:t>
              </a:r>
            </a:p>
          </p:txBody>
        </p:sp>
      </p:grpSp>
      <p:grpSp>
        <p:nvGrpSpPr>
          <p:cNvPr id="577" name="Rectangle 12"/>
          <p:cNvGrpSpPr/>
          <p:nvPr/>
        </p:nvGrpSpPr>
        <p:grpSpPr>
          <a:xfrm>
            <a:off x="3518689" y="3928895"/>
            <a:ext cx="4656459" cy="685801"/>
            <a:chOff x="0" y="0"/>
            <a:chExt cx="4656458" cy="685800"/>
          </a:xfrm>
        </p:grpSpPr>
        <p:sp>
          <p:nvSpPr>
            <p:cNvPr id="575"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576" name="Higher rated data partners are more likely to be included in the platform’s core data program."/>
            <p:cNvSpPr txBox="1"/>
            <p:nvPr/>
          </p:nvSpPr>
          <p:spPr>
            <a:xfrm>
              <a:off x="50482" y="157479"/>
              <a:ext cx="455549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Higher rated data partners are more likely to be included in the platform’s core data program.</a:t>
              </a:r>
            </a:p>
          </p:txBody>
        </p:sp>
      </p:grpSp>
      <p:grpSp>
        <p:nvGrpSpPr>
          <p:cNvPr id="580" name="Rectangle 13"/>
          <p:cNvGrpSpPr/>
          <p:nvPr/>
        </p:nvGrpSpPr>
        <p:grpSpPr>
          <a:xfrm>
            <a:off x="3516417" y="3101085"/>
            <a:ext cx="4656459" cy="685801"/>
            <a:chOff x="0" y="0"/>
            <a:chExt cx="4656458" cy="685800"/>
          </a:xfrm>
        </p:grpSpPr>
        <p:sp>
          <p:nvSpPr>
            <p:cNvPr id="578"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900">
                  <a:solidFill>
                    <a:srgbClr val="FFFFFF"/>
                  </a:solidFill>
                  <a:latin typeface="Gill Sans"/>
                  <a:ea typeface="Gill Sans"/>
                  <a:cs typeface="Gill Sans"/>
                  <a:sym typeface="Gill Sans"/>
                </a:defRPr>
              </a:pPr>
            </a:p>
          </p:txBody>
        </p:sp>
        <p:sp>
          <p:nvSpPr>
            <p:cNvPr id="579" name="A high rating signals quality to buyers. This can be made even more concrete by providing a badge of certification to the top 10% data providers."/>
            <p:cNvSpPr txBox="1"/>
            <p:nvPr/>
          </p:nvSpPr>
          <p:spPr>
            <a:xfrm>
              <a:off x="50482" y="157479"/>
              <a:ext cx="455549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A high rating signals quality to buyers. This can be made even more concrete by providing a badge of certification to the top 10% data providers.</a:t>
              </a:r>
            </a:p>
          </p:txBody>
        </p:sp>
      </p:grpSp>
      <p:grpSp>
        <p:nvGrpSpPr>
          <p:cNvPr id="583" name="Rectangle 16"/>
          <p:cNvGrpSpPr/>
          <p:nvPr/>
        </p:nvGrpSpPr>
        <p:grpSpPr>
          <a:xfrm>
            <a:off x="3519199" y="2283082"/>
            <a:ext cx="4656459" cy="685801"/>
            <a:chOff x="0" y="0"/>
            <a:chExt cx="4656458" cy="685800"/>
          </a:xfrm>
        </p:grpSpPr>
        <p:sp>
          <p:nvSpPr>
            <p:cNvPr id="581"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582" name="Higher rated data providers get recommended to buyers on a priority."/>
            <p:cNvSpPr txBox="1"/>
            <p:nvPr/>
          </p:nvSpPr>
          <p:spPr>
            <a:xfrm>
              <a:off x="50482" y="227330"/>
              <a:ext cx="455549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Higher rated data providers get recommended to buyers on a priority.</a:t>
              </a:r>
            </a:p>
          </p:txBody>
        </p:sp>
      </p:grpSp>
      <p:sp>
        <p:nvSpPr>
          <p:cNvPr id="584" name="Rectangle 17"/>
          <p:cNvSpPr/>
          <p:nvPr/>
        </p:nvSpPr>
        <p:spPr>
          <a:xfrm rot="16200000">
            <a:off x="1789663" y="4613614"/>
            <a:ext cx="685801" cy="254013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587" name="Rectangle 18"/>
          <p:cNvGrpSpPr/>
          <p:nvPr/>
        </p:nvGrpSpPr>
        <p:grpSpPr>
          <a:xfrm>
            <a:off x="957280" y="5605405"/>
            <a:ext cx="2379003" cy="573792"/>
            <a:chOff x="0" y="0"/>
            <a:chExt cx="2379002" cy="573790"/>
          </a:xfrm>
        </p:grpSpPr>
        <p:sp>
          <p:nvSpPr>
            <p:cNvPr id="585" name="Rectangle"/>
            <p:cNvSpPr/>
            <p:nvPr/>
          </p:nvSpPr>
          <p:spPr>
            <a:xfrm>
              <a:off x="-1" y="0"/>
              <a:ext cx="2379004"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586" name="5. Peer Benchmarking"/>
            <p:cNvSpPr txBox="1"/>
            <p:nvPr/>
          </p:nvSpPr>
          <p:spPr>
            <a:xfrm>
              <a:off x="45719" y="152275"/>
              <a:ext cx="228756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5. Peer Benchmarking</a:t>
              </a:r>
            </a:p>
          </p:txBody>
        </p:sp>
      </p:grpSp>
      <p:sp>
        <p:nvSpPr>
          <p:cNvPr id="588" name="Rectangle 19"/>
          <p:cNvSpPr/>
          <p:nvPr/>
        </p:nvSpPr>
        <p:spPr>
          <a:xfrm rot="16200000">
            <a:off x="1785299" y="3813173"/>
            <a:ext cx="685801" cy="2550359"/>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591" name="Rectangle 20"/>
          <p:cNvGrpSpPr/>
          <p:nvPr/>
        </p:nvGrpSpPr>
        <p:grpSpPr>
          <a:xfrm>
            <a:off x="938324" y="4810076"/>
            <a:ext cx="2398710" cy="573792"/>
            <a:chOff x="0" y="0"/>
            <a:chExt cx="2398709" cy="573790"/>
          </a:xfrm>
        </p:grpSpPr>
        <p:sp>
          <p:nvSpPr>
            <p:cNvPr id="589" name="Rectangle"/>
            <p:cNvSpPr/>
            <p:nvPr/>
          </p:nvSpPr>
          <p:spPr>
            <a:xfrm>
              <a:off x="-1" y="0"/>
              <a:ext cx="2398711"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590" name="4. Co-marketing Advantages"/>
            <p:cNvSpPr txBox="1"/>
            <p:nvPr/>
          </p:nvSpPr>
          <p:spPr>
            <a:xfrm>
              <a:off x="45719" y="152275"/>
              <a:ext cx="2307271"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4. Co-marketing Advantages</a:t>
              </a:r>
            </a:p>
          </p:txBody>
        </p:sp>
      </p:grpSp>
      <p:sp>
        <p:nvSpPr>
          <p:cNvPr id="592" name="Rectangle 21"/>
          <p:cNvSpPr/>
          <p:nvPr/>
        </p:nvSpPr>
        <p:spPr>
          <a:xfrm rot="16200000">
            <a:off x="1790038" y="3002864"/>
            <a:ext cx="685801" cy="254088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595" name="Rectangle 22"/>
          <p:cNvGrpSpPr/>
          <p:nvPr/>
        </p:nvGrpSpPr>
        <p:grpSpPr>
          <a:xfrm>
            <a:off x="938324" y="3995030"/>
            <a:ext cx="2398709" cy="573792"/>
            <a:chOff x="0" y="0"/>
            <a:chExt cx="2398708" cy="573790"/>
          </a:xfrm>
        </p:grpSpPr>
        <p:sp>
          <p:nvSpPr>
            <p:cNvPr id="593"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594" name="3. Inclusion in Core Data Program"/>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3. Inclusion in Core Data Program</a:t>
              </a:r>
            </a:p>
          </p:txBody>
        </p:sp>
      </p:grpSp>
      <p:sp>
        <p:nvSpPr>
          <p:cNvPr id="596" name="Rectangle 23"/>
          <p:cNvSpPr/>
          <p:nvPr/>
        </p:nvSpPr>
        <p:spPr>
          <a:xfrm rot="16200000">
            <a:off x="1790414" y="2197684"/>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599" name="Rectangle 24"/>
          <p:cNvGrpSpPr/>
          <p:nvPr/>
        </p:nvGrpSpPr>
        <p:grpSpPr>
          <a:xfrm>
            <a:off x="938324" y="3190225"/>
            <a:ext cx="2399460" cy="573792"/>
            <a:chOff x="0" y="0"/>
            <a:chExt cx="2399458" cy="573790"/>
          </a:xfrm>
        </p:grpSpPr>
        <p:sp>
          <p:nvSpPr>
            <p:cNvPr id="597"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598" name="2. Better Market Signaling"/>
            <p:cNvSpPr txBox="1"/>
            <p:nvPr/>
          </p:nvSpPr>
          <p:spPr>
            <a:xfrm>
              <a:off x="45720" y="152275"/>
              <a:ext cx="230801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2. Better Market Signaling</a:t>
              </a:r>
            </a:p>
          </p:txBody>
        </p:sp>
      </p:grpSp>
      <p:sp>
        <p:nvSpPr>
          <p:cNvPr id="600" name="Rectangle 25"/>
          <p:cNvSpPr/>
          <p:nvPr/>
        </p:nvSpPr>
        <p:spPr>
          <a:xfrm rot="16200000">
            <a:off x="1781310" y="1383027"/>
            <a:ext cx="685801" cy="254238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603" name="Rectangle 26"/>
          <p:cNvGrpSpPr/>
          <p:nvPr/>
        </p:nvGrpSpPr>
        <p:grpSpPr>
          <a:xfrm>
            <a:off x="938324" y="2375941"/>
            <a:ext cx="2390732" cy="573792"/>
            <a:chOff x="0" y="0"/>
            <a:chExt cx="2390731" cy="573790"/>
          </a:xfrm>
        </p:grpSpPr>
        <p:sp>
          <p:nvSpPr>
            <p:cNvPr id="601"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602" name="1. Greater Influence"/>
            <p:cNvSpPr txBox="1"/>
            <p:nvPr/>
          </p:nvSpPr>
          <p:spPr>
            <a:xfrm>
              <a:off x="45719" y="152275"/>
              <a:ext cx="229929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1. Greater Influence</a:t>
              </a:r>
            </a:p>
          </p:txBody>
        </p:sp>
      </p:grpSp>
      <p:sp>
        <p:nvSpPr>
          <p:cNvPr id="604" name="Text Placeholder 2"/>
          <p:cNvSpPr txBox="1"/>
          <p:nvPr/>
        </p:nvSpPr>
        <p:spPr>
          <a:xfrm>
            <a:off x="598181" y="1234012"/>
            <a:ext cx="8130470"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spcBef>
                <a:spcPts val="600"/>
              </a:spcBef>
              <a:buSzPct val="100000"/>
              <a:buFont typeface="Arial"/>
              <a:buChar char="•"/>
              <a:defRPr sz="1600">
                <a:latin typeface="Gill Sans"/>
                <a:ea typeface="Gill Sans"/>
                <a:cs typeface="Gill Sans"/>
                <a:sym typeface="Gill Sans"/>
              </a:defRPr>
            </a:lvl1pPr>
          </a:lstStyle>
          <a:p>
            <a:pPr/>
            <a:r>
              <a:t>Curation of data, and the consequent reputation creation for data providers, can incentivize data quality only if they lead to the creation of greater rights and influence for those data providers.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7" name="Text Placeholder 1"/>
          <p:cNvSpPr txBox="1"/>
          <p:nvPr>
            <p:ph type="body" sz="quarter" idx="1"/>
          </p:nvPr>
        </p:nvSpPr>
        <p:spPr>
          <a:xfrm>
            <a:off x="579306" y="118436"/>
            <a:ext cx="8242542" cy="1312761"/>
          </a:xfrm>
          <a:prstGeom prst="rect">
            <a:avLst/>
          </a:prstGeom>
        </p:spPr>
        <p:txBody>
          <a:bodyPr anchor="ctr"/>
          <a:lstStyle/>
          <a:p>
            <a:pPr/>
            <a:r>
              <a:t>Platform Curation as an Industry Standard </a:t>
            </a:r>
          </a:p>
        </p:txBody>
      </p:sp>
      <p:sp>
        <p:nvSpPr>
          <p:cNvPr id="608" name="Text Placeholder 2"/>
          <p:cNvSpPr txBox="1"/>
          <p:nvPr/>
        </p:nvSpPr>
        <p:spPr>
          <a:xfrm>
            <a:off x="598181" y="1234012"/>
            <a:ext cx="8130470" cy="320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D&amp;B’s platform has the potential to eventually create an industry standard for data quality (analogous to TripAdvisor and Yelp). D&amp;B should take specific measures towards encouraging the creation of a similar industry standard for data quality.</a:t>
            </a:r>
          </a:p>
          <a:p>
            <a:pPr marL="285750" indent="-285750">
              <a:spcBef>
                <a:spcPts val="600"/>
              </a:spcBef>
              <a:buSzPct val="100000"/>
              <a:buFont typeface="Arial"/>
              <a:buChar char="•"/>
              <a:defRPr sz="1600">
                <a:latin typeface="Gill Sans"/>
                <a:ea typeface="Gill Sans"/>
                <a:cs typeface="Gill Sans"/>
                <a:sym typeface="Gill Sans"/>
              </a:defRPr>
            </a:pPr>
            <a:r>
              <a:t>Achieving a higher quality score on the D&amp;B platform will mean greater credibility for data providers off-platform as well.</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Some initiatives to accelerate the creation of an industry standard,</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Leverage tradeshows etc. to drive creation of industry standard</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Leverage D&amp;B’s unique ability as an MDM provider, to influence buyers, using this rating</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Create a separate D&amp;B certification program even fro providers not participating on the platform</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Curation as a service</a:t>
            </a:r>
          </a:p>
        </p:txBody>
      </p:sp>
      <p:pic>
        <p:nvPicPr>
          <p:cNvPr id="609" name="Picture 27" descr="Picture 27"/>
          <p:cNvPicPr>
            <a:picLocks noChangeAspect="1"/>
          </p:cNvPicPr>
          <p:nvPr/>
        </p:nvPicPr>
        <p:blipFill>
          <a:blip r:embed="rId2">
            <a:extLst/>
          </a:blip>
          <a:stretch>
            <a:fillRect/>
          </a:stretch>
        </p:blipFill>
        <p:spPr>
          <a:xfrm>
            <a:off x="5658427" y="4075233"/>
            <a:ext cx="2965346" cy="220764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Text Placeholder 1"/>
          <p:cNvSpPr txBox="1"/>
          <p:nvPr>
            <p:ph type="body" sz="half" idx="1"/>
          </p:nvPr>
        </p:nvSpPr>
        <p:spPr>
          <a:xfrm>
            <a:off x="894033" y="2246660"/>
            <a:ext cx="7352802" cy="2353645"/>
          </a:xfrm>
          <a:prstGeom prst="rect">
            <a:avLst/>
          </a:prstGeom>
        </p:spPr>
        <p:txBody>
          <a:bodyPr/>
          <a:lstStyle/>
          <a:p>
            <a:pPr/>
            <a:r>
              <a:t>Data Provider Incentives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4" name="Text Placeholder 1"/>
          <p:cNvSpPr txBox="1"/>
          <p:nvPr>
            <p:ph type="body" sz="quarter" idx="1"/>
          </p:nvPr>
        </p:nvSpPr>
        <p:spPr>
          <a:xfrm>
            <a:off x="511749" y="118436"/>
            <a:ext cx="8242542" cy="1312761"/>
          </a:xfrm>
          <a:prstGeom prst="rect">
            <a:avLst/>
          </a:prstGeom>
        </p:spPr>
        <p:txBody>
          <a:bodyPr anchor="ctr"/>
          <a:lstStyle/>
          <a:p>
            <a:pPr/>
            <a:r>
              <a:t>Point-in-Time Incentives and Cumulative Incentives </a:t>
            </a:r>
          </a:p>
        </p:txBody>
      </p:sp>
      <p:sp>
        <p:nvSpPr>
          <p:cNvPr id="615" name="TextBox 10"/>
          <p:cNvSpPr txBox="1"/>
          <p:nvPr/>
        </p:nvSpPr>
        <p:spPr>
          <a:xfrm>
            <a:off x="1991400" y="2483922"/>
            <a:ext cx="138132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CORE DATA</a:t>
            </a:r>
          </a:p>
        </p:txBody>
      </p:sp>
      <p:sp>
        <p:nvSpPr>
          <p:cNvPr id="616" name="TextBox 12"/>
          <p:cNvSpPr txBox="1"/>
          <p:nvPr/>
        </p:nvSpPr>
        <p:spPr>
          <a:xfrm>
            <a:off x="5288239" y="2514732"/>
            <a:ext cx="220553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COMPLEMENTARY DATA</a:t>
            </a:r>
          </a:p>
        </p:txBody>
      </p:sp>
      <p:sp>
        <p:nvSpPr>
          <p:cNvPr id="617" name="Rectangle 13"/>
          <p:cNvSpPr/>
          <p:nvPr/>
        </p:nvSpPr>
        <p:spPr>
          <a:xfrm>
            <a:off x="1162005" y="1791200"/>
            <a:ext cx="3107678" cy="3051684"/>
          </a:xfrm>
          <a:prstGeom prst="rect">
            <a:avLst/>
          </a:prstGeom>
          <a:solidFill>
            <a:srgbClr val="3095B4"/>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618" name="TextBox 14"/>
          <p:cNvSpPr txBox="1"/>
          <p:nvPr/>
        </p:nvSpPr>
        <p:spPr>
          <a:xfrm>
            <a:off x="1323885" y="2701019"/>
            <a:ext cx="2746005"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solidFill>
                  <a:srgbClr val="FFFFFF"/>
                </a:solidFill>
                <a:latin typeface="Gill Sans"/>
                <a:ea typeface="Gill Sans"/>
                <a:cs typeface="Gill Sans"/>
                <a:sym typeface="Gill Sans"/>
              </a:defRPr>
            </a:pPr>
            <a:r>
              <a:t>Offer point-in-time value to the data provider.  e.g.  A data provider (or associated use case) being featured on-platform for a limited period offers a point-in-time value to the provider.</a:t>
            </a:r>
          </a:p>
        </p:txBody>
      </p:sp>
      <p:sp>
        <p:nvSpPr>
          <p:cNvPr id="619" name="Rectangle 16"/>
          <p:cNvSpPr/>
          <p:nvPr/>
        </p:nvSpPr>
        <p:spPr>
          <a:xfrm>
            <a:off x="4895029" y="1781722"/>
            <a:ext cx="3107678" cy="3051686"/>
          </a:xfrm>
          <a:prstGeom prst="rect">
            <a:avLst/>
          </a:prstGeom>
          <a:solidFill>
            <a:srgbClr val="73AF55"/>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620" name="TextBox 17"/>
          <p:cNvSpPr txBox="1"/>
          <p:nvPr/>
        </p:nvSpPr>
        <p:spPr>
          <a:xfrm>
            <a:off x="5075866" y="2737273"/>
            <a:ext cx="274600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400">
                <a:solidFill>
                  <a:srgbClr val="FFFFFF"/>
                </a:solidFill>
                <a:latin typeface="Gill Sans"/>
                <a:ea typeface="Gill Sans"/>
                <a:cs typeface="Gill Sans"/>
                <a:sym typeface="Gill Sans"/>
              </a:defRPr>
            </a:pPr>
            <a:r>
              <a:t>Offer cumulative value to the data provider (DP). </a:t>
            </a:r>
          </a:p>
          <a:p>
            <a:pPr lvl="1" marL="228600" indent="-171450">
              <a:buSzPct val="100000"/>
              <a:buFont typeface="Arial"/>
              <a:buChar char="•"/>
              <a:defRPr sz="1400">
                <a:solidFill>
                  <a:srgbClr val="FFFFFF"/>
                </a:solidFill>
                <a:latin typeface="Gill Sans"/>
                <a:ea typeface="Gill Sans"/>
                <a:cs typeface="Gill Sans"/>
                <a:sym typeface="Gill Sans"/>
              </a:defRPr>
            </a:pPr>
            <a:r>
              <a:t>This value keeps increasing as the DP participates more often on the platform and updates/refreshes data more often or brings in more data.</a:t>
            </a:r>
          </a:p>
        </p:txBody>
      </p:sp>
      <p:sp>
        <p:nvSpPr>
          <p:cNvPr id="621" name="Text Placeholder 1"/>
          <p:cNvSpPr txBox="1"/>
          <p:nvPr/>
        </p:nvSpPr>
        <p:spPr>
          <a:xfrm>
            <a:off x="1365546" y="1970316"/>
            <a:ext cx="2721187"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POINT-IN-TIME INCENTIVES</a:t>
            </a:r>
          </a:p>
        </p:txBody>
      </p:sp>
      <p:sp>
        <p:nvSpPr>
          <p:cNvPr id="622" name="Text Placeholder 1"/>
          <p:cNvSpPr txBox="1"/>
          <p:nvPr/>
        </p:nvSpPr>
        <p:spPr>
          <a:xfrm>
            <a:off x="5110148" y="1980557"/>
            <a:ext cx="2721186"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CUMULATIVE INCENTIVES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5" name="Text Placeholder 1"/>
          <p:cNvSpPr txBox="1"/>
          <p:nvPr>
            <p:ph type="body" sz="quarter" idx="1"/>
          </p:nvPr>
        </p:nvSpPr>
        <p:spPr>
          <a:xfrm>
            <a:off x="511749" y="118436"/>
            <a:ext cx="8242542" cy="1312761"/>
          </a:xfrm>
          <a:prstGeom prst="rect">
            <a:avLst/>
          </a:prstGeom>
        </p:spPr>
        <p:txBody>
          <a:bodyPr anchor="ctr"/>
          <a:lstStyle/>
          <a:p>
            <a:pPr/>
            <a:r>
              <a:t>Point-in-Time Incentives</a:t>
            </a:r>
          </a:p>
        </p:txBody>
      </p:sp>
      <p:grpSp>
        <p:nvGrpSpPr>
          <p:cNvPr id="628" name="Rectangle 11"/>
          <p:cNvGrpSpPr/>
          <p:nvPr/>
        </p:nvGrpSpPr>
        <p:grpSpPr>
          <a:xfrm>
            <a:off x="2834002" y="3053670"/>
            <a:ext cx="4656459" cy="685801"/>
            <a:chOff x="0" y="0"/>
            <a:chExt cx="4656458" cy="685800"/>
          </a:xfrm>
        </p:grpSpPr>
        <p:sp>
          <p:nvSpPr>
            <p:cNvPr id="626"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627" name="The platform may provide a badge or some form of guarantee to show that a certain Data Provider updates inventory as often as they should."/>
            <p:cNvSpPr txBox="1"/>
            <p:nvPr/>
          </p:nvSpPr>
          <p:spPr>
            <a:xfrm>
              <a:off x="50482" y="132079"/>
              <a:ext cx="4555494"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platform may provide a badge or some form of guarantee to show that a certain Data Provider updates inventory as often as they should.</a:t>
              </a:r>
            </a:p>
          </p:txBody>
        </p:sp>
      </p:grpSp>
      <p:grpSp>
        <p:nvGrpSpPr>
          <p:cNvPr id="631" name="Rectangle 19"/>
          <p:cNvGrpSpPr/>
          <p:nvPr/>
        </p:nvGrpSpPr>
        <p:grpSpPr>
          <a:xfrm>
            <a:off x="2836784" y="2235667"/>
            <a:ext cx="4656459" cy="685801"/>
            <a:chOff x="0" y="0"/>
            <a:chExt cx="4656458" cy="685800"/>
          </a:xfrm>
        </p:grpSpPr>
        <p:sp>
          <p:nvSpPr>
            <p:cNvPr id="629"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30" name="The platform may feature trending Data Providers who power trending use cases in a certain time window."/>
            <p:cNvSpPr txBox="1"/>
            <p:nvPr/>
          </p:nvSpPr>
          <p:spPr>
            <a:xfrm>
              <a:off x="50482" y="132079"/>
              <a:ext cx="4555494"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platform may feature trending Data Providers who power trending use cases in a certain time window.</a:t>
              </a:r>
            </a:p>
          </p:txBody>
        </p:sp>
      </p:grpSp>
      <p:sp>
        <p:nvSpPr>
          <p:cNvPr id="632" name="Rectangle 20"/>
          <p:cNvSpPr/>
          <p:nvPr/>
        </p:nvSpPr>
        <p:spPr>
          <a:xfrm rot="16200000">
            <a:off x="1516308" y="2558577"/>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35" name="Rectangle 21"/>
          <p:cNvGrpSpPr/>
          <p:nvPr/>
        </p:nvGrpSpPr>
        <p:grpSpPr>
          <a:xfrm>
            <a:off x="1063050" y="3142808"/>
            <a:ext cx="1592319" cy="573792"/>
            <a:chOff x="0" y="0"/>
            <a:chExt cx="1592318" cy="573790"/>
          </a:xfrm>
        </p:grpSpPr>
        <p:sp>
          <p:nvSpPr>
            <p:cNvPr id="633"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34" name="Freshness Guarantee"/>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Freshness Guarantee</a:t>
              </a:r>
            </a:p>
          </p:txBody>
        </p:sp>
      </p:grpSp>
      <p:sp>
        <p:nvSpPr>
          <p:cNvPr id="636" name="Rectangle 22"/>
          <p:cNvSpPr/>
          <p:nvPr/>
        </p:nvSpPr>
        <p:spPr>
          <a:xfrm rot="16200000">
            <a:off x="1507579" y="1744295"/>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39" name="Rectangle 23"/>
          <p:cNvGrpSpPr/>
          <p:nvPr/>
        </p:nvGrpSpPr>
        <p:grpSpPr>
          <a:xfrm>
            <a:off x="1054321" y="2328526"/>
            <a:ext cx="1592319" cy="573792"/>
            <a:chOff x="0" y="0"/>
            <a:chExt cx="1592318" cy="573790"/>
          </a:xfrm>
        </p:grpSpPr>
        <p:sp>
          <p:nvSpPr>
            <p:cNvPr id="637"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38" name="Trending Use Cases"/>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Trending Use Cases</a:t>
              </a:r>
            </a:p>
          </p:txBody>
        </p:sp>
      </p:grpSp>
      <p:sp>
        <p:nvSpPr>
          <p:cNvPr id="640" name="Text Placeholder 2"/>
          <p:cNvSpPr txBox="1"/>
          <p:nvPr/>
        </p:nvSpPr>
        <p:spPr>
          <a:xfrm>
            <a:off x="588703" y="4048766"/>
            <a:ext cx="8130470" cy="152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The design of Point-in-time incentives needs to ensure the following,</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New Data Providers are appropriately incentivized.</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Buyers benefit from the signaling. Data Providers should not be promoted on the platform unless it makes the buyer experience better.</a:t>
            </a:r>
            <a:endParaRPr sz="1200">
              <a:latin typeface="Times New Roman"/>
              <a:ea typeface="Times New Roman"/>
              <a:cs typeface="Times New Roman"/>
              <a:sym typeface="Times New Roman"/>
            </a:endParaRPr>
          </a:p>
          <a:p>
            <a:pPr lvl="2" marL="605790" indent="-285750">
              <a:spcBef>
                <a:spcPts val="600"/>
              </a:spcBef>
              <a:buSzPct val="100000"/>
              <a:buFont typeface="Lucida Grande"/>
              <a:buChar char="-"/>
              <a:defRPr sz="1600">
                <a:latin typeface="Gill Sans"/>
                <a:ea typeface="Gill Sans"/>
                <a:cs typeface="Gill Sans"/>
                <a:sym typeface="Gill Sans"/>
              </a:defRPr>
            </a:pPr>
            <a:r>
              <a:t>The platform appears active through regular demonstration of activity.</a:t>
            </a:r>
          </a:p>
        </p:txBody>
      </p:sp>
      <p:sp>
        <p:nvSpPr>
          <p:cNvPr id="641" name="Text Placeholder 2"/>
          <p:cNvSpPr txBox="1"/>
          <p:nvPr/>
        </p:nvSpPr>
        <p:spPr>
          <a:xfrm>
            <a:off x="655800" y="1158956"/>
            <a:ext cx="813047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spcBef>
                <a:spcPts val="600"/>
              </a:spcBef>
              <a:buSzPct val="100000"/>
              <a:buFont typeface="Arial"/>
              <a:buChar char="•"/>
              <a:defRPr sz="1600">
                <a:latin typeface="Gill Sans"/>
                <a:ea typeface="Gill Sans"/>
                <a:cs typeface="Gill Sans"/>
                <a:sym typeface="Gill Sans"/>
              </a:defRPr>
            </a:lvl1pPr>
          </a:lstStyle>
          <a:p>
            <a:pPr/>
            <a:r>
              <a:t>Provides instant gratification and rapid feedback to Data Providers</a:t>
            </a:r>
          </a:p>
        </p:txBody>
      </p:sp>
      <p:sp>
        <p:nvSpPr>
          <p:cNvPr id="642" name="Text Placeholder 2"/>
          <p:cNvSpPr txBox="1"/>
          <p:nvPr/>
        </p:nvSpPr>
        <p:spPr>
          <a:xfrm>
            <a:off x="808199" y="1737822"/>
            <a:ext cx="183786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600"/>
              </a:spcBef>
              <a:defRPr sz="1600">
                <a:latin typeface="Gill Sans"/>
                <a:ea typeface="Gill Sans"/>
                <a:cs typeface="Gill Sans"/>
                <a:sym typeface="Gill Sans"/>
              </a:defRPr>
            </a:lvl1pPr>
          </a:lstStyle>
          <a:p>
            <a:pPr/>
            <a:r>
              <a:t>Examples: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5" name="Text Placeholder 1"/>
          <p:cNvSpPr txBox="1"/>
          <p:nvPr>
            <p:ph type="body" sz="quarter" idx="1"/>
          </p:nvPr>
        </p:nvSpPr>
        <p:spPr>
          <a:xfrm>
            <a:off x="511749" y="118436"/>
            <a:ext cx="8242542" cy="1312761"/>
          </a:xfrm>
          <a:prstGeom prst="rect">
            <a:avLst/>
          </a:prstGeom>
        </p:spPr>
        <p:txBody>
          <a:bodyPr anchor="ctr"/>
          <a:lstStyle/>
          <a:p>
            <a:pPr/>
            <a:r>
              <a:t>Cumulative Incentives</a:t>
            </a:r>
          </a:p>
        </p:txBody>
      </p:sp>
      <p:sp>
        <p:nvSpPr>
          <p:cNvPr id="646" name="Text Placeholder 2"/>
          <p:cNvSpPr txBox="1"/>
          <p:nvPr/>
        </p:nvSpPr>
        <p:spPr>
          <a:xfrm>
            <a:off x="655800" y="1158956"/>
            <a:ext cx="813047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Cumulative incentives build up over time and deliver value to Data Providers in the long term. </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These incentives help to retain Data Providers and encourage them to participate repeatedly. </a:t>
            </a:r>
          </a:p>
        </p:txBody>
      </p:sp>
      <p:sp>
        <p:nvSpPr>
          <p:cNvPr id="647" name="Text Placeholder 2"/>
          <p:cNvSpPr txBox="1"/>
          <p:nvPr/>
        </p:nvSpPr>
        <p:spPr>
          <a:xfrm>
            <a:off x="808199" y="1917885"/>
            <a:ext cx="1837863"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600"/>
              </a:spcBef>
              <a:defRPr sz="1600">
                <a:latin typeface="Gill Sans"/>
                <a:ea typeface="Gill Sans"/>
                <a:cs typeface="Gill Sans"/>
                <a:sym typeface="Gill Sans"/>
              </a:defRPr>
            </a:lvl1pPr>
          </a:lstStyle>
          <a:p>
            <a:pPr/>
            <a:r>
              <a:t>Examples: </a:t>
            </a:r>
          </a:p>
        </p:txBody>
      </p:sp>
      <p:grpSp>
        <p:nvGrpSpPr>
          <p:cNvPr id="650" name="Rectangle 12"/>
          <p:cNvGrpSpPr/>
          <p:nvPr/>
        </p:nvGrpSpPr>
        <p:grpSpPr>
          <a:xfrm>
            <a:off x="3691573" y="4966205"/>
            <a:ext cx="4656459" cy="685801"/>
            <a:chOff x="0" y="0"/>
            <a:chExt cx="4656458" cy="685800"/>
          </a:xfrm>
        </p:grpSpPr>
        <p:sp>
          <p:nvSpPr>
            <p:cNvPr id="648"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49" name="As DPs market themselves more on the platform, the use cases they contribute to can yield creation of case studies and whitepapers which are promoted by the platform to give further credence to that particular provider."/>
            <p:cNvSpPr txBox="1"/>
            <p:nvPr/>
          </p:nvSpPr>
          <p:spPr>
            <a:xfrm>
              <a:off x="50482" y="49530"/>
              <a:ext cx="455549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As DPs market themselves more on the platform, the use cases they contribute to can yield creation of case studies and whitepapers which are promoted by the platform to give further credence to that particular provider.</a:t>
              </a:r>
            </a:p>
          </p:txBody>
        </p:sp>
      </p:grpSp>
      <p:grpSp>
        <p:nvGrpSpPr>
          <p:cNvPr id="653" name="Rectangle 13"/>
          <p:cNvGrpSpPr/>
          <p:nvPr/>
        </p:nvGrpSpPr>
        <p:grpSpPr>
          <a:xfrm>
            <a:off x="3698780" y="4200146"/>
            <a:ext cx="4656459" cy="751841"/>
            <a:chOff x="0" y="0"/>
            <a:chExt cx="4656458" cy="751840"/>
          </a:xfrm>
        </p:grpSpPr>
        <p:sp>
          <p:nvSpPr>
            <p:cNvPr id="651" name="Rectangle"/>
            <p:cNvSpPr/>
            <p:nvPr/>
          </p:nvSpPr>
          <p:spPr>
            <a:xfrm>
              <a:off x="0" y="33020"/>
              <a:ext cx="4656459"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52" name="Reputation may encourage DPs to participate often and repeatedly. The platform should reward DPs for desirable actions and penalize them for undesirable ones leading to accretion or depreciation of reputation. Reputation should be implemented in both exp"/>
            <p:cNvSpPr txBox="1"/>
            <p:nvPr/>
          </p:nvSpPr>
          <p:spPr>
            <a:xfrm>
              <a:off x="50482" y="0"/>
              <a:ext cx="4555494" cy="751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Reputation may encourage DPs to participate often and repeatedly. The platform should reward DPs for desirable actions and penalize them for undesirable ones leading to accretion or depreciation of reputation. Reputation should be implemented in both explicit and implicit forms.</a:t>
              </a:r>
            </a:p>
          </p:txBody>
        </p:sp>
      </p:grpSp>
      <p:grpSp>
        <p:nvGrpSpPr>
          <p:cNvPr id="656" name="Rectangle 14"/>
          <p:cNvGrpSpPr/>
          <p:nvPr/>
        </p:nvGrpSpPr>
        <p:grpSpPr>
          <a:xfrm>
            <a:off x="3689303" y="3492937"/>
            <a:ext cx="4656459" cy="685801"/>
            <a:chOff x="0" y="0"/>
            <a:chExt cx="4656458" cy="685800"/>
          </a:xfrm>
        </p:grpSpPr>
        <p:sp>
          <p:nvSpPr>
            <p:cNvPr id="654"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55" name="DPs may gain greater influence on the platform as they participate more often. The most common implementation of influence on platforms is via one- sided following of DPs (subscribe) or use cases (favorite/track)."/>
            <p:cNvSpPr txBox="1"/>
            <p:nvPr/>
          </p:nvSpPr>
          <p:spPr>
            <a:xfrm>
              <a:off x="50482" y="49530"/>
              <a:ext cx="455549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DPs may gain greater influence on the platform as they participate more often. The most common implementation of influence on platforms is via one- sided following of DPs (subscribe) or use cases (favorite/track).</a:t>
              </a:r>
            </a:p>
          </p:txBody>
        </p:sp>
      </p:grpSp>
      <p:grpSp>
        <p:nvGrpSpPr>
          <p:cNvPr id="659" name="Rectangle 15"/>
          <p:cNvGrpSpPr/>
          <p:nvPr/>
        </p:nvGrpSpPr>
        <p:grpSpPr>
          <a:xfrm>
            <a:off x="3687031" y="2731466"/>
            <a:ext cx="4656459" cy="685801"/>
            <a:chOff x="0" y="0"/>
            <a:chExt cx="4656458" cy="685800"/>
          </a:xfrm>
        </p:grpSpPr>
        <p:sp>
          <p:nvSpPr>
            <p:cNvPr id="657"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658" name="As the platform becomes more popular, the on-platform rating and the core data group membership may develop importance as off-platform currency in the same way that TripAdvisor and Yelp ratings do for hotels and restaurants."/>
            <p:cNvSpPr txBox="1"/>
            <p:nvPr/>
          </p:nvSpPr>
          <p:spPr>
            <a:xfrm>
              <a:off x="50482" y="49530"/>
              <a:ext cx="4555494"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As the platform becomes more popular, the on-platform rating and the core data group membership may develop importance as off-platform currency in the same way that TripAdvisor and Yelp ratings do for hotels and restaurants.</a:t>
              </a:r>
            </a:p>
          </p:txBody>
        </p:sp>
      </p:grpSp>
      <p:grpSp>
        <p:nvGrpSpPr>
          <p:cNvPr id="662" name="Rectangle 16"/>
          <p:cNvGrpSpPr/>
          <p:nvPr/>
        </p:nvGrpSpPr>
        <p:grpSpPr>
          <a:xfrm>
            <a:off x="3689813" y="1998757"/>
            <a:ext cx="4656459" cy="685801"/>
            <a:chOff x="0" y="0"/>
            <a:chExt cx="4656458" cy="685800"/>
          </a:xfrm>
        </p:grpSpPr>
        <p:sp>
          <p:nvSpPr>
            <p:cNvPr id="660"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61" name="Participation in the core data program provides guaranteed compensation to DPs. It also showcases them as being a superior vetted group on the platform."/>
            <p:cNvSpPr txBox="1"/>
            <p:nvPr/>
          </p:nvSpPr>
          <p:spPr>
            <a:xfrm>
              <a:off x="50482" y="132079"/>
              <a:ext cx="4555494"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Participation in the core data program provides guaranteed compensation to DPs. It also showcases them as being a superior vetted group on the platform.</a:t>
              </a:r>
            </a:p>
          </p:txBody>
        </p:sp>
      </p:grpSp>
      <p:sp>
        <p:nvSpPr>
          <p:cNvPr id="663" name="Rectangle 17"/>
          <p:cNvSpPr/>
          <p:nvPr/>
        </p:nvSpPr>
        <p:spPr>
          <a:xfrm rot="16200000">
            <a:off x="2367836" y="4452537"/>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66" name="Rectangle 18"/>
          <p:cNvGrpSpPr/>
          <p:nvPr/>
        </p:nvGrpSpPr>
        <p:grpSpPr>
          <a:xfrm>
            <a:off x="1914577" y="5036768"/>
            <a:ext cx="1592319" cy="573792"/>
            <a:chOff x="0" y="0"/>
            <a:chExt cx="1592318" cy="573790"/>
          </a:xfrm>
        </p:grpSpPr>
        <p:sp>
          <p:nvSpPr>
            <p:cNvPr id="664"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65" name="Thought Leadership"/>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Thought Leadership</a:t>
              </a:r>
            </a:p>
          </p:txBody>
        </p:sp>
      </p:grpSp>
      <p:sp>
        <p:nvSpPr>
          <p:cNvPr id="667" name="Rectangle 24"/>
          <p:cNvSpPr/>
          <p:nvPr/>
        </p:nvSpPr>
        <p:spPr>
          <a:xfrm rot="16200000">
            <a:off x="2368587" y="3714072"/>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70" name="Rectangle 25"/>
          <p:cNvGrpSpPr/>
          <p:nvPr/>
        </p:nvGrpSpPr>
        <p:grpSpPr>
          <a:xfrm>
            <a:off x="1915329" y="4298303"/>
            <a:ext cx="1592319" cy="573792"/>
            <a:chOff x="0" y="0"/>
            <a:chExt cx="1592318" cy="573790"/>
          </a:xfrm>
        </p:grpSpPr>
        <p:sp>
          <p:nvSpPr>
            <p:cNvPr id="668"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69" name="Reputation"/>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Reputation</a:t>
              </a:r>
            </a:p>
          </p:txBody>
        </p:sp>
      </p:grpSp>
      <p:sp>
        <p:nvSpPr>
          <p:cNvPr id="671" name="Rectangle 29"/>
          <p:cNvSpPr/>
          <p:nvPr/>
        </p:nvSpPr>
        <p:spPr>
          <a:xfrm rot="16200000">
            <a:off x="2368586" y="2974841"/>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74" name="Rectangle 30"/>
          <p:cNvGrpSpPr/>
          <p:nvPr/>
        </p:nvGrpSpPr>
        <p:grpSpPr>
          <a:xfrm>
            <a:off x="1915328" y="3559071"/>
            <a:ext cx="1592319" cy="573792"/>
            <a:chOff x="0" y="0"/>
            <a:chExt cx="1592318" cy="573790"/>
          </a:xfrm>
        </p:grpSpPr>
        <p:sp>
          <p:nvSpPr>
            <p:cNvPr id="672"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73" name="Influence"/>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Influence</a:t>
              </a:r>
            </a:p>
          </p:txBody>
        </p:sp>
      </p:grpSp>
      <p:sp>
        <p:nvSpPr>
          <p:cNvPr id="675" name="Rectangle 31"/>
          <p:cNvSpPr/>
          <p:nvPr/>
        </p:nvSpPr>
        <p:spPr>
          <a:xfrm rot="16200000">
            <a:off x="2369336" y="2236374"/>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78" name="Rectangle 32"/>
          <p:cNvGrpSpPr/>
          <p:nvPr/>
        </p:nvGrpSpPr>
        <p:grpSpPr>
          <a:xfrm>
            <a:off x="1916078" y="2820605"/>
            <a:ext cx="1592319" cy="573792"/>
            <a:chOff x="0" y="0"/>
            <a:chExt cx="1592318" cy="573790"/>
          </a:xfrm>
        </p:grpSpPr>
        <p:sp>
          <p:nvSpPr>
            <p:cNvPr id="676"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77" name="Off-Platform Branding and Currency"/>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Off-Platform Branding and Currency</a:t>
              </a:r>
            </a:p>
          </p:txBody>
        </p:sp>
      </p:grpSp>
      <p:sp>
        <p:nvSpPr>
          <p:cNvPr id="679" name="Rectangle 33"/>
          <p:cNvSpPr/>
          <p:nvPr/>
        </p:nvSpPr>
        <p:spPr>
          <a:xfrm rot="16200000">
            <a:off x="2360609" y="1507385"/>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82" name="Rectangle 34"/>
          <p:cNvGrpSpPr/>
          <p:nvPr/>
        </p:nvGrpSpPr>
        <p:grpSpPr>
          <a:xfrm>
            <a:off x="1907351" y="2091615"/>
            <a:ext cx="1592319" cy="573792"/>
            <a:chOff x="0" y="0"/>
            <a:chExt cx="1592318" cy="573790"/>
          </a:xfrm>
        </p:grpSpPr>
        <p:sp>
          <p:nvSpPr>
            <p:cNvPr id="680"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81" name="Core Data Program"/>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Core Data Program</a:t>
              </a:r>
            </a:p>
          </p:txBody>
        </p:sp>
      </p:grpSp>
      <p:grpSp>
        <p:nvGrpSpPr>
          <p:cNvPr id="685" name="Rectangle 35"/>
          <p:cNvGrpSpPr/>
          <p:nvPr/>
        </p:nvGrpSpPr>
        <p:grpSpPr>
          <a:xfrm>
            <a:off x="3701801" y="5696718"/>
            <a:ext cx="4656459" cy="685801"/>
            <a:chOff x="0" y="0"/>
            <a:chExt cx="4656458" cy="685800"/>
          </a:xfrm>
        </p:grpSpPr>
        <p:sp>
          <p:nvSpPr>
            <p:cNvPr id="683"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a:ea typeface="Gill Sans"/>
                  <a:cs typeface="Gill Sans"/>
                  <a:sym typeface="Gill Sans"/>
                </a:defRPr>
              </a:pPr>
            </a:p>
          </p:txBody>
        </p:sp>
        <p:sp>
          <p:nvSpPr>
            <p:cNvPr id="684" name="The platform may also benchmark DPs against their peers and guide them on improving their performance on the platform."/>
            <p:cNvSpPr txBox="1"/>
            <p:nvPr/>
          </p:nvSpPr>
          <p:spPr>
            <a:xfrm>
              <a:off x="50482" y="132079"/>
              <a:ext cx="4555494"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100">
                  <a:solidFill>
                    <a:srgbClr val="FFFFFF"/>
                  </a:solidFill>
                  <a:latin typeface="Gill Sans"/>
                  <a:ea typeface="Gill Sans"/>
                  <a:cs typeface="Gill Sans"/>
                  <a:sym typeface="Gill Sans"/>
                </a:defRPr>
              </a:lvl1pPr>
            </a:lstStyle>
            <a:p>
              <a:pPr/>
              <a:r>
                <a:t>The platform may also benchmark DPs against their peers and guide them on improving their performance on the platform.</a:t>
              </a:r>
            </a:p>
          </p:txBody>
        </p:sp>
      </p:grpSp>
      <p:sp>
        <p:nvSpPr>
          <p:cNvPr id="686" name="Rectangle 36"/>
          <p:cNvSpPr/>
          <p:nvPr/>
        </p:nvSpPr>
        <p:spPr>
          <a:xfrm rot="16200000">
            <a:off x="2378063" y="5183051"/>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689" name="Rectangle 37"/>
          <p:cNvGrpSpPr/>
          <p:nvPr/>
        </p:nvGrpSpPr>
        <p:grpSpPr>
          <a:xfrm>
            <a:off x="1924805" y="5767282"/>
            <a:ext cx="1592319" cy="573792"/>
            <a:chOff x="0" y="0"/>
            <a:chExt cx="1592318" cy="573790"/>
          </a:xfrm>
        </p:grpSpPr>
        <p:sp>
          <p:nvSpPr>
            <p:cNvPr id="687"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688" name="Benchmarking"/>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Benchmarking</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2" name="Text Placeholder 1"/>
          <p:cNvSpPr txBox="1"/>
          <p:nvPr>
            <p:ph type="body" sz="quarter" idx="1"/>
          </p:nvPr>
        </p:nvSpPr>
        <p:spPr>
          <a:xfrm>
            <a:off x="511749" y="118436"/>
            <a:ext cx="8242542" cy="1312761"/>
          </a:xfrm>
          <a:prstGeom prst="rect">
            <a:avLst/>
          </a:prstGeom>
        </p:spPr>
        <p:txBody>
          <a:bodyPr anchor="ctr"/>
          <a:lstStyle/>
          <a:p>
            <a:pPr/>
            <a:r>
              <a:t>Incentives Design Principles </a:t>
            </a:r>
          </a:p>
        </p:txBody>
      </p:sp>
      <p:graphicFrame>
        <p:nvGraphicFramePr>
          <p:cNvPr id="693" name="Table 4"/>
          <p:cNvGraphicFramePr/>
          <p:nvPr/>
        </p:nvGraphicFramePr>
        <p:xfrm>
          <a:off x="708882" y="1549902"/>
          <a:ext cx="7470721" cy="313016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423690"/>
                <a:gridCol w="2909778"/>
                <a:gridCol w="3137252"/>
              </a:tblGrid>
              <a:tr h="256784">
                <a:tc>
                  <a:txBody>
                    <a:bodyPr/>
                    <a:lstStyle/>
                    <a:p>
                      <a:pPr algn="l">
                        <a:defRPr sz="1800"/>
                      </a:pPr>
                    </a:p>
                  </a:txBody>
                  <a:tcPr marL="45720" marR="45720" marT="45720" marB="45720" anchor="t" anchorCtr="0" horzOverflow="overflow">
                    <a:lnL>
                      <a:solidFill>
                        <a:srgbClr val="46AAC4"/>
                      </a:solidFill>
                    </a:lnL>
                  </a:tcPr>
                </a:tc>
                <a:tc>
                  <a:txBody>
                    <a:bodyPr/>
                    <a:lstStyle/>
                    <a:p>
                      <a:pPr algn="ctr">
                        <a:defRPr b="0" sz="1800">
                          <a:solidFill>
                            <a:srgbClr val="000000"/>
                          </a:solidFill>
                        </a:defRPr>
                      </a:pPr>
                      <a:r>
                        <a:rPr sz="1400">
                          <a:solidFill>
                            <a:srgbClr val="FFFFFF"/>
                          </a:solidFill>
                          <a:latin typeface="Gill Sans"/>
                          <a:ea typeface="Gill Sans"/>
                          <a:cs typeface="Gill Sans"/>
                          <a:sym typeface="Gill Sans"/>
                        </a:rPr>
                        <a:t>Data Provider Actions</a:t>
                      </a:r>
                    </a:p>
                  </a:txBody>
                  <a:tcPr marL="45720" marR="45720" marT="45720" marB="45720" anchor="t" anchorCtr="0" horzOverflow="overflow"/>
                </a:tc>
                <a:tc>
                  <a:txBody>
                    <a:bodyPr/>
                    <a:lstStyle/>
                    <a:p>
                      <a:pPr algn="ctr">
                        <a:defRPr b="0" sz="1800">
                          <a:solidFill>
                            <a:srgbClr val="000000"/>
                          </a:solidFill>
                        </a:defRPr>
                      </a:pPr>
                      <a:r>
                        <a:rPr sz="1400">
                          <a:solidFill>
                            <a:srgbClr val="FFFFFF"/>
                          </a:solidFill>
                          <a:latin typeface="Gill Sans"/>
                          <a:ea typeface="Gill Sans"/>
                          <a:cs typeface="Gill Sans"/>
                          <a:sym typeface="Gill Sans"/>
                        </a:rPr>
                        <a:t>Buyer Actions </a:t>
                      </a:r>
                    </a:p>
                  </a:txBody>
                  <a:tcPr marL="45720" marR="45720" marT="45720" marB="45720" anchor="t" anchorCtr="0" horzOverflow="overflow">
                    <a:lnR>
                      <a:solidFill>
                        <a:srgbClr val="46AAC4"/>
                      </a:solidFill>
                    </a:lnR>
                  </a:tcPr>
                </a:tc>
              </a:tr>
              <a:tr h="691212">
                <a:tc>
                  <a:txBody>
                    <a:bodyPr/>
                    <a:lstStyle/>
                    <a:p>
                      <a:pPr algn="l">
                        <a:defRPr sz="1800"/>
                      </a:pPr>
                      <a:r>
                        <a:rPr sz="1100">
                          <a:latin typeface="Gill Sans"/>
                          <a:ea typeface="Gill Sans"/>
                          <a:cs typeface="Gill Sans"/>
                          <a:sym typeface="Gill Sans"/>
                        </a:rPr>
                        <a:t>One-time Actions </a:t>
                      </a:r>
                    </a:p>
                  </a:txBody>
                  <a:tcPr marL="45720" marR="45720" marT="45720" marB="45720" anchor="t" anchorCtr="0" horzOverflow="overflow">
                    <a:lnL>
                      <a:solidFill>
                        <a:srgbClr val="46AAC4"/>
                      </a:solidFill>
                    </a:lnL>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Perform completeness check on new data </a:t>
                      </a:r>
                    </a:p>
                    <a:p>
                      <a:pPr marL="285750" indent="-285750" algn="l">
                        <a:buSzPct val="100000"/>
                        <a:buFont typeface="Arial"/>
                        <a:buChar char="•"/>
                        <a:defRPr sz="1100">
                          <a:latin typeface="Gill Sans"/>
                          <a:ea typeface="Gill Sans"/>
                          <a:cs typeface="Gill Sans"/>
                          <a:sym typeface="Gill Sans"/>
                        </a:defRPr>
                      </a:pPr>
                      <a:r>
                        <a:t>Perform DUNSification (or similar process) of data to integrate with D&amp;B data </a:t>
                      </a:r>
                    </a:p>
                  </a:txBody>
                  <a:tcPr marL="45720" marR="45720" marT="45720" marB="45720" anchor="t" anchorCtr="0" horzOverflow="overflow">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Set up profile and payments</a:t>
                      </a:r>
                    </a:p>
                  </a:txBody>
                  <a:tcPr marL="45720" marR="45720" marT="45720" marB="45720" anchor="t" anchorCtr="0" horzOverflow="overflow">
                    <a:lnR>
                      <a:solidFill>
                        <a:srgbClr val="46AAC4"/>
                      </a:solidFill>
                    </a:lnR>
                    <a:lnB>
                      <a:solidFill>
                        <a:srgbClr val="46AAC4"/>
                      </a:solidFill>
                    </a:lnB>
                  </a:tcPr>
                </a:tc>
              </a:tr>
              <a:tr h="1379237">
                <a:tc>
                  <a:txBody>
                    <a:bodyPr/>
                    <a:lstStyle/>
                    <a:p>
                      <a:pPr algn="l">
                        <a:defRPr sz="1800"/>
                      </a:pPr>
                      <a:r>
                        <a:rPr sz="1100">
                          <a:latin typeface="Gill Sans"/>
                          <a:ea typeface="Gill Sans"/>
                          <a:cs typeface="Gill Sans"/>
                          <a:sym typeface="Gill Sans"/>
                        </a:rPr>
                        <a:t>Pre-Transaction</a:t>
                      </a:r>
                    </a:p>
                  </a:txBody>
                  <a:tcPr marL="45720" marR="45720" marT="45720" marB="45720" anchor="t" anchorCtr="0" horzOverflow="overflow">
                    <a:lnL>
                      <a:solidFill>
                        <a:srgbClr val="46AAC4"/>
                      </a:solidFill>
                    </a:lnL>
                    <a:lnT>
                      <a:solidFill>
                        <a:srgbClr val="46AAC4"/>
                      </a:solidFill>
                    </a:lnT>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Update data often</a:t>
                      </a:r>
                    </a:p>
                    <a:p>
                      <a:pPr marL="285750" indent="-285750" algn="l">
                        <a:buSzPct val="100000"/>
                        <a:buFont typeface="Arial"/>
                        <a:buChar char="•"/>
                        <a:defRPr sz="1100">
                          <a:latin typeface="Gill Sans"/>
                          <a:ea typeface="Gill Sans"/>
                          <a:cs typeface="Gill Sans"/>
                          <a:sym typeface="Gill Sans"/>
                        </a:defRPr>
                      </a:pPr>
                      <a:r>
                        <a:t>Ensure correctness of data</a:t>
                      </a:r>
                    </a:p>
                    <a:p>
                      <a:pPr marL="285750" indent="-285750" algn="l">
                        <a:buSzPct val="100000"/>
                        <a:buFont typeface="Arial"/>
                        <a:buChar char="•"/>
                        <a:defRPr sz="1100">
                          <a:latin typeface="Gill Sans"/>
                          <a:ea typeface="Gill Sans"/>
                          <a:cs typeface="Gill Sans"/>
                          <a:sym typeface="Gill Sans"/>
                        </a:defRPr>
                      </a:pPr>
                      <a:r>
                        <a:t>Respond to queries promptly</a:t>
                      </a:r>
                    </a:p>
                    <a:p>
                      <a:pPr marL="285750" indent="-285750" algn="l">
                        <a:buSzPct val="100000"/>
                        <a:buFont typeface="Arial"/>
                        <a:buChar char="•"/>
                        <a:defRPr sz="1100">
                          <a:latin typeface="Gill Sans"/>
                          <a:ea typeface="Gill Sans"/>
                          <a:cs typeface="Gill Sans"/>
                          <a:sym typeface="Gill Sans"/>
                        </a:defRPr>
                      </a:pPr>
                      <a:r>
                        <a:t>Help with dispute resolution</a:t>
                      </a:r>
                    </a:p>
                    <a:p>
                      <a:pPr marL="285750" indent="-285750" algn="l">
                        <a:buSzPct val="100000"/>
                        <a:buFont typeface="Arial"/>
                        <a:buChar char="•"/>
                        <a:defRPr sz="1100">
                          <a:latin typeface="Gill Sans"/>
                          <a:ea typeface="Gill Sans"/>
                          <a:cs typeface="Gill Sans"/>
                          <a:sym typeface="Gill Sans"/>
                        </a:defRPr>
                      </a:pPr>
                      <a:r>
                        <a:t>Market themselves on the platform and off it</a:t>
                      </a:r>
                    </a:p>
                    <a:p>
                      <a:pPr marL="285750" indent="-285750" algn="l">
                        <a:buSzPct val="100000"/>
                        <a:buFont typeface="Arial"/>
                        <a:buChar char="•"/>
                        <a:defRPr sz="1100">
                          <a:latin typeface="Gill Sans"/>
                          <a:ea typeface="Gill Sans"/>
                          <a:cs typeface="Gill Sans"/>
                          <a:sym typeface="Gill Sans"/>
                        </a:defRPr>
                      </a:pPr>
                      <a:r>
                        <a:t>Attract existing buyers on board the platform</a:t>
                      </a:r>
                    </a:p>
                  </a:txBody>
                  <a:tcPr marL="45720" marR="45720" marT="45720" marB="45720" anchor="t" anchorCtr="0" horzOverflow="overflow">
                    <a:lnT>
                      <a:solidFill>
                        <a:srgbClr val="46AAC4"/>
                      </a:solidFill>
                    </a:lnT>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Interact with content on the platform and mention requirements, preferences etc.</a:t>
                      </a:r>
                    </a:p>
                  </a:txBody>
                  <a:tcPr marL="45720" marR="45720" marT="45720" marB="45720" anchor="t" anchorCtr="0" horzOverflow="overflow">
                    <a:lnR>
                      <a:solidFill>
                        <a:srgbClr val="46AAC4"/>
                      </a:solidFill>
                    </a:lnR>
                    <a:lnT>
                      <a:solidFill>
                        <a:srgbClr val="46AAC4"/>
                      </a:solidFill>
                    </a:lnT>
                    <a:lnB>
                      <a:solidFill>
                        <a:srgbClr val="46AAC4"/>
                      </a:solidFill>
                    </a:lnB>
                  </a:tcPr>
                </a:tc>
              </a:tr>
              <a:tr h="306813">
                <a:tc>
                  <a:txBody>
                    <a:bodyPr/>
                    <a:lstStyle/>
                    <a:p>
                      <a:pPr algn="l">
                        <a:defRPr sz="1800"/>
                      </a:pPr>
                      <a:r>
                        <a:rPr sz="1100">
                          <a:latin typeface="Gill Sans"/>
                          <a:ea typeface="Gill Sans"/>
                          <a:cs typeface="Gill Sans"/>
                          <a:sym typeface="Gill Sans"/>
                        </a:rPr>
                        <a:t>Transaction</a:t>
                      </a:r>
                    </a:p>
                  </a:txBody>
                  <a:tcPr marL="45720" marR="45720" marT="45720" marB="45720" anchor="t" anchorCtr="0" horzOverflow="overflow">
                    <a:lnL>
                      <a:solidFill>
                        <a:srgbClr val="46AAC4"/>
                      </a:solidFill>
                    </a:lnL>
                    <a:lnT>
                      <a:solidFill>
                        <a:srgbClr val="46AAC4"/>
                      </a:solidFill>
                    </a:lnT>
                    <a:lnB>
                      <a:solidFill>
                        <a:srgbClr val="46AAC4"/>
                      </a:solidFill>
                    </a:lnB>
                  </a:tcPr>
                </a:tc>
                <a:tc>
                  <a:txBody>
                    <a:bodyPr/>
                    <a:lstStyle/>
                    <a:p>
                      <a:pPr algn="l">
                        <a:defRPr sz="1800"/>
                      </a:pPr>
                    </a:p>
                  </a:txBody>
                  <a:tcPr marL="45720" marR="45720" marT="45720" marB="45720" anchor="t" anchorCtr="0" horzOverflow="overflow">
                    <a:lnT>
                      <a:solidFill>
                        <a:srgbClr val="46AAC4"/>
                      </a:solidFill>
                    </a:lnT>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Initiate request for new use cases </a:t>
                      </a:r>
                    </a:p>
                    <a:p>
                      <a:pPr marL="285750" indent="-285750" algn="l">
                        <a:buSzPct val="100000"/>
                        <a:buFont typeface="Arial"/>
                        <a:buChar char="•"/>
                        <a:defRPr sz="1100">
                          <a:latin typeface="Gill Sans"/>
                          <a:ea typeface="Gill Sans"/>
                          <a:cs typeface="Gill Sans"/>
                          <a:sym typeface="Gill Sans"/>
                        </a:defRPr>
                      </a:pPr>
                      <a:r>
                        <a:t>Make actual purchase</a:t>
                      </a:r>
                    </a:p>
                  </a:txBody>
                  <a:tcPr marL="45720" marR="45720" marT="45720" marB="45720" anchor="t" anchorCtr="0" horzOverflow="overflow">
                    <a:lnR>
                      <a:solidFill>
                        <a:srgbClr val="46AAC4"/>
                      </a:solidFill>
                    </a:lnR>
                    <a:lnT>
                      <a:solidFill>
                        <a:srgbClr val="46AAC4"/>
                      </a:solidFill>
                    </a:lnT>
                    <a:lnB>
                      <a:solidFill>
                        <a:srgbClr val="46AAC4"/>
                      </a:solidFill>
                    </a:lnB>
                  </a:tcPr>
                </a:tc>
              </a:tr>
              <a:tr h="496117">
                <a:tc>
                  <a:txBody>
                    <a:bodyPr/>
                    <a:lstStyle/>
                    <a:p>
                      <a:pPr algn="l">
                        <a:defRPr sz="1800"/>
                      </a:pPr>
                      <a:r>
                        <a:rPr sz="1100">
                          <a:latin typeface="Gill Sans"/>
                          <a:ea typeface="Gill Sans"/>
                          <a:cs typeface="Gill Sans"/>
                          <a:sym typeface="Gill Sans"/>
                        </a:rPr>
                        <a:t>Post-Transaction</a:t>
                      </a:r>
                    </a:p>
                  </a:txBody>
                  <a:tcPr marL="45720" marR="45720" marT="45720" marB="45720" anchor="t" anchorCtr="0" horzOverflow="overflow">
                    <a:lnL>
                      <a:solidFill>
                        <a:srgbClr val="46AAC4"/>
                      </a:solidFill>
                    </a:lnL>
                    <a:lnT>
                      <a:solidFill>
                        <a:srgbClr val="46AAC4"/>
                      </a:solidFill>
                    </a:lnT>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Ensure support to buyers</a:t>
                      </a:r>
                    </a:p>
                    <a:p>
                      <a:pPr marL="285750" indent="-285750" algn="l">
                        <a:buSzPct val="100000"/>
                        <a:buFont typeface="Arial"/>
                        <a:buChar char="•"/>
                        <a:defRPr sz="1100">
                          <a:latin typeface="Gill Sans"/>
                          <a:ea typeface="Gill Sans"/>
                          <a:cs typeface="Gill Sans"/>
                          <a:sym typeface="Gill Sans"/>
                        </a:defRPr>
                      </a:pPr>
                      <a:r>
                        <a:t>Manage buyer relationships over the platform</a:t>
                      </a:r>
                    </a:p>
                  </a:txBody>
                  <a:tcPr marL="45720" marR="45720" marT="45720" marB="45720" anchor="t" anchorCtr="0" horzOverflow="overflow">
                    <a:lnT>
                      <a:solidFill>
                        <a:srgbClr val="46AAC4"/>
                      </a:solidFill>
                    </a:lnT>
                    <a:lnB>
                      <a:solidFill>
                        <a:srgbClr val="46AAC4"/>
                      </a:solidFill>
                    </a:lnB>
                  </a:tcPr>
                </a:tc>
                <a:tc>
                  <a:txBody>
                    <a:bodyPr/>
                    <a:lstStyle/>
                    <a:p>
                      <a:pPr marL="285750" indent="-285750" algn="l">
                        <a:buSzPct val="100000"/>
                        <a:buFont typeface="Arial"/>
                        <a:buChar char="•"/>
                        <a:defRPr sz="1100">
                          <a:latin typeface="Gill Sans"/>
                          <a:ea typeface="Gill Sans"/>
                          <a:cs typeface="Gill Sans"/>
                          <a:sym typeface="Gill Sans"/>
                        </a:defRPr>
                      </a:pPr>
                      <a:r>
                        <a:t>Provide feedback on transaction (rating)</a:t>
                      </a:r>
                    </a:p>
                    <a:p>
                      <a:pPr marL="285750" indent="-285750" algn="l">
                        <a:buSzPct val="100000"/>
                        <a:buFont typeface="Arial"/>
                        <a:buChar char="•"/>
                        <a:defRPr sz="1100">
                          <a:latin typeface="Gill Sans"/>
                          <a:ea typeface="Gill Sans"/>
                          <a:cs typeface="Gill Sans"/>
                          <a:sym typeface="Gill Sans"/>
                        </a:defRPr>
                      </a:pPr>
                      <a:r>
                        <a:t>Bring other buyers onto platform</a:t>
                      </a:r>
                    </a:p>
                  </a:txBody>
                  <a:tcPr marL="45720" marR="45720" marT="45720" marB="45720" anchor="t" anchorCtr="0" horzOverflow="overflow">
                    <a:lnR>
                      <a:solidFill>
                        <a:srgbClr val="46AAC4"/>
                      </a:solidFill>
                    </a:lnR>
                    <a:lnT>
                      <a:solidFill>
                        <a:srgbClr val="46AAC4"/>
                      </a:solidFill>
                    </a:lnT>
                    <a:lnB>
                      <a:solidFill>
                        <a:srgbClr val="46AAC4"/>
                      </a:solidFill>
                    </a:lnB>
                  </a:tcPr>
                </a:tc>
              </a:tr>
            </a:tbl>
          </a:graphicData>
        </a:graphic>
      </p:graphicFrame>
      <p:sp>
        <p:nvSpPr>
          <p:cNvPr id="694" name="Text Placeholder 2"/>
          <p:cNvSpPr txBox="1"/>
          <p:nvPr/>
        </p:nvSpPr>
        <p:spPr>
          <a:xfrm>
            <a:off x="655800" y="1111571"/>
            <a:ext cx="8130470"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600"/>
              </a:spcBef>
              <a:defRPr sz="1400">
                <a:latin typeface="Gill Sans"/>
                <a:ea typeface="Gill Sans"/>
                <a:cs typeface="Gill Sans"/>
                <a:sym typeface="Gill Sans"/>
              </a:defRPr>
            </a:lvl1pPr>
          </a:lstStyle>
          <a:p>
            <a:pPr/>
            <a:r>
              <a:t>Structure incentives to encourage user actions. Examples,  </a:t>
            </a:r>
          </a:p>
        </p:txBody>
      </p:sp>
      <p:sp>
        <p:nvSpPr>
          <p:cNvPr id="695" name="Text Placeholder 2"/>
          <p:cNvSpPr txBox="1"/>
          <p:nvPr/>
        </p:nvSpPr>
        <p:spPr>
          <a:xfrm>
            <a:off x="666029" y="5121237"/>
            <a:ext cx="8130470" cy="113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AutoNum type="arabicPeriod" startAt="1"/>
              <a:defRPr sz="1200">
                <a:latin typeface="Gill Sans"/>
                <a:ea typeface="Gill Sans"/>
                <a:cs typeface="Gill Sans"/>
                <a:sym typeface="Gill Sans"/>
              </a:defRPr>
            </a:pPr>
            <a:r>
              <a:t>As the goals of the platform and its focus change over time, the actions that help it achieve those goals will also change and will have to be modeled</a:t>
            </a:r>
            <a:endParaRPr>
              <a:latin typeface="Times New Roman"/>
              <a:ea typeface="Times New Roman"/>
              <a:cs typeface="Times New Roman"/>
              <a:sym typeface="Times New Roman"/>
            </a:endParaRPr>
          </a:p>
          <a:p>
            <a:pPr marL="342900" indent="-342900">
              <a:spcBef>
                <a:spcPts val="600"/>
              </a:spcBef>
              <a:buSzPct val="100000"/>
              <a:buAutoNum type="arabicPeriod" startAt="1"/>
              <a:defRPr sz="1200">
                <a:latin typeface="Gill Sans"/>
                <a:ea typeface="Gill Sans"/>
                <a:cs typeface="Gill Sans"/>
                <a:sym typeface="Gill Sans"/>
              </a:defRPr>
            </a:pPr>
            <a:r>
              <a:t>The weights assigned to different actions may change as the goals in managing the platform change over time</a:t>
            </a:r>
            <a:endParaRPr>
              <a:latin typeface="Times New Roman"/>
              <a:ea typeface="Times New Roman"/>
              <a:cs typeface="Times New Roman"/>
              <a:sym typeface="Times New Roman"/>
            </a:endParaRPr>
          </a:p>
          <a:p>
            <a:pPr marL="342900" indent="-342900">
              <a:spcBef>
                <a:spcPts val="600"/>
              </a:spcBef>
              <a:buSzPct val="100000"/>
              <a:buAutoNum type="arabicPeriod" startAt="1"/>
              <a:defRPr sz="1200">
                <a:latin typeface="Gill Sans"/>
                <a:ea typeface="Gill Sans"/>
                <a:cs typeface="Gill Sans"/>
                <a:sym typeface="Gill Sans"/>
              </a:defRPr>
            </a:pPr>
            <a:r>
              <a:t>Finally, as a DP invests more effort on the platform, the impact of different actions on her reputation score may also change over time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Text Placeholder 1"/>
          <p:cNvSpPr txBox="1"/>
          <p:nvPr>
            <p:ph type="body" sz="half" idx="1"/>
          </p:nvPr>
        </p:nvSpPr>
        <p:spPr>
          <a:xfrm>
            <a:off x="894033" y="2246660"/>
            <a:ext cx="7352802" cy="2353645"/>
          </a:xfrm>
          <a:prstGeom prst="rect">
            <a:avLst/>
          </a:prstGeom>
        </p:spPr>
        <p:txBody>
          <a:bodyPr/>
          <a:lstStyle/>
          <a:p>
            <a:pPr/>
            <a:r>
              <a:t>Behavior Design &amp; Activity Management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extBox 14"/>
          <p:cNvSpPr txBox="1"/>
          <p:nvPr>
            <p:ph type="sldNum" sz="quarter" idx="2"/>
          </p:nvPr>
        </p:nvSpPr>
        <p:spPr>
          <a:xfrm>
            <a:off x="8647297" y="6430791"/>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Text Placeholder 1"/>
          <p:cNvSpPr txBox="1"/>
          <p:nvPr>
            <p:ph type="body" sz="quarter" idx="1"/>
          </p:nvPr>
        </p:nvSpPr>
        <p:spPr>
          <a:xfrm>
            <a:off x="579306" y="118436"/>
            <a:ext cx="8242542" cy="1312761"/>
          </a:xfrm>
          <a:prstGeom prst="rect">
            <a:avLst/>
          </a:prstGeom>
        </p:spPr>
        <p:txBody>
          <a:bodyPr anchor="ctr"/>
          <a:lstStyle/>
          <a:p>
            <a:pPr/>
            <a:r>
              <a:t>D&amp;B Managed Data Platform Goal </a:t>
            </a:r>
          </a:p>
        </p:txBody>
      </p:sp>
      <p:sp>
        <p:nvSpPr>
          <p:cNvPr id="298" name="Text Placeholder 2"/>
          <p:cNvSpPr/>
          <p:nvPr>
            <p:ph type="body" idx="21"/>
          </p:nvPr>
        </p:nvSpPr>
        <p:spPr>
          <a:xfrm>
            <a:off x="618160" y="1648215"/>
            <a:ext cx="8221910" cy="864640"/>
          </a:xfrm>
          <a:prstGeom prst="rect">
            <a:avLst/>
          </a:prstGeom>
          <a:extLst>
            <a:ext uri="{C572A759-6A51-4108-AA02-DFA0A04FC94B}">
              <ma14:wrappingTextBoxFlag xmlns:ma14="http://schemas.microsoft.com/office/mac/drawingml/2011/main" val="1"/>
            </a:ext>
          </a:extLst>
        </p:spPr>
        <p:txBody>
          <a:bodyPr anchor="ctr"/>
          <a:lstStyle>
            <a:lvl1pPr algn="ctr">
              <a:defRPr sz="2400">
                <a:latin typeface="Gill Sans"/>
                <a:ea typeface="Gill Sans"/>
                <a:cs typeface="Gill Sans"/>
                <a:sym typeface="Gill Sans"/>
              </a:defRPr>
            </a:lvl1pPr>
          </a:lstStyle>
          <a:p>
            <a:pPr/>
            <a:r>
              <a:t>“To serve end use cases of target user personas, through data and associated services”</a:t>
            </a:r>
          </a:p>
        </p:txBody>
      </p:sp>
      <p:sp>
        <p:nvSpPr>
          <p:cNvPr id="299" name="Text Placeholder 2"/>
          <p:cNvSpPr txBox="1"/>
          <p:nvPr/>
        </p:nvSpPr>
        <p:spPr>
          <a:xfrm>
            <a:off x="663880" y="3755773"/>
            <a:ext cx="8130470" cy="184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a:latin typeface="Gill Sans"/>
                <a:ea typeface="Gill Sans"/>
                <a:cs typeface="Gill Sans"/>
                <a:sym typeface="Gill Sans"/>
              </a:defRPr>
            </a:pPr>
            <a:r>
              <a:t>The goal of the platform is to solve end use cases using data and associated services.</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a:latin typeface="Gill Sans"/>
                <a:ea typeface="Gill Sans"/>
                <a:cs typeface="Gill Sans"/>
                <a:sym typeface="Gill Sans"/>
              </a:defRPr>
            </a:pPr>
            <a:r>
              <a:t>The goal of the platform is neither collection nor aggregation of data nor is it serving data as an end product. </a:t>
            </a:r>
          </a:p>
          <a:p>
            <a:pPr marL="285750" indent="-285750">
              <a:spcBef>
                <a:spcPts val="600"/>
              </a:spcBef>
              <a:buSzPct val="100000"/>
              <a:buFont typeface="Arial"/>
              <a:buChar char="•"/>
              <a:defRPr>
                <a:latin typeface="Gill Sans"/>
                <a:ea typeface="Gill Sans"/>
                <a:cs typeface="Gill Sans"/>
                <a:sym typeface="Gill Sans"/>
              </a:defRPr>
            </a:pPr>
            <a:r>
              <a:t>The goal of the platform should be to own as much of the end use cases as possible.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0" name="Text Placeholder 1"/>
          <p:cNvSpPr txBox="1"/>
          <p:nvPr>
            <p:ph type="body" sz="quarter" idx="1"/>
          </p:nvPr>
        </p:nvSpPr>
        <p:spPr>
          <a:xfrm>
            <a:off x="579306" y="118436"/>
            <a:ext cx="8242542" cy="1312761"/>
          </a:xfrm>
          <a:prstGeom prst="rect">
            <a:avLst/>
          </a:prstGeom>
        </p:spPr>
        <p:txBody>
          <a:bodyPr anchor="ctr"/>
          <a:lstStyle/>
          <a:p>
            <a:pPr/>
            <a:r>
              <a:t>Activity Indices and Heuristics</a:t>
            </a:r>
          </a:p>
        </p:txBody>
      </p:sp>
      <p:sp>
        <p:nvSpPr>
          <p:cNvPr id="701" name="Text Placeholder 2"/>
          <p:cNvSpPr/>
          <p:nvPr>
            <p:ph type="body" idx="21"/>
          </p:nvPr>
        </p:nvSpPr>
        <p:spPr>
          <a:xfrm>
            <a:off x="618160" y="1094307"/>
            <a:ext cx="8221910" cy="5255381"/>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600">
                <a:latin typeface="Gill Sans"/>
                <a:ea typeface="Gill Sans"/>
                <a:cs typeface="Gill Sans"/>
                <a:sym typeface="Gill Sans"/>
              </a:defRPr>
            </a:pPr>
            <a:r>
              <a:t>To achieve sustainable growth and a thriving, active platform, the platform owner needs to ensure that buyers and data providers (DPs) participate repeatedly on the platform. </a:t>
            </a:r>
          </a:p>
          <a:p>
            <a:pPr marL="285750" indent="-285750">
              <a:buSzPct val="100000"/>
              <a:buFont typeface="Arial"/>
              <a:buChar char="•"/>
              <a:defRPr sz="1600">
                <a:latin typeface="Gill Sans"/>
                <a:ea typeface="Gill Sans"/>
                <a:cs typeface="Gill Sans"/>
                <a:sym typeface="Gill Sans"/>
              </a:defRPr>
            </a:pPr>
            <a:r>
              <a:t>This requires architecting the platform’s activity tracking for buyers and sellers.</a:t>
            </a:r>
          </a:p>
          <a:p>
            <a:pPr marL="285750" indent="-285750">
              <a:buSzPct val="100000"/>
              <a:buFont typeface="Arial"/>
              <a:buChar char="•"/>
              <a:defRPr sz="1600">
                <a:latin typeface="Gill Sans"/>
                <a:ea typeface="Gill Sans"/>
                <a:cs typeface="Gill Sans"/>
                <a:sym typeface="Gill Sans"/>
              </a:defRPr>
            </a:pPr>
            <a:r>
              <a:t>This should be done with a view towards meeting the platform’s key quality and quantity goals.</a:t>
            </a:r>
          </a:p>
          <a:p>
            <a:pPr marL="285750" indent="-285750">
              <a:buSzPct val="100000"/>
              <a:buFont typeface="Arial"/>
              <a:buChar char="•"/>
              <a:defRPr sz="1600">
                <a:latin typeface="Gill Sans"/>
                <a:ea typeface="Gill Sans"/>
                <a:cs typeface="Gill Sans"/>
                <a:sym typeface="Gill Sans"/>
              </a:defRPr>
            </a:pPr>
            <a:r>
              <a:t>Activity management requires the following steps,</a:t>
            </a:r>
          </a:p>
          <a:p>
            <a:pPr lvl="1" marL="571500" indent="-342900" algn="l">
              <a:spcBef>
                <a:spcPts val="600"/>
              </a:spcBef>
              <a:buAutoNum type="arabicPeriod" startAt="1"/>
              <a:defRPr sz="1600">
                <a:solidFill>
                  <a:srgbClr val="000000"/>
                </a:solidFill>
                <a:latin typeface="Gill Sans"/>
                <a:ea typeface="Gill Sans"/>
                <a:cs typeface="Gill Sans"/>
                <a:sym typeface="Gill Sans"/>
              </a:defRPr>
            </a:pPr>
            <a:r>
              <a:t>Identify various indices that determine buyer and seller activity.</a:t>
            </a:r>
          </a:p>
          <a:p>
            <a:pPr lvl="1" marL="571500" indent="-342900" algn="l">
              <a:spcBef>
                <a:spcPts val="600"/>
              </a:spcBef>
              <a:buAutoNum type="arabicPeriod" startAt="1"/>
              <a:defRPr sz="1600">
                <a:solidFill>
                  <a:srgbClr val="000000"/>
                </a:solidFill>
                <a:latin typeface="Gill Sans"/>
                <a:ea typeface="Gill Sans"/>
                <a:cs typeface="Gill Sans"/>
                <a:sym typeface="Gill Sans"/>
              </a:defRPr>
            </a:pPr>
            <a:r>
              <a:t>For each index, set a threshold to define minimum desirable index level.</a:t>
            </a:r>
          </a:p>
          <a:p>
            <a:pPr lvl="1" marL="571500" indent="-342900" algn="l">
              <a:spcBef>
                <a:spcPts val="600"/>
              </a:spcBef>
              <a:buAutoNum type="arabicPeriod" startAt="1"/>
              <a:defRPr sz="1600">
                <a:solidFill>
                  <a:srgbClr val="000000"/>
                </a:solidFill>
                <a:latin typeface="Gill Sans"/>
                <a:ea typeface="Gill Sans"/>
                <a:cs typeface="Gill Sans"/>
                <a:sym typeface="Gill Sans"/>
              </a:defRPr>
            </a:pPr>
            <a:r>
              <a:t>For each index, lay out the actions to be taken when index falls below the specified threshold.</a:t>
            </a:r>
          </a:p>
          <a:p>
            <a:pPr lvl="1" marL="571500" indent="-342900" algn="l">
              <a:spcBef>
                <a:spcPts val="600"/>
              </a:spcBef>
              <a:buAutoNum type="arabicPeriod" startAt="1"/>
              <a:defRPr sz="1600">
                <a:solidFill>
                  <a:srgbClr val="000000"/>
                </a:solidFill>
                <a:latin typeface="Gill Sans"/>
                <a:ea typeface="Gill Sans"/>
                <a:cs typeface="Gill Sans"/>
                <a:sym typeface="Gill Sans"/>
              </a:defRPr>
            </a:pPr>
            <a:r>
              <a:t>For cases where activity falls below a certain threshold and an action is triggered by the platform, measure the effect of the action.</a:t>
            </a:r>
          </a:p>
          <a:p>
            <a:pPr lvl="1" marL="571500" indent="-342900" algn="l">
              <a:spcBef>
                <a:spcPts val="600"/>
              </a:spcBef>
              <a:buAutoNum type="arabicPeriod" startAt="1"/>
              <a:defRPr sz="1600">
                <a:solidFill>
                  <a:srgbClr val="000000"/>
                </a:solidFill>
                <a:latin typeface="Gill Sans"/>
                <a:ea typeface="Gill Sans"/>
                <a:cs typeface="Gill Sans"/>
                <a:sym typeface="Gill Sans"/>
              </a:defRPr>
            </a:pPr>
            <a:r>
              <a:t>Keep iterating on threshold levels and actions that are used to increase quality/quantity of the activity, to improve and refine the activity management heuristics.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4" name="Text Placeholder 1"/>
          <p:cNvSpPr txBox="1"/>
          <p:nvPr>
            <p:ph type="body" sz="quarter" idx="1"/>
          </p:nvPr>
        </p:nvSpPr>
        <p:spPr>
          <a:xfrm>
            <a:off x="579306" y="118436"/>
            <a:ext cx="8242542" cy="1312761"/>
          </a:xfrm>
          <a:prstGeom prst="rect">
            <a:avLst/>
          </a:prstGeom>
        </p:spPr>
        <p:txBody>
          <a:bodyPr anchor="ctr"/>
          <a:lstStyle/>
          <a:p>
            <a:pPr/>
            <a:r>
              <a:t>Data Provider – Activity Tracking Goals</a:t>
            </a:r>
          </a:p>
        </p:txBody>
      </p:sp>
      <p:sp>
        <p:nvSpPr>
          <p:cNvPr id="705" name="Text Placeholder 2"/>
          <p:cNvSpPr/>
          <p:nvPr>
            <p:ph type="body" idx="21"/>
          </p:nvPr>
        </p:nvSpPr>
        <p:spPr>
          <a:xfrm>
            <a:off x="618160" y="1535318"/>
            <a:ext cx="8221910" cy="4814368"/>
          </a:xfrm>
          <a:prstGeom prst="rect">
            <a:avLst/>
          </a:prstGeom>
          <a:extLst>
            <a:ext uri="{C572A759-6A51-4108-AA02-DFA0A04FC94B}">
              <ma14:wrappingTextBoxFlag xmlns:ma14="http://schemas.microsoft.com/office/mac/drawingml/2011/main" val="1"/>
            </a:ext>
          </a:extLst>
        </p:spPr>
        <p:txBody>
          <a:bodyPr/>
          <a:lstStyle/>
          <a:p>
            <a:pPr marL="342900" indent="-342900">
              <a:buSzPct val="100000"/>
              <a:buAutoNum type="arabicPeriod" startAt="1"/>
              <a:defRPr sz="1600">
                <a:latin typeface="Gill Sans"/>
                <a:ea typeface="Gill Sans"/>
                <a:cs typeface="Gill Sans"/>
                <a:sym typeface="Gill Sans"/>
              </a:defRPr>
            </a:pPr>
            <a:r>
              <a:t>Ensure that Data Providers are encouraged to update their data on a regular basis</a:t>
            </a:r>
          </a:p>
          <a:p>
            <a:pPr marL="342900" indent="-342900">
              <a:buSzPct val="100000"/>
              <a:buAutoNum type="arabicPeriod" startAt="1"/>
              <a:defRPr sz="1600">
                <a:latin typeface="Gill Sans"/>
                <a:ea typeface="Gill Sans"/>
                <a:cs typeface="Gill Sans"/>
                <a:sym typeface="Gill Sans"/>
              </a:defRPr>
            </a:pPr>
            <a:r>
              <a:t>Ensure that Data Providers who contribute but do not see sufficient commerce, social feedback or other incentives continue to be engaged</a:t>
            </a:r>
          </a:p>
          <a:p>
            <a:pPr marL="342900" indent="-342900">
              <a:buSzPct val="100000"/>
              <a:buAutoNum type="arabicPeriod" startAt="1"/>
              <a:defRPr sz="1600">
                <a:latin typeface="Gill Sans"/>
                <a:ea typeface="Gill Sans"/>
                <a:cs typeface="Gill Sans"/>
                <a:sym typeface="Gill Sans"/>
              </a:defRPr>
            </a:pPr>
            <a:r>
              <a:t>Ensure that Data Providers who improve quality of data see commensurate social feedback and commerce</a:t>
            </a:r>
          </a:p>
          <a:p>
            <a:pPr marL="342900" indent="-342900">
              <a:buSzPct val="100000"/>
              <a:buAutoNum type="arabicPeriod" startAt="1"/>
              <a:defRPr sz="1600">
                <a:latin typeface="Gill Sans"/>
                <a:ea typeface="Gill Sans"/>
                <a:cs typeface="Gill Sans"/>
                <a:sym typeface="Gill Sans"/>
              </a:defRPr>
            </a:pPr>
            <a:r>
              <a:t>Ensure that Data Providers are encouraged to be responsive to Buyers, in case of any direct queries or support requests</a:t>
            </a:r>
          </a:p>
          <a:p>
            <a:pPr marL="342900" indent="-342900">
              <a:buSzPct val="100000"/>
              <a:buAutoNum type="arabicPeriod" startAt="1"/>
              <a:defRPr sz="1600">
                <a:latin typeface="Gill Sans"/>
                <a:ea typeface="Gill Sans"/>
                <a:cs typeface="Gill Sans"/>
                <a:sym typeface="Gill Sans"/>
              </a:defRPr>
            </a:pPr>
            <a:r>
              <a:t>Ensure that Data Providers who are likely to get deactivated (show early signs) are shown social feedback and other incentives on a priority</a:t>
            </a:r>
          </a:p>
          <a:p>
            <a:pPr marL="342900" indent="-342900">
              <a:buSzPct val="100000"/>
              <a:buAutoNum type="arabicPeriod" startAt="1"/>
              <a:defRPr sz="1600">
                <a:latin typeface="Gill Sans"/>
                <a:ea typeface="Gill Sans"/>
                <a:cs typeface="Gill Sans"/>
                <a:sym typeface="Gill Sans"/>
              </a:defRPr>
            </a:pPr>
            <a:r>
              <a:t>Ensure that Data Providers on the Core Data Program stay more highly engaged than those offering Complementary Data</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8" name="Text Placeholder 1"/>
          <p:cNvSpPr txBox="1"/>
          <p:nvPr>
            <p:ph type="body" sz="quarter" idx="1"/>
          </p:nvPr>
        </p:nvSpPr>
        <p:spPr>
          <a:xfrm>
            <a:off x="579306" y="118436"/>
            <a:ext cx="8242542" cy="1312761"/>
          </a:xfrm>
          <a:prstGeom prst="rect">
            <a:avLst/>
          </a:prstGeom>
        </p:spPr>
        <p:txBody>
          <a:bodyPr anchor="ctr"/>
          <a:lstStyle/>
          <a:p>
            <a:pPr/>
            <a:r>
              <a:t>Data Provider – Activity Tracking Indexes</a:t>
            </a:r>
          </a:p>
        </p:txBody>
      </p:sp>
      <p:grpSp>
        <p:nvGrpSpPr>
          <p:cNvPr id="711" name="Rectangle 5"/>
          <p:cNvGrpSpPr/>
          <p:nvPr/>
        </p:nvGrpSpPr>
        <p:grpSpPr>
          <a:xfrm>
            <a:off x="3575558" y="2791623"/>
            <a:ext cx="4656459" cy="685801"/>
            <a:chOff x="0" y="0"/>
            <a:chExt cx="4656458" cy="685800"/>
          </a:xfrm>
        </p:grpSpPr>
        <p:sp>
          <p:nvSpPr>
            <p:cNvPr id="709"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10" name="This tracks the ability of the platform to create habitual usage for the Data Provider. It is a measure of the likelihood of the Data Provider developing a habit of participating on the platform going forward."/>
            <p:cNvSpPr txBox="1"/>
            <p:nvPr/>
          </p:nvSpPr>
          <p:spPr>
            <a:xfrm>
              <a:off x="50482" y="63544"/>
              <a:ext cx="4555494" cy="558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tracks the ability of the platform to create habitual usage for the Data Provider. It is a measure of the likelihood of the Data Provider developing a habit of participating on the platform going forward. </a:t>
              </a:r>
            </a:p>
          </p:txBody>
        </p:sp>
      </p:grpSp>
      <p:grpSp>
        <p:nvGrpSpPr>
          <p:cNvPr id="714" name="Rectangle 6"/>
          <p:cNvGrpSpPr/>
          <p:nvPr/>
        </p:nvGrpSpPr>
        <p:grpSpPr>
          <a:xfrm>
            <a:off x="3573286" y="1963815"/>
            <a:ext cx="4656459" cy="685801"/>
            <a:chOff x="0" y="0"/>
            <a:chExt cx="4656458" cy="685800"/>
          </a:xfrm>
        </p:grpSpPr>
        <p:sp>
          <p:nvSpPr>
            <p:cNvPr id="712"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13" name="This indicates the historical quality of the data that the DP has uploaded. This increases when a DP uploads high quality data = improves existing data based on feedback. It decreases when they fail to do the above."/>
            <p:cNvSpPr txBox="1"/>
            <p:nvPr/>
          </p:nvSpPr>
          <p:spPr>
            <a:xfrm>
              <a:off x="50482" y="63544"/>
              <a:ext cx="4555494" cy="558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indicates the historical quality of the data that the DP has uploaded. This increases when a DP uploads high quality data = improves existing data based on feedback. It decreases when they fail to do the above. </a:t>
              </a:r>
            </a:p>
          </p:txBody>
        </p:sp>
      </p:grpSp>
      <p:grpSp>
        <p:nvGrpSpPr>
          <p:cNvPr id="717" name="Rectangle 7"/>
          <p:cNvGrpSpPr/>
          <p:nvPr/>
        </p:nvGrpSpPr>
        <p:grpSpPr>
          <a:xfrm>
            <a:off x="3576068" y="1145812"/>
            <a:ext cx="4656459" cy="685801"/>
            <a:chOff x="0" y="0"/>
            <a:chExt cx="4656458" cy="685800"/>
          </a:xfrm>
        </p:grpSpPr>
        <p:sp>
          <p:nvSpPr>
            <p:cNvPr id="715"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716" name="This tracks the ability of the platform to appropriately incentivize the Data Provider by helping it see value in using the platform. Hence, it is a measure of the likelihood of the Data Provider participating on the platform sustainably."/>
            <p:cNvSpPr txBox="1"/>
            <p:nvPr/>
          </p:nvSpPr>
          <p:spPr>
            <a:xfrm>
              <a:off x="50482" y="87629"/>
              <a:ext cx="4555494"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This tracks the ability of the platform to appropriately incentivize the Data Provider by helping it see value in using the platform. Hence, it is a measure of the likelihood of the Data Provider participating on the platform sustainably.</a:t>
              </a:r>
            </a:p>
          </p:txBody>
        </p:sp>
      </p:grpSp>
      <p:sp>
        <p:nvSpPr>
          <p:cNvPr id="718" name="Rectangle 8"/>
          <p:cNvSpPr/>
          <p:nvPr/>
        </p:nvSpPr>
        <p:spPr>
          <a:xfrm rot="16200000">
            <a:off x="1846907" y="1865594"/>
            <a:ext cx="685801" cy="254088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21" name="Rectangle 9"/>
          <p:cNvGrpSpPr/>
          <p:nvPr/>
        </p:nvGrpSpPr>
        <p:grpSpPr>
          <a:xfrm>
            <a:off x="995193" y="2857759"/>
            <a:ext cx="2398709" cy="573792"/>
            <a:chOff x="0" y="0"/>
            <a:chExt cx="2398708" cy="573790"/>
          </a:xfrm>
        </p:grpSpPr>
        <p:sp>
          <p:nvSpPr>
            <p:cNvPr id="719"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20" name="DATA PROVIDER HABIT INDEX"/>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PROVIDER HABIT INDEX</a:t>
              </a:r>
            </a:p>
          </p:txBody>
        </p:sp>
      </p:grpSp>
      <p:sp>
        <p:nvSpPr>
          <p:cNvPr id="722" name="Rectangle 10"/>
          <p:cNvSpPr/>
          <p:nvPr/>
        </p:nvSpPr>
        <p:spPr>
          <a:xfrm rot="16200000">
            <a:off x="1847283" y="1060413"/>
            <a:ext cx="685801" cy="254163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25" name="Rectangle 11"/>
          <p:cNvGrpSpPr/>
          <p:nvPr/>
        </p:nvGrpSpPr>
        <p:grpSpPr>
          <a:xfrm>
            <a:off x="995193" y="2052953"/>
            <a:ext cx="2399460" cy="573792"/>
            <a:chOff x="0" y="0"/>
            <a:chExt cx="2399458" cy="573790"/>
          </a:xfrm>
        </p:grpSpPr>
        <p:sp>
          <p:nvSpPr>
            <p:cNvPr id="723"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24" name="DATA PROVIDER QUALITY INDEX"/>
            <p:cNvSpPr txBox="1"/>
            <p:nvPr/>
          </p:nvSpPr>
          <p:spPr>
            <a:xfrm>
              <a:off x="45720" y="63375"/>
              <a:ext cx="230801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PROVIDER QUALITY INDEX</a:t>
              </a:r>
            </a:p>
          </p:txBody>
        </p:sp>
      </p:grpSp>
      <p:sp>
        <p:nvSpPr>
          <p:cNvPr id="726" name="Rectangle 12"/>
          <p:cNvSpPr/>
          <p:nvPr/>
        </p:nvSpPr>
        <p:spPr>
          <a:xfrm rot="16200000">
            <a:off x="1838180" y="245756"/>
            <a:ext cx="685801" cy="254238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29" name="Rectangle 13"/>
          <p:cNvGrpSpPr/>
          <p:nvPr/>
        </p:nvGrpSpPr>
        <p:grpSpPr>
          <a:xfrm>
            <a:off x="995193" y="1238671"/>
            <a:ext cx="2390732" cy="573791"/>
            <a:chOff x="0" y="0"/>
            <a:chExt cx="2390731" cy="573790"/>
          </a:xfrm>
        </p:grpSpPr>
        <p:sp>
          <p:nvSpPr>
            <p:cNvPr id="727"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28" name="DATA PROVIDER INCENTIVE INDEX"/>
            <p:cNvSpPr txBox="1"/>
            <p:nvPr/>
          </p:nvSpPr>
          <p:spPr>
            <a:xfrm>
              <a:off x="45719" y="63375"/>
              <a:ext cx="229929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PROVIDER INCENTIVE INDEX</a:t>
              </a:r>
            </a:p>
          </p:txBody>
        </p:sp>
      </p:grpSp>
      <p:pic>
        <p:nvPicPr>
          <p:cNvPr id="730" name="Picture 14" descr="Picture 14"/>
          <p:cNvPicPr>
            <a:picLocks noChangeAspect="1"/>
          </p:cNvPicPr>
          <p:nvPr/>
        </p:nvPicPr>
        <p:blipFill>
          <a:blip r:embed="rId2">
            <a:extLst/>
          </a:blip>
          <a:stretch>
            <a:fillRect/>
          </a:stretch>
        </p:blipFill>
        <p:spPr>
          <a:xfrm>
            <a:off x="5048105" y="3753006"/>
            <a:ext cx="3074630" cy="246910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2"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3" name="Text Placeholder 1"/>
          <p:cNvSpPr txBox="1"/>
          <p:nvPr>
            <p:ph type="body" sz="quarter" idx="1"/>
          </p:nvPr>
        </p:nvSpPr>
        <p:spPr>
          <a:xfrm>
            <a:off x="579306" y="118436"/>
            <a:ext cx="8242542" cy="1312761"/>
          </a:xfrm>
          <a:prstGeom prst="rect">
            <a:avLst/>
          </a:prstGeom>
        </p:spPr>
        <p:txBody>
          <a:bodyPr anchor="ctr"/>
          <a:lstStyle/>
          <a:p>
            <a:pPr/>
            <a:r>
              <a:t>Buyer– Activity Tracking Goals</a:t>
            </a:r>
          </a:p>
        </p:txBody>
      </p:sp>
      <p:sp>
        <p:nvSpPr>
          <p:cNvPr id="734" name="Text Placeholder 2"/>
          <p:cNvSpPr/>
          <p:nvPr>
            <p:ph type="body" idx="21"/>
          </p:nvPr>
        </p:nvSpPr>
        <p:spPr>
          <a:xfrm>
            <a:off x="618160" y="1535318"/>
            <a:ext cx="8221910" cy="4814368"/>
          </a:xfrm>
          <a:prstGeom prst="rect">
            <a:avLst/>
          </a:prstGeom>
          <a:extLst>
            <a:ext uri="{C572A759-6A51-4108-AA02-DFA0A04FC94B}">
              <ma14:wrappingTextBoxFlag xmlns:ma14="http://schemas.microsoft.com/office/mac/drawingml/2011/main" val="1"/>
            </a:ext>
          </a:extLst>
        </p:spPr>
        <p:txBody>
          <a:bodyPr/>
          <a:lstStyle/>
          <a:p>
            <a:pPr marL="342900" indent="-342900">
              <a:buSzPct val="100000"/>
              <a:buAutoNum type="arabicPeriod" startAt="1"/>
              <a:defRPr sz="1600">
                <a:latin typeface="Gill Sans"/>
                <a:ea typeface="Gill Sans"/>
                <a:cs typeface="Gill Sans"/>
                <a:sym typeface="Gill Sans"/>
              </a:defRPr>
            </a:pPr>
            <a:r>
              <a:t>Ensure that new Buyers get activated</a:t>
            </a:r>
          </a:p>
          <a:p>
            <a:pPr marL="342900" indent="-342900">
              <a:buSzPct val="100000"/>
              <a:buAutoNum type="arabicPeriod" startAt="1"/>
              <a:defRPr sz="1600">
                <a:latin typeface="Gill Sans"/>
                <a:ea typeface="Gill Sans"/>
                <a:cs typeface="Gill Sans"/>
                <a:sym typeface="Gill Sans"/>
              </a:defRPr>
            </a:pPr>
            <a:r>
              <a:t>Ensure that Buyers who have found platform recommendations irrelevant or have</a:t>
            </a:r>
          </a:p>
          <a:p>
            <a:pPr marL="342900" indent="-342900">
              <a:buSzPct val="100000"/>
              <a:buAutoNum type="arabicPeriod" startAt="1"/>
              <a:defRPr sz="1600">
                <a:latin typeface="Gill Sans"/>
                <a:ea typeface="Gill Sans"/>
                <a:cs typeface="Gill Sans"/>
                <a:sym typeface="Gill Sans"/>
              </a:defRPr>
            </a:pPr>
            <a:r>
              <a:t>failed to find what they are looking for continue to be engaged</a:t>
            </a:r>
          </a:p>
          <a:p>
            <a:pPr marL="342900" indent="-342900">
              <a:buSzPct val="100000"/>
              <a:buAutoNum type="arabicPeriod" startAt="1"/>
              <a:defRPr sz="1600">
                <a:latin typeface="Gill Sans"/>
                <a:ea typeface="Gill Sans"/>
                <a:cs typeface="Gill Sans"/>
                <a:sym typeface="Gill Sans"/>
              </a:defRPr>
            </a:pPr>
            <a:r>
              <a:t>Ensure that Buyers who complained about data quality continue to stay engaged</a:t>
            </a:r>
          </a:p>
          <a:p>
            <a:pPr marL="342900" indent="-342900">
              <a:buSzPct val="100000"/>
              <a:buAutoNum type="arabicPeriod" startAt="1"/>
              <a:defRPr sz="1600">
                <a:latin typeface="Gill Sans"/>
                <a:ea typeface="Gill Sans"/>
                <a:cs typeface="Gill Sans"/>
                <a:sym typeface="Gill Sans"/>
              </a:defRPr>
            </a:pPr>
            <a:r>
              <a:t>Ensure that Buyers who are likely to get deactivated are notified appropriately to</a:t>
            </a:r>
          </a:p>
          <a:p>
            <a:pPr marL="342900" indent="-342900">
              <a:buSzPct val="100000"/>
              <a:buAutoNum type="arabicPeriod" startAt="1"/>
              <a:defRPr sz="1600">
                <a:latin typeface="Gill Sans"/>
                <a:ea typeface="Gill Sans"/>
                <a:cs typeface="Gill Sans"/>
                <a:sym typeface="Gill Sans"/>
              </a:defRPr>
            </a:pPr>
            <a:r>
              <a:t>start reigniting activity</a:t>
            </a:r>
          </a:p>
          <a:p>
            <a:pPr marL="342900" indent="-342900">
              <a:buSzPct val="100000"/>
              <a:buAutoNum type="arabicPeriod" startAt="1"/>
              <a:defRPr sz="1600">
                <a:latin typeface="Gill Sans"/>
                <a:ea typeface="Gill Sans"/>
                <a:cs typeface="Gill Sans"/>
                <a:sym typeface="Gill Sans"/>
              </a:defRPr>
            </a:pPr>
            <a:r>
              <a:t>Ensure that Buyers move further along the purchase path on the platform</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7" name="Text Placeholder 1"/>
          <p:cNvSpPr txBox="1"/>
          <p:nvPr>
            <p:ph type="body" sz="quarter" idx="1"/>
          </p:nvPr>
        </p:nvSpPr>
        <p:spPr>
          <a:xfrm>
            <a:off x="579306" y="118436"/>
            <a:ext cx="8242542" cy="1312761"/>
          </a:xfrm>
          <a:prstGeom prst="rect">
            <a:avLst/>
          </a:prstGeom>
        </p:spPr>
        <p:txBody>
          <a:bodyPr anchor="ctr"/>
          <a:lstStyle/>
          <a:p>
            <a:pPr/>
            <a:r>
              <a:t>Buyer – Activity Tracking Indexes</a:t>
            </a:r>
          </a:p>
        </p:txBody>
      </p:sp>
      <p:grpSp>
        <p:nvGrpSpPr>
          <p:cNvPr id="740" name="Rectangle 5"/>
          <p:cNvGrpSpPr/>
          <p:nvPr/>
        </p:nvGrpSpPr>
        <p:grpSpPr>
          <a:xfrm>
            <a:off x="3575558" y="2990640"/>
            <a:ext cx="4656459" cy="685801"/>
            <a:chOff x="0" y="0"/>
            <a:chExt cx="4656458" cy="685800"/>
          </a:xfrm>
        </p:grpSpPr>
        <p:sp>
          <p:nvSpPr>
            <p:cNvPr id="738"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39" name="This tracks the ability of the platform to create habitual usage for the Buyer. It is a measure of the likelihood of the Buyer developing a habit of using the platform going forward."/>
            <p:cNvSpPr txBox="1"/>
            <p:nvPr/>
          </p:nvSpPr>
          <p:spPr>
            <a:xfrm>
              <a:off x="50482" y="63544"/>
              <a:ext cx="4555494" cy="558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tracks the ability of the platform to create habitual usage for the Buyer. It is a measure of the likelihood of the Buyer developing a habit of using the platform going forward.</a:t>
              </a:r>
            </a:p>
          </p:txBody>
        </p:sp>
      </p:grpSp>
      <p:grpSp>
        <p:nvGrpSpPr>
          <p:cNvPr id="743" name="Rectangle 6"/>
          <p:cNvGrpSpPr/>
          <p:nvPr/>
        </p:nvGrpSpPr>
        <p:grpSpPr>
          <a:xfrm>
            <a:off x="3573286" y="2162831"/>
            <a:ext cx="4656459" cy="685801"/>
            <a:chOff x="0" y="0"/>
            <a:chExt cx="4656458" cy="685800"/>
          </a:xfrm>
        </p:grpSpPr>
        <p:sp>
          <p:nvSpPr>
            <p:cNvPr id="741"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42" name="This tracks the ability of the platform to deliver a desirable experience to a buyer in terms of data quality (and service quality). Hence, it is a measure of the likelihood of the buyer associating a positive experience with the platform."/>
            <p:cNvSpPr txBox="1"/>
            <p:nvPr/>
          </p:nvSpPr>
          <p:spPr>
            <a:xfrm>
              <a:off x="50482" y="63544"/>
              <a:ext cx="4555494" cy="5587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tracks the ability of the platform to deliver a desirable experience to a buyer in terms of data quality (and service quality). Hence, it is a measure of the likelihood of the buyer associating a positive experience with the platform.</a:t>
              </a:r>
            </a:p>
          </p:txBody>
        </p:sp>
      </p:grpSp>
      <p:grpSp>
        <p:nvGrpSpPr>
          <p:cNvPr id="746" name="Rectangle 7"/>
          <p:cNvGrpSpPr/>
          <p:nvPr/>
        </p:nvGrpSpPr>
        <p:grpSpPr>
          <a:xfrm>
            <a:off x="3576068" y="1344828"/>
            <a:ext cx="4656459" cy="685801"/>
            <a:chOff x="0" y="0"/>
            <a:chExt cx="4656458" cy="685800"/>
          </a:xfrm>
        </p:grpSpPr>
        <p:sp>
          <p:nvSpPr>
            <p:cNvPr id="744"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745" name="This is a measure of how relevant the Buyer finds the search results or feed recommendations. Hence, it is a measure of the likelihood of the Buyer using the platform again."/>
            <p:cNvSpPr txBox="1"/>
            <p:nvPr/>
          </p:nvSpPr>
          <p:spPr>
            <a:xfrm>
              <a:off x="50482" y="87629"/>
              <a:ext cx="4555494"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This is a measure of how relevant the Buyer finds the search results or feed recommendations. Hence, it is a measure of the likelihood of the Buyer using the platform again.</a:t>
              </a:r>
            </a:p>
          </p:txBody>
        </p:sp>
      </p:grpSp>
      <p:sp>
        <p:nvSpPr>
          <p:cNvPr id="747" name="Rectangle 8"/>
          <p:cNvSpPr/>
          <p:nvPr/>
        </p:nvSpPr>
        <p:spPr>
          <a:xfrm rot="16200000">
            <a:off x="1846907" y="2064610"/>
            <a:ext cx="685801" cy="254088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50" name="Rectangle 9"/>
          <p:cNvGrpSpPr/>
          <p:nvPr/>
        </p:nvGrpSpPr>
        <p:grpSpPr>
          <a:xfrm>
            <a:off x="995193" y="3056776"/>
            <a:ext cx="2398709" cy="573792"/>
            <a:chOff x="0" y="0"/>
            <a:chExt cx="2398708" cy="573790"/>
          </a:xfrm>
        </p:grpSpPr>
        <p:sp>
          <p:nvSpPr>
            <p:cNvPr id="748"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49" name="BUYER HABIT INDEX"/>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BUYER HABIT INDEX</a:t>
              </a:r>
            </a:p>
          </p:txBody>
        </p:sp>
      </p:grpSp>
      <p:sp>
        <p:nvSpPr>
          <p:cNvPr id="751" name="Rectangle 10"/>
          <p:cNvSpPr/>
          <p:nvPr/>
        </p:nvSpPr>
        <p:spPr>
          <a:xfrm rot="16200000">
            <a:off x="1847283" y="1259430"/>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54" name="Rectangle 11"/>
          <p:cNvGrpSpPr/>
          <p:nvPr/>
        </p:nvGrpSpPr>
        <p:grpSpPr>
          <a:xfrm>
            <a:off x="995193" y="2251971"/>
            <a:ext cx="2399460" cy="573792"/>
            <a:chOff x="0" y="0"/>
            <a:chExt cx="2399458" cy="573790"/>
          </a:xfrm>
        </p:grpSpPr>
        <p:sp>
          <p:nvSpPr>
            <p:cNvPr id="752"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53" name="BUYER SATISFACTION INDEX"/>
            <p:cNvSpPr txBox="1"/>
            <p:nvPr/>
          </p:nvSpPr>
          <p:spPr>
            <a:xfrm>
              <a:off x="45720" y="152275"/>
              <a:ext cx="230801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BUYER SATISFACTION INDEX</a:t>
              </a:r>
            </a:p>
          </p:txBody>
        </p:sp>
      </p:grpSp>
      <p:sp>
        <p:nvSpPr>
          <p:cNvPr id="755" name="Rectangle 12"/>
          <p:cNvSpPr/>
          <p:nvPr/>
        </p:nvSpPr>
        <p:spPr>
          <a:xfrm rot="16200000">
            <a:off x="1838180" y="444772"/>
            <a:ext cx="685801" cy="254238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58" name="Rectangle 13"/>
          <p:cNvGrpSpPr/>
          <p:nvPr/>
        </p:nvGrpSpPr>
        <p:grpSpPr>
          <a:xfrm>
            <a:off x="995193" y="1437688"/>
            <a:ext cx="2390732" cy="573792"/>
            <a:chOff x="0" y="0"/>
            <a:chExt cx="2390731" cy="573790"/>
          </a:xfrm>
        </p:grpSpPr>
        <p:sp>
          <p:nvSpPr>
            <p:cNvPr id="756"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57" name="BUYER RELEVANCE INDEX"/>
            <p:cNvSpPr txBox="1"/>
            <p:nvPr/>
          </p:nvSpPr>
          <p:spPr>
            <a:xfrm>
              <a:off x="45719" y="152275"/>
              <a:ext cx="229929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BUYER RELEVANCE INDEX</a:t>
              </a:r>
            </a:p>
          </p:txBody>
        </p:sp>
      </p:grpSp>
      <p:pic>
        <p:nvPicPr>
          <p:cNvPr id="759" name="Picture 2" descr="Picture 2"/>
          <p:cNvPicPr>
            <a:picLocks noChangeAspect="1"/>
          </p:cNvPicPr>
          <p:nvPr/>
        </p:nvPicPr>
        <p:blipFill>
          <a:blip r:embed="rId2">
            <a:extLst/>
          </a:blip>
          <a:stretch>
            <a:fillRect/>
          </a:stretch>
        </p:blipFill>
        <p:spPr>
          <a:xfrm>
            <a:off x="5051828" y="4152410"/>
            <a:ext cx="3722526" cy="1908214"/>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1"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2" name="Text Placeholder 1"/>
          <p:cNvSpPr txBox="1"/>
          <p:nvPr>
            <p:ph type="body" sz="quarter" idx="1"/>
          </p:nvPr>
        </p:nvSpPr>
        <p:spPr>
          <a:xfrm>
            <a:off x="579306" y="118436"/>
            <a:ext cx="8242542" cy="1312761"/>
          </a:xfrm>
          <a:prstGeom prst="rect">
            <a:avLst/>
          </a:prstGeom>
        </p:spPr>
        <p:txBody>
          <a:bodyPr anchor="ctr"/>
          <a:lstStyle/>
          <a:p>
            <a:pPr/>
            <a:r>
              <a:t>Uploaded Data Tracking Indexes</a:t>
            </a:r>
          </a:p>
        </p:txBody>
      </p:sp>
      <p:grpSp>
        <p:nvGrpSpPr>
          <p:cNvPr id="765" name="Rectangle 5"/>
          <p:cNvGrpSpPr/>
          <p:nvPr/>
        </p:nvGrpSpPr>
        <p:grpSpPr>
          <a:xfrm>
            <a:off x="3575558" y="2990640"/>
            <a:ext cx="4656459" cy="685801"/>
            <a:chOff x="0" y="0"/>
            <a:chExt cx="4656458" cy="685800"/>
          </a:xfrm>
        </p:grpSpPr>
        <p:sp>
          <p:nvSpPr>
            <p:cNvPr id="763"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64" name="Accuracy based on editorial and social feedback."/>
            <p:cNvSpPr txBox="1"/>
            <p:nvPr/>
          </p:nvSpPr>
          <p:spPr>
            <a:xfrm>
              <a:off x="50482" y="228644"/>
              <a:ext cx="455549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Accuracy based on editorial and social feedback.</a:t>
              </a:r>
            </a:p>
          </p:txBody>
        </p:sp>
      </p:grpSp>
      <p:sp>
        <p:nvSpPr>
          <p:cNvPr id="766" name="Rectangle 6"/>
          <p:cNvSpPr/>
          <p:nvPr/>
        </p:nvSpPr>
        <p:spPr>
          <a:xfrm>
            <a:off x="3573286" y="2162831"/>
            <a:ext cx="4656459" cy="685801"/>
          </a:xfrm>
          <a:prstGeom prst="rect">
            <a:avLst/>
          </a:prstGeom>
          <a:solidFill>
            <a:srgbClr val="3095B4"/>
          </a:solidFill>
          <a:ln>
            <a:solidFill>
              <a:srgbClr val="005172"/>
            </a:solidFill>
          </a:ln>
        </p:spPr>
        <p:txBody>
          <a:bodyPr lIns="45719" rIns="45719" anchor="ctr"/>
          <a:lstStyle/>
          <a:p>
            <a:pPr>
              <a:defRPr sz="1000">
                <a:solidFill>
                  <a:srgbClr val="FFFFFF"/>
                </a:solidFill>
              </a:defRPr>
            </a:pPr>
          </a:p>
        </p:txBody>
      </p:sp>
      <p:sp>
        <p:nvSpPr>
          <p:cNvPr id="767" name="Rectangle 7"/>
          <p:cNvSpPr/>
          <p:nvPr/>
        </p:nvSpPr>
        <p:spPr>
          <a:xfrm>
            <a:off x="3576068" y="1344828"/>
            <a:ext cx="4656459" cy="685801"/>
          </a:xfrm>
          <a:prstGeom prst="rect">
            <a:avLst/>
          </a:prstGeom>
          <a:solidFill>
            <a:srgbClr val="3095B4"/>
          </a:solidFill>
          <a:ln>
            <a:solidFill>
              <a:srgbClr val="005172"/>
            </a:solidFill>
          </a:ln>
        </p:spPr>
        <p:txBody>
          <a:bodyPr lIns="45719" rIns="45719" anchor="ctr"/>
          <a:lstStyle/>
          <a:p>
            <a:pPr>
              <a:defRPr sz="1000">
                <a:solidFill>
                  <a:srgbClr val="FFFFFF"/>
                </a:solidFill>
                <a:latin typeface="Gill Sans"/>
                <a:ea typeface="Gill Sans"/>
                <a:cs typeface="Gill Sans"/>
                <a:sym typeface="Gill Sans"/>
              </a:defRPr>
            </a:pPr>
          </a:p>
        </p:txBody>
      </p:sp>
      <p:sp>
        <p:nvSpPr>
          <p:cNvPr id="768" name="Rectangle 8"/>
          <p:cNvSpPr/>
          <p:nvPr/>
        </p:nvSpPr>
        <p:spPr>
          <a:xfrm rot="16200000">
            <a:off x="1846907" y="2064610"/>
            <a:ext cx="685801" cy="254088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71" name="Rectangle 9"/>
          <p:cNvGrpSpPr/>
          <p:nvPr/>
        </p:nvGrpSpPr>
        <p:grpSpPr>
          <a:xfrm>
            <a:off x="995193" y="3056776"/>
            <a:ext cx="2398709" cy="573792"/>
            <a:chOff x="0" y="0"/>
            <a:chExt cx="2398708" cy="573790"/>
          </a:xfrm>
        </p:grpSpPr>
        <p:sp>
          <p:nvSpPr>
            <p:cNvPr id="769"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70" name="DATA ACCURACY SCORE"/>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ACCURACY SCORE</a:t>
              </a:r>
            </a:p>
          </p:txBody>
        </p:sp>
      </p:grpSp>
      <p:sp>
        <p:nvSpPr>
          <p:cNvPr id="772" name="Rectangle 10"/>
          <p:cNvSpPr/>
          <p:nvPr/>
        </p:nvSpPr>
        <p:spPr>
          <a:xfrm rot="16200000">
            <a:off x="1847283" y="1259430"/>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75" name="Rectangle 11"/>
          <p:cNvGrpSpPr/>
          <p:nvPr/>
        </p:nvGrpSpPr>
        <p:grpSpPr>
          <a:xfrm>
            <a:off x="995193" y="2251971"/>
            <a:ext cx="2399460" cy="573792"/>
            <a:chOff x="0" y="0"/>
            <a:chExt cx="2399458" cy="573790"/>
          </a:xfrm>
        </p:grpSpPr>
        <p:sp>
          <p:nvSpPr>
            <p:cNvPr id="773"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74" name="DATA COMPLETENESS SCORE"/>
            <p:cNvSpPr txBox="1"/>
            <p:nvPr/>
          </p:nvSpPr>
          <p:spPr>
            <a:xfrm>
              <a:off x="45720" y="152275"/>
              <a:ext cx="230801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COMPLETENESS SCORE</a:t>
              </a:r>
            </a:p>
          </p:txBody>
        </p:sp>
      </p:grpSp>
      <p:sp>
        <p:nvSpPr>
          <p:cNvPr id="776" name="Rectangle 12"/>
          <p:cNvSpPr/>
          <p:nvPr/>
        </p:nvSpPr>
        <p:spPr>
          <a:xfrm rot="16200000">
            <a:off x="1838180" y="444772"/>
            <a:ext cx="685801" cy="254238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79" name="Rectangle 13"/>
          <p:cNvGrpSpPr/>
          <p:nvPr/>
        </p:nvGrpSpPr>
        <p:grpSpPr>
          <a:xfrm>
            <a:off x="995193" y="1437688"/>
            <a:ext cx="2390732" cy="573792"/>
            <a:chOff x="0" y="0"/>
            <a:chExt cx="2390731" cy="573790"/>
          </a:xfrm>
        </p:grpSpPr>
        <p:sp>
          <p:nvSpPr>
            <p:cNvPr id="777"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78" name="DATA PROVIDER QUALITY INDEX"/>
            <p:cNvSpPr txBox="1"/>
            <p:nvPr/>
          </p:nvSpPr>
          <p:spPr>
            <a:xfrm>
              <a:off x="45719" y="63375"/>
              <a:ext cx="2299293"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PROVIDER QUALITY INDEX</a:t>
              </a:r>
            </a:p>
          </p:txBody>
        </p:sp>
      </p:grpSp>
      <p:grpSp>
        <p:nvGrpSpPr>
          <p:cNvPr id="782" name="Rectangle 14"/>
          <p:cNvGrpSpPr/>
          <p:nvPr/>
        </p:nvGrpSpPr>
        <p:grpSpPr>
          <a:xfrm>
            <a:off x="3566829" y="4555105"/>
            <a:ext cx="4656459" cy="723812"/>
            <a:chOff x="0" y="0"/>
            <a:chExt cx="4656458" cy="723810"/>
          </a:xfrm>
        </p:grpSpPr>
        <p:sp>
          <p:nvSpPr>
            <p:cNvPr id="780" name="Rectangle"/>
            <p:cNvSpPr/>
            <p:nvPr/>
          </p:nvSpPr>
          <p:spPr>
            <a:xfrm>
              <a:off x="0" y="19005"/>
              <a:ext cx="4656459"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81" name="The freshness of the listing based on when it was last updated, average frequency of updates, and benchmarking both these factors against other similar listings. Data that needs to be updated more often will see its freshness score decay faster than data"/>
            <p:cNvSpPr txBox="1"/>
            <p:nvPr/>
          </p:nvSpPr>
          <p:spPr>
            <a:xfrm>
              <a:off x="50482" y="0"/>
              <a:ext cx="4555494" cy="7238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The freshness of the listing based on when it was last updated, average frequency of updates, and benchmarking both these factors against other similar listings. Data that needs to be updated more often will see its freshness score decay faster than data that is relatively more static.</a:t>
              </a:r>
            </a:p>
          </p:txBody>
        </p:sp>
      </p:grpSp>
      <p:grpSp>
        <p:nvGrpSpPr>
          <p:cNvPr id="785" name="Rectangle 15"/>
          <p:cNvGrpSpPr/>
          <p:nvPr/>
        </p:nvGrpSpPr>
        <p:grpSpPr>
          <a:xfrm>
            <a:off x="3564557" y="3746301"/>
            <a:ext cx="4656460" cy="685801"/>
            <a:chOff x="0" y="0"/>
            <a:chExt cx="4656458" cy="685800"/>
          </a:xfrm>
        </p:grpSpPr>
        <p:sp>
          <p:nvSpPr>
            <p:cNvPr id="783"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84" name="Consistency w.r.t other data on the platform"/>
            <p:cNvSpPr txBox="1"/>
            <p:nvPr/>
          </p:nvSpPr>
          <p:spPr>
            <a:xfrm>
              <a:off x="50482" y="228644"/>
              <a:ext cx="455549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Consistency w.r.t other data on the platform</a:t>
              </a:r>
            </a:p>
          </p:txBody>
        </p:sp>
      </p:grpSp>
      <p:sp>
        <p:nvSpPr>
          <p:cNvPr id="786" name="Rectangle 16"/>
          <p:cNvSpPr/>
          <p:nvPr/>
        </p:nvSpPr>
        <p:spPr>
          <a:xfrm rot="16200000">
            <a:off x="1838180" y="3648080"/>
            <a:ext cx="685801" cy="254088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89" name="Rectangle 17"/>
          <p:cNvGrpSpPr/>
          <p:nvPr/>
        </p:nvGrpSpPr>
        <p:grpSpPr>
          <a:xfrm>
            <a:off x="986464" y="4640245"/>
            <a:ext cx="2398710" cy="573792"/>
            <a:chOff x="0" y="0"/>
            <a:chExt cx="2398708" cy="573790"/>
          </a:xfrm>
        </p:grpSpPr>
        <p:sp>
          <p:nvSpPr>
            <p:cNvPr id="787"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88" name="DATA TIMELINESS SCORE"/>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TIMELINESS SCORE</a:t>
              </a:r>
            </a:p>
          </p:txBody>
        </p:sp>
      </p:grpSp>
      <p:sp>
        <p:nvSpPr>
          <p:cNvPr id="790" name="Rectangle 18"/>
          <p:cNvSpPr/>
          <p:nvPr/>
        </p:nvSpPr>
        <p:spPr>
          <a:xfrm rot="16200000">
            <a:off x="1838555" y="2842900"/>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793" name="Rectangle 19"/>
          <p:cNvGrpSpPr/>
          <p:nvPr/>
        </p:nvGrpSpPr>
        <p:grpSpPr>
          <a:xfrm>
            <a:off x="986464" y="3835441"/>
            <a:ext cx="2399460" cy="573792"/>
            <a:chOff x="0" y="0"/>
            <a:chExt cx="2399458" cy="573790"/>
          </a:xfrm>
        </p:grpSpPr>
        <p:sp>
          <p:nvSpPr>
            <p:cNvPr id="791"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792" name="DATA CONSISTENCY SCORE"/>
            <p:cNvSpPr txBox="1"/>
            <p:nvPr/>
          </p:nvSpPr>
          <p:spPr>
            <a:xfrm>
              <a:off x="45720" y="152275"/>
              <a:ext cx="230801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CONSISTENCY SCORE</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6" name="Text Placeholder 1"/>
          <p:cNvSpPr txBox="1"/>
          <p:nvPr>
            <p:ph type="body" sz="quarter" idx="1"/>
          </p:nvPr>
        </p:nvSpPr>
        <p:spPr>
          <a:xfrm>
            <a:off x="579306" y="118436"/>
            <a:ext cx="8242542" cy="1312761"/>
          </a:xfrm>
          <a:prstGeom prst="rect">
            <a:avLst/>
          </a:prstGeom>
        </p:spPr>
        <p:txBody>
          <a:bodyPr anchor="ctr"/>
          <a:lstStyle/>
          <a:p>
            <a:pPr/>
            <a:r>
              <a:t>Data Product Tracking Indexes</a:t>
            </a:r>
          </a:p>
        </p:txBody>
      </p:sp>
      <p:grpSp>
        <p:nvGrpSpPr>
          <p:cNvPr id="799" name="Rectangle 5"/>
          <p:cNvGrpSpPr/>
          <p:nvPr/>
        </p:nvGrpSpPr>
        <p:grpSpPr>
          <a:xfrm>
            <a:off x="3575558" y="2990640"/>
            <a:ext cx="4656459" cy="685801"/>
            <a:chOff x="0" y="0"/>
            <a:chExt cx="4656458" cy="685800"/>
          </a:xfrm>
        </p:grpSpPr>
        <p:sp>
          <p:nvSpPr>
            <p:cNvPr id="797"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798" name="This is a measure of the importance with which the Data Providers contributing to a particular data product need to be provided feedback."/>
            <p:cNvSpPr txBox="1"/>
            <p:nvPr/>
          </p:nvSpPr>
          <p:spPr>
            <a:xfrm>
              <a:off x="50482" y="146094"/>
              <a:ext cx="4555494" cy="3936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is a measure of the importance with which the Data Providers contributing to a particular data product need to be provided feedback.</a:t>
              </a:r>
            </a:p>
          </p:txBody>
        </p:sp>
      </p:grpSp>
      <p:grpSp>
        <p:nvGrpSpPr>
          <p:cNvPr id="802" name="Rectangle 6"/>
          <p:cNvGrpSpPr/>
          <p:nvPr/>
        </p:nvGrpSpPr>
        <p:grpSpPr>
          <a:xfrm>
            <a:off x="3573286" y="2162831"/>
            <a:ext cx="4656459" cy="685801"/>
            <a:chOff x="0" y="0"/>
            <a:chExt cx="4656458" cy="685800"/>
          </a:xfrm>
        </p:grpSpPr>
        <p:sp>
          <p:nvSpPr>
            <p:cNvPr id="800"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801" name="User rating of the Data Product"/>
            <p:cNvSpPr txBox="1"/>
            <p:nvPr/>
          </p:nvSpPr>
          <p:spPr>
            <a:xfrm>
              <a:off x="50482" y="228644"/>
              <a:ext cx="4555494"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User rating of the Data Product</a:t>
              </a:r>
            </a:p>
          </p:txBody>
        </p:sp>
      </p:grpSp>
      <p:grpSp>
        <p:nvGrpSpPr>
          <p:cNvPr id="805" name="Rectangle 7"/>
          <p:cNvGrpSpPr/>
          <p:nvPr/>
        </p:nvGrpSpPr>
        <p:grpSpPr>
          <a:xfrm>
            <a:off x="3576068" y="1344828"/>
            <a:ext cx="4656459" cy="685801"/>
            <a:chOff x="0" y="0"/>
            <a:chExt cx="4656458" cy="685800"/>
          </a:xfrm>
        </p:grpSpPr>
        <p:sp>
          <p:nvSpPr>
            <p:cNvPr id="803"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804" name="Of constituent raw data"/>
            <p:cNvSpPr txBox="1"/>
            <p:nvPr/>
          </p:nvSpPr>
          <p:spPr>
            <a:xfrm>
              <a:off x="50482" y="227330"/>
              <a:ext cx="455549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Of constituent raw data</a:t>
              </a:r>
            </a:p>
          </p:txBody>
        </p:sp>
      </p:grpSp>
      <p:sp>
        <p:nvSpPr>
          <p:cNvPr id="806" name="Rectangle 8"/>
          <p:cNvSpPr/>
          <p:nvPr/>
        </p:nvSpPr>
        <p:spPr>
          <a:xfrm rot="16200000">
            <a:off x="1846907" y="2064610"/>
            <a:ext cx="685801" cy="254088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809" name="Rectangle 9"/>
          <p:cNvGrpSpPr/>
          <p:nvPr/>
        </p:nvGrpSpPr>
        <p:grpSpPr>
          <a:xfrm>
            <a:off x="995193" y="3056776"/>
            <a:ext cx="2398709" cy="573792"/>
            <a:chOff x="0" y="0"/>
            <a:chExt cx="2398708" cy="573790"/>
          </a:xfrm>
        </p:grpSpPr>
        <p:sp>
          <p:nvSpPr>
            <p:cNvPr id="807"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808" name="PRIORITY INDEX"/>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PRIORITY INDEX</a:t>
              </a:r>
            </a:p>
          </p:txBody>
        </p:sp>
      </p:grpSp>
      <p:sp>
        <p:nvSpPr>
          <p:cNvPr id="810" name="Rectangle 10"/>
          <p:cNvSpPr/>
          <p:nvPr/>
        </p:nvSpPr>
        <p:spPr>
          <a:xfrm rot="16200000">
            <a:off x="1847283" y="1259430"/>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813" name="Rectangle 11"/>
          <p:cNvGrpSpPr/>
          <p:nvPr/>
        </p:nvGrpSpPr>
        <p:grpSpPr>
          <a:xfrm>
            <a:off x="995193" y="2251971"/>
            <a:ext cx="2399460" cy="573792"/>
            <a:chOff x="0" y="0"/>
            <a:chExt cx="2399458" cy="573790"/>
          </a:xfrm>
        </p:grpSpPr>
        <p:sp>
          <p:nvSpPr>
            <p:cNvPr id="811" name="Rectangle"/>
            <p:cNvSpPr/>
            <p:nvPr/>
          </p:nvSpPr>
          <p:spPr>
            <a:xfrm>
              <a:off x="0" y="0"/>
              <a:ext cx="2399459"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812" name="BUYER RATING"/>
            <p:cNvSpPr txBox="1"/>
            <p:nvPr/>
          </p:nvSpPr>
          <p:spPr>
            <a:xfrm>
              <a:off x="45720" y="152275"/>
              <a:ext cx="2308019"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BUYER RATING</a:t>
              </a:r>
            </a:p>
          </p:txBody>
        </p:sp>
      </p:grpSp>
      <p:sp>
        <p:nvSpPr>
          <p:cNvPr id="814" name="Rectangle 12"/>
          <p:cNvSpPr/>
          <p:nvPr/>
        </p:nvSpPr>
        <p:spPr>
          <a:xfrm rot="16200000">
            <a:off x="1838180" y="444772"/>
            <a:ext cx="685801" cy="254238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817" name="Rectangle 13"/>
          <p:cNvGrpSpPr/>
          <p:nvPr/>
        </p:nvGrpSpPr>
        <p:grpSpPr>
          <a:xfrm>
            <a:off x="995193" y="1437688"/>
            <a:ext cx="2390732" cy="573792"/>
            <a:chOff x="0" y="0"/>
            <a:chExt cx="2390731" cy="573790"/>
          </a:xfrm>
        </p:grpSpPr>
        <p:sp>
          <p:nvSpPr>
            <p:cNvPr id="815"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816" name="DATA QUALITY INDEX"/>
            <p:cNvSpPr txBox="1"/>
            <p:nvPr/>
          </p:nvSpPr>
          <p:spPr>
            <a:xfrm>
              <a:off x="45719" y="152275"/>
              <a:ext cx="229929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DATA QUALITY INDEX</a:t>
              </a:r>
            </a:p>
          </p:txBody>
        </p:sp>
      </p:grpSp>
      <p:grpSp>
        <p:nvGrpSpPr>
          <p:cNvPr id="820" name="Rectangle 20"/>
          <p:cNvGrpSpPr/>
          <p:nvPr/>
        </p:nvGrpSpPr>
        <p:grpSpPr>
          <a:xfrm>
            <a:off x="3528917" y="5417538"/>
            <a:ext cx="4656459" cy="723812"/>
            <a:chOff x="0" y="0"/>
            <a:chExt cx="4656458" cy="723810"/>
          </a:xfrm>
        </p:grpSpPr>
        <p:sp>
          <p:nvSpPr>
            <p:cNvPr id="818" name="Rectangle"/>
            <p:cNvSpPr/>
            <p:nvPr/>
          </p:nvSpPr>
          <p:spPr>
            <a:xfrm>
              <a:off x="0" y="19005"/>
              <a:ext cx="4656459"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defRPr>
              </a:pPr>
            </a:p>
          </p:txBody>
        </p:sp>
        <p:sp>
          <p:nvSpPr>
            <p:cNvPr id="819" name="This tracks usage of the platform. This index looks at frequency of usage, length of visit, number of actions performed per visit, number of core actions (listings created etc.) performed per visit etc. Factors that impact the Usage Index also impact the"/>
            <p:cNvSpPr txBox="1"/>
            <p:nvPr/>
          </p:nvSpPr>
          <p:spPr>
            <a:xfrm>
              <a:off x="50482" y="0"/>
              <a:ext cx="4555494" cy="7238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defRPr>
              </a:lvl1pPr>
            </a:lstStyle>
            <a:p>
              <a:pPr/>
              <a:r>
                <a:t>This tracks usage of the platform. This index looks at frequency of usage, length of visit, number of actions performed per visit, number of core actions (listings created etc.) performed per visit etc. Factors that impact the Usage Index also impact the respective Habit Index.</a:t>
              </a:r>
            </a:p>
          </p:txBody>
        </p:sp>
      </p:grpSp>
      <p:sp>
        <p:nvSpPr>
          <p:cNvPr id="821" name="Rectangle 21"/>
          <p:cNvSpPr/>
          <p:nvPr/>
        </p:nvSpPr>
        <p:spPr>
          <a:xfrm rot="16200000">
            <a:off x="1800268" y="4510513"/>
            <a:ext cx="685801" cy="254088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824" name="Rectangle 22"/>
          <p:cNvGrpSpPr/>
          <p:nvPr/>
        </p:nvGrpSpPr>
        <p:grpSpPr>
          <a:xfrm>
            <a:off x="948552" y="5502678"/>
            <a:ext cx="2398709" cy="573792"/>
            <a:chOff x="0" y="0"/>
            <a:chExt cx="2398708" cy="573790"/>
          </a:xfrm>
        </p:grpSpPr>
        <p:sp>
          <p:nvSpPr>
            <p:cNvPr id="822" name="Rectangle"/>
            <p:cNvSpPr/>
            <p:nvPr/>
          </p:nvSpPr>
          <p:spPr>
            <a:xfrm>
              <a:off x="-1" y="0"/>
              <a:ext cx="2398710"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823" name="USAGE INDEX"/>
            <p:cNvSpPr txBox="1"/>
            <p:nvPr/>
          </p:nvSpPr>
          <p:spPr>
            <a:xfrm>
              <a:off x="45719" y="152275"/>
              <a:ext cx="2307270"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USAGE INDEX</a:t>
              </a:r>
            </a:p>
          </p:txBody>
        </p:sp>
      </p:grpSp>
      <p:sp>
        <p:nvSpPr>
          <p:cNvPr id="825" name="Text Placeholder 1"/>
          <p:cNvSpPr txBox="1"/>
          <p:nvPr/>
        </p:nvSpPr>
        <p:spPr>
          <a:xfrm>
            <a:off x="682645" y="3995404"/>
            <a:ext cx="8151102" cy="13127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spcBef>
                <a:spcPts val="600"/>
              </a:spcBef>
              <a:defRPr sz="2800">
                <a:solidFill>
                  <a:srgbClr val="3095B4"/>
                </a:solidFill>
                <a:latin typeface="Gill Sans MT"/>
                <a:ea typeface="Gill Sans MT"/>
                <a:cs typeface="Gill Sans MT"/>
                <a:sym typeface="Gill Sans MT"/>
              </a:defRPr>
            </a:lvl1pPr>
          </a:lstStyle>
          <a:p>
            <a:pPr/>
            <a:r>
              <a:t>Other Platform Indexes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8" name="Text Placeholder 1"/>
          <p:cNvSpPr txBox="1"/>
          <p:nvPr>
            <p:ph type="body" sz="quarter" idx="1"/>
          </p:nvPr>
        </p:nvSpPr>
        <p:spPr>
          <a:xfrm>
            <a:off x="579306" y="118436"/>
            <a:ext cx="8242542" cy="1312761"/>
          </a:xfrm>
          <a:prstGeom prst="rect">
            <a:avLst/>
          </a:prstGeom>
        </p:spPr>
        <p:txBody>
          <a:bodyPr anchor="ctr"/>
          <a:lstStyle/>
          <a:p>
            <a:pPr/>
            <a:r>
              <a:t>Using the Indexes</a:t>
            </a:r>
          </a:p>
        </p:txBody>
      </p:sp>
      <p:sp>
        <p:nvSpPr>
          <p:cNvPr id="829" name="Text Placeholder 2"/>
          <p:cNvSpPr/>
          <p:nvPr>
            <p:ph type="body" idx="21"/>
          </p:nvPr>
        </p:nvSpPr>
        <p:spPr>
          <a:xfrm>
            <a:off x="618160" y="1535318"/>
            <a:ext cx="8221910" cy="4814368"/>
          </a:xfrm>
          <a:prstGeom prst="rect">
            <a:avLst/>
          </a:prstGeom>
          <a:extLst>
            <a:ext uri="{C572A759-6A51-4108-AA02-DFA0A04FC94B}">
              <ma14:wrappingTextBoxFlag xmlns:ma14="http://schemas.microsoft.com/office/mac/drawingml/2011/main" val="1"/>
            </a:ext>
          </a:extLst>
        </p:spPr>
        <p:txBody>
          <a:bodyPr/>
          <a:lstStyle/>
          <a:p>
            <a:pPr marL="342900" indent="-342900">
              <a:buSzPct val="100000"/>
              <a:buAutoNum type="arabicPeriod" startAt="1"/>
              <a:defRPr sz="1800">
                <a:latin typeface="Gill Sans"/>
                <a:ea typeface="Gill Sans"/>
                <a:cs typeface="Gill Sans"/>
                <a:sym typeface="Gill Sans"/>
              </a:defRPr>
            </a:pPr>
            <a:r>
              <a:t>The indices described are likely to be a weighted average of multiple inputs.</a:t>
            </a:r>
          </a:p>
          <a:p>
            <a:pPr marL="342900" indent="-342900">
              <a:buSzPct val="100000"/>
              <a:buAutoNum type="arabicPeriod" startAt="1"/>
              <a:defRPr sz="1800">
                <a:latin typeface="Gill Sans"/>
                <a:ea typeface="Gill Sans"/>
                <a:cs typeface="Gill Sans"/>
                <a:sym typeface="Gill Sans"/>
              </a:defRPr>
            </a:pPr>
            <a:r>
              <a:t>The impact of consecutive inputs may have to be accelerated or decayed as required.</a:t>
            </a:r>
          </a:p>
          <a:p>
            <a:pPr marL="342900" indent="-342900">
              <a:buSzPct val="100000"/>
              <a:buAutoNum type="arabicPeriod" startAt="1"/>
              <a:defRPr sz="1800">
                <a:latin typeface="Gill Sans"/>
                <a:ea typeface="Gill Sans"/>
                <a:cs typeface="Gill Sans"/>
                <a:sym typeface="Gill Sans"/>
              </a:defRPr>
            </a:pPr>
            <a:r>
              <a:t>The value of the index may start from a mean expected value and move above or below it based on the inputs.</a:t>
            </a:r>
          </a:p>
          <a:p>
            <a:pPr marL="342900" indent="-342900">
              <a:buSzPct val="100000"/>
              <a:buAutoNum type="arabicPeriod" startAt="1"/>
              <a:defRPr sz="1800">
                <a:latin typeface="Gill Sans"/>
                <a:ea typeface="Gill Sans"/>
                <a:cs typeface="Gill Sans"/>
                <a:sym typeface="Gill Sans"/>
              </a:defRPr>
            </a:pPr>
            <a:r>
              <a:t>Triggers may be set up once various levels of deviation are reached from the mean value.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1"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2" name="Text Placeholder 1"/>
          <p:cNvSpPr txBox="1"/>
          <p:nvPr>
            <p:ph type="body" sz="quarter" idx="1"/>
          </p:nvPr>
        </p:nvSpPr>
        <p:spPr>
          <a:xfrm>
            <a:off x="579306" y="118436"/>
            <a:ext cx="8242542" cy="1312761"/>
          </a:xfrm>
          <a:prstGeom prst="rect">
            <a:avLst/>
          </a:prstGeom>
        </p:spPr>
        <p:txBody>
          <a:bodyPr anchor="ctr"/>
          <a:lstStyle/>
          <a:p>
            <a:pPr/>
            <a:r>
              <a:t>Alerts &amp; Notifications </a:t>
            </a:r>
          </a:p>
        </p:txBody>
      </p:sp>
      <p:grpSp>
        <p:nvGrpSpPr>
          <p:cNvPr id="841" name="Diagram 3"/>
          <p:cNvGrpSpPr/>
          <p:nvPr/>
        </p:nvGrpSpPr>
        <p:grpSpPr>
          <a:xfrm>
            <a:off x="2575858" y="1432859"/>
            <a:ext cx="3992283" cy="3992283"/>
            <a:chOff x="0" y="0"/>
            <a:chExt cx="3992281" cy="3992281"/>
          </a:xfrm>
        </p:grpSpPr>
        <p:sp>
          <p:nvSpPr>
            <p:cNvPr id="833" name="Generate Notification"/>
            <p:cNvSpPr txBox="1"/>
            <p:nvPr/>
          </p:nvSpPr>
          <p:spPr>
            <a:xfrm>
              <a:off x="2499499" y="471046"/>
              <a:ext cx="1437680" cy="60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sz="2000">
                  <a:latin typeface="Gill Sans"/>
                  <a:ea typeface="Gill Sans"/>
                  <a:cs typeface="Gill Sans"/>
                  <a:sym typeface="Gill Sans"/>
                </a:defRPr>
              </a:lvl1pPr>
            </a:lstStyle>
            <a:p>
              <a:pPr/>
              <a:r>
                <a:t>Generate Notification</a:t>
              </a:r>
            </a:p>
          </p:txBody>
        </p:sp>
        <p:sp>
          <p:nvSpPr>
            <p:cNvPr id="834" name="Shape"/>
            <p:cNvSpPr/>
            <p:nvPr/>
          </p:nvSpPr>
          <p:spPr>
            <a:xfrm>
              <a:off x="3366521" y="1458758"/>
              <a:ext cx="625761" cy="1033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32" y="0"/>
                  </a:moveTo>
                  <a:lnTo>
                    <a:pt x="13632" y="0"/>
                  </a:lnTo>
                  <a:cubicBezTo>
                    <a:pt x="16527" y="5755"/>
                    <a:pt x="17156" y="11841"/>
                    <a:pt x="15468" y="17770"/>
                  </a:cubicBezTo>
                  <a:lnTo>
                    <a:pt x="21600" y="18900"/>
                  </a:lnTo>
                  <a:lnTo>
                    <a:pt x="9003" y="21600"/>
                  </a:lnTo>
                  <a:lnTo>
                    <a:pt x="0" y="14920"/>
                  </a:lnTo>
                  <a:lnTo>
                    <a:pt x="6124" y="16048"/>
                  </a:lnTo>
                  <a:lnTo>
                    <a:pt x="6124" y="16048"/>
                  </a:lnTo>
                  <a:cubicBezTo>
                    <a:pt x="7307" y="11248"/>
                    <a:pt x="6709" y="6349"/>
                    <a:pt x="4374" y="1706"/>
                  </a:cubicBezTo>
                  <a:close/>
                </a:path>
              </a:pathLst>
            </a:cu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35" name="Reward Action"/>
            <p:cNvSpPr txBox="1"/>
            <p:nvPr/>
          </p:nvSpPr>
          <p:spPr>
            <a:xfrm>
              <a:off x="2499499" y="2915442"/>
              <a:ext cx="1437680" cy="60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sz="2000">
                  <a:latin typeface="Gill Sans"/>
                  <a:ea typeface="Gill Sans"/>
                  <a:cs typeface="Gill Sans"/>
                  <a:sym typeface="Gill Sans"/>
                </a:defRPr>
              </a:lvl1pPr>
            </a:lstStyle>
            <a:p>
              <a:pPr/>
              <a:r>
                <a:t>Reward Action</a:t>
              </a:r>
            </a:p>
          </p:txBody>
        </p:sp>
        <p:sp>
          <p:nvSpPr>
            <p:cNvPr id="836" name="Shape"/>
            <p:cNvSpPr/>
            <p:nvPr/>
          </p:nvSpPr>
          <p:spPr>
            <a:xfrm>
              <a:off x="1499581" y="3366521"/>
              <a:ext cx="1033942" cy="625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632"/>
                  </a:moveTo>
                  <a:lnTo>
                    <a:pt x="21600" y="13632"/>
                  </a:lnTo>
                  <a:cubicBezTo>
                    <a:pt x="15845" y="16527"/>
                    <a:pt x="9759" y="17156"/>
                    <a:pt x="3830" y="15468"/>
                  </a:cubicBezTo>
                  <a:lnTo>
                    <a:pt x="2700" y="21600"/>
                  </a:lnTo>
                  <a:lnTo>
                    <a:pt x="0" y="9003"/>
                  </a:lnTo>
                  <a:lnTo>
                    <a:pt x="6680" y="0"/>
                  </a:lnTo>
                  <a:lnTo>
                    <a:pt x="5552" y="6124"/>
                  </a:lnTo>
                  <a:lnTo>
                    <a:pt x="5552" y="6124"/>
                  </a:lnTo>
                  <a:cubicBezTo>
                    <a:pt x="10352" y="7307"/>
                    <a:pt x="15251" y="6709"/>
                    <a:pt x="19894" y="4374"/>
                  </a:cubicBezTo>
                  <a:close/>
                </a:path>
              </a:pathLst>
            </a:cu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37" name="Update Activity"/>
            <p:cNvSpPr txBox="1"/>
            <p:nvPr/>
          </p:nvSpPr>
          <p:spPr>
            <a:xfrm>
              <a:off x="55103" y="2915442"/>
              <a:ext cx="1437680" cy="60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sz="2000">
                  <a:latin typeface="Gill Sans"/>
                  <a:ea typeface="Gill Sans"/>
                  <a:cs typeface="Gill Sans"/>
                  <a:sym typeface="Gill Sans"/>
                </a:defRPr>
              </a:lvl1pPr>
            </a:lstStyle>
            <a:p>
              <a:pPr/>
              <a:r>
                <a:t>Update Activity</a:t>
              </a:r>
            </a:p>
          </p:txBody>
        </p:sp>
        <p:sp>
          <p:nvSpPr>
            <p:cNvPr id="838" name="Shape"/>
            <p:cNvSpPr/>
            <p:nvPr/>
          </p:nvSpPr>
          <p:spPr>
            <a:xfrm>
              <a:off x="0" y="1499581"/>
              <a:ext cx="625761" cy="1033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8" y="21600"/>
                  </a:moveTo>
                  <a:lnTo>
                    <a:pt x="7968" y="21600"/>
                  </a:lnTo>
                  <a:cubicBezTo>
                    <a:pt x="5073" y="15845"/>
                    <a:pt x="4444" y="9759"/>
                    <a:pt x="6132" y="3830"/>
                  </a:cubicBezTo>
                  <a:lnTo>
                    <a:pt x="0" y="2700"/>
                  </a:lnTo>
                  <a:lnTo>
                    <a:pt x="12597" y="0"/>
                  </a:lnTo>
                  <a:lnTo>
                    <a:pt x="21600" y="6680"/>
                  </a:lnTo>
                  <a:lnTo>
                    <a:pt x="15476" y="5552"/>
                  </a:lnTo>
                  <a:lnTo>
                    <a:pt x="15476" y="5552"/>
                  </a:lnTo>
                  <a:cubicBezTo>
                    <a:pt x="14293" y="10352"/>
                    <a:pt x="14891" y="15251"/>
                    <a:pt x="17226" y="19894"/>
                  </a:cubicBezTo>
                  <a:close/>
                </a:path>
              </a:pathLst>
            </a:cu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sp>
          <p:nvSpPr>
            <p:cNvPr id="839" name="Measure Activity"/>
            <p:cNvSpPr txBox="1"/>
            <p:nvPr/>
          </p:nvSpPr>
          <p:spPr>
            <a:xfrm>
              <a:off x="55103" y="471046"/>
              <a:ext cx="1437680" cy="60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889000">
                <a:lnSpc>
                  <a:spcPct val="90000"/>
                </a:lnSpc>
                <a:spcBef>
                  <a:spcPts val="800"/>
                </a:spcBef>
                <a:defRPr sz="2000">
                  <a:latin typeface="Gill Sans"/>
                  <a:ea typeface="Gill Sans"/>
                  <a:cs typeface="Gill Sans"/>
                  <a:sym typeface="Gill Sans"/>
                </a:defRPr>
              </a:lvl1pPr>
            </a:lstStyle>
            <a:p>
              <a:pPr/>
              <a:r>
                <a:t>Measure Activity</a:t>
              </a:r>
            </a:p>
          </p:txBody>
        </p:sp>
        <p:sp>
          <p:nvSpPr>
            <p:cNvPr id="840" name="Shape"/>
            <p:cNvSpPr/>
            <p:nvPr/>
          </p:nvSpPr>
          <p:spPr>
            <a:xfrm>
              <a:off x="1458759" y="0"/>
              <a:ext cx="1033942" cy="625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968"/>
                  </a:moveTo>
                  <a:lnTo>
                    <a:pt x="0" y="7968"/>
                  </a:lnTo>
                  <a:cubicBezTo>
                    <a:pt x="5755" y="5073"/>
                    <a:pt x="11841" y="4444"/>
                    <a:pt x="17770" y="6132"/>
                  </a:cubicBezTo>
                  <a:lnTo>
                    <a:pt x="18900" y="0"/>
                  </a:lnTo>
                  <a:lnTo>
                    <a:pt x="21600" y="12597"/>
                  </a:lnTo>
                  <a:lnTo>
                    <a:pt x="14920" y="21600"/>
                  </a:lnTo>
                  <a:lnTo>
                    <a:pt x="16048" y="15476"/>
                  </a:lnTo>
                  <a:lnTo>
                    <a:pt x="16048" y="15476"/>
                  </a:lnTo>
                  <a:cubicBezTo>
                    <a:pt x="11248" y="14293"/>
                    <a:pt x="6349" y="14891"/>
                    <a:pt x="1706" y="17226"/>
                  </a:cubicBezTo>
                  <a:close/>
                </a:path>
              </a:pathLst>
            </a:custGeom>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4" name="Text Placeholder 1"/>
          <p:cNvSpPr txBox="1"/>
          <p:nvPr>
            <p:ph type="body" sz="quarter" idx="1"/>
          </p:nvPr>
        </p:nvSpPr>
        <p:spPr>
          <a:xfrm>
            <a:off x="579306" y="118436"/>
            <a:ext cx="8242542" cy="1312761"/>
          </a:xfrm>
          <a:prstGeom prst="rect">
            <a:avLst/>
          </a:prstGeom>
        </p:spPr>
        <p:txBody>
          <a:bodyPr anchor="ctr"/>
          <a:lstStyle/>
          <a:p>
            <a:pPr/>
            <a:r>
              <a:t>Behavior Design for Data Providers</a:t>
            </a:r>
          </a:p>
        </p:txBody>
      </p:sp>
      <p:sp>
        <p:nvSpPr>
          <p:cNvPr id="845" name="Text Placeholder 2"/>
          <p:cNvSpPr/>
          <p:nvPr>
            <p:ph type="body" idx="21"/>
          </p:nvPr>
        </p:nvSpPr>
        <p:spPr>
          <a:xfrm>
            <a:off x="618160" y="1535318"/>
            <a:ext cx="8221910" cy="4814368"/>
          </a:xfrm>
          <a:prstGeom prst="rect">
            <a:avLst/>
          </a:prstGeom>
          <a:extLst>
            <a:ext uri="{C572A759-6A51-4108-AA02-DFA0A04FC94B}">
              <ma14:wrappingTextBoxFlag xmlns:ma14="http://schemas.microsoft.com/office/mac/drawingml/2011/main" val="1"/>
            </a:ext>
          </a:extLst>
        </p:spPr>
        <p:txBody>
          <a:bodyPr/>
          <a:lstStyle/>
          <a:p>
            <a:pPr>
              <a:defRPr sz="1800">
                <a:latin typeface="Gill Sans"/>
                <a:ea typeface="Gill Sans"/>
                <a:cs typeface="Gill Sans"/>
                <a:sym typeface="Gill Sans"/>
              </a:defRPr>
            </a:pPr>
            <a:r>
              <a:t>If a Data Provider's habit index, incentive index, or usage index falls below a threshold, the system does one of the following:</a:t>
            </a:r>
          </a:p>
          <a:p>
            <a:pPr marL="285750" indent="-285750">
              <a:buSzPct val="100000"/>
              <a:buFont typeface="Arial"/>
              <a:buChar char="•"/>
              <a:defRPr sz="1800">
                <a:solidFill>
                  <a:srgbClr val="3095B4"/>
                </a:solidFill>
                <a:latin typeface="Gill Sans"/>
                <a:ea typeface="Gill Sans"/>
                <a:cs typeface="Gill Sans"/>
                <a:sym typeface="Gill Sans"/>
              </a:defRPr>
            </a:pPr>
            <a:r>
              <a:t>Reactivation: </a:t>
            </a:r>
            <a:r>
              <a:rPr>
                <a:solidFill>
                  <a:srgbClr val="000000"/>
                </a:solidFill>
              </a:rPr>
              <a:t>Send notifications over email inviting them back.</a:t>
            </a:r>
            <a:endParaRPr>
              <a:solidFill>
                <a:srgbClr val="000000"/>
              </a:solidFill>
            </a:endParaRPr>
          </a:p>
          <a:p>
            <a:pPr marL="285750" indent="-285750">
              <a:buSzPct val="100000"/>
              <a:buFont typeface="Arial"/>
              <a:buChar char="•"/>
              <a:defRPr sz="1800">
                <a:solidFill>
                  <a:srgbClr val="3095B4"/>
                </a:solidFill>
                <a:latin typeface="Gill Sans"/>
                <a:ea typeface="Gill Sans"/>
                <a:cs typeface="Gill Sans"/>
                <a:sym typeface="Gill Sans"/>
              </a:defRPr>
            </a:pPr>
            <a:r>
              <a:t>Guaranteed Feedback: </a:t>
            </a:r>
            <a:r>
              <a:rPr>
                <a:solidFill>
                  <a:srgbClr val="000000"/>
                </a:solidFill>
              </a:rPr>
              <a:t>Serve the DP’s data products to highly engaged Buyers or asking previous buyers of these data products to rate/review the data. This guarantees instant feedback, which is conveyed back to the Data Provider through an explicit notification.</a:t>
            </a:r>
            <a:endParaRPr>
              <a:solidFill>
                <a:srgbClr val="000000"/>
              </a:solidFill>
            </a:endParaRPr>
          </a:p>
          <a:p>
            <a:pPr marL="285750" indent="-285750">
              <a:buSzPct val="100000"/>
              <a:buFont typeface="Arial"/>
              <a:buChar char="•"/>
              <a:defRPr sz="1800">
                <a:solidFill>
                  <a:srgbClr val="3095B4"/>
                </a:solidFill>
                <a:latin typeface="Gill Sans"/>
                <a:ea typeface="Gill Sans"/>
                <a:cs typeface="Gill Sans"/>
                <a:sym typeface="Gill Sans"/>
              </a:defRPr>
            </a:pPr>
            <a:r>
              <a:t>Social Proof and Peer Benchmarking: </a:t>
            </a:r>
            <a:r>
              <a:rPr>
                <a:solidFill>
                  <a:srgbClr val="000000"/>
                </a:solidFill>
              </a:rPr>
              <a:t>Keep educating DP on what leads to success on the platform and demonstrate the ability of the system to perform.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extBox 14"/>
          <p:cNvSpPr txBox="1"/>
          <p:nvPr>
            <p:ph type="sldNum" sz="quarter" idx="2"/>
          </p:nvPr>
        </p:nvSpPr>
        <p:spPr>
          <a:xfrm>
            <a:off x="8647297" y="6430791"/>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2" name="Text Placeholder 1"/>
          <p:cNvSpPr txBox="1"/>
          <p:nvPr>
            <p:ph type="body" sz="quarter" idx="1"/>
          </p:nvPr>
        </p:nvSpPr>
        <p:spPr>
          <a:xfrm>
            <a:off x="579306" y="118436"/>
            <a:ext cx="8242542" cy="985945"/>
          </a:xfrm>
          <a:prstGeom prst="rect">
            <a:avLst/>
          </a:prstGeom>
        </p:spPr>
        <p:txBody>
          <a:bodyPr/>
          <a:lstStyle/>
          <a:p>
            <a:pPr/>
            <a:r>
              <a:t>The Core Interaction</a:t>
            </a:r>
          </a:p>
        </p:txBody>
      </p:sp>
      <p:pic>
        <p:nvPicPr>
          <p:cNvPr id="303" name="Picture 1" descr="Picture 1"/>
          <p:cNvPicPr>
            <a:picLocks noChangeAspect="1"/>
          </p:cNvPicPr>
          <p:nvPr/>
        </p:nvPicPr>
        <p:blipFill>
          <a:blip r:embed="rId2">
            <a:extLst/>
          </a:blip>
          <a:stretch>
            <a:fillRect/>
          </a:stretch>
        </p:blipFill>
        <p:spPr>
          <a:xfrm>
            <a:off x="1324140" y="3404511"/>
            <a:ext cx="6323823" cy="2405946"/>
          </a:xfrm>
          <a:prstGeom prst="rect">
            <a:avLst/>
          </a:prstGeom>
          <a:ln w="12700">
            <a:miter lim="400000"/>
          </a:ln>
        </p:spPr>
      </p:pic>
      <p:sp>
        <p:nvSpPr>
          <p:cNvPr id="304" name="Text Placeholder 2"/>
          <p:cNvSpPr txBox="1"/>
          <p:nvPr/>
        </p:nvSpPr>
        <p:spPr>
          <a:xfrm>
            <a:off x="636857" y="1296958"/>
            <a:ext cx="8130470" cy="157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a:latin typeface="Gill Sans"/>
                <a:ea typeface="Gill Sans"/>
                <a:cs typeface="Gill Sans"/>
                <a:sym typeface="Gill Sans"/>
              </a:defRPr>
            </a:pPr>
            <a:r>
              <a:t>A platform creates value by powering a core interaction between Producers and Consumers.</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a:latin typeface="Gill Sans"/>
                <a:ea typeface="Gill Sans"/>
                <a:cs typeface="Gill Sans"/>
                <a:sym typeface="Gill Sans"/>
              </a:defRPr>
            </a:pPr>
            <a:r>
              <a:t>The goal is to make this core interaction repeatable and efficient. All other parties (e.g. developers, service providers) serve to reinforce this core interaction.</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a:latin typeface="Gill Sans"/>
                <a:ea typeface="Gill Sans"/>
                <a:cs typeface="Gill Sans"/>
                <a:sym typeface="Gill Sans"/>
              </a:defRPr>
            </a:pPr>
            <a:r>
              <a:t>For the D&amp;B Platform, the core interaction is between Data Providers &amp; Buyers.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8" name="Text Placeholder 1"/>
          <p:cNvSpPr txBox="1"/>
          <p:nvPr>
            <p:ph type="body" sz="quarter" idx="1"/>
          </p:nvPr>
        </p:nvSpPr>
        <p:spPr>
          <a:xfrm>
            <a:off x="579306" y="118436"/>
            <a:ext cx="8242542" cy="1312761"/>
          </a:xfrm>
          <a:prstGeom prst="rect">
            <a:avLst/>
          </a:prstGeom>
        </p:spPr>
        <p:txBody>
          <a:bodyPr anchor="ctr"/>
          <a:lstStyle/>
          <a:p>
            <a:pPr/>
            <a:r>
              <a:t>Behavior Design for Buyers</a:t>
            </a:r>
          </a:p>
        </p:txBody>
      </p:sp>
      <p:sp>
        <p:nvSpPr>
          <p:cNvPr id="849" name="Text Placeholder 2"/>
          <p:cNvSpPr/>
          <p:nvPr>
            <p:ph type="body" idx="21"/>
          </p:nvPr>
        </p:nvSpPr>
        <p:spPr>
          <a:xfrm>
            <a:off x="618160" y="1535318"/>
            <a:ext cx="8221910" cy="4814368"/>
          </a:xfrm>
          <a:prstGeom prst="rect">
            <a:avLst/>
          </a:prstGeom>
          <a:extLst>
            <a:ext uri="{C572A759-6A51-4108-AA02-DFA0A04FC94B}">
              <ma14:wrappingTextBoxFlag xmlns:ma14="http://schemas.microsoft.com/office/mac/drawingml/2011/main" val="1"/>
            </a:ext>
          </a:extLst>
        </p:spPr>
        <p:txBody>
          <a:bodyPr/>
          <a:lstStyle/>
          <a:p>
            <a:pPr marL="342900" indent="-342900">
              <a:buSzPct val="100000"/>
              <a:buFont typeface="Arial"/>
              <a:buChar char="•"/>
              <a:defRPr sz="1800">
                <a:latin typeface="Gill Sans"/>
                <a:ea typeface="Gill Sans"/>
                <a:cs typeface="Gill Sans"/>
                <a:sym typeface="Gill Sans"/>
              </a:defRPr>
            </a:pPr>
            <a:r>
              <a:t>If a Buyer’s habit index, relevance index or usage index falls below a threshold, the system does one of the following:</a:t>
            </a:r>
          </a:p>
          <a:p>
            <a:pPr marL="342900" indent="-342900">
              <a:buSzPct val="100000"/>
              <a:buAutoNum type="arabicPeriod" startAt="1"/>
              <a:defRPr sz="1800">
                <a:solidFill>
                  <a:srgbClr val="3095B4"/>
                </a:solidFill>
                <a:latin typeface="Gill Sans"/>
                <a:ea typeface="Gill Sans"/>
                <a:cs typeface="Gill Sans"/>
                <a:sym typeface="Gill Sans"/>
              </a:defRPr>
            </a:pPr>
            <a:r>
              <a:t>Reactivation</a:t>
            </a:r>
            <a:r>
              <a:rPr>
                <a:solidFill>
                  <a:srgbClr val="000000"/>
                </a:solidFill>
              </a:rPr>
              <a:t>: Send notifications over email or an alert on the phone reminding Buyer that they haven’t used the service and inviting them back. Showcasing fresh content, new data products and discounts may spur Buyer further towards the decision.</a:t>
            </a:r>
            <a:endParaRPr>
              <a:solidFill>
                <a:srgbClr val="000000"/>
              </a:solidFill>
            </a:endParaRPr>
          </a:p>
          <a:p>
            <a:pPr marL="342900" indent="-342900">
              <a:buSzPct val="100000"/>
              <a:buAutoNum type="arabicPeriod" startAt="1"/>
              <a:defRPr sz="1800">
                <a:solidFill>
                  <a:srgbClr val="3095B4"/>
                </a:solidFill>
                <a:latin typeface="Gill Sans"/>
                <a:ea typeface="Gill Sans"/>
                <a:cs typeface="Gill Sans"/>
                <a:sym typeface="Gill Sans"/>
              </a:defRPr>
            </a:pPr>
            <a:r>
              <a:t>Curated Relevance</a:t>
            </a:r>
            <a:r>
              <a:rPr>
                <a:solidFill>
                  <a:srgbClr val="000000"/>
                </a:solidFill>
              </a:rPr>
              <a:t>: Show curated lists containing only the most highly relevant data products to the Buyer, instead of showing the entire feed. Send these recommendations via a personalized email recommending the 3 most relevant items for the Buyer.</a:t>
            </a:r>
            <a:endParaRPr>
              <a:solidFill>
                <a:srgbClr val="000000"/>
              </a:solidFill>
            </a:endParaRPr>
          </a:p>
          <a:p>
            <a:pPr marL="342900" indent="-342900">
              <a:buSzPct val="100000"/>
              <a:buAutoNum type="arabicPeriod" startAt="1"/>
              <a:defRPr sz="1800">
                <a:solidFill>
                  <a:srgbClr val="3095B4"/>
                </a:solidFill>
                <a:latin typeface="Gill Sans"/>
                <a:ea typeface="Gill Sans"/>
                <a:cs typeface="Gill Sans"/>
                <a:sym typeface="Gill Sans"/>
              </a:defRPr>
            </a:pPr>
            <a:r>
              <a:t>Social Proof</a:t>
            </a:r>
            <a:r>
              <a:rPr>
                <a:solidFill>
                  <a:srgbClr val="000000"/>
                </a:solidFill>
              </a:rPr>
              <a:t>: Keep informing Buyers about the performance of the platform for their vertical.</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1" name="Text Placeholder 1"/>
          <p:cNvSpPr txBox="1"/>
          <p:nvPr>
            <p:ph type="body" sz="half" idx="1"/>
          </p:nvPr>
        </p:nvSpPr>
        <p:spPr>
          <a:xfrm>
            <a:off x="894033" y="2246660"/>
            <a:ext cx="7352802" cy="2353645"/>
          </a:xfrm>
          <a:prstGeom prst="rect">
            <a:avLst/>
          </a:prstGeom>
        </p:spPr>
        <p:txBody>
          <a:bodyPr/>
          <a:lstStyle/>
          <a:p>
            <a:pPr/>
            <a:r>
              <a:t>Pricing &amp; Monetization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4" name="Text Placeholder 1"/>
          <p:cNvSpPr txBox="1"/>
          <p:nvPr>
            <p:ph type="body" sz="quarter" idx="1"/>
          </p:nvPr>
        </p:nvSpPr>
        <p:spPr>
          <a:xfrm>
            <a:off x="579306" y="118436"/>
            <a:ext cx="8242542" cy="1312761"/>
          </a:xfrm>
          <a:prstGeom prst="rect">
            <a:avLst/>
          </a:prstGeom>
        </p:spPr>
        <p:txBody>
          <a:bodyPr anchor="ctr"/>
          <a:lstStyle/>
          <a:p>
            <a:pPr/>
            <a:r>
              <a:t>Key Pricing Principles </a:t>
            </a:r>
          </a:p>
        </p:txBody>
      </p:sp>
      <p:sp>
        <p:nvSpPr>
          <p:cNvPr id="855" name="Text Placeholder 2"/>
          <p:cNvSpPr/>
          <p:nvPr>
            <p:ph type="body" idx="21"/>
          </p:nvPr>
        </p:nvSpPr>
        <p:spPr>
          <a:xfrm>
            <a:off x="618160" y="1307864"/>
            <a:ext cx="8221910" cy="5041824"/>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800">
                <a:latin typeface="Gill Sans"/>
                <a:ea typeface="Gill Sans"/>
                <a:cs typeface="Gill Sans"/>
                <a:sym typeface="Gill Sans"/>
              </a:defRPr>
            </a:pPr>
            <a:r>
              <a:t>Pricing should strengthen network effects instead of weakening it.</a:t>
            </a:r>
          </a:p>
          <a:p>
            <a:pPr lvl="1" marL="514350" indent="-285750" algn="l">
              <a:spcBef>
                <a:spcPts val="600"/>
              </a:spcBef>
              <a:buFont typeface="Arial"/>
              <a:buChar char="•"/>
              <a:defRPr sz="1600">
                <a:solidFill>
                  <a:srgbClr val="000000"/>
                </a:solidFill>
                <a:latin typeface="Gill Sans"/>
                <a:ea typeface="Gill Sans"/>
                <a:cs typeface="Gill Sans"/>
                <a:sym typeface="Gill Sans"/>
              </a:defRPr>
            </a:pPr>
            <a:r>
              <a:t>Pricing strengthens network effects when it leads to higher quality on the platform. Charging data providers for curation and certification, in order to give them greater exposure on the platform, is an example of monetization that leads to strengthening of network effects.</a:t>
            </a:r>
          </a:p>
          <a:p>
            <a:pPr lvl="1" marL="514350" indent="-285750" algn="l">
              <a:spcBef>
                <a:spcPts val="600"/>
              </a:spcBef>
              <a:buFont typeface="Arial"/>
              <a:buChar char="•"/>
              <a:defRPr sz="1600">
                <a:solidFill>
                  <a:srgbClr val="000000"/>
                </a:solidFill>
                <a:latin typeface="Gill Sans"/>
                <a:ea typeface="Gill Sans"/>
                <a:cs typeface="Gill Sans"/>
                <a:sym typeface="Gill Sans"/>
              </a:defRPr>
            </a:pPr>
            <a:r>
              <a:t>Pricing often weakens network effects as it discourages certain users from participating.</a:t>
            </a:r>
          </a:p>
          <a:p>
            <a:pPr lvl="1" marL="514350" indent="-285750" algn="l">
              <a:spcBef>
                <a:spcPts val="600"/>
              </a:spcBef>
              <a:buFont typeface="Arial"/>
              <a:buChar char="•"/>
              <a:defRPr sz="1600">
                <a:solidFill>
                  <a:srgbClr val="000000"/>
                </a:solidFill>
                <a:latin typeface="Gill Sans"/>
                <a:ea typeface="Gill Sans"/>
                <a:cs typeface="Gill Sans"/>
                <a:sym typeface="Gill Sans"/>
              </a:defRPr>
            </a:pPr>
            <a:r>
              <a:t>Pricing often weakens network effects as it discourages certain users from participating.</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p>
          <a:p>
            <a:pPr marL="285750" indent="-285750">
              <a:buSzPct val="100000"/>
              <a:buFont typeface="Arial"/>
              <a:buChar char="•"/>
              <a:defRPr sz="1800">
                <a:latin typeface="Gill Sans"/>
                <a:ea typeface="Gill Sans"/>
                <a:cs typeface="Gill Sans"/>
                <a:sym typeface="Gill Sans"/>
              </a:defRPr>
            </a:pPr>
            <a:r>
              <a:t>Pricing should create value for every side.</a:t>
            </a:r>
          </a:p>
          <a:p>
            <a:pPr lvl="1" marL="514350" indent="-285750" algn="l">
              <a:spcBef>
                <a:spcPts val="600"/>
              </a:spcBef>
              <a:buFont typeface="Arial"/>
              <a:buChar char="•"/>
              <a:defRPr sz="1600">
                <a:solidFill>
                  <a:srgbClr val="000000"/>
                </a:solidFill>
                <a:latin typeface="Gill Sans"/>
                <a:ea typeface="Gill Sans"/>
                <a:cs typeface="Gill Sans"/>
                <a:sym typeface="Gill Sans"/>
              </a:defRPr>
            </a:pPr>
            <a:r>
              <a:t>Pricing on platforms is usually complex as one side may often be charged higher and another may be subsidized to optimize for network effects.</a:t>
            </a:r>
          </a:p>
          <a:p>
            <a:pPr lvl="1" marL="514350" indent="-285750" algn="l">
              <a:spcBef>
                <a:spcPts val="600"/>
              </a:spcBef>
              <a:buFont typeface="Arial"/>
              <a:buChar char="•"/>
              <a:defRPr sz="1600">
                <a:solidFill>
                  <a:srgbClr val="000000"/>
                </a:solidFill>
                <a:latin typeface="Gill Sans"/>
                <a:ea typeface="Gill Sans"/>
                <a:cs typeface="Gill Sans"/>
                <a:sym typeface="Gill Sans"/>
              </a:defRPr>
            </a:pPr>
            <a:r>
              <a:t>To the extent possible, pricing must be such as to ensure value for all sides otherwise it comes in the way of sustainable network effects.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8"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Monetization and the Value Stack</a:t>
            </a:r>
          </a:p>
        </p:txBody>
      </p:sp>
      <p:grpSp>
        <p:nvGrpSpPr>
          <p:cNvPr id="881" name="Group 1"/>
          <p:cNvGrpSpPr/>
          <p:nvPr/>
        </p:nvGrpSpPr>
        <p:grpSpPr>
          <a:xfrm>
            <a:off x="2814995" y="1299634"/>
            <a:ext cx="3411821" cy="1970031"/>
            <a:chOff x="0" y="0"/>
            <a:chExt cx="3411820" cy="1970029"/>
          </a:xfrm>
        </p:grpSpPr>
        <p:sp>
          <p:nvSpPr>
            <p:cNvPr id="859" name="Rectangle 21"/>
            <p:cNvSpPr/>
            <p:nvPr/>
          </p:nvSpPr>
          <p:spPr>
            <a:xfrm rot="16200000">
              <a:off x="720894" y="-720895"/>
              <a:ext cx="1970031" cy="3411821"/>
            </a:xfrm>
            <a:prstGeom prst="rect">
              <a:avLst/>
            </a:prstGeom>
            <a:solidFill>
              <a:srgbClr val="DBEEF4"/>
            </a:solidFill>
            <a:ln w="12700" cap="flat">
              <a:solidFill>
                <a:srgbClr val="005172"/>
              </a:solidFill>
              <a:prstDash val="solid"/>
              <a:round/>
            </a:ln>
            <a:effectLst/>
          </p:spPr>
          <p:txBody>
            <a:bodyPr wrap="square" lIns="45719" tIns="45719" rIns="45719" bIns="45719" numCol="1" anchor="ctr">
              <a:noAutofit/>
            </a:bodyPr>
            <a:lstStyle/>
            <a:p>
              <a:pPr algn="ctr">
                <a:defRPr sz="2800">
                  <a:solidFill>
                    <a:srgbClr val="FFFFFF"/>
                  </a:solidFill>
                  <a:latin typeface="Gill Sans"/>
                  <a:ea typeface="Gill Sans"/>
                  <a:cs typeface="Gill Sans"/>
                  <a:sym typeface="Gill Sans"/>
                </a:defRPr>
              </a:pPr>
            </a:p>
          </p:txBody>
        </p:sp>
        <p:grpSp>
          <p:nvGrpSpPr>
            <p:cNvPr id="862" name="Rectangle 22"/>
            <p:cNvGrpSpPr/>
            <p:nvPr/>
          </p:nvGrpSpPr>
          <p:grpSpPr>
            <a:xfrm>
              <a:off x="152675" y="153909"/>
              <a:ext cx="964609" cy="295630"/>
              <a:chOff x="0" y="0"/>
              <a:chExt cx="964607" cy="295628"/>
            </a:xfrm>
          </p:grpSpPr>
          <p:sp>
            <p:nvSpPr>
              <p:cNvPr id="860"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61" name="Use Case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Use Cases </a:t>
                </a:r>
              </a:p>
            </p:txBody>
          </p:sp>
        </p:grpSp>
        <p:grpSp>
          <p:nvGrpSpPr>
            <p:cNvPr id="865" name="Rectangle 25"/>
            <p:cNvGrpSpPr/>
            <p:nvPr/>
          </p:nvGrpSpPr>
          <p:grpSpPr>
            <a:xfrm>
              <a:off x="148368" y="515550"/>
              <a:ext cx="964609" cy="295630"/>
              <a:chOff x="0" y="0"/>
              <a:chExt cx="964607" cy="295628"/>
            </a:xfrm>
          </p:grpSpPr>
          <p:sp>
            <p:nvSpPr>
              <p:cNvPr id="863"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64" name="Workflow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Workflows</a:t>
                </a:r>
              </a:p>
            </p:txBody>
          </p:sp>
        </p:grpSp>
        <p:grpSp>
          <p:nvGrpSpPr>
            <p:cNvPr id="868" name="Rectangle 26"/>
            <p:cNvGrpSpPr/>
            <p:nvPr/>
          </p:nvGrpSpPr>
          <p:grpSpPr>
            <a:xfrm>
              <a:off x="1173869" y="157221"/>
              <a:ext cx="1025094" cy="644124"/>
              <a:chOff x="0" y="0"/>
              <a:chExt cx="1025093" cy="644122"/>
            </a:xfrm>
          </p:grpSpPr>
          <p:sp>
            <p:nvSpPr>
              <p:cNvPr id="866"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67" name="Value Added Services"/>
              <p:cNvSpPr txBox="1"/>
              <p:nvPr/>
            </p:nvSpPr>
            <p:spPr>
              <a:xfrm>
                <a:off x="50482" y="136641"/>
                <a:ext cx="9241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Value Added Services</a:t>
                </a:r>
              </a:p>
            </p:txBody>
          </p:sp>
        </p:grpSp>
        <p:grpSp>
          <p:nvGrpSpPr>
            <p:cNvPr id="871" name="Rectangle 27"/>
            <p:cNvGrpSpPr/>
            <p:nvPr/>
          </p:nvGrpSpPr>
          <p:grpSpPr>
            <a:xfrm>
              <a:off x="144062" y="1565866"/>
              <a:ext cx="3125378" cy="295630"/>
              <a:chOff x="0" y="0"/>
              <a:chExt cx="3125376" cy="295628"/>
            </a:xfrm>
          </p:grpSpPr>
          <p:sp>
            <p:nvSpPr>
              <p:cNvPr id="869"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70" name="Raw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Raw Data</a:t>
                </a:r>
              </a:p>
            </p:txBody>
          </p:sp>
        </p:grpSp>
        <p:grpSp>
          <p:nvGrpSpPr>
            <p:cNvPr id="874" name="Rectangle 29"/>
            <p:cNvGrpSpPr/>
            <p:nvPr/>
          </p:nvGrpSpPr>
          <p:grpSpPr>
            <a:xfrm>
              <a:off x="148699" y="1215801"/>
              <a:ext cx="3125377" cy="295630"/>
              <a:chOff x="0" y="0"/>
              <a:chExt cx="3125376" cy="295628"/>
            </a:xfrm>
          </p:grpSpPr>
          <p:sp>
            <p:nvSpPr>
              <p:cNvPr id="872"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73" name="Linked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Linked Data </a:t>
                </a:r>
              </a:p>
            </p:txBody>
          </p:sp>
        </p:grpSp>
        <p:grpSp>
          <p:nvGrpSpPr>
            <p:cNvPr id="877" name="Rectangle 30"/>
            <p:cNvGrpSpPr/>
            <p:nvPr/>
          </p:nvGrpSpPr>
          <p:grpSpPr>
            <a:xfrm>
              <a:off x="148062" y="865737"/>
              <a:ext cx="3125377" cy="295630"/>
              <a:chOff x="0" y="0"/>
              <a:chExt cx="3125376" cy="295628"/>
            </a:xfrm>
          </p:grpSpPr>
          <p:sp>
            <p:nvSpPr>
              <p:cNvPr id="875"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76" name="Data Products"/>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Data Products </a:t>
                </a:r>
              </a:p>
            </p:txBody>
          </p:sp>
        </p:grpSp>
        <p:grpSp>
          <p:nvGrpSpPr>
            <p:cNvPr id="880" name="Rectangle 34"/>
            <p:cNvGrpSpPr/>
            <p:nvPr/>
          </p:nvGrpSpPr>
          <p:grpSpPr>
            <a:xfrm>
              <a:off x="2259530" y="149702"/>
              <a:ext cx="1025094" cy="644124"/>
              <a:chOff x="0" y="0"/>
              <a:chExt cx="1025093" cy="644122"/>
            </a:xfrm>
          </p:grpSpPr>
          <p:sp>
            <p:nvSpPr>
              <p:cNvPr id="878"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879" name="Automation"/>
              <p:cNvSpPr txBox="1"/>
              <p:nvPr/>
            </p:nvSpPr>
            <p:spPr>
              <a:xfrm>
                <a:off x="50482" y="206491"/>
                <a:ext cx="924129"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Automation</a:t>
                </a:r>
              </a:p>
            </p:txBody>
          </p:sp>
        </p:grpSp>
      </p:grpSp>
      <p:sp>
        <p:nvSpPr>
          <p:cNvPr id="882" name="Text Placeholder 2"/>
          <p:cNvSpPr txBox="1"/>
          <p:nvPr/>
        </p:nvSpPr>
        <p:spPr>
          <a:xfrm>
            <a:off x="531835" y="3631765"/>
            <a:ext cx="8130470"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Complexities of pricing arise because the platform charges users for data products and other layers on top of it,  but needs to compensate data providers for raw data. </a:t>
            </a:r>
          </a:p>
          <a:p>
            <a:pPr marL="285750" indent="-285750">
              <a:spcBef>
                <a:spcPts val="600"/>
              </a:spcBef>
              <a:buSzPct val="100000"/>
              <a:buFont typeface="Arial"/>
              <a:buChar char="•"/>
              <a:defRPr sz="1600">
                <a:latin typeface="Gill Sans"/>
                <a:ea typeface="Gill Sans"/>
                <a:cs typeface="Gill Sans"/>
                <a:sym typeface="Gill Sans"/>
              </a:defRPr>
            </a:pPr>
            <a:r>
              <a:t>The value added by the platform is more than that of a pure exchange.</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The platform is a centralized producer leveraging a distributed base of data providers.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5" name="Text Placeholder 1"/>
          <p:cNvSpPr txBox="1"/>
          <p:nvPr>
            <p:ph type="body" sz="quarter" idx="1"/>
          </p:nvPr>
        </p:nvSpPr>
        <p:spPr>
          <a:xfrm>
            <a:off x="579306" y="118436"/>
            <a:ext cx="8242542" cy="1312761"/>
          </a:xfrm>
          <a:prstGeom prst="rect">
            <a:avLst/>
          </a:prstGeom>
        </p:spPr>
        <p:txBody>
          <a:bodyPr anchor="ctr"/>
          <a:lstStyle/>
          <a:p>
            <a:pPr/>
            <a:r>
              <a:t>Potential Pricing Issues </a:t>
            </a:r>
          </a:p>
        </p:txBody>
      </p:sp>
      <p:sp>
        <p:nvSpPr>
          <p:cNvPr id="886" name="Text Placeholder 2"/>
          <p:cNvSpPr/>
          <p:nvPr>
            <p:ph type="body" idx="21"/>
          </p:nvPr>
        </p:nvSpPr>
        <p:spPr>
          <a:xfrm>
            <a:off x="618160" y="1307864"/>
            <a:ext cx="8221910" cy="5041824"/>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600">
                <a:latin typeface="Gill Sans"/>
                <a:ea typeface="Gill Sans"/>
                <a:cs typeface="Gill Sans"/>
                <a:sym typeface="Gill Sans"/>
              </a:defRPr>
            </a:pPr>
            <a:r>
              <a:t>Buyers are charged for solutions to use cases, which may be data products or other value adds that solve the eventual use case. Multiple parties in the ecosystem may be involved in the solution of any particular use case, and need to be incentivized and compensated. </a:t>
            </a:r>
          </a:p>
          <a:p>
            <a:pPr marL="285750" indent="-285750">
              <a:buSzPct val="100000"/>
              <a:buFont typeface="Arial"/>
              <a:buChar char="•"/>
              <a:defRPr sz="1600">
                <a:latin typeface="Gill Sans"/>
                <a:ea typeface="Gill Sans"/>
                <a:cs typeface="Gill Sans"/>
                <a:sym typeface="Gill Sans"/>
              </a:defRPr>
            </a:pPr>
            <a:r>
              <a:t>The same data set, when linked differently and included in different use cases, may create different value and generate different revenue. This leads to the question of whether data should be priced based on sourcing or based on use case.</a:t>
            </a:r>
          </a:p>
          <a:p>
            <a:pPr marL="285750" indent="-285750">
              <a:buSzPct val="100000"/>
              <a:buFont typeface="Arial"/>
              <a:buChar char="•"/>
              <a:defRPr sz="1600">
                <a:latin typeface="Gill Sans"/>
                <a:ea typeface="Gill Sans"/>
                <a:cs typeface="Gill Sans"/>
                <a:sym typeface="Gill Sans"/>
              </a:defRPr>
            </a:pPr>
            <a:r>
              <a:t>Pricing by sourcing would pay a standard licensing fee for data irrespective of where it is used. Pricing by use case may compensate the same data in different terms based on the use case solution being sold, but may be more difficult to implement and communicate.</a:t>
            </a:r>
          </a:p>
          <a:p>
            <a:pPr marL="285750" indent="-285750">
              <a:buSzPct val="100000"/>
              <a:buFont typeface="Arial"/>
              <a:buChar char="•"/>
              <a:defRPr sz="1600">
                <a:latin typeface="Gill Sans"/>
                <a:ea typeface="Gill Sans"/>
                <a:cs typeface="Gill Sans"/>
                <a:sym typeface="Gill Sans"/>
              </a:defRPr>
            </a:pPr>
            <a:r>
              <a:t>Not all data is created equal. Some data is more valuable than others. This would again lead to distorted perceptions of fairness.</a:t>
            </a:r>
          </a:p>
          <a:p>
            <a:pPr marL="285750" indent="-285750">
              <a:buSzPct val="100000"/>
              <a:buFont typeface="Arial"/>
              <a:buChar char="•"/>
              <a:defRPr sz="1600">
                <a:latin typeface="Gill Sans"/>
                <a:ea typeface="Gill Sans"/>
                <a:cs typeface="Gill Sans"/>
                <a:sym typeface="Gill Sans"/>
              </a:defRPr>
            </a:pPr>
            <a:r>
              <a:t>The platform may intend to create a free layer of services to allow try-before-buy for buyers. The data providers involved will need to agree to these terms.</a:t>
            </a:r>
          </a:p>
          <a:p>
            <a:pPr marL="285750" indent="-285750">
              <a:buSzPct val="100000"/>
              <a:buFont typeface="Arial"/>
              <a:buChar char="•"/>
              <a:defRPr sz="1600">
                <a:latin typeface="Gill Sans"/>
                <a:ea typeface="Gill Sans"/>
                <a:cs typeface="Gill Sans"/>
                <a:sym typeface="Gill Sans"/>
              </a:defRPr>
            </a:pPr>
            <a:r>
              <a:t>When app developers come on board, the platform should ensure that the data providers do not see any change in their share of monetization.</a:t>
            </a:r>
          </a:p>
          <a:p>
            <a:pPr marL="285750" indent="-285750">
              <a:buSzPct val="100000"/>
              <a:buFont typeface="Arial"/>
              <a:buChar char="•"/>
              <a:defRPr sz="1600">
                <a:latin typeface="Gill Sans"/>
                <a:ea typeface="Gill Sans"/>
                <a:cs typeface="Gill Sans"/>
                <a:sym typeface="Gill Sans"/>
              </a:defRPr>
            </a:pPr>
            <a:r>
              <a:t>Buyer-side pricing may be single license, subscription-based or usage-based.</a:t>
            </a:r>
          </a:p>
          <a:p>
            <a:pPr>
              <a:defRPr sz="1800">
                <a:latin typeface="Gill Sans"/>
                <a:ea typeface="Gill Sans"/>
                <a:cs typeface="Gill Sans"/>
                <a:sym typeface="Gill Sans"/>
              </a:defRPr>
            </a:pPr>
            <a:r>
              <a:t>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8"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9" name="Text Placeholder 1"/>
          <p:cNvSpPr txBox="1"/>
          <p:nvPr>
            <p:ph type="body" sz="quarter" idx="1"/>
          </p:nvPr>
        </p:nvSpPr>
        <p:spPr>
          <a:xfrm>
            <a:off x="579306" y="118436"/>
            <a:ext cx="8242542" cy="1312761"/>
          </a:xfrm>
          <a:prstGeom prst="rect">
            <a:avLst/>
          </a:prstGeom>
        </p:spPr>
        <p:txBody>
          <a:bodyPr anchor="ctr"/>
          <a:lstStyle/>
          <a:p>
            <a:pPr/>
            <a:r>
              <a:t>Pricing Design Principles </a:t>
            </a:r>
          </a:p>
        </p:txBody>
      </p:sp>
      <p:grpSp>
        <p:nvGrpSpPr>
          <p:cNvPr id="892" name="Rectangle 9"/>
          <p:cNvGrpSpPr/>
          <p:nvPr/>
        </p:nvGrpSpPr>
        <p:grpSpPr>
          <a:xfrm>
            <a:off x="3577828" y="4511294"/>
            <a:ext cx="4656459" cy="685801"/>
            <a:chOff x="0" y="0"/>
            <a:chExt cx="4656458" cy="685800"/>
          </a:xfrm>
        </p:grpSpPr>
        <p:sp>
          <p:nvSpPr>
            <p:cNvPr id="890"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891" name="Pricing for apps should be determined by the platform rather than the app developer since standardization and quality is valued more in a B2B market than abundance"/>
            <p:cNvSpPr txBox="1"/>
            <p:nvPr/>
          </p:nvSpPr>
          <p:spPr>
            <a:xfrm>
              <a:off x="50482" y="157479"/>
              <a:ext cx="455549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Pricing for apps should be determined by the platform rather than the app developer since standardization and quality is valued more in a B2B market than abundance</a:t>
              </a:r>
            </a:p>
          </p:txBody>
        </p:sp>
      </p:grpSp>
      <p:sp>
        <p:nvSpPr>
          <p:cNvPr id="893" name="Rectangle 11"/>
          <p:cNvSpPr/>
          <p:nvPr/>
        </p:nvSpPr>
        <p:spPr>
          <a:xfrm>
            <a:off x="3585035" y="3721393"/>
            <a:ext cx="4656459" cy="685801"/>
          </a:xfrm>
          <a:prstGeom prst="rect">
            <a:avLst/>
          </a:prstGeom>
          <a:solidFill>
            <a:srgbClr val="3095B4"/>
          </a:solidFill>
          <a:ln>
            <a:solidFill>
              <a:srgbClr val="005172"/>
            </a:solidFill>
          </a:ln>
        </p:spPr>
        <p:txBody>
          <a:bodyPr lIns="45719" rIns="45719" anchor="ctr"/>
          <a:lstStyle/>
          <a:p>
            <a:pPr>
              <a:defRPr sz="1000">
                <a:solidFill>
                  <a:srgbClr val="FFFFFF"/>
                </a:solidFill>
                <a:latin typeface="Gill Sans"/>
                <a:ea typeface="Gill Sans"/>
                <a:cs typeface="Gill Sans"/>
                <a:sym typeface="Gill Sans"/>
              </a:defRPr>
            </a:pPr>
          </a:p>
        </p:txBody>
      </p:sp>
      <p:grpSp>
        <p:nvGrpSpPr>
          <p:cNvPr id="896" name="Rectangle 12"/>
          <p:cNvGrpSpPr/>
          <p:nvPr/>
        </p:nvGrpSpPr>
        <p:grpSpPr>
          <a:xfrm>
            <a:off x="3575558" y="2905348"/>
            <a:ext cx="4656459" cy="685801"/>
            <a:chOff x="0" y="0"/>
            <a:chExt cx="4656458" cy="685800"/>
          </a:xfrm>
        </p:grpSpPr>
        <p:sp>
          <p:nvSpPr>
            <p:cNvPr id="894"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895" name="Data products should be structured in a way that most data powering them are core data. Initially, a data product should not have more than one complementary data provider to simplify pricing issues. This is because complementary data providers may requi"/>
            <p:cNvSpPr txBox="1"/>
            <p:nvPr/>
          </p:nvSpPr>
          <p:spPr>
            <a:xfrm>
              <a:off x="50482" y="17779"/>
              <a:ext cx="45554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Data products should be structured in a way that most data powering them are core data. Initially, a data product should not have more than one complementary data provider to simplify pricing issues. This is because complementary data providers may require usage-based fee and having multiple providers increases complexity of pricing.</a:t>
              </a:r>
            </a:p>
          </p:txBody>
        </p:sp>
      </p:grpSp>
      <p:grpSp>
        <p:nvGrpSpPr>
          <p:cNvPr id="899" name="Rectangle 13"/>
          <p:cNvGrpSpPr/>
          <p:nvPr/>
        </p:nvGrpSpPr>
        <p:grpSpPr>
          <a:xfrm>
            <a:off x="3573286" y="2077539"/>
            <a:ext cx="4656459" cy="685801"/>
            <a:chOff x="0" y="0"/>
            <a:chExt cx="4656458" cy="685800"/>
          </a:xfrm>
        </p:grpSpPr>
        <p:sp>
          <p:nvSpPr>
            <p:cNvPr id="897"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800">
                  <a:solidFill>
                    <a:srgbClr val="FFFFFF"/>
                  </a:solidFill>
                  <a:latin typeface="Gill Sans"/>
                  <a:ea typeface="Gill Sans"/>
                  <a:cs typeface="Gill Sans"/>
                  <a:sym typeface="Gill Sans"/>
                </a:defRPr>
              </a:pPr>
            </a:p>
          </p:txBody>
        </p:sp>
        <p:sp>
          <p:nvSpPr>
            <p:cNvPr id="898" name="In general, providers in the core data program may be charged a standard licensing fee for the data. However, if certain use cases hit a minimum threshold of usage, the relevant providers should also receive an additional fee to encourage their participa"/>
            <p:cNvSpPr txBox="1"/>
            <p:nvPr/>
          </p:nvSpPr>
          <p:spPr>
            <a:xfrm>
              <a:off x="50482" y="17779"/>
              <a:ext cx="45554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In general, providers in the core data program may be charged a standard licensing fee for the data. However, if certain use cases hit a minimum threshold of usage, the relevant providers should also receive an additional fee to encourage their participation and avoid off-platform collusion.</a:t>
              </a:r>
            </a:p>
          </p:txBody>
        </p:sp>
      </p:grpSp>
      <p:grpSp>
        <p:nvGrpSpPr>
          <p:cNvPr id="902" name="Rectangle 16"/>
          <p:cNvGrpSpPr/>
          <p:nvPr/>
        </p:nvGrpSpPr>
        <p:grpSpPr>
          <a:xfrm>
            <a:off x="3576068" y="1259536"/>
            <a:ext cx="4656459" cy="685801"/>
            <a:chOff x="0" y="0"/>
            <a:chExt cx="4656458" cy="685800"/>
          </a:xfrm>
        </p:grpSpPr>
        <p:sp>
          <p:nvSpPr>
            <p:cNvPr id="900"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901" name="One of the key benefits of having the core data program is the greater implicit control that it allows the platform over data providers. It is recommended that providers who agree to be part of the core data program be charged a standard licensing fee."/>
            <p:cNvSpPr txBox="1"/>
            <p:nvPr/>
          </p:nvSpPr>
          <p:spPr>
            <a:xfrm>
              <a:off x="50482" y="87629"/>
              <a:ext cx="4555494"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One of the key benefits of having the core data program is the greater implicit control that it allows the platform over data providers. It is recommended that providers who agree to be part of the core data program be charged a standard licensing fee.</a:t>
              </a:r>
            </a:p>
          </p:txBody>
        </p:sp>
      </p:grpSp>
      <p:sp>
        <p:nvSpPr>
          <p:cNvPr id="903" name="Rectangle 17"/>
          <p:cNvSpPr/>
          <p:nvPr/>
        </p:nvSpPr>
        <p:spPr>
          <a:xfrm rot="16200000">
            <a:off x="1846532" y="3590068"/>
            <a:ext cx="685801" cy="254013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06" name="Rectangle 18"/>
          <p:cNvGrpSpPr/>
          <p:nvPr/>
        </p:nvGrpSpPr>
        <p:grpSpPr>
          <a:xfrm>
            <a:off x="1014149" y="4581857"/>
            <a:ext cx="2379003" cy="573792"/>
            <a:chOff x="0" y="0"/>
            <a:chExt cx="2379002" cy="573790"/>
          </a:xfrm>
        </p:grpSpPr>
        <p:sp>
          <p:nvSpPr>
            <p:cNvPr id="904" name="Rectangle"/>
            <p:cNvSpPr/>
            <p:nvPr/>
          </p:nvSpPr>
          <p:spPr>
            <a:xfrm>
              <a:off x="-1" y="0"/>
              <a:ext cx="2379004"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05" name="5. Simplify and standardize pricing for apps:"/>
            <p:cNvSpPr txBox="1"/>
            <p:nvPr/>
          </p:nvSpPr>
          <p:spPr>
            <a:xfrm>
              <a:off x="45719" y="63375"/>
              <a:ext cx="228756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5. Simplify and standardize pricing for apps: </a:t>
              </a:r>
            </a:p>
          </p:txBody>
        </p:sp>
      </p:grpSp>
      <p:sp>
        <p:nvSpPr>
          <p:cNvPr id="907" name="Rectangle 19"/>
          <p:cNvSpPr/>
          <p:nvPr/>
        </p:nvSpPr>
        <p:spPr>
          <a:xfrm rot="16200000">
            <a:off x="1842168" y="2789626"/>
            <a:ext cx="685801" cy="2550359"/>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10" name="Rectangle 20"/>
          <p:cNvGrpSpPr/>
          <p:nvPr/>
        </p:nvGrpSpPr>
        <p:grpSpPr>
          <a:xfrm>
            <a:off x="995193" y="3761005"/>
            <a:ext cx="2398710" cy="624841"/>
            <a:chOff x="0" y="0"/>
            <a:chExt cx="2398709" cy="624840"/>
          </a:xfrm>
        </p:grpSpPr>
        <p:sp>
          <p:nvSpPr>
            <p:cNvPr id="908" name="Rectangle"/>
            <p:cNvSpPr/>
            <p:nvPr/>
          </p:nvSpPr>
          <p:spPr>
            <a:xfrm>
              <a:off x="0" y="25524"/>
              <a:ext cx="2398710" cy="573792"/>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09" name="4. Ensure that the on-boarding of app developers doesn’t impact data providers"/>
            <p:cNvSpPr txBox="1"/>
            <p:nvPr/>
          </p:nvSpPr>
          <p:spPr>
            <a:xfrm>
              <a:off x="45719" y="0"/>
              <a:ext cx="2307271"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4. Ensure that the on-boarding of app developers doesn’t impact data providers</a:t>
              </a:r>
            </a:p>
          </p:txBody>
        </p:sp>
      </p:grpSp>
      <p:sp>
        <p:nvSpPr>
          <p:cNvPr id="911" name="Rectangle 21"/>
          <p:cNvSpPr/>
          <p:nvPr/>
        </p:nvSpPr>
        <p:spPr>
          <a:xfrm rot="16200000">
            <a:off x="1846907" y="1979317"/>
            <a:ext cx="685801" cy="2540880"/>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14" name="Rectangle 22"/>
          <p:cNvGrpSpPr/>
          <p:nvPr/>
        </p:nvGrpSpPr>
        <p:grpSpPr>
          <a:xfrm>
            <a:off x="995193" y="2945958"/>
            <a:ext cx="2398709" cy="624841"/>
            <a:chOff x="0" y="0"/>
            <a:chExt cx="2398708" cy="624840"/>
          </a:xfrm>
        </p:grpSpPr>
        <p:sp>
          <p:nvSpPr>
            <p:cNvPr id="912" name="Rectangle"/>
            <p:cNvSpPr/>
            <p:nvPr/>
          </p:nvSpPr>
          <p:spPr>
            <a:xfrm>
              <a:off x="0" y="25524"/>
              <a:ext cx="2398709" cy="573792"/>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13" name="3. Minimize the complexity of data products based on the two principles above"/>
            <p:cNvSpPr txBox="1"/>
            <p:nvPr/>
          </p:nvSpPr>
          <p:spPr>
            <a:xfrm>
              <a:off x="45719" y="0"/>
              <a:ext cx="2307270"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3. Minimize the complexity of data products based on the two principles above</a:t>
              </a:r>
            </a:p>
          </p:txBody>
        </p:sp>
      </p:grpSp>
      <p:sp>
        <p:nvSpPr>
          <p:cNvPr id="915" name="Rectangle 23"/>
          <p:cNvSpPr/>
          <p:nvPr/>
        </p:nvSpPr>
        <p:spPr>
          <a:xfrm rot="16200000">
            <a:off x="1847283" y="1174137"/>
            <a:ext cx="685801" cy="254163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18" name="Rectangle 24"/>
          <p:cNvGrpSpPr/>
          <p:nvPr/>
        </p:nvGrpSpPr>
        <p:grpSpPr>
          <a:xfrm>
            <a:off x="995193" y="2141153"/>
            <a:ext cx="2399460" cy="624841"/>
            <a:chOff x="0" y="0"/>
            <a:chExt cx="2399458" cy="624840"/>
          </a:xfrm>
        </p:grpSpPr>
        <p:sp>
          <p:nvSpPr>
            <p:cNvPr id="916" name="Rectangle"/>
            <p:cNvSpPr/>
            <p:nvPr/>
          </p:nvSpPr>
          <p:spPr>
            <a:xfrm>
              <a:off x="0" y="25524"/>
              <a:ext cx="2399459" cy="573792"/>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17" name="2. Price data based on sourcing, where possible, but also allow for pricing based on use case"/>
            <p:cNvSpPr txBox="1"/>
            <p:nvPr/>
          </p:nvSpPr>
          <p:spPr>
            <a:xfrm>
              <a:off x="45719" y="0"/>
              <a:ext cx="2308020" cy="624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2. Price data based on sourcing, where possible, but also allow for pricing based on use case</a:t>
              </a:r>
            </a:p>
          </p:txBody>
        </p:sp>
      </p:grpSp>
      <p:sp>
        <p:nvSpPr>
          <p:cNvPr id="919" name="Rectangle 25"/>
          <p:cNvSpPr/>
          <p:nvPr/>
        </p:nvSpPr>
        <p:spPr>
          <a:xfrm rot="16200000">
            <a:off x="1838180" y="359479"/>
            <a:ext cx="685801" cy="2542382"/>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22" name="Rectangle 26"/>
          <p:cNvGrpSpPr/>
          <p:nvPr/>
        </p:nvGrpSpPr>
        <p:grpSpPr>
          <a:xfrm>
            <a:off x="995193" y="1352394"/>
            <a:ext cx="2390732" cy="573792"/>
            <a:chOff x="0" y="0"/>
            <a:chExt cx="2390731" cy="573790"/>
          </a:xfrm>
        </p:grpSpPr>
        <p:sp>
          <p:nvSpPr>
            <p:cNvPr id="920" name="Rectangle"/>
            <p:cNvSpPr/>
            <p:nvPr/>
          </p:nvSpPr>
          <p:spPr>
            <a:xfrm>
              <a:off x="-1" y="0"/>
              <a:ext cx="2390733"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21" name="1. Institute the Core Data Program"/>
            <p:cNvSpPr txBox="1"/>
            <p:nvPr/>
          </p:nvSpPr>
          <p:spPr>
            <a:xfrm>
              <a:off x="45719" y="152275"/>
              <a:ext cx="229929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1. Institute the Core Data Program</a:t>
              </a:r>
            </a:p>
          </p:txBody>
        </p:sp>
      </p:grpSp>
      <p:grpSp>
        <p:nvGrpSpPr>
          <p:cNvPr id="925" name="Rectangle 27"/>
          <p:cNvGrpSpPr/>
          <p:nvPr/>
        </p:nvGrpSpPr>
        <p:grpSpPr>
          <a:xfrm>
            <a:off x="3578578" y="5279716"/>
            <a:ext cx="4656459" cy="685801"/>
            <a:chOff x="0" y="0"/>
            <a:chExt cx="4656458" cy="685800"/>
          </a:xfrm>
        </p:grpSpPr>
        <p:sp>
          <p:nvSpPr>
            <p:cNvPr id="923" name="Rectangle"/>
            <p:cNvSpPr/>
            <p:nvPr/>
          </p:nvSpPr>
          <p:spPr>
            <a:xfrm>
              <a:off x="-1" y="0"/>
              <a:ext cx="4656460"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a:ea typeface="Gill Sans"/>
                  <a:cs typeface="Gill Sans"/>
                  <a:sym typeface="Gill Sans"/>
                </a:defRPr>
              </a:pPr>
            </a:p>
          </p:txBody>
        </p:sp>
        <p:sp>
          <p:nvSpPr>
            <p:cNvPr id="924" name="The platform may provide a set of free apps and use cases or it may provide free layers to certain use cases (limited number of data points). The platform may also offer some form of unlinked core data for free and charge for linked data products."/>
            <p:cNvSpPr txBox="1"/>
            <p:nvPr/>
          </p:nvSpPr>
          <p:spPr>
            <a:xfrm>
              <a:off x="50482" y="87629"/>
              <a:ext cx="4555494"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a:ea typeface="Gill Sans"/>
                  <a:cs typeface="Gill Sans"/>
                  <a:sym typeface="Gill Sans"/>
                </a:defRPr>
              </a:lvl1pPr>
            </a:lstStyle>
            <a:p>
              <a:pPr/>
              <a:r>
                <a:t>The platform may provide a set of free apps and use cases or it may provide free layers to certain use cases (limited number of data points). The platform may also offer some form of unlinked core data for free and charge for linked data products.</a:t>
              </a:r>
            </a:p>
          </p:txBody>
        </p:sp>
      </p:grpSp>
      <p:sp>
        <p:nvSpPr>
          <p:cNvPr id="926" name="Rectangle 28"/>
          <p:cNvSpPr/>
          <p:nvPr/>
        </p:nvSpPr>
        <p:spPr>
          <a:xfrm rot="16200000">
            <a:off x="1847282" y="4358490"/>
            <a:ext cx="685801" cy="2540131"/>
          </a:xfrm>
          <a:prstGeom prst="rect">
            <a:avLst/>
          </a:prstGeom>
          <a:solidFill>
            <a:srgbClr val="E6E0EC"/>
          </a:solidFill>
          <a:ln w="12700">
            <a:solidFill>
              <a:srgbClr val="403152"/>
            </a:solidFill>
          </a:ln>
        </p:spPr>
        <p:txBody>
          <a:bodyPr lIns="45719" rIns="45719" anchor="ctr"/>
          <a:lstStyle/>
          <a:p>
            <a:pPr>
              <a:defRPr sz="1200">
                <a:solidFill>
                  <a:srgbClr val="FFFFFF"/>
                </a:solidFill>
                <a:latin typeface="Gill Sans"/>
                <a:ea typeface="Gill Sans"/>
                <a:cs typeface="Gill Sans"/>
                <a:sym typeface="Gill Sans"/>
              </a:defRPr>
            </a:pPr>
          </a:p>
        </p:txBody>
      </p:sp>
      <p:grpSp>
        <p:nvGrpSpPr>
          <p:cNvPr id="929" name="Rectangle 29"/>
          <p:cNvGrpSpPr/>
          <p:nvPr/>
        </p:nvGrpSpPr>
        <p:grpSpPr>
          <a:xfrm>
            <a:off x="1014898" y="5350281"/>
            <a:ext cx="2379004" cy="573792"/>
            <a:chOff x="0" y="0"/>
            <a:chExt cx="2379002" cy="573790"/>
          </a:xfrm>
        </p:grpSpPr>
        <p:sp>
          <p:nvSpPr>
            <p:cNvPr id="927" name="Rectangle"/>
            <p:cNvSpPr/>
            <p:nvPr/>
          </p:nvSpPr>
          <p:spPr>
            <a:xfrm>
              <a:off x="-1" y="0"/>
              <a:ext cx="2379004" cy="573791"/>
            </a:xfrm>
            <a:prstGeom prst="rect">
              <a:avLst/>
            </a:prstGeom>
            <a:solidFill>
              <a:srgbClr val="9C5FB5"/>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928" name="6. Implement freemium to allow try-before-buy:"/>
            <p:cNvSpPr txBox="1"/>
            <p:nvPr/>
          </p:nvSpPr>
          <p:spPr>
            <a:xfrm>
              <a:off x="45719" y="63375"/>
              <a:ext cx="228756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6. Implement freemium to allow try-before-buy:</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Text Placeholder 1"/>
          <p:cNvSpPr txBox="1"/>
          <p:nvPr>
            <p:ph type="body" sz="half" idx="1"/>
          </p:nvPr>
        </p:nvSpPr>
        <p:spPr>
          <a:xfrm>
            <a:off x="894033" y="2246660"/>
            <a:ext cx="7352802" cy="2353645"/>
          </a:xfrm>
          <a:prstGeom prst="rect">
            <a:avLst/>
          </a:prstGeom>
        </p:spPr>
        <p:txBody>
          <a:bodyPr/>
          <a:lstStyle/>
          <a:p>
            <a:pPr/>
            <a:r>
              <a:t>Centralization vs. Decentralization</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4"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The Value Stack &amp; Centralization</a:t>
            </a:r>
          </a:p>
        </p:txBody>
      </p:sp>
      <p:grpSp>
        <p:nvGrpSpPr>
          <p:cNvPr id="957" name="Group 1"/>
          <p:cNvGrpSpPr/>
          <p:nvPr/>
        </p:nvGrpSpPr>
        <p:grpSpPr>
          <a:xfrm>
            <a:off x="2814995" y="1299634"/>
            <a:ext cx="3411821" cy="1970031"/>
            <a:chOff x="0" y="0"/>
            <a:chExt cx="3411820" cy="1970029"/>
          </a:xfrm>
        </p:grpSpPr>
        <p:sp>
          <p:nvSpPr>
            <p:cNvPr id="935" name="Rectangle 21"/>
            <p:cNvSpPr/>
            <p:nvPr/>
          </p:nvSpPr>
          <p:spPr>
            <a:xfrm rot="16200000">
              <a:off x="720894" y="-720895"/>
              <a:ext cx="1970031" cy="3411821"/>
            </a:xfrm>
            <a:prstGeom prst="rect">
              <a:avLst/>
            </a:prstGeom>
            <a:solidFill>
              <a:srgbClr val="DBEEF4"/>
            </a:solidFill>
            <a:ln w="12700" cap="flat">
              <a:solidFill>
                <a:srgbClr val="005172"/>
              </a:solidFill>
              <a:prstDash val="solid"/>
              <a:round/>
            </a:ln>
            <a:effectLst/>
          </p:spPr>
          <p:txBody>
            <a:bodyPr wrap="square" lIns="45719" tIns="45719" rIns="45719" bIns="45719" numCol="1" anchor="ctr">
              <a:noAutofit/>
            </a:bodyPr>
            <a:lstStyle/>
            <a:p>
              <a:pPr algn="ctr">
                <a:defRPr sz="2800">
                  <a:solidFill>
                    <a:srgbClr val="FFFFFF"/>
                  </a:solidFill>
                  <a:latin typeface="Gill Sans"/>
                  <a:ea typeface="Gill Sans"/>
                  <a:cs typeface="Gill Sans"/>
                  <a:sym typeface="Gill Sans"/>
                </a:defRPr>
              </a:pPr>
            </a:p>
          </p:txBody>
        </p:sp>
        <p:grpSp>
          <p:nvGrpSpPr>
            <p:cNvPr id="938" name="Rectangle 22"/>
            <p:cNvGrpSpPr/>
            <p:nvPr/>
          </p:nvGrpSpPr>
          <p:grpSpPr>
            <a:xfrm>
              <a:off x="152675" y="153909"/>
              <a:ext cx="964609" cy="295630"/>
              <a:chOff x="0" y="0"/>
              <a:chExt cx="964607" cy="295628"/>
            </a:xfrm>
          </p:grpSpPr>
          <p:sp>
            <p:nvSpPr>
              <p:cNvPr id="936"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37" name="Use Case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Use Cases </a:t>
                </a:r>
              </a:p>
            </p:txBody>
          </p:sp>
        </p:grpSp>
        <p:grpSp>
          <p:nvGrpSpPr>
            <p:cNvPr id="941" name="Rectangle 25"/>
            <p:cNvGrpSpPr/>
            <p:nvPr/>
          </p:nvGrpSpPr>
          <p:grpSpPr>
            <a:xfrm>
              <a:off x="148368" y="515550"/>
              <a:ext cx="964609" cy="295630"/>
              <a:chOff x="0" y="0"/>
              <a:chExt cx="964607" cy="295628"/>
            </a:xfrm>
          </p:grpSpPr>
          <p:sp>
            <p:nvSpPr>
              <p:cNvPr id="939"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40" name="Workflow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Workflows</a:t>
                </a:r>
              </a:p>
            </p:txBody>
          </p:sp>
        </p:grpSp>
        <p:grpSp>
          <p:nvGrpSpPr>
            <p:cNvPr id="944" name="Rectangle 26"/>
            <p:cNvGrpSpPr/>
            <p:nvPr/>
          </p:nvGrpSpPr>
          <p:grpSpPr>
            <a:xfrm>
              <a:off x="1173869" y="157221"/>
              <a:ext cx="1025094" cy="644124"/>
              <a:chOff x="0" y="0"/>
              <a:chExt cx="1025093" cy="644122"/>
            </a:xfrm>
          </p:grpSpPr>
          <p:sp>
            <p:nvSpPr>
              <p:cNvPr id="942"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43" name="Value Added Services"/>
              <p:cNvSpPr txBox="1"/>
              <p:nvPr/>
            </p:nvSpPr>
            <p:spPr>
              <a:xfrm>
                <a:off x="50482" y="136641"/>
                <a:ext cx="9241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Value Added Services</a:t>
                </a:r>
              </a:p>
            </p:txBody>
          </p:sp>
        </p:grpSp>
        <p:grpSp>
          <p:nvGrpSpPr>
            <p:cNvPr id="947" name="Rectangle 27"/>
            <p:cNvGrpSpPr/>
            <p:nvPr/>
          </p:nvGrpSpPr>
          <p:grpSpPr>
            <a:xfrm>
              <a:off x="144062" y="1565866"/>
              <a:ext cx="3125378" cy="295630"/>
              <a:chOff x="0" y="0"/>
              <a:chExt cx="3125376" cy="295628"/>
            </a:xfrm>
          </p:grpSpPr>
          <p:sp>
            <p:nvSpPr>
              <p:cNvPr id="945"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46" name="Raw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Raw Data</a:t>
                </a:r>
              </a:p>
            </p:txBody>
          </p:sp>
        </p:grpSp>
        <p:grpSp>
          <p:nvGrpSpPr>
            <p:cNvPr id="950" name="Rectangle 29"/>
            <p:cNvGrpSpPr/>
            <p:nvPr/>
          </p:nvGrpSpPr>
          <p:grpSpPr>
            <a:xfrm>
              <a:off x="148699" y="1215801"/>
              <a:ext cx="3125377" cy="295630"/>
              <a:chOff x="0" y="0"/>
              <a:chExt cx="3125376" cy="295628"/>
            </a:xfrm>
          </p:grpSpPr>
          <p:sp>
            <p:nvSpPr>
              <p:cNvPr id="948"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49" name="Linked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Linked Data </a:t>
                </a:r>
              </a:p>
            </p:txBody>
          </p:sp>
        </p:grpSp>
        <p:grpSp>
          <p:nvGrpSpPr>
            <p:cNvPr id="953" name="Rectangle 30"/>
            <p:cNvGrpSpPr/>
            <p:nvPr/>
          </p:nvGrpSpPr>
          <p:grpSpPr>
            <a:xfrm>
              <a:off x="148062" y="865737"/>
              <a:ext cx="3125377" cy="295630"/>
              <a:chOff x="0" y="0"/>
              <a:chExt cx="3125376" cy="295628"/>
            </a:xfrm>
          </p:grpSpPr>
          <p:sp>
            <p:nvSpPr>
              <p:cNvPr id="951"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52" name="Data Products"/>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Data Products </a:t>
                </a:r>
              </a:p>
            </p:txBody>
          </p:sp>
        </p:grpSp>
        <p:grpSp>
          <p:nvGrpSpPr>
            <p:cNvPr id="956" name="Rectangle 34"/>
            <p:cNvGrpSpPr/>
            <p:nvPr/>
          </p:nvGrpSpPr>
          <p:grpSpPr>
            <a:xfrm>
              <a:off x="2259530" y="149702"/>
              <a:ext cx="1025094" cy="644124"/>
              <a:chOff x="0" y="0"/>
              <a:chExt cx="1025093" cy="644122"/>
            </a:xfrm>
          </p:grpSpPr>
          <p:sp>
            <p:nvSpPr>
              <p:cNvPr id="954"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955" name="Automation"/>
              <p:cNvSpPr txBox="1"/>
              <p:nvPr/>
            </p:nvSpPr>
            <p:spPr>
              <a:xfrm>
                <a:off x="50482" y="206491"/>
                <a:ext cx="924129"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Automation</a:t>
                </a:r>
              </a:p>
            </p:txBody>
          </p:sp>
        </p:grpSp>
      </p:grpSp>
      <p:sp>
        <p:nvSpPr>
          <p:cNvPr id="958" name="Text Placeholder 2"/>
          <p:cNvSpPr txBox="1"/>
          <p:nvPr/>
        </p:nvSpPr>
        <p:spPr>
          <a:xfrm>
            <a:off x="531835" y="3631765"/>
            <a:ext cx="8130470" cy="208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Control and innovation are often at odds with each other.</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The lower a partner plays in this value stack, the tighter the level of control that the platform will have to execute. </a:t>
            </a:r>
            <a:endParaRPr sz="1200">
              <a:latin typeface="Times New Roman"/>
              <a:ea typeface="Times New Roman"/>
              <a:cs typeface="Times New Roman"/>
              <a:sym typeface="Times New Roman"/>
            </a:endParaRPr>
          </a:p>
          <a:p>
            <a:pPr>
              <a:spcBef>
                <a:spcPts val="600"/>
              </a:spcBef>
              <a:defRPr sz="1600">
                <a:latin typeface="Gill Sans"/>
                <a:ea typeface="Gill Sans"/>
                <a:cs typeface="Gill Sans"/>
                <a:sym typeface="Gill Sans"/>
              </a:defRPr>
            </a:pPr>
            <a:r>
              <a:t>As a result, </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App developers will lead innovation on the D&amp;B platform and should, hence, be subjected to the least control and friction. </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Data providers will be subjected to higher centralization and control.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1"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Data Provider Responsibilities vs. Platform Responsibilities  </a:t>
            </a:r>
          </a:p>
        </p:txBody>
      </p:sp>
      <p:sp>
        <p:nvSpPr>
          <p:cNvPr id="962" name="Rectangle 12"/>
          <p:cNvSpPr/>
          <p:nvPr/>
        </p:nvSpPr>
        <p:spPr>
          <a:xfrm rot="16200000">
            <a:off x="3662494" y="1051657"/>
            <a:ext cx="1660252" cy="7639351"/>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965" name="Rectangle 17"/>
          <p:cNvGrpSpPr/>
          <p:nvPr/>
        </p:nvGrpSpPr>
        <p:grpSpPr>
          <a:xfrm>
            <a:off x="731021" y="4862198"/>
            <a:ext cx="3830820" cy="321250"/>
            <a:chOff x="0" y="0"/>
            <a:chExt cx="3830818" cy="321248"/>
          </a:xfrm>
        </p:grpSpPr>
        <p:sp>
          <p:nvSpPr>
            <p:cNvPr id="963" name="Rectangle"/>
            <p:cNvSpPr/>
            <p:nvPr/>
          </p:nvSpPr>
          <p:spPr>
            <a:xfrm>
              <a:off x="-1" y="0"/>
              <a:ext cx="3830820"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64" name="First Order Customer Support and Dispute Resolution"/>
            <p:cNvSpPr txBox="1"/>
            <p:nvPr/>
          </p:nvSpPr>
          <p:spPr>
            <a:xfrm>
              <a:off x="50482" y="32354"/>
              <a:ext cx="3729854"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First Order Customer Support and Dispute Resolution</a:t>
              </a:r>
            </a:p>
          </p:txBody>
        </p:sp>
      </p:grpSp>
      <p:sp>
        <p:nvSpPr>
          <p:cNvPr id="966" name="TextBox 18"/>
          <p:cNvSpPr txBox="1"/>
          <p:nvPr/>
        </p:nvSpPr>
        <p:spPr>
          <a:xfrm>
            <a:off x="2929729" y="5396053"/>
            <a:ext cx="2955039"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200">
                <a:solidFill>
                  <a:srgbClr val="005172"/>
                </a:solidFill>
                <a:latin typeface="Gill Sans"/>
                <a:ea typeface="Gill Sans"/>
                <a:cs typeface="Gill Sans"/>
                <a:sym typeface="Gill Sans"/>
              </a:defRPr>
            </a:lvl1pPr>
          </a:lstStyle>
          <a:p>
            <a:pPr/>
            <a:r>
              <a:t>Platform Responsibilities</a:t>
            </a:r>
          </a:p>
        </p:txBody>
      </p:sp>
      <p:sp>
        <p:nvSpPr>
          <p:cNvPr id="967" name="Rectangle 19"/>
          <p:cNvSpPr/>
          <p:nvPr/>
        </p:nvSpPr>
        <p:spPr>
          <a:xfrm rot="16200000">
            <a:off x="3805008" y="-1297372"/>
            <a:ext cx="1395822" cy="7666665"/>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970" name="Rectangle 20"/>
          <p:cNvGrpSpPr/>
          <p:nvPr/>
        </p:nvGrpSpPr>
        <p:grpSpPr>
          <a:xfrm>
            <a:off x="716435" y="1898088"/>
            <a:ext cx="2690797" cy="321250"/>
            <a:chOff x="0" y="0"/>
            <a:chExt cx="2690796" cy="321248"/>
          </a:xfrm>
        </p:grpSpPr>
        <p:sp>
          <p:nvSpPr>
            <p:cNvPr id="968" name="Rectangle"/>
            <p:cNvSpPr/>
            <p:nvPr/>
          </p:nvSpPr>
          <p:spPr>
            <a:xfrm>
              <a:off x="0" y="0"/>
              <a:ext cx="2690797"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69" name="Data Sourcing"/>
            <p:cNvSpPr txBox="1"/>
            <p:nvPr/>
          </p:nvSpPr>
          <p:spPr>
            <a:xfrm>
              <a:off x="45720" y="32354"/>
              <a:ext cx="2599357"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Data Sourcing</a:t>
              </a:r>
            </a:p>
          </p:txBody>
        </p:sp>
      </p:grpSp>
      <p:grpSp>
        <p:nvGrpSpPr>
          <p:cNvPr id="973" name="Rectangle 23"/>
          <p:cNvGrpSpPr/>
          <p:nvPr/>
        </p:nvGrpSpPr>
        <p:grpSpPr>
          <a:xfrm>
            <a:off x="3448037" y="1899425"/>
            <a:ext cx="2690798" cy="321250"/>
            <a:chOff x="0" y="0"/>
            <a:chExt cx="2690796" cy="321248"/>
          </a:xfrm>
        </p:grpSpPr>
        <p:sp>
          <p:nvSpPr>
            <p:cNvPr id="971" name="Rectangle"/>
            <p:cNvSpPr/>
            <p:nvPr/>
          </p:nvSpPr>
          <p:spPr>
            <a:xfrm>
              <a:off x="0" y="0"/>
              <a:ext cx="2690797"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72" name="Quality Control Mechanisms"/>
            <p:cNvSpPr txBox="1"/>
            <p:nvPr/>
          </p:nvSpPr>
          <p:spPr>
            <a:xfrm>
              <a:off x="45720" y="32354"/>
              <a:ext cx="2599357"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Quality Control Mechanisms</a:t>
              </a:r>
            </a:p>
          </p:txBody>
        </p:sp>
      </p:grpSp>
      <p:grpSp>
        <p:nvGrpSpPr>
          <p:cNvPr id="976" name="Rectangle 24"/>
          <p:cNvGrpSpPr/>
          <p:nvPr/>
        </p:nvGrpSpPr>
        <p:grpSpPr>
          <a:xfrm>
            <a:off x="6174045" y="1844971"/>
            <a:ext cx="2095069" cy="421641"/>
            <a:chOff x="0" y="0"/>
            <a:chExt cx="2095067" cy="421640"/>
          </a:xfrm>
        </p:grpSpPr>
        <p:sp>
          <p:nvSpPr>
            <p:cNvPr id="974" name="Rectangle"/>
            <p:cNvSpPr/>
            <p:nvPr/>
          </p:nvSpPr>
          <p:spPr>
            <a:xfrm>
              <a:off x="0" y="50195"/>
              <a:ext cx="2095068" cy="321250"/>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75" name="Performing Updates as Required by Platform"/>
            <p:cNvSpPr txBox="1"/>
            <p:nvPr/>
          </p:nvSpPr>
          <p:spPr>
            <a:xfrm>
              <a:off x="45719" y="0"/>
              <a:ext cx="2003629"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Performing Updates as Required by Platform</a:t>
              </a:r>
            </a:p>
          </p:txBody>
        </p:sp>
      </p:grpSp>
      <p:grpSp>
        <p:nvGrpSpPr>
          <p:cNvPr id="979" name="Rectangle 28"/>
          <p:cNvGrpSpPr/>
          <p:nvPr/>
        </p:nvGrpSpPr>
        <p:grpSpPr>
          <a:xfrm>
            <a:off x="717775" y="2251906"/>
            <a:ext cx="3926496" cy="321250"/>
            <a:chOff x="0" y="0"/>
            <a:chExt cx="3926494" cy="321248"/>
          </a:xfrm>
        </p:grpSpPr>
        <p:sp>
          <p:nvSpPr>
            <p:cNvPr id="977" name="Rectangle"/>
            <p:cNvSpPr/>
            <p:nvPr/>
          </p:nvSpPr>
          <p:spPr>
            <a:xfrm>
              <a:off x="-1" y="0"/>
              <a:ext cx="3926496"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78" name="Second-level Customer Support"/>
            <p:cNvSpPr txBox="1"/>
            <p:nvPr/>
          </p:nvSpPr>
          <p:spPr>
            <a:xfrm>
              <a:off x="45719" y="32354"/>
              <a:ext cx="3835056"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Second-level Customer Support</a:t>
              </a:r>
            </a:p>
          </p:txBody>
        </p:sp>
      </p:grpSp>
      <p:grpSp>
        <p:nvGrpSpPr>
          <p:cNvPr id="982" name="Rectangle 31"/>
          <p:cNvGrpSpPr/>
          <p:nvPr/>
        </p:nvGrpSpPr>
        <p:grpSpPr>
          <a:xfrm>
            <a:off x="4693919" y="2253244"/>
            <a:ext cx="3570973" cy="321250"/>
            <a:chOff x="0" y="0"/>
            <a:chExt cx="3570971" cy="321248"/>
          </a:xfrm>
        </p:grpSpPr>
        <p:sp>
          <p:nvSpPr>
            <p:cNvPr id="980" name="Rectangle"/>
            <p:cNvSpPr/>
            <p:nvPr/>
          </p:nvSpPr>
          <p:spPr>
            <a:xfrm>
              <a:off x="-1" y="0"/>
              <a:ext cx="3570973"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81" name="Marketing and Promotion On-platform and Off-platform"/>
            <p:cNvSpPr txBox="1"/>
            <p:nvPr/>
          </p:nvSpPr>
          <p:spPr>
            <a:xfrm>
              <a:off x="45719" y="32354"/>
              <a:ext cx="3479533"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Marketing and Promotion On-platform and Off-platform</a:t>
              </a:r>
            </a:p>
          </p:txBody>
        </p:sp>
      </p:grpSp>
      <p:sp>
        <p:nvSpPr>
          <p:cNvPr id="983" name="TextBox 35"/>
          <p:cNvSpPr txBox="1"/>
          <p:nvPr/>
        </p:nvSpPr>
        <p:spPr>
          <a:xfrm>
            <a:off x="3294731" y="2963589"/>
            <a:ext cx="2955038"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200">
                <a:solidFill>
                  <a:srgbClr val="005172"/>
                </a:solidFill>
                <a:latin typeface="Gill Sans"/>
                <a:ea typeface="Gill Sans"/>
                <a:cs typeface="Gill Sans"/>
                <a:sym typeface="Gill Sans"/>
              </a:defRPr>
            </a:lvl1pPr>
          </a:lstStyle>
          <a:p>
            <a:pPr/>
            <a:r>
              <a:t>Data Provider Responsibilities  </a:t>
            </a:r>
          </a:p>
        </p:txBody>
      </p:sp>
      <p:sp>
        <p:nvSpPr>
          <p:cNvPr id="984" name="Straight Connector 37"/>
          <p:cNvSpPr/>
          <p:nvPr/>
        </p:nvSpPr>
        <p:spPr>
          <a:xfrm>
            <a:off x="4408701" y="3273035"/>
            <a:ext cx="1818" cy="726208"/>
          </a:xfrm>
          <a:prstGeom prst="line">
            <a:avLst/>
          </a:prstGeom>
          <a:ln w="12700">
            <a:solidFill>
              <a:srgbClr val="00B2A9"/>
            </a:solidFill>
            <a:prstDash val="dash"/>
          </a:ln>
        </p:spPr>
        <p:txBody>
          <a:bodyPr lIns="45719" rIns="45719"/>
          <a:lstStyle/>
          <a:p>
            <a:pPr/>
          </a:p>
        </p:txBody>
      </p:sp>
      <p:sp>
        <p:nvSpPr>
          <p:cNvPr id="985" name="Straight Connector 38"/>
          <p:cNvSpPr/>
          <p:nvPr/>
        </p:nvSpPr>
        <p:spPr>
          <a:xfrm flipH="1">
            <a:off x="8310880" y="3256250"/>
            <a:ext cx="8588" cy="807750"/>
          </a:xfrm>
          <a:prstGeom prst="line">
            <a:avLst/>
          </a:prstGeom>
          <a:ln w="12700">
            <a:solidFill>
              <a:srgbClr val="00B2A9"/>
            </a:solidFill>
            <a:prstDash val="dash"/>
          </a:ln>
        </p:spPr>
        <p:txBody>
          <a:bodyPr lIns="45719" rIns="45719"/>
          <a:lstStyle/>
          <a:p>
            <a:pPr/>
          </a:p>
        </p:txBody>
      </p:sp>
      <p:sp>
        <p:nvSpPr>
          <p:cNvPr id="986" name="Straight Connector 39"/>
          <p:cNvSpPr/>
          <p:nvPr/>
        </p:nvSpPr>
        <p:spPr>
          <a:xfrm>
            <a:off x="654592" y="3256250"/>
            <a:ext cx="15968" cy="726470"/>
          </a:xfrm>
          <a:prstGeom prst="line">
            <a:avLst/>
          </a:prstGeom>
          <a:ln w="12700">
            <a:solidFill>
              <a:srgbClr val="00B2A9"/>
            </a:solidFill>
            <a:prstDash val="dash"/>
          </a:ln>
        </p:spPr>
        <p:txBody>
          <a:bodyPr lIns="45719" rIns="45719"/>
          <a:lstStyle/>
          <a:p>
            <a:pPr/>
          </a:p>
        </p:txBody>
      </p:sp>
      <p:grpSp>
        <p:nvGrpSpPr>
          <p:cNvPr id="989" name="Rectangle 40"/>
          <p:cNvGrpSpPr/>
          <p:nvPr/>
        </p:nvGrpSpPr>
        <p:grpSpPr>
          <a:xfrm>
            <a:off x="726663" y="4104250"/>
            <a:ext cx="2690798" cy="421641"/>
            <a:chOff x="0" y="0"/>
            <a:chExt cx="2690796" cy="421640"/>
          </a:xfrm>
        </p:grpSpPr>
        <p:sp>
          <p:nvSpPr>
            <p:cNvPr id="987" name="Rectangle"/>
            <p:cNvSpPr/>
            <p:nvPr/>
          </p:nvSpPr>
          <p:spPr>
            <a:xfrm>
              <a:off x="0" y="50195"/>
              <a:ext cx="2690797" cy="32125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88" name="Structuring and Pricing of Linked Data Products"/>
            <p:cNvSpPr txBox="1"/>
            <p:nvPr/>
          </p:nvSpPr>
          <p:spPr>
            <a:xfrm>
              <a:off x="50482" y="0"/>
              <a:ext cx="2589833"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Structuring and Pricing of Linked Data Products</a:t>
              </a:r>
            </a:p>
          </p:txBody>
        </p:sp>
      </p:grpSp>
      <p:grpSp>
        <p:nvGrpSpPr>
          <p:cNvPr id="992" name="Rectangle 41"/>
          <p:cNvGrpSpPr/>
          <p:nvPr/>
        </p:nvGrpSpPr>
        <p:grpSpPr>
          <a:xfrm>
            <a:off x="3458266" y="4105587"/>
            <a:ext cx="2690798" cy="421641"/>
            <a:chOff x="0" y="0"/>
            <a:chExt cx="2690796" cy="421640"/>
          </a:xfrm>
        </p:grpSpPr>
        <p:sp>
          <p:nvSpPr>
            <p:cNvPr id="990" name="Rectangle"/>
            <p:cNvSpPr/>
            <p:nvPr/>
          </p:nvSpPr>
          <p:spPr>
            <a:xfrm>
              <a:off x="0" y="50195"/>
              <a:ext cx="2690797" cy="32125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91" name="Consistency in Documentation and Structure across all Data Providers"/>
            <p:cNvSpPr txBox="1"/>
            <p:nvPr/>
          </p:nvSpPr>
          <p:spPr>
            <a:xfrm>
              <a:off x="50482" y="0"/>
              <a:ext cx="2589833"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Consistency in Documentation and Structure across all Data Providers</a:t>
              </a:r>
            </a:p>
          </p:txBody>
        </p:sp>
      </p:grpSp>
      <p:grpSp>
        <p:nvGrpSpPr>
          <p:cNvPr id="995" name="Rectangle 42"/>
          <p:cNvGrpSpPr/>
          <p:nvPr/>
        </p:nvGrpSpPr>
        <p:grpSpPr>
          <a:xfrm>
            <a:off x="6184274" y="4101328"/>
            <a:ext cx="2095068" cy="421641"/>
            <a:chOff x="0" y="0"/>
            <a:chExt cx="2095067" cy="421640"/>
          </a:xfrm>
        </p:grpSpPr>
        <p:sp>
          <p:nvSpPr>
            <p:cNvPr id="993" name="Rectangle"/>
            <p:cNvSpPr/>
            <p:nvPr/>
          </p:nvSpPr>
          <p:spPr>
            <a:xfrm>
              <a:off x="0" y="50195"/>
              <a:ext cx="2095068" cy="32125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94" name="Rules and Regulations, Best Practices, Education"/>
            <p:cNvSpPr txBox="1"/>
            <p:nvPr/>
          </p:nvSpPr>
          <p:spPr>
            <a:xfrm>
              <a:off x="50482" y="0"/>
              <a:ext cx="1994103"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Rules and Regulations, Best Practices, Education </a:t>
              </a:r>
            </a:p>
          </p:txBody>
        </p:sp>
      </p:grpSp>
      <p:grpSp>
        <p:nvGrpSpPr>
          <p:cNvPr id="998" name="Rectangle 43"/>
          <p:cNvGrpSpPr/>
          <p:nvPr/>
        </p:nvGrpSpPr>
        <p:grpSpPr>
          <a:xfrm>
            <a:off x="728004" y="4508263"/>
            <a:ext cx="2690798" cy="321250"/>
            <a:chOff x="0" y="0"/>
            <a:chExt cx="2690796" cy="321248"/>
          </a:xfrm>
        </p:grpSpPr>
        <p:sp>
          <p:nvSpPr>
            <p:cNvPr id="996" name="Rectangle"/>
            <p:cNvSpPr/>
            <p:nvPr/>
          </p:nvSpPr>
          <p:spPr>
            <a:xfrm>
              <a:off x="0" y="0"/>
              <a:ext cx="2690797"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997" name="Commerce and Transaction"/>
            <p:cNvSpPr txBox="1"/>
            <p:nvPr/>
          </p:nvSpPr>
          <p:spPr>
            <a:xfrm>
              <a:off x="50482" y="32354"/>
              <a:ext cx="2589833"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Commerce and Transaction</a:t>
              </a:r>
            </a:p>
          </p:txBody>
        </p:sp>
      </p:grpSp>
      <p:grpSp>
        <p:nvGrpSpPr>
          <p:cNvPr id="1001" name="Rectangle 44"/>
          <p:cNvGrpSpPr/>
          <p:nvPr/>
        </p:nvGrpSpPr>
        <p:grpSpPr>
          <a:xfrm>
            <a:off x="3459607" y="4509601"/>
            <a:ext cx="2690798" cy="321250"/>
            <a:chOff x="0" y="0"/>
            <a:chExt cx="2690796" cy="321248"/>
          </a:xfrm>
        </p:grpSpPr>
        <p:sp>
          <p:nvSpPr>
            <p:cNvPr id="999" name="Rectangle"/>
            <p:cNvSpPr/>
            <p:nvPr/>
          </p:nvSpPr>
          <p:spPr>
            <a:xfrm>
              <a:off x="0" y="0"/>
              <a:ext cx="2690797"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00" name="Usage Data"/>
            <p:cNvSpPr txBox="1"/>
            <p:nvPr/>
          </p:nvSpPr>
          <p:spPr>
            <a:xfrm>
              <a:off x="50482" y="32354"/>
              <a:ext cx="2589833"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Usage Data</a:t>
              </a:r>
            </a:p>
          </p:txBody>
        </p:sp>
      </p:grpSp>
      <p:grpSp>
        <p:nvGrpSpPr>
          <p:cNvPr id="1004" name="Rectangle 45"/>
          <p:cNvGrpSpPr/>
          <p:nvPr/>
        </p:nvGrpSpPr>
        <p:grpSpPr>
          <a:xfrm>
            <a:off x="6185615" y="4505342"/>
            <a:ext cx="2095068" cy="321250"/>
            <a:chOff x="0" y="0"/>
            <a:chExt cx="2095067" cy="321248"/>
          </a:xfrm>
        </p:grpSpPr>
        <p:sp>
          <p:nvSpPr>
            <p:cNvPr id="1002" name="Rectangle"/>
            <p:cNvSpPr/>
            <p:nvPr/>
          </p:nvSpPr>
          <p:spPr>
            <a:xfrm>
              <a:off x="-1" y="0"/>
              <a:ext cx="2095069"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03" name="Buyer Interface and Experience"/>
            <p:cNvSpPr txBox="1"/>
            <p:nvPr/>
          </p:nvSpPr>
          <p:spPr>
            <a:xfrm>
              <a:off x="50482" y="32354"/>
              <a:ext cx="1994103"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Buyer Interface and Experience</a:t>
              </a:r>
            </a:p>
          </p:txBody>
        </p:sp>
      </p:grpSp>
      <p:grpSp>
        <p:nvGrpSpPr>
          <p:cNvPr id="1007" name="Rectangle 46"/>
          <p:cNvGrpSpPr/>
          <p:nvPr/>
        </p:nvGrpSpPr>
        <p:grpSpPr>
          <a:xfrm>
            <a:off x="4596879" y="4858327"/>
            <a:ext cx="3696461" cy="321250"/>
            <a:chOff x="0" y="0"/>
            <a:chExt cx="3696460" cy="321248"/>
          </a:xfrm>
        </p:grpSpPr>
        <p:sp>
          <p:nvSpPr>
            <p:cNvPr id="1005" name="Rectangle"/>
            <p:cNvSpPr/>
            <p:nvPr/>
          </p:nvSpPr>
          <p:spPr>
            <a:xfrm>
              <a:off x="-1" y="0"/>
              <a:ext cx="3696462"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06" name="Platform Promotion"/>
            <p:cNvSpPr txBox="1"/>
            <p:nvPr/>
          </p:nvSpPr>
          <p:spPr>
            <a:xfrm>
              <a:off x="50482" y="32354"/>
              <a:ext cx="3595496"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Platform Promotion</a:t>
              </a:r>
            </a:p>
          </p:txBody>
        </p:sp>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0" name="Text Placeholder 1"/>
          <p:cNvSpPr txBox="1"/>
          <p:nvPr>
            <p:ph type="body" sz="quarter" idx="1"/>
          </p:nvPr>
        </p:nvSpPr>
        <p:spPr>
          <a:xfrm>
            <a:off x="579306" y="118436"/>
            <a:ext cx="8242542" cy="1312761"/>
          </a:xfrm>
          <a:prstGeom prst="rect">
            <a:avLst/>
          </a:prstGeom>
        </p:spPr>
        <p:txBody>
          <a:bodyPr anchor="ctr"/>
          <a:lstStyle/>
          <a:p>
            <a:pPr/>
            <a:r>
              <a:t>Balancing Control and Innovation</a:t>
            </a:r>
          </a:p>
        </p:txBody>
      </p:sp>
      <p:sp>
        <p:nvSpPr>
          <p:cNvPr id="1011" name="Text Placeholder 2"/>
          <p:cNvSpPr/>
          <p:nvPr>
            <p:ph type="body" idx="21"/>
          </p:nvPr>
        </p:nvSpPr>
        <p:spPr>
          <a:xfrm>
            <a:off x="618160" y="1307864"/>
            <a:ext cx="8221910" cy="5041824"/>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defRPr sz="1800">
                <a:latin typeface="Gill Sans"/>
                <a:ea typeface="Gill Sans"/>
                <a:cs typeface="Gill Sans"/>
                <a:sym typeface="Gill Sans"/>
              </a:defRPr>
            </a:pPr>
            <a:r>
              <a:t>While control is needed to keep ecosystem management costs low, the platform needs to simultaneously relax control at various points to encourage innovation on the platform. </a:t>
            </a:r>
          </a:p>
          <a:p>
            <a:pPr marL="285750" indent="-285750">
              <a:buSzPct val="100000"/>
              <a:buFont typeface="Arial"/>
              <a:buChar char="•"/>
              <a:defRPr sz="1800">
                <a:latin typeface="Gill Sans"/>
                <a:ea typeface="Gill Sans"/>
                <a:cs typeface="Gill Sans"/>
                <a:sym typeface="Gill Sans"/>
              </a:defRPr>
            </a:pPr>
          </a:p>
          <a:p>
            <a:pPr marL="285750" indent="-285750">
              <a:buSzPct val="100000"/>
              <a:buFont typeface="Arial"/>
              <a:buChar char="•"/>
              <a:defRPr sz="1800">
                <a:latin typeface="Gill Sans"/>
                <a:ea typeface="Gill Sans"/>
                <a:cs typeface="Gill Sans"/>
                <a:sym typeface="Gill Sans"/>
              </a:defRPr>
            </a:pPr>
            <a:r>
              <a:t>4 ways to achieve this, </a:t>
            </a:r>
          </a:p>
          <a:p>
            <a:pPr lvl="1" marL="571500" indent="-342900" algn="l">
              <a:spcBef>
                <a:spcPts val="600"/>
              </a:spcBef>
              <a:buAutoNum type="arabicPeriod" startAt="1"/>
              <a:defRPr sz="1800">
                <a:solidFill>
                  <a:srgbClr val="000000"/>
                </a:solidFill>
                <a:latin typeface="Gill Sans"/>
                <a:ea typeface="Gill Sans"/>
                <a:cs typeface="Gill Sans"/>
                <a:sym typeface="Gill Sans"/>
              </a:defRPr>
            </a:pPr>
            <a:r>
              <a:t>Encourage creation of new use cases by data providers, involving D&amp;B data</a:t>
            </a:r>
          </a:p>
          <a:p>
            <a:pPr lvl="1" marL="571500" indent="-342900" algn="l">
              <a:spcBef>
                <a:spcPts val="600"/>
              </a:spcBef>
              <a:buAutoNum type="arabicPeriod" startAt="1"/>
              <a:defRPr sz="1800">
                <a:solidFill>
                  <a:srgbClr val="000000"/>
                </a:solidFill>
                <a:latin typeface="Gill Sans"/>
                <a:ea typeface="Gill Sans"/>
                <a:cs typeface="Gill Sans"/>
                <a:sym typeface="Gill Sans"/>
              </a:defRPr>
            </a:pPr>
            <a:r>
              <a:t>Encourage innovation among app developers</a:t>
            </a:r>
          </a:p>
          <a:p>
            <a:pPr lvl="1" marL="571500" indent="-342900" algn="l">
              <a:spcBef>
                <a:spcPts val="600"/>
              </a:spcBef>
              <a:buAutoNum type="arabicPeriod" startAt="1"/>
              <a:defRPr sz="1800">
                <a:solidFill>
                  <a:srgbClr val="000000"/>
                </a:solidFill>
                <a:latin typeface="Gill Sans"/>
                <a:ea typeface="Gill Sans"/>
                <a:cs typeface="Gill Sans"/>
                <a:sym typeface="Gill Sans"/>
              </a:defRPr>
            </a:pPr>
            <a:r>
              <a:t>Encouraging demand-driven innovation</a:t>
            </a:r>
          </a:p>
          <a:p>
            <a:pPr lvl="1" marL="571500" indent="-342900" algn="l">
              <a:spcBef>
                <a:spcPts val="600"/>
              </a:spcBef>
              <a:buAutoNum type="arabicPeriod" startAt="1"/>
              <a:defRPr sz="1800">
                <a:solidFill>
                  <a:srgbClr val="000000"/>
                </a:solidFill>
                <a:latin typeface="Gill Sans"/>
                <a:ea typeface="Gill Sans"/>
                <a:cs typeface="Gill Sans"/>
                <a:sym typeface="Gill Sans"/>
              </a:defRPr>
            </a:pPr>
            <a:r>
              <a:t>Equipping the platform organization for identifying innovation gaps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extBox 14"/>
          <p:cNvSpPr txBox="1"/>
          <p:nvPr>
            <p:ph type="sldNum" sz="quarter" idx="2"/>
          </p:nvPr>
        </p:nvSpPr>
        <p:spPr>
          <a:xfrm>
            <a:off x="8647297" y="6430791"/>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Rectangle 3"/>
          <p:cNvSpPr/>
          <p:nvPr/>
        </p:nvSpPr>
        <p:spPr>
          <a:xfrm>
            <a:off x="1664204" y="1342938"/>
            <a:ext cx="6138580" cy="2941360"/>
          </a:xfrm>
          <a:prstGeom prst="rect">
            <a:avLst/>
          </a:prstGeom>
          <a:solidFill>
            <a:srgbClr val="DBEEF4"/>
          </a:solidFill>
          <a:ln>
            <a:solidFill>
              <a:srgbClr val="4A7EBB"/>
            </a:solidFill>
          </a:ln>
        </p:spPr>
        <p:txBody>
          <a:bodyPr lIns="45719" rIns="45719" anchor="ctr"/>
          <a:lstStyle/>
          <a:p>
            <a:pPr algn="ctr">
              <a:defRPr>
                <a:solidFill>
                  <a:srgbClr val="FFFFFF"/>
                </a:solidFill>
              </a:defRPr>
            </a:pPr>
          </a:p>
        </p:txBody>
      </p:sp>
      <p:sp>
        <p:nvSpPr>
          <p:cNvPr id="308"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Ecosystem Players  </a:t>
            </a:r>
          </a:p>
        </p:txBody>
      </p:sp>
      <p:sp>
        <p:nvSpPr>
          <p:cNvPr id="309" name="Rectangle 4"/>
          <p:cNvSpPr/>
          <p:nvPr/>
        </p:nvSpPr>
        <p:spPr>
          <a:xfrm>
            <a:off x="1830097" y="1474188"/>
            <a:ext cx="1836165" cy="2432281"/>
          </a:xfrm>
          <a:prstGeom prst="rect">
            <a:avLst/>
          </a:prstGeom>
          <a:solidFill>
            <a:srgbClr val="73AF55"/>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310" name="Rectangle 5"/>
          <p:cNvSpPr/>
          <p:nvPr/>
        </p:nvSpPr>
        <p:spPr>
          <a:xfrm>
            <a:off x="3824361" y="1474188"/>
            <a:ext cx="1836165" cy="2439220"/>
          </a:xfrm>
          <a:prstGeom prst="rect">
            <a:avLst/>
          </a:prstGeom>
          <a:solidFill>
            <a:srgbClr val="3095B4"/>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311" name="Rectangle 7"/>
          <p:cNvSpPr/>
          <p:nvPr/>
        </p:nvSpPr>
        <p:spPr>
          <a:xfrm>
            <a:off x="5799575" y="1474188"/>
            <a:ext cx="1848451" cy="2425340"/>
          </a:xfrm>
          <a:prstGeom prst="rect">
            <a:avLst/>
          </a:prstGeom>
          <a:solidFill>
            <a:srgbClr val="00B2A9"/>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312" name="Text Placeholder 1"/>
          <p:cNvSpPr txBox="1"/>
          <p:nvPr/>
        </p:nvSpPr>
        <p:spPr>
          <a:xfrm>
            <a:off x="3904781" y="1484402"/>
            <a:ext cx="1674486"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PLATFORM</a:t>
            </a:r>
          </a:p>
        </p:txBody>
      </p:sp>
      <p:sp>
        <p:nvSpPr>
          <p:cNvPr id="313" name="TextBox 11"/>
          <p:cNvSpPr txBox="1"/>
          <p:nvPr/>
        </p:nvSpPr>
        <p:spPr>
          <a:xfrm>
            <a:off x="5852234" y="1957547"/>
            <a:ext cx="1757011"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14300">
              <a:buSzPct val="100000"/>
              <a:buFont typeface="Arial"/>
              <a:buChar char="•"/>
              <a:defRPr sz="1200">
                <a:solidFill>
                  <a:srgbClr val="FFFFFF"/>
                </a:solidFill>
                <a:latin typeface="Gill Sans"/>
                <a:ea typeface="Gill Sans"/>
                <a:cs typeface="Gill Sans"/>
                <a:sym typeface="Gill Sans"/>
              </a:defRPr>
            </a:pPr>
            <a:r>
              <a:t>Purchase data products</a:t>
            </a:r>
          </a:p>
        </p:txBody>
      </p:sp>
      <p:sp>
        <p:nvSpPr>
          <p:cNvPr id="314" name="TextBox 12"/>
          <p:cNvSpPr txBox="1"/>
          <p:nvPr/>
        </p:nvSpPr>
        <p:spPr>
          <a:xfrm>
            <a:off x="3863142" y="1964489"/>
            <a:ext cx="1744725"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200">
                <a:solidFill>
                  <a:srgbClr val="FFFFFF"/>
                </a:solidFill>
                <a:latin typeface="Gill Sans"/>
                <a:ea typeface="Gill Sans"/>
                <a:cs typeface="Gill Sans"/>
                <a:sym typeface="Gill Sans"/>
              </a:defRPr>
            </a:pPr>
            <a:r>
              <a:t>Manage the ecosystem.</a:t>
            </a:r>
          </a:p>
          <a:p>
            <a:pPr lvl="1" marL="228600" indent="-171450">
              <a:buSzPct val="100000"/>
              <a:buFont typeface="Arial"/>
              <a:buChar char="•"/>
              <a:defRPr sz="1200">
                <a:solidFill>
                  <a:srgbClr val="FFFFFF"/>
                </a:solidFill>
                <a:latin typeface="Gill Sans"/>
                <a:ea typeface="Gill Sans"/>
                <a:cs typeface="Gill Sans"/>
                <a:sym typeface="Gill Sans"/>
              </a:defRPr>
            </a:pPr>
            <a:r>
              <a:t>Manage the creation and provision of data products.</a:t>
            </a:r>
          </a:p>
          <a:p>
            <a:pPr lvl="1" marL="228600" indent="-171450">
              <a:buSzPct val="100000"/>
              <a:buFont typeface="Arial"/>
              <a:buChar char="•"/>
              <a:defRPr sz="1200">
                <a:solidFill>
                  <a:srgbClr val="FFFFFF"/>
                </a:solidFill>
                <a:latin typeface="Gill Sans"/>
                <a:ea typeface="Gill Sans"/>
                <a:cs typeface="Gill Sans"/>
                <a:sym typeface="Gill Sans"/>
              </a:defRPr>
            </a:pPr>
            <a:r>
              <a:t>Value addition is a key differentiator from other platforms.  </a:t>
            </a:r>
          </a:p>
        </p:txBody>
      </p:sp>
      <p:sp>
        <p:nvSpPr>
          <p:cNvPr id="315" name="TextBox 13"/>
          <p:cNvSpPr txBox="1"/>
          <p:nvPr/>
        </p:nvSpPr>
        <p:spPr>
          <a:xfrm>
            <a:off x="1875817" y="1964464"/>
            <a:ext cx="1711738"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228600" indent="-171450">
              <a:buSzPct val="100000"/>
              <a:buFont typeface="Arial"/>
              <a:buChar char="•"/>
              <a:defRPr sz="1200">
                <a:solidFill>
                  <a:srgbClr val="FFFFFF"/>
                </a:solidFill>
                <a:latin typeface="Gill Sans"/>
                <a:ea typeface="Gill Sans"/>
                <a:cs typeface="Gill Sans"/>
                <a:sym typeface="Gill Sans"/>
              </a:defRPr>
            </a:pPr>
            <a:r>
              <a:t>Bring raw data into the platform.</a:t>
            </a:r>
          </a:p>
          <a:p>
            <a:pPr lvl="1" marL="228600" indent="-171450">
              <a:buSzPct val="100000"/>
              <a:buFont typeface="Arial"/>
              <a:buChar char="•"/>
              <a:defRPr sz="1200">
                <a:solidFill>
                  <a:srgbClr val="FFFFFF"/>
                </a:solidFill>
                <a:latin typeface="Gill Sans"/>
                <a:ea typeface="Gill Sans"/>
                <a:cs typeface="Gill Sans"/>
                <a:sym typeface="Gill Sans"/>
              </a:defRPr>
            </a:pPr>
            <a:r>
              <a:t>Provide the supply that powers the platform.</a:t>
            </a:r>
          </a:p>
          <a:p>
            <a:pPr lvl="1" marL="228600" indent="-171450">
              <a:buSzPct val="100000"/>
              <a:buFont typeface="Arial"/>
              <a:buChar char="•"/>
              <a:defRPr sz="1200">
                <a:solidFill>
                  <a:srgbClr val="FFFFFF"/>
                </a:solidFill>
                <a:latin typeface="Gill Sans"/>
                <a:ea typeface="Gill Sans"/>
                <a:cs typeface="Gill Sans"/>
                <a:sym typeface="Gill Sans"/>
              </a:defRPr>
            </a:pPr>
            <a:r>
              <a:t>D&amp;B itself is a data provider in this ecosystem (in addition to being the platform).</a:t>
            </a:r>
          </a:p>
        </p:txBody>
      </p:sp>
      <p:sp>
        <p:nvSpPr>
          <p:cNvPr id="316" name="Text Placeholder 1"/>
          <p:cNvSpPr txBox="1"/>
          <p:nvPr/>
        </p:nvSpPr>
        <p:spPr>
          <a:xfrm>
            <a:off x="1875815" y="1491342"/>
            <a:ext cx="1744727"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DATA PROVIDERS</a:t>
            </a:r>
          </a:p>
        </p:txBody>
      </p:sp>
      <p:sp>
        <p:nvSpPr>
          <p:cNvPr id="317" name="Text Placeholder 1"/>
          <p:cNvSpPr txBox="1"/>
          <p:nvPr/>
        </p:nvSpPr>
        <p:spPr>
          <a:xfrm>
            <a:off x="5972874" y="1482952"/>
            <a:ext cx="1486536"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BUYERS</a:t>
            </a:r>
          </a:p>
        </p:txBody>
      </p:sp>
      <p:sp>
        <p:nvSpPr>
          <p:cNvPr id="318" name="TextBox 24"/>
          <p:cNvSpPr txBox="1"/>
          <p:nvPr/>
        </p:nvSpPr>
        <p:spPr>
          <a:xfrm>
            <a:off x="3293834" y="3972433"/>
            <a:ext cx="2901209"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Gill Sans"/>
                <a:ea typeface="Gill Sans"/>
                <a:cs typeface="Gill Sans"/>
                <a:sym typeface="Gill Sans"/>
              </a:defRPr>
            </a:lvl1pPr>
          </a:lstStyle>
          <a:p>
            <a:pPr/>
            <a:r>
              <a:t>PRIMARY PLAYERS</a:t>
            </a:r>
          </a:p>
        </p:txBody>
      </p:sp>
      <p:sp>
        <p:nvSpPr>
          <p:cNvPr id="319" name="Rectangle 32"/>
          <p:cNvSpPr/>
          <p:nvPr/>
        </p:nvSpPr>
        <p:spPr>
          <a:xfrm>
            <a:off x="1677920" y="4429399"/>
            <a:ext cx="6138580" cy="1694173"/>
          </a:xfrm>
          <a:prstGeom prst="rect">
            <a:avLst/>
          </a:prstGeom>
          <a:solidFill>
            <a:srgbClr val="DBEEF4"/>
          </a:solidFill>
          <a:ln>
            <a:solidFill>
              <a:srgbClr val="4A7EBB"/>
            </a:solidFill>
          </a:ln>
        </p:spPr>
        <p:txBody>
          <a:bodyPr lIns="45719" rIns="45719" anchor="ctr"/>
          <a:lstStyle/>
          <a:p>
            <a:pPr algn="ctr">
              <a:defRPr>
                <a:solidFill>
                  <a:srgbClr val="FFFFFF"/>
                </a:solidFill>
              </a:defRPr>
            </a:pPr>
          </a:p>
        </p:txBody>
      </p:sp>
      <p:sp>
        <p:nvSpPr>
          <p:cNvPr id="320" name="TextBox 33"/>
          <p:cNvSpPr txBox="1"/>
          <p:nvPr/>
        </p:nvSpPr>
        <p:spPr>
          <a:xfrm>
            <a:off x="3344050" y="5825421"/>
            <a:ext cx="2901209"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Gill Sans"/>
                <a:ea typeface="Gill Sans"/>
                <a:cs typeface="Gill Sans"/>
                <a:sym typeface="Gill Sans"/>
              </a:defRPr>
            </a:lvl1pPr>
          </a:lstStyle>
          <a:p>
            <a:pPr/>
            <a:r>
              <a:t>VALUE ENHANCERS</a:t>
            </a:r>
          </a:p>
        </p:txBody>
      </p:sp>
      <p:sp>
        <p:nvSpPr>
          <p:cNvPr id="321" name="Rectangle 35"/>
          <p:cNvSpPr/>
          <p:nvPr/>
        </p:nvSpPr>
        <p:spPr>
          <a:xfrm>
            <a:off x="1890195" y="4519952"/>
            <a:ext cx="2744759" cy="1245989"/>
          </a:xfrm>
          <a:prstGeom prst="rect">
            <a:avLst/>
          </a:prstGeom>
          <a:solidFill>
            <a:srgbClr val="D06079"/>
          </a:solidFill>
          <a:ln w="12700">
            <a:miter lim="400000"/>
          </a:ln>
        </p:spPr>
        <p:txBody>
          <a:bodyPr lIns="45719" rIns="45719" anchor="ctr"/>
          <a:lstStyle/>
          <a:p>
            <a:pPr algn="ctr">
              <a:defRPr>
                <a:solidFill>
                  <a:srgbClr val="D06079"/>
                </a:solidFill>
              </a:defRPr>
            </a:pPr>
          </a:p>
        </p:txBody>
      </p:sp>
      <p:sp>
        <p:nvSpPr>
          <p:cNvPr id="322" name="TextBox 41"/>
          <p:cNvSpPr txBox="1"/>
          <p:nvPr/>
        </p:nvSpPr>
        <p:spPr>
          <a:xfrm>
            <a:off x="2009386" y="4872104"/>
            <a:ext cx="2499559"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200">
                <a:solidFill>
                  <a:srgbClr val="FFFFFF"/>
                </a:solidFill>
                <a:latin typeface="Gill Sans MT"/>
                <a:ea typeface="Gill Sans MT"/>
                <a:cs typeface="Gill Sans MT"/>
                <a:sym typeface="Gill Sans MT"/>
              </a:defRPr>
            </a:pPr>
            <a:r>
              <a:t>Better solve Buyer's use cases, by providing additional value added services leveraging.</a:t>
            </a:r>
          </a:p>
          <a:p>
            <a:pPr marL="171450" indent="-171450">
              <a:buSzPct val="100000"/>
              <a:buFont typeface="Arial"/>
              <a:buChar char="•"/>
              <a:defRPr sz="1200">
                <a:solidFill>
                  <a:srgbClr val="FFFFFF"/>
                </a:solidFill>
                <a:latin typeface="Gill Sans MT"/>
                <a:ea typeface="Gill Sans MT"/>
                <a:cs typeface="Gill Sans MT"/>
                <a:sym typeface="Gill Sans MT"/>
              </a:defRPr>
            </a:pPr>
            <a:r>
              <a:t>E.g. data cleansing,  analytics, etc. </a:t>
            </a:r>
          </a:p>
        </p:txBody>
      </p:sp>
      <p:sp>
        <p:nvSpPr>
          <p:cNvPr id="323" name="Rectangle 49"/>
          <p:cNvSpPr/>
          <p:nvPr/>
        </p:nvSpPr>
        <p:spPr>
          <a:xfrm>
            <a:off x="4867364" y="4511780"/>
            <a:ext cx="2744759" cy="1254160"/>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324" name="Text Placeholder 1"/>
          <p:cNvSpPr txBox="1"/>
          <p:nvPr/>
        </p:nvSpPr>
        <p:spPr>
          <a:xfrm>
            <a:off x="1948200" y="4534329"/>
            <a:ext cx="2633737" cy="42146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300"/>
              </a:spcBef>
              <a:defRPr sz="1600">
                <a:solidFill>
                  <a:srgbClr val="FFFFFF"/>
                </a:solidFill>
              </a:defRPr>
            </a:lvl1pPr>
          </a:lstStyle>
          <a:p>
            <a:pPr/>
            <a:r>
              <a:t>SERVICE PROVIDERS</a:t>
            </a:r>
          </a:p>
        </p:txBody>
      </p:sp>
      <p:sp>
        <p:nvSpPr>
          <p:cNvPr id="325" name="Text Placeholder 1"/>
          <p:cNvSpPr txBox="1"/>
          <p:nvPr/>
        </p:nvSpPr>
        <p:spPr>
          <a:xfrm>
            <a:off x="4932650" y="4540756"/>
            <a:ext cx="2633736" cy="42146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300"/>
              </a:spcBef>
              <a:defRPr sz="1600">
                <a:solidFill>
                  <a:srgbClr val="FFFFFF"/>
                </a:solidFill>
              </a:defRPr>
            </a:lvl1pPr>
          </a:lstStyle>
          <a:p>
            <a:pPr/>
            <a:r>
              <a:t>DEVELOPERS</a:t>
            </a:r>
          </a:p>
        </p:txBody>
      </p:sp>
      <p:sp>
        <p:nvSpPr>
          <p:cNvPr id="326" name="TextBox 56"/>
          <p:cNvSpPr txBox="1"/>
          <p:nvPr/>
        </p:nvSpPr>
        <p:spPr>
          <a:xfrm>
            <a:off x="4986526" y="4878523"/>
            <a:ext cx="249955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71450" indent="-171450">
              <a:buSzPct val="100000"/>
              <a:buFont typeface="Arial"/>
              <a:buChar char="•"/>
              <a:defRPr sz="1200">
                <a:solidFill>
                  <a:srgbClr val="FFFFFF"/>
                </a:solidFill>
                <a:latin typeface="Gill Sans MT"/>
                <a:ea typeface="Gill Sans MT"/>
                <a:cs typeface="Gill Sans MT"/>
                <a:sym typeface="Gill Sans MT"/>
              </a:defRPr>
            </a:lvl1pPr>
          </a:lstStyle>
          <a:p>
            <a:pPr/>
            <a:r>
              <a:t>Use data products to power new software products, and intelligence.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3" name="Text Placeholder 1"/>
          <p:cNvSpPr txBox="1"/>
          <p:nvPr>
            <p:ph type="body" sz="half" idx="1"/>
          </p:nvPr>
        </p:nvSpPr>
        <p:spPr>
          <a:xfrm>
            <a:off x="894033" y="2246660"/>
            <a:ext cx="7352802" cy="2353645"/>
          </a:xfrm>
          <a:prstGeom prst="rect">
            <a:avLst/>
          </a:prstGeom>
        </p:spPr>
        <p:txBody>
          <a:bodyPr/>
          <a:lstStyle/>
          <a:p>
            <a:pPr/>
            <a:r>
              <a:t>App Developer Ecosystem Management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16" name="Text Placeholder 1"/>
          <p:cNvSpPr txBox="1"/>
          <p:nvPr>
            <p:ph type="body" sz="quarter" idx="1"/>
          </p:nvPr>
        </p:nvSpPr>
        <p:spPr>
          <a:xfrm>
            <a:off x="511749" y="118436"/>
            <a:ext cx="8242542" cy="1312761"/>
          </a:xfrm>
          <a:prstGeom prst="rect">
            <a:avLst/>
          </a:prstGeom>
        </p:spPr>
        <p:txBody>
          <a:bodyPr anchor="ctr"/>
          <a:lstStyle/>
          <a:p>
            <a:pPr/>
            <a:r>
              <a:t>App Developer Ecosystem Principles </a:t>
            </a:r>
          </a:p>
        </p:txBody>
      </p:sp>
      <p:sp>
        <p:nvSpPr>
          <p:cNvPr id="1017" name="TextBox 10"/>
          <p:cNvSpPr txBox="1"/>
          <p:nvPr/>
        </p:nvSpPr>
        <p:spPr>
          <a:xfrm>
            <a:off x="1991400" y="2798883"/>
            <a:ext cx="138132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CORE DATA</a:t>
            </a:r>
          </a:p>
        </p:txBody>
      </p:sp>
      <p:sp>
        <p:nvSpPr>
          <p:cNvPr id="1018" name="TextBox 12"/>
          <p:cNvSpPr txBox="1"/>
          <p:nvPr/>
        </p:nvSpPr>
        <p:spPr>
          <a:xfrm>
            <a:off x="5288239" y="2829692"/>
            <a:ext cx="2205539"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latin typeface="Gill Sans"/>
                <a:ea typeface="Gill Sans"/>
                <a:cs typeface="Gill Sans"/>
                <a:sym typeface="Gill Sans"/>
              </a:defRPr>
            </a:lvl1pPr>
          </a:lstStyle>
          <a:p>
            <a:pPr/>
            <a:r>
              <a:t>COMPLEMENTARY DATA</a:t>
            </a:r>
          </a:p>
        </p:txBody>
      </p:sp>
      <p:sp>
        <p:nvSpPr>
          <p:cNvPr id="1019" name="Rectangle 13"/>
          <p:cNvSpPr/>
          <p:nvPr/>
        </p:nvSpPr>
        <p:spPr>
          <a:xfrm>
            <a:off x="1162005" y="2106161"/>
            <a:ext cx="3107678" cy="2943359"/>
          </a:xfrm>
          <a:prstGeom prst="rect">
            <a:avLst/>
          </a:prstGeom>
          <a:solidFill>
            <a:srgbClr val="3095B4"/>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1020" name="TextBox 14"/>
          <p:cNvSpPr txBox="1"/>
          <p:nvPr/>
        </p:nvSpPr>
        <p:spPr>
          <a:xfrm>
            <a:off x="1323885" y="2853419"/>
            <a:ext cx="2746005"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57150">
              <a:defRPr sz="1400">
                <a:solidFill>
                  <a:srgbClr val="FFFFFF"/>
                </a:solidFill>
                <a:latin typeface="Gill Sans"/>
                <a:ea typeface="Gill Sans"/>
                <a:cs typeface="Gill Sans"/>
                <a:sym typeface="Gill Sans"/>
              </a:defRPr>
            </a:pPr>
            <a:r>
              <a:t>A fixed percentage markup on the price of the underlying data or a fixed fee irrespective of use case (less likely). In either case, the key principle is that pricing should be standardized and should not require case-by-case negotiation in order to encourage innovation and reduce complexity for app developers.</a:t>
            </a:r>
          </a:p>
        </p:txBody>
      </p:sp>
      <p:sp>
        <p:nvSpPr>
          <p:cNvPr id="1021" name="Rectangle 16"/>
          <p:cNvSpPr/>
          <p:nvPr/>
        </p:nvSpPr>
        <p:spPr>
          <a:xfrm>
            <a:off x="4895029" y="2096683"/>
            <a:ext cx="3107678" cy="2922358"/>
          </a:xfrm>
          <a:prstGeom prst="rect">
            <a:avLst/>
          </a:prstGeom>
          <a:solidFill>
            <a:srgbClr val="73AF55"/>
          </a:solidFill>
          <a:ln w="12700">
            <a:miter lim="400000"/>
          </a:ln>
        </p:spPr>
        <p:txBody>
          <a:bodyPr lIns="45719" rIns="45719" anchor="ctr"/>
          <a:lstStyle/>
          <a:p>
            <a:pPr algn="ctr">
              <a:defRPr>
                <a:solidFill>
                  <a:srgbClr val="FFFFFF"/>
                </a:solidFill>
                <a:latin typeface="Gill Sans"/>
                <a:ea typeface="Gill Sans"/>
                <a:cs typeface="Gill Sans"/>
                <a:sym typeface="Gill Sans"/>
              </a:defRPr>
            </a:pPr>
          </a:p>
        </p:txBody>
      </p:sp>
      <p:sp>
        <p:nvSpPr>
          <p:cNvPr id="1022" name="TextBox 17"/>
          <p:cNvSpPr txBox="1"/>
          <p:nvPr/>
        </p:nvSpPr>
        <p:spPr>
          <a:xfrm>
            <a:off x="5075866" y="2849033"/>
            <a:ext cx="274600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57150">
              <a:defRPr sz="1400">
                <a:solidFill>
                  <a:srgbClr val="FFFFFF"/>
                </a:solidFill>
                <a:latin typeface="Gill Sans"/>
                <a:ea typeface="Gill Sans"/>
                <a:cs typeface="Gill Sans"/>
                <a:sym typeface="Gill Sans"/>
              </a:defRPr>
            </a:pPr>
            <a:r>
              <a:t>App developers should not have too much freedom on choosing price as poorly priced apps could lead to poor economics for the platform. At most, the platform may offer a range within which the developer may choose a price.</a:t>
            </a:r>
          </a:p>
        </p:txBody>
      </p:sp>
      <p:sp>
        <p:nvSpPr>
          <p:cNvPr id="1023" name="Text Placeholder 1"/>
          <p:cNvSpPr txBox="1"/>
          <p:nvPr/>
        </p:nvSpPr>
        <p:spPr>
          <a:xfrm>
            <a:off x="1365546" y="2285276"/>
            <a:ext cx="2721187"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STANDARDIZED</a:t>
            </a:r>
          </a:p>
        </p:txBody>
      </p:sp>
      <p:sp>
        <p:nvSpPr>
          <p:cNvPr id="1024" name="Text Placeholder 1"/>
          <p:cNvSpPr txBox="1"/>
          <p:nvPr/>
        </p:nvSpPr>
        <p:spPr>
          <a:xfrm>
            <a:off x="5110148" y="2295517"/>
            <a:ext cx="2721186" cy="4905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300"/>
              </a:spcBef>
              <a:defRPr sz="1600">
                <a:solidFill>
                  <a:srgbClr val="FFFFFF"/>
                </a:solidFill>
                <a:latin typeface="Gill Sans"/>
                <a:ea typeface="Gill Sans"/>
                <a:cs typeface="Gill Sans"/>
                <a:sym typeface="Gill Sans"/>
              </a:defRPr>
            </a:lvl1pPr>
          </a:lstStyle>
          <a:p>
            <a:pPr/>
            <a:r>
              <a:t>PLATFORM DETERMINED</a:t>
            </a:r>
          </a:p>
        </p:txBody>
      </p:sp>
      <p:sp>
        <p:nvSpPr>
          <p:cNvPr id="1025" name="TextBox 2"/>
          <p:cNvSpPr txBox="1"/>
          <p:nvPr/>
        </p:nvSpPr>
        <p:spPr>
          <a:xfrm>
            <a:off x="645160" y="1300480"/>
            <a:ext cx="435864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ill Sans"/>
                <a:ea typeface="Gill Sans"/>
                <a:cs typeface="Gill Sans"/>
                <a:sym typeface="Gill Sans"/>
              </a:defRPr>
            </a:lvl1pPr>
          </a:lstStyle>
          <a:p>
            <a:pPr/>
            <a:r>
              <a:t>Pricing for App Developers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8" name="Text Placeholder 1"/>
          <p:cNvSpPr txBox="1"/>
          <p:nvPr>
            <p:ph type="body" sz="quarter" idx="1"/>
          </p:nvPr>
        </p:nvSpPr>
        <p:spPr>
          <a:xfrm>
            <a:off x="511749" y="118436"/>
            <a:ext cx="8242542" cy="1312761"/>
          </a:xfrm>
          <a:prstGeom prst="rect">
            <a:avLst/>
          </a:prstGeom>
        </p:spPr>
        <p:txBody>
          <a:bodyPr anchor="ctr"/>
          <a:lstStyle/>
          <a:p>
            <a:pPr/>
            <a:r>
              <a:t>App Developer Ecosystem Principles </a:t>
            </a:r>
          </a:p>
        </p:txBody>
      </p:sp>
      <p:sp>
        <p:nvSpPr>
          <p:cNvPr id="1029" name="Text Placeholder 2"/>
          <p:cNvSpPr/>
          <p:nvPr>
            <p:ph type="body" idx="21"/>
          </p:nvPr>
        </p:nvSpPr>
        <p:spPr>
          <a:xfrm>
            <a:off x="618160" y="1307864"/>
            <a:ext cx="8221910" cy="5041824"/>
          </a:xfrm>
          <a:prstGeom prst="rect">
            <a:avLst/>
          </a:prstGeom>
          <a:extLst>
            <a:ext uri="{C572A759-6A51-4108-AA02-DFA0A04FC94B}">
              <ma14:wrappingTextBoxFlag xmlns:ma14="http://schemas.microsoft.com/office/mac/drawingml/2011/main" val="1"/>
            </a:ext>
          </a:extLst>
        </p:spPr>
        <p:txBody>
          <a:bodyPr/>
          <a:lstStyle/>
          <a:p>
            <a:pPr>
              <a:defRPr sz="1800">
                <a:latin typeface="Gill Sans"/>
                <a:ea typeface="Gill Sans"/>
                <a:cs typeface="Gill Sans"/>
                <a:sym typeface="Gill Sans"/>
              </a:defRPr>
            </a:pPr>
            <a:r>
              <a:t>Openness for app developers</a:t>
            </a:r>
          </a:p>
          <a:p>
            <a:pPr marL="285750" indent="-285750">
              <a:buSzPct val="100000"/>
              <a:buFont typeface="Arial"/>
              <a:buChar char="•"/>
              <a:defRPr sz="1800">
                <a:latin typeface="Gill Sans"/>
                <a:ea typeface="Gill Sans"/>
                <a:cs typeface="Gill Sans"/>
                <a:sym typeface="Gill Sans"/>
              </a:defRPr>
            </a:pPr>
            <a:r>
              <a:t>While data providers are subject to heavy curation measures, app developers may have to subscribe to a more relaxed set of rules.</a:t>
            </a:r>
          </a:p>
          <a:p>
            <a:pPr marL="285750" indent="-285750">
              <a:buSzPct val="100000"/>
              <a:buFont typeface="Arial"/>
              <a:buChar char="•"/>
              <a:defRPr sz="1800">
                <a:latin typeface="Gill Sans"/>
                <a:ea typeface="Gill Sans"/>
                <a:cs typeface="Gill Sans"/>
                <a:sym typeface="Gill Sans"/>
              </a:defRPr>
            </a:pPr>
            <a:r>
              <a:t>The management of the app developer ecosystem requires the creation of a reputation layer to identify the reliable app developers. Access to data for app developers should gradually be opened out based on reputation. </a:t>
            </a:r>
          </a:p>
          <a:p>
            <a:pPr marL="285750" indent="-285750">
              <a:buSzPct val="100000"/>
              <a:buFont typeface="Arial"/>
              <a:buChar char="•"/>
              <a:defRPr sz="1800">
                <a:latin typeface="Gill Sans"/>
                <a:ea typeface="Gill Sans"/>
                <a:cs typeface="Gill Sans"/>
                <a:sym typeface="Gill Sans"/>
              </a:defRPr>
            </a:pPr>
            <a:r>
              <a:t>Unlike a technology-only platform, D&amp;B provides app developers access to data and runs the risk of exposing a partner’s data to their competitors. Hence, access to data should be opened based on reputation of app developers. This may require a combination of upfront vetting and ongoing curation.</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1" name="Text Placeholder 1"/>
          <p:cNvSpPr txBox="1"/>
          <p:nvPr>
            <p:ph type="body" sz="half" idx="1"/>
          </p:nvPr>
        </p:nvSpPr>
        <p:spPr>
          <a:xfrm>
            <a:off x="894033" y="2246660"/>
            <a:ext cx="7352802" cy="2353645"/>
          </a:xfrm>
          <a:prstGeom prst="rect">
            <a:avLst/>
          </a:prstGeom>
        </p:spPr>
        <p:txBody>
          <a:bodyPr/>
          <a:lstStyle/>
          <a:p>
            <a:pPr/>
            <a:r>
              <a:t>Platform Dispute Resolution</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4"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Platform Dispute Resolution</a:t>
            </a:r>
          </a:p>
        </p:txBody>
      </p:sp>
      <p:grpSp>
        <p:nvGrpSpPr>
          <p:cNvPr id="1057" name="Group 1"/>
          <p:cNvGrpSpPr/>
          <p:nvPr/>
        </p:nvGrpSpPr>
        <p:grpSpPr>
          <a:xfrm>
            <a:off x="2814995" y="1299634"/>
            <a:ext cx="3411821" cy="1970031"/>
            <a:chOff x="0" y="0"/>
            <a:chExt cx="3411820" cy="1970029"/>
          </a:xfrm>
        </p:grpSpPr>
        <p:sp>
          <p:nvSpPr>
            <p:cNvPr id="1035" name="Rectangle 21"/>
            <p:cNvSpPr/>
            <p:nvPr/>
          </p:nvSpPr>
          <p:spPr>
            <a:xfrm rot="16200000">
              <a:off x="720894" y="-720895"/>
              <a:ext cx="1970031" cy="3411821"/>
            </a:xfrm>
            <a:prstGeom prst="rect">
              <a:avLst/>
            </a:prstGeom>
            <a:solidFill>
              <a:srgbClr val="DBEEF4"/>
            </a:solidFill>
            <a:ln w="12700" cap="flat">
              <a:solidFill>
                <a:srgbClr val="005172"/>
              </a:solidFill>
              <a:prstDash val="solid"/>
              <a:round/>
            </a:ln>
            <a:effectLst/>
          </p:spPr>
          <p:txBody>
            <a:bodyPr wrap="square" lIns="45719" tIns="45719" rIns="45719" bIns="45719" numCol="1" anchor="ctr">
              <a:noAutofit/>
            </a:bodyPr>
            <a:lstStyle/>
            <a:p>
              <a:pPr algn="ctr">
                <a:defRPr sz="2800">
                  <a:solidFill>
                    <a:srgbClr val="FFFFFF"/>
                  </a:solidFill>
                  <a:latin typeface="Gill Sans"/>
                  <a:ea typeface="Gill Sans"/>
                  <a:cs typeface="Gill Sans"/>
                  <a:sym typeface="Gill Sans"/>
                </a:defRPr>
              </a:pPr>
            </a:p>
          </p:txBody>
        </p:sp>
        <p:grpSp>
          <p:nvGrpSpPr>
            <p:cNvPr id="1038" name="Rectangle 22"/>
            <p:cNvGrpSpPr/>
            <p:nvPr/>
          </p:nvGrpSpPr>
          <p:grpSpPr>
            <a:xfrm>
              <a:off x="152675" y="153909"/>
              <a:ext cx="964609" cy="295630"/>
              <a:chOff x="0" y="0"/>
              <a:chExt cx="964607" cy="295628"/>
            </a:xfrm>
          </p:grpSpPr>
          <p:sp>
            <p:nvSpPr>
              <p:cNvPr id="1036"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37" name="Use Case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Use Cases </a:t>
                </a:r>
              </a:p>
            </p:txBody>
          </p:sp>
        </p:grpSp>
        <p:grpSp>
          <p:nvGrpSpPr>
            <p:cNvPr id="1041" name="Rectangle 25"/>
            <p:cNvGrpSpPr/>
            <p:nvPr/>
          </p:nvGrpSpPr>
          <p:grpSpPr>
            <a:xfrm>
              <a:off x="148368" y="515550"/>
              <a:ext cx="964609" cy="295630"/>
              <a:chOff x="0" y="0"/>
              <a:chExt cx="964607" cy="295628"/>
            </a:xfrm>
          </p:grpSpPr>
          <p:sp>
            <p:nvSpPr>
              <p:cNvPr id="1039" name="Rectangle"/>
              <p:cNvSpPr/>
              <p:nvPr/>
            </p:nvSpPr>
            <p:spPr>
              <a:xfrm>
                <a:off x="0" y="0"/>
                <a:ext cx="96460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40" name="Workflows"/>
              <p:cNvSpPr txBox="1"/>
              <p:nvPr/>
            </p:nvSpPr>
            <p:spPr>
              <a:xfrm>
                <a:off x="50482" y="32244"/>
                <a:ext cx="863644"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Workflows</a:t>
                </a:r>
              </a:p>
            </p:txBody>
          </p:sp>
        </p:grpSp>
        <p:grpSp>
          <p:nvGrpSpPr>
            <p:cNvPr id="1044" name="Rectangle 26"/>
            <p:cNvGrpSpPr/>
            <p:nvPr/>
          </p:nvGrpSpPr>
          <p:grpSpPr>
            <a:xfrm>
              <a:off x="1173869" y="157221"/>
              <a:ext cx="1025094" cy="644124"/>
              <a:chOff x="0" y="0"/>
              <a:chExt cx="1025093" cy="644122"/>
            </a:xfrm>
          </p:grpSpPr>
          <p:sp>
            <p:nvSpPr>
              <p:cNvPr id="1042"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43" name="Value Added Services"/>
              <p:cNvSpPr txBox="1"/>
              <p:nvPr/>
            </p:nvSpPr>
            <p:spPr>
              <a:xfrm>
                <a:off x="50482" y="136641"/>
                <a:ext cx="9241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Value Added Services</a:t>
                </a:r>
              </a:p>
            </p:txBody>
          </p:sp>
        </p:grpSp>
        <p:grpSp>
          <p:nvGrpSpPr>
            <p:cNvPr id="1047" name="Rectangle 27"/>
            <p:cNvGrpSpPr/>
            <p:nvPr/>
          </p:nvGrpSpPr>
          <p:grpSpPr>
            <a:xfrm>
              <a:off x="144062" y="1565866"/>
              <a:ext cx="3125378" cy="295630"/>
              <a:chOff x="0" y="0"/>
              <a:chExt cx="3125376" cy="295628"/>
            </a:xfrm>
          </p:grpSpPr>
          <p:sp>
            <p:nvSpPr>
              <p:cNvPr id="1045"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46" name="Raw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Raw Data</a:t>
                </a:r>
              </a:p>
            </p:txBody>
          </p:sp>
        </p:grpSp>
        <p:grpSp>
          <p:nvGrpSpPr>
            <p:cNvPr id="1050" name="Rectangle 29"/>
            <p:cNvGrpSpPr/>
            <p:nvPr/>
          </p:nvGrpSpPr>
          <p:grpSpPr>
            <a:xfrm>
              <a:off x="148699" y="1215801"/>
              <a:ext cx="3125377" cy="295630"/>
              <a:chOff x="0" y="0"/>
              <a:chExt cx="3125376" cy="295628"/>
            </a:xfrm>
          </p:grpSpPr>
          <p:sp>
            <p:nvSpPr>
              <p:cNvPr id="1048"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49" name="Linked Data"/>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Linked Data </a:t>
                </a:r>
              </a:p>
            </p:txBody>
          </p:sp>
        </p:grpSp>
        <p:grpSp>
          <p:nvGrpSpPr>
            <p:cNvPr id="1053" name="Rectangle 30"/>
            <p:cNvGrpSpPr/>
            <p:nvPr/>
          </p:nvGrpSpPr>
          <p:grpSpPr>
            <a:xfrm>
              <a:off x="148062" y="865737"/>
              <a:ext cx="3125377" cy="295630"/>
              <a:chOff x="0" y="0"/>
              <a:chExt cx="3125376" cy="295628"/>
            </a:xfrm>
          </p:grpSpPr>
          <p:sp>
            <p:nvSpPr>
              <p:cNvPr id="1051" name="Rectangle"/>
              <p:cNvSpPr/>
              <p:nvPr/>
            </p:nvSpPr>
            <p:spPr>
              <a:xfrm>
                <a:off x="-1" y="0"/>
                <a:ext cx="3125378" cy="29562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52" name="Data Products"/>
              <p:cNvSpPr txBox="1"/>
              <p:nvPr/>
            </p:nvSpPr>
            <p:spPr>
              <a:xfrm>
                <a:off x="50482" y="32244"/>
                <a:ext cx="302441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Data Products </a:t>
                </a:r>
              </a:p>
            </p:txBody>
          </p:sp>
        </p:grpSp>
        <p:grpSp>
          <p:nvGrpSpPr>
            <p:cNvPr id="1056" name="Rectangle 34"/>
            <p:cNvGrpSpPr/>
            <p:nvPr/>
          </p:nvGrpSpPr>
          <p:grpSpPr>
            <a:xfrm>
              <a:off x="2259530" y="149702"/>
              <a:ext cx="1025094" cy="644124"/>
              <a:chOff x="0" y="0"/>
              <a:chExt cx="1025093" cy="644122"/>
            </a:xfrm>
          </p:grpSpPr>
          <p:sp>
            <p:nvSpPr>
              <p:cNvPr id="1054" name="Rectangle"/>
              <p:cNvSpPr/>
              <p:nvPr/>
            </p:nvSpPr>
            <p:spPr>
              <a:xfrm>
                <a:off x="-1" y="0"/>
                <a:ext cx="1025095" cy="644123"/>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1055" name="Automation"/>
              <p:cNvSpPr txBox="1"/>
              <p:nvPr/>
            </p:nvSpPr>
            <p:spPr>
              <a:xfrm>
                <a:off x="50482" y="206491"/>
                <a:ext cx="924129"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Automation</a:t>
                </a:r>
              </a:p>
            </p:txBody>
          </p:sp>
        </p:grpSp>
      </p:grpSp>
      <p:sp>
        <p:nvSpPr>
          <p:cNvPr id="1058" name="Text Placeholder 2"/>
          <p:cNvSpPr txBox="1"/>
          <p:nvPr/>
        </p:nvSpPr>
        <p:spPr>
          <a:xfrm>
            <a:off x="531835" y="3631765"/>
            <a:ext cx="8130470"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Based on the value stack, the platform owns linkages, the creation of data products, and the eventual provisioning of use cases.</a:t>
            </a:r>
          </a:p>
          <a:p>
            <a:pPr marL="285750" indent="-285750">
              <a:spcBef>
                <a:spcPts val="600"/>
              </a:spcBef>
              <a:buSzPct val="100000"/>
              <a:buFont typeface="Arial"/>
              <a:buChar char="•"/>
              <a:defRPr sz="1600">
                <a:latin typeface="Gill Sans"/>
                <a:ea typeface="Gill Sans"/>
                <a:cs typeface="Gill Sans"/>
                <a:sym typeface="Gill Sans"/>
              </a:defRPr>
            </a:pPr>
            <a:r>
              <a:t>The Platform should be responsible for settling all questions in that regard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1"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Principles for Dispute Resolution of Quality of Raw Data</a:t>
            </a:r>
          </a:p>
        </p:txBody>
      </p:sp>
      <p:sp>
        <p:nvSpPr>
          <p:cNvPr id="1062" name="Text Placeholder 2"/>
          <p:cNvSpPr txBox="1"/>
          <p:nvPr/>
        </p:nvSpPr>
        <p:spPr>
          <a:xfrm>
            <a:off x="541995" y="1254325"/>
            <a:ext cx="8130470"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The more a data provider curates its data through the platform (for a fee), the greater is the ownership and guarantee taken by the platform towards resolving disputes in regard to that data.</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The platform will have greater responsibility for dispute resolution for all data in the core data program, than for data that is not part of the core data program.</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For complementary data that is not curated via the platform, it is recommended that the platform explicitly convey that disputes directly be resolved between data providers and buyers.</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The platform may also offer an insurance or guarantee to high value buyers, allowing them access to priority support in case of any disputes regarding data quality.</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4" name="Text Placeholder 1"/>
          <p:cNvSpPr txBox="1"/>
          <p:nvPr>
            <p:ph type="body" sz="half" idx="1"/>
          </p:nvPr>
        </p:nvSpPr>
        <p:spPr>
          <a:xfrm>
            <a:off x="894033" y="2246660"/>
            <a:ext cx="7352802" cy="2353645"/>
          </a:xfrm>
          <a:prstGeom prst="rect">
            <a:avLst/>
          </a:prstGeom>
        </p:spPr>
        <p:txBody>
          <a:bodyPr/>
          <a:lstStyle/>
          <a:p>
            <a:pPr/>
            <a:r>
              <a:t>Market Signaling Mechanisms &amp; Search Costs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7" name="Text Placeholder 2"/>
          <p:cNvSpPr txBox="1"/>
          <p:nvPr>
            <p:ph type="body" sz="quarter" idx="1"/>
          </p:nvPr>
        </p:nvSpPr>
        <p:spPr>
          <a:xfrm>
            <a:off x="579306" y="118438"/>
            <a:ext cx="8242542" cy="984949"/>
          </a:xfrm>
          <a:prstGeom prst="rect">
            <a:avLst/>
          </a:prstGeom>
        </p:spPr>
        <p:txBody>
          <a:bodyPr anchor="ctr"/>
          <a:lstStyle>
            <a:lvl1pPr>
              <a:defRPr>
                <a:latin typeface="Gill Sans"/>
                <a:ea typeface="Gill Sans"/>
                <a:cs typeface="Gill Sans"/>
                <a:sym typeface="Gill Sans"/>
              </a:defRPr>
            </a:lvl1pPr>
          </a:lstStyle>
          <a:p>
            <a:pPr/>
            <a:r>
              <a:t>Context </a:t>
            </a:r>
          </a:p>
        </p:txBody>
      </p:sp>
      <p:sp>
        <p:nvSpPr>
          <p:cNvPr id="1068" name="Text Placeholder 2"/>
          <p:cNvSpPr txBox="1"/>
          <p:nvPr/>
        </p:nvSpPr>
        <p:spPr>
          <a:xfrm>
            <a:off x="541995" y="1254325"/>
            <a:ext cx="8130470" cy="216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To ensure ongoing participation from the buyers, the platform needs to ensure that it minimizes the search costs involved for the buyers to find what they are looking for. </a:t>
            </a:r>
          </a:p>
          <a:p>
            <a:pPr marL="285750" indent="-285750">
              <a:spcBef>
                <a:spcPts val="600"/>
              </a:spcBef>
              <a:buSzPct val="100000"/>
              <a:buFont typeface="Arial"/>
              <a:buChar char="•"/>
              <a:defRPr sz="1600">
                <a:latin typeface="Gill Sans"/>
                <a:ea typeface="Gill Sans"/>
                <a:cs typeface="Gill Sans"/>
                <a:sym typeface="Gill Sans"/>
              </a:defRPr>
            </a:pPr>
            <a:r>
              <a:t>This requires the platform to design efficient market signaling mechanisms. </a:t>
            </a:r>
            <a:endParaRPr sz="1200">
              <a:latin typeface="Times New Roman"/>
              <a:ea typeface="Times New Roman"/>
              <a:cs typeface="Times New Roman"/>
              <a:sym typeface="Times New Roman"/>
            </a:endParaRPr>
          </a:p>
          <a:p>
            <a:pPr marL="285750" indent="-285750">
              <a:spcBef>
                <a:spcPts val="600"/>
              </a:spcBef>
              <a:buSzPct val="100000"/>
              <a:buFont typeface="Arial"/>
              <a:buChar char="•"/>
              <a:defRPr sz="1600">
                <a:latin typeface="Gill Sans"/>
                <a:ea typeface="Gill Sans"/>
                <a:cs typeface="Gill Sans"/>
                <a:sym typeface="Gill Sans"/>
              </a:defRPr>
            </a:pPr>
            <a:r>
              <a:t>Market signaling mechanisms need to ensure that,</a:t>
            </a:r>
          </a:p>
          <a:p>
            <a:pPr lvl="1" marL="571500" indent="-342900">
              <a:spcBef>
                <a:spcPts val="600"/>
              </a:spcBef>
              <a:buSzPct val="100000"/>
              <a:buAutoNum type="arabicPeriod" startAt="1"/>
              <a:defRPr sz="1600">
                <a:latin typeface="Gill Sans"/>
                <a:ea typeface="Gill Sans"/>
                <a:cs typeface="Gill Sans"/>
                <a:sym typeface="Gill Sans"/>
              </a:defRPr>
            </a:pPr>
            <a:r>
              <a:t>Buyers are served highly relevant information</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600">
                <a:latin typeface="Gill Sans"/>
                <a:ea typeface="Gill Sans"/>
                <a:cs typeface="Gill Sans"/>
                <a:sym typeface="Gill Sans"/>
              </a:defRPr>
            </a:pPr>
            <a:r>
              <a:t>Buyers can easily differentiate high quality products from low quality products </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600">
                <a:latin typeface="Gill Sans"/>
                <a:ea typeface="Gill Sans"/>
                <a:cs typeface="Gill Sans"/>
                <a:sym typeface="Gill Sans"/>
              </a:defRPr>
            </a:pPr>
            <a:r>
              <a:t>Buyers do not have undesirable experiences while consuming the products.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1" name="Text Placeholder 1"/>
          <p:cNvSpPr txBox="1"/>
          <p:nvPr>
            <p:ph type="body" sz="quarter" idx="1"/>
          </p:nvPr>
        </p:nvSpPr>
        <p:spPr>
          <a:xfrm>
            <a:off x="579306" y="118436"/>
            <a:ext cx="8242542" cy="1312761"/>
          </a:xfrm>
          <a:prstGeom prst="rect">
            <a:avLst/>
          </a:prstGeom>
        </p:spPr>
        <p:txBody>
          <a:bodyPr anchor="ctr"/>
          <a:lstStyle/>
          <a:p>
            <a:pPr/>
            <a:r>
              <a:t>Choices for Efficient Market Signaling </a:t>
            </a:r>
          </a:p>
        </p:txBody>
      </p:sp>
      <p:grpSp>
        <p:nvGrpSpPr>
          <p:cNvPr id="1074" name="Rectangle 30"/>
          <p:cNvGrpSpPr/>
          <p:nvPr/>
        </p:nvGrpSpPr>
        <p:grpSpPr>
          <a:xfrm>
            <a:off x="2810110" y="4075336"/>
            <a:ext cx="5464274" cy="685801"/>
            <a:chOff x="0" y="0"/>
            <a:chExt cx="5464273" cy="685800"/>
          </a:xfrm>
        </p:grpSpPr>
        <p:sp>
          <p:nvSpPr>
            <p:cNvPr id="1072" name="Rectangle"/>
            <p:cNvSpPr/>
            <p:nvPr/>
          </p:nvSpPr>
          <p:spPr>
            <a:xfrm>
              <a:off x="-1" y="0"/>
              <a:ext cx="5464275"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073" name="The implementation of a feed that enables personalized push also helps to bring down search costs for buyers over time. To implement an effective feed, the platform should ensure that it gathers data from buyers even when they aren’t explicitly making pu"/>
            <p:cNvSpPr txBox="1"/>
            <p:nvPr/>
          </p:nvSpPr>
          <p:spPr>
            <a:xfrm>
              <a:off x="50482" y="68579"/>
              <a:ext cx="5363309"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The implementation of a feed that enables personalized push also helps to bring down search costs for buyers over time. To implement an effective feed, the platform should ensure that it gathers data from buyers even when they aren’t explicitly making purchases on the platform.</a:t>
              </a:r>
            </a:p>
          </p:txBody>
        </p:sp>
      </p:grpSp>
      <p:grpSp>
        <p:nvGrpSpPr>
          <p:cNvPr id="1077" name="Rectangle 31"/>
          <p:cNvGrpSpPr/>
          <p:nvPr/>
        </p:nvGrpSpPr>
        <p:grpSpPr>
          <a:xfrm>
            <a:off x="2817317" y="3313867"/>
            <a:ext cx="5466546" cy="685801"/>
            <a:chOff x="0" y="0"/>
            <a:chExt cx="5466544" cy="685800"/>
          </a:xfrm>
        </p:grpSpPr>
        <p:sp>
          <p:nvSpPr>
            <p:cNvPr id="1075" name="Rectangle"/>
            <p:cNvSpPr/>
            <p:nvPr/>
          </p:nvSpPr>
          <p:spPr>
            <a:xfrm>
              <a:off x="-1" y="0"/>
              <a:ext cx="5466546"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a:solidFill>
                    <a:srgbClr val="FFFFFF"/>
                  </a:solidFill>
                </a:defRPr>
              </a:pPr>
            </a:p>
          </p:txBody>
        </p:sp>
        <p:sp>
          <p:nvSpPr>
            <p:cNvPr id="1076" name="Since different providers use different data formats and different styles of documentation, the platform should ensure that buyers do not have to invest efforts in understanding multiple formats and styles."/>
            <p:cNvSpPr txBox="1"/>
            <p:nvPr/>
          </p:nvSpPr>
          <p:spPr>
            <a:xfrm>
              <a:off x="50482" y="68579"/>
              <a:ext cx="5365580"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Since different providers use different data formats and different styles of documentation, the platform should ensure that buyers do not have to invest efforts in understanding multiple formats and styles.</a:t>
              </a:r>
            </a:p>
          </p:txBody>
        </p:sp>
      </p:grpSp>
      <p:grpSp>
        <p:nvGrpSpPr>
          <p:cNvPr id="1080" name="Rectangle 32"/>
          <p:cNvGrpSpPr/>
          <p:nvPr/>
        </p:nvGrpSpPr>
        <p:grpSpPr>
          <a:xfrm>
            <a:off x="2807839" y="2537587"/>
            <a:ext cx="5466546" cy="701041"/>
            <a:chOff x="0" y="0"/>
            <a:chExt cx="5466544" cy="701040"/>
          </a:xfrm>
        </p:grpSpPr>
        <p:sp>
          <p:nvSpPr>
            <p:cNvPr id="1078" name="Rectangle"/>
            <p:cNvSpPr/>
            <p:nvPr/>
          </p:nvSpPr>
          <p:spPr>
            <a:xfrm>
              <a:off x="0" y="7619"/>
              <a:ext cx="5466545"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079" name="If multiple providers come on board for the same data set, the platform may offer to curate them (at a charge) and place the curated data providers and the resultant data products higher in search results. This ensures that buyers do not incur higher sea"/>
            <p:cNvSpPr txBox="1"/>
            <p:nvPr/>
          </p:nvSpPr>
          <p:spPr>
            <a:xfrm>
              <a:off x="50482" y="0"/>
              <a:ext cx="5365580" cy="701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If multiple providers come on board for the same data set, the platform may offer to curate them (at a charge) and place the curated data providers and the resultant data products higher in search results. This ensures that buyers do not incur higher search costs in determining the best data providers.</a:t>
              </a:r>
            </a:p>
          </p:txBody>
        </p:sp>
      </p:grpSp>
      <p:grpSp>
        <p:nvGrpSpPr>
          <p:cNvPr id="1083" name="Rectangle 33"/>
          <p:cNvGrpSpPr/>
          <p:nvPr/>
        </p:nvGrpSpPr>
        <p:grpSpPr>
          <a:xfrm>
            <a:off x="2805567" y="1755306"/>
            <a:ext cx="5468818" cy="685801"/>
            <a:chOff x="0" y="0"/>
            <a:chExt cx="5468816" cy="685800"/>
          </a:xfrm>
        </p:grpSpPr>
        <p:sp>
          <p:nvSpPr>
            <p:cNvPr id="1081" name="Rectangle"/>
            <p:cNvSpPr/>
            <p:nvPr/>
          </p:nvSpPr>
          <p:spPr>
            <a:xfrm>
              <a:off x="-1" y="0"/>
              <a:ext cx="5468818"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082" name="When the platform curates a particular data provider and is much better informed of their quality, it may signal this guarantee of quality explicitly through a badge of certification on the data provider’s profile as well as on data products that leverag"/>
            <p:cNvSpPr txBox="1"/>
            <p:nvPr/>
          </p:nvSpPr>
          <p:spPr>
            <a:xfrm>
              <a:off x="50482" y="68579"/>
              <a:ext cx="5367852"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When the platform curates a particular data provider and is much better informed of their quality, it may signal this guarantee of quality explicitly through a badge of certification on the data provider’s profile as well as on data products that leverage the provider’s data.</a:t>
              </a:r>
            </a:p>
          </p:txBody>
        </p:sp>
      </p:grpSp>
      <p:grpSp>
        <p:nvGrpSpPr>
          <p:cNvPr id="1086" name="Rectangle 34"/>
          <p:cNvGrpSpPr/>
          <p:nvPr/>
        </p:nvGrpSpPr>
        <p:grpSpPr>
          <a:xfrm>
            <a:off x="2808350" y="900867"/>
            <a:ext cx="5447079" cy="853441"/>
            <a:chOff x="0" y="0"/>
            <a:chExt cx="5447077" cy="853439"/>
          </a:xfrm>
        </p:grpSpPr>
        <p:sp>
          <p:nvSpPr>
            <p:cNvPr id="1084" name="Rectangle"/>
            <p:cNvSpPr/>
            <p:nvPr/>
          </p:nvSpPr>
          <p:spPr>
            <a:xfrm>
              <a:off x="0" y="83820"/>
              <a:ext cx="5447078"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085" name="Traditional theories of network effects would dictate that more data providers would lead to higher network effects. However, in enterprise buying scenarios, greater choice may often prove less effective. Buyers would rather have a single source of truth"/>
            <p:cNvSpPr txBox="1"/>
            <p:nvPr/>
          </p:nvSpPr>
          <p:spPr>
            <a:xfrm>
              <a:off x="50482" y="0"/>
              <a:ext cx="5346114" cy="853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Traditional theories of network effects would dictate that more data providers would lead to higher network effects. However, in enterprise buying scenarios, greater choice may often prove less effective. Buyers would rather have a single source of truth on data rather than have multiple sources for the same data points. Hence, the platform should ensure that it limits the parameters on which it provides choice.</a:t>
              </a:r>
            </a:p>
          </p:txBody>
        </p:sp>
      </p:grpSp>
      <p:sp>
        <p:nvSpPr>
          <p:cNvPr id="1087" name="Rectangle 35"/>
          <p:cNvSpPr/>
          <p:nvPr/>
        </p:nvSpPr>
        <p:spPr>
          <a:xfrm rot="16200000">
            <a:off x="1486373" y="3561669"/>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090" name="Rectangle 36"/>
          <p:cNvGrpSpPr/>
          <p:nvPr/>
        </p:nvGrpSpPr>
        <p:grpSpPr>
          <a:xfrm>
            <a:off x="1033115" y="4145900"/>
            <a:ext cx="1592319" cy="573792"/>
            <a:chOff x="0" y="0"/>
            <a:chExt cx="1592318" cy="573790"/>
          </a:xfrm>
        </p:grpSpPr>
        <p:sp>
          <p:nvSpPr>
            <p:cNvPr id="1088"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89" name="Impact of feed on reducing search costs"/>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Impact of feed on reducing search costs</a:t>
              </a:r>
            </a:p>
          </p:txBody>
        </p:sp>
      </p:grpSp>
      <p:sp>
        <p:nvSpPr>
          <p:cNvPr id="1091" name="Rectangle 37"/>
          <p:cNvSpPr/>
          <p:nvPr/>
        </p:nvSpPr>
        <p:spPr>
          <a:xfrm rot="16200000">
            <a:off x="1487123" y="2794773"/>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094" name="Rectangle 38"/>
          <p:cNvGrpSpPr/>
          <p:nvPr/>
        </p:nvGrpSpPr>
        <p:grpSpPr>
          <a:xfrm>
            <a:off x="1033865" y="3372529"/>
            <a:ext cx="1592319" cy="586741"/>
            <a:chOff x="0" y="0"/>
            <a:chExt cx="1592318" cy="586740"/>
          </a:xfrm>
        </p:grpSpPr>
        <p:sp>
          <p:nvSpPr>
            <p:cNvPr id="1092"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93" name="Standardization of data formats and documentation"/>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Standardization of data formats and documentation</a:t>
              </a:r>
            </a:p>
          </p:txBody>
        </p:sp>
      </p:grpSp>
      <p:sp>
        <p:nvSpPr>
          <p:cNvPr id="1095" name="Rectangle 39"/>
          <p:cNvSpPr/>
          <p:nvPr/>
        </p:nvSpPr>
        <p:spPr>
          <a:xfrm rot="16200000">
            <a:off x="1487123" y="2027110"/>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098" name="Rectangle 42"/>
          <p:cNvGrpSpPr/>
          <p:nvPr/>
        </p:nvGrpSpPr>
        <p:grpSpPr>
          <a:xfrm>
            <a:off x="1033864" y="2611341"/>
            <a:ext cx="1592320" cy="573792"/>
            <a:chOff x="0" y="0"/>
            <a:chExt cx="1592318" cy="573790"/>
          </a:xfrm>
        </p:grpSpPr>
        <p:sp>
          <p:nvSpPr>
            <p:cNvPr id="1096"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097" name="Competitive curation"/>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Competitive curation</a:t>
              </a:r>
            </a:p>
          </p:txBody>
        </p:sp>
      </p:grpSp>
      <p:sp>
        <p:nvSpPr>
          <p:cNvPr id="1099" name="Rectangle 43"/>
          <p:cNvSpPr/>
          <p:nvPr/>
        </p:nvSpPr>
        <p:spPr>
          <a:xfrm rot="16200000">
            <a:off x="1487874" y="1260213"/>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102" name="Rectangle 44"/>
          <p:cNvGrpSpPr/>
          <p:nvPr/>
        </p:nvGrpSpPr>
        <p:grpSpPr>
          <a:xfrm>
            <a:off x="1034616" y="1844444"/>
            <a:ext cx="1592319" cy="573792"/>
            <a:chOff x="0" y="0"/>
            <a:chExt cx="1592318" cy="573790"/>
          </a:xfrm>
        </p:grpSpPr>
        <p:sp>
          <p:nvSpPr>
            <p:cNvPr id="1100"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101" name="Stamp of certification as a signaling mechanism"/>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Stamp of certification as a signaling mechanism</a:t>
              </a:r>
            </a:p>
          </p:txBody>
        </p:sp>
      </p:grpSp>
      <p:sp>
        <p:nvSpPr>
          <p:cNvPr id="1103" name="Rectangle 45"/>
          <p:cNvSpPr/>
          <p:nvPr/>
        </p:nvSpPr>
        <p:spPr>
          <a:xfrm rot="16200000">
            <a:off x="1479145" y="493316"/>
            <a:ext cx="685801" cy="1725012"/>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106" name="Rectangle 46"/>
          <p:cNvGrpSpPr/>
          <p:nvPr/>
        </p:nvGrpSpPr>
        <p:grpSpPr>
          <a:xfrm>
            <a:off x="1025887" y="1071072"/>
            <a:ext cx="1592319" cy="586741"/>
            <a:chOff x="0" y="0"/>
            <a:chExt cx="1592318" cy="586740"/>
          </a:xfrm>
        </p:grpSpPr>
        <p:sp>
          <p:nvSpPr>
            <p:cNvPr id="1104" name="Rectangle"/>
            <p:cNvSpPr/>
            <p:nvPr/>
          </p:nvSpPr>
          <p:spPr>
            <a:xfrm>
              <a:off x="0" y="6474"/>
              <a:ext cx="159231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105" name="Expanding the base of data providers judiciously"/>
            <p:cNvSpPr txBox="1"/>
            <p:nvPr/>
          </p:nvSpPr>
          <p:spPr>
            <a:xfrm>
              <a:off x="45719" y="0"/>
              <a:ext cx="1500880" cy="586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Expanding the base of data providers judiciously</a:t>
              </a:r>
            </a:p>
          </p:txBody>
        </p:sp>
      </p:grpSp>
      <p:grpSp>
        <p:nvGrpSpPr>
          <p:cNvPr id="1109" name="Rectangle 47"/>
          <p:cNvGrpSpPr/>
          <p:nvPr/>
        </p:nvGrpSpPr>
        <p:grpSpPr>
          <a:xfrm>
            <a:off x="2810859" y="5527601"/>
            <a:ext cx="5463525" cy="853441"/>
            <a:chOff x="0" y="0"/>
            <a:chExt cx="5463523" cy="853439"/>
          </a:xfrm>
        </p:grpSpPr>
        <p:sp>
          <p:nvSpPr>
            <p:cNvPr id="1107" name="Rectangle"/>
            <p:cNvSpPr/>
            <p:nvPr/>
          </p:nvSpPr>
          <p:spPr>
            <a:xfrm>
              <a:off x="0" y="83820"/>
              <a:ext cx="5463524"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108" name="Finally, the platform’s launch plans should follow a path towards higher curation and lower search costs. As the platform matures and more providers come on board, it may explicitly encourage providers to get curated for a fee. This ensures that as the p"/>
            <p:cNvSpPr txBox="1"/>
            <p:nvPr/>
          </p:nvSpPr>
          <p:spPr>
            <a:xfrm>
              <a:off x="50482" y="0"/>
              <a:ext cx="5362559" cy="853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000">
                  <a:solidFill>
                    <a:srgbClr val="FFFFFF"/>
                  </a:solidFill>
                  <a:latin typeface="Gill Sans MT"/>
                  <a:ea typeface="Gill Sans MT"/>
                  <a:cs typeface="Gill Sans MT"/>
                  <a:sym typeface="Gill Sans MT"/>
                </a:defRPr>
              </a:lvl1pPr>
            </a:lstStyle>
            <a:p>
              <a:pPr/>
              <a:r>
                <a:t>Finally, the platform’s launch plans should follow a path towards higher curation and lower search costs. As the platform matures and more providers come on board, it may explicitly encourage providers to get curated for a fee. This ensures that as the platform evolves, it develops greater signaling mechanisms to enable buyers to navigate and choose the right data.</a:t>
              </a:r>
            </a:p>
          </p:txBody>
        </p:sp>
      </p:grpSp>
      <p:grpSp>
        <p:nvGrpSpPr>
          <p:cNvPr id="1112" name="Rectangle 48"/>
          <p:cNvGrpSpPr/>
          <p:nvPr/>
        </p:nvGrpSpPr>
        <p:grpSpPr>
          <a:xfrm>
            <a:off x="2818067" y="4766132"/>
            <a:ext cx="5456317" cy="853441"/>
            <a:chOff x="0" y="0"/>
            <a:chExt cx="5456316" cy="853439"/>
          </a:xfrm>
        </p:grpSpPr>
        <p:sp>
          <p:nvSpPr>
            <p:cNvPr id="1110" name="Rectangle"/>
            <p:cNvSpPr/>
            <p:nvPr/>
          </p:nvSpPr>
          <p:spPr>
            <a:xfrm>
              <a:off x="0" y="83820"/>
              <a:ext cx="5456317"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000">
                  <a:solidFill>
                    <a:srgbClr val="FFFFFF"/>
                  </a:solidFill>
                  <a:latin typeface="Gill Sans MT"/>
                  <a:ea typeface="Gill Sans MT"/>
                  <a:cs typeface="Gill Sans MT"/>
                  <a:sym typeface="Gill Sans MT"/>
                </a:defRPr>
              </a:pPr>
            </a:p>
          </p:txBody>
        </p:sp>
        <p:sp>
          <p:nvSpPr>
            <p:cNvPr id="1111" name="The creation of a content marketing layer on the platform may also help the platform…"/>
            <p:cNvSpPr txBox="1"/>
            <p:nvPr/>
          </p:nvSpPr>
          <p:spPr>
            <a:xfrm>
              <a:off x="50482" y="0"/>
              <a:ext cx="5355352" cy="853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000">
                  <a:solidFill>
                    <a:srgbClr val="FFFFFF"/>
                  </a:solidFill>
                  <a:latin typeface="Gill Sans MT"/>
                  <a:ea typeface="Gill Sans MT"/>
                  <a:cs typeface="Gill Sans MT"/>
                  <a:sym typeface="Gill Sans MT"/>
                </a:defRPr>
              </a:pPr>
              <a:r>
                <a:t>The creation of a content marketing layer on the platform may also help the platform</a:t>
              </a:r>
            </a:p>
            <a:p>
              <a:pPr>
                <a:defRPr sz="1000">
                  <a:solidFill>
                    <a:srgbClr val="FFFFFF"/>
                  </a:solidFill>
                  <a:latin typeface="Gill Sans MT"/>
                  <a:ea typeface="Gill Sans MT"/>
                  <a:cs typeface="Gill Sans MT"/>
                  <a:sym typeface="Gill Sans MT"/>
                </a:defRPr>
              </a:pPr>
              <a:r>
                <a:t>convey the right information to buyers towards making more informed decisions. The platform should curate the content created and distributed on the content marketing layer to ensure that data providers do not use the channel to spam and inundate buyers with irrelevant content.</a:t>
              </a:r>
            </a:p>
          </p:txBody>
        </p:sp>
      </p:grpSp>
      <p:sp>
        <p:nvSpPr>
          <p:cNvPr id="1113" name="Rectangle 49"/>
          <p:cNvSpPr/>
          <p:nvPr/>
        </p:nvSpPr>
        <p:spPr>
          <a:xfrm rot="16200000">
            <a:off x="1487123" y="5097755"/>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116" name="Rectangle 50"/>
          <p:cNvGrpSpPr/>
          <p:nvPr/>
        </p:nvGrpSpPr>
        <p:grpSpPr>
          <a:xfrm>
            <a:off x="1033864" y="5681986"/>
            <a:ext cx="1592320" cy="573792"/>
            <a:chOff x="0" y="0"/>
            <a:chExt cx="1592318" cy="573790"/>
          </a:xfrm>
        </p:grpSpPr>
        <p:sp>
          <p:nvSpPr>
            <p:cNvPr id="1114"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115" name="Evolution of buyer signaling"/>
            <p:cNvSpPr txBox="1"/>
            <p:nvPr/>
          </p:nvSpPr>
          <p:spPr>
            <a:xfrm>
              <a:off x="45719" y="76075"/>
              <a:ext cx="150088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Evolution of buyer signaling</a:t>
              </a:r>
            </a:p>
          </p:txBody>
        </p:sp>
      </p:grpSp>
      <p:sp>
        <p:nvSpPr>
          <p:cNvPr id="1117" name="Rectangle 51"/>
          <p:cNvSpPr/>
          <p:nvPr/>
        </p:nvSpPr>
        <p:spPr>
          <a:xfrm rot="16200000">
            <a:off x="1487874" y="4330858"/>
            <a:ext cx="685801" cy="1725013"/>
          </a:xfrm>
          <a:prstGeom prst="rect">
            <a:avLst/>
          </a:prstGeom>
          <a:solidFill>
            <a:srgbClr val="DBEEF4"/>
          </a:solidFill>
          <a:ln w="12700">
            <a:solidFill>
              <a:srgbClr val="005172"/>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120" name="Rectangle 52"/>
          <p:cNvGrpSpPr/>
          <p:nvPr/>
        </p:nvGrpSpPr>
        <p:grpSpPr>
          <a:xfrm>
            <a:off x="1034616" y="4915089"/>
            <a:ext cx="1592319" cy="573792"/>
            <a:chOff x="0" y="0"/>
            <a:chExt cx="1592318" cy="573790"/>
          </a:xfrm>
        </p:grpSpPr>
        <p:sp>
          <p:nvSpPr>
            <p:cNvPr id="1118" name="Rectangle"/>
            <p:cNvSpPr/>
            <p:nvPr/>
          </p:nvSpPr>
          <p:spPr>
            <a:xfrm>
              <a:off x="-1" y="0"/>
              <a:ext cx="1592320"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lgn="ctr">
                <a:defRPr sz="1100">
                  <a:solidFill>
                    <a:srgbClr val="FFFFFF"/>
                  </a:solidFill>
                  <a:latin typeface="Gill Sans"/>
                  <a:ea typeface="Gill Sans"/>
                  <a:cs typeface="Gill Sans"/>
                  <a:sym typeface="Gill Sans"/>
                </a:defRPr>
              </a:pPr>
            </a:p>
          </p:txBody>
        </p:sp>
        <p:sp>
          <p:nvSpPr>
            <p:cNvPr id="1119" name="Content marketing layer"/>
            <p:cNvSpPr txBox="1"/>
            <p:nvPr/>
          </p:nvSpPr>
          <p:spPr>
            <a:xfrm>
              <a:off x="45719" y="158625"/>
              <a:ext cx="1500880" cy="256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solidFill>
                    <a:srgbClr val="FFFFFF"/>
                  </a:solidFill>
                  <a:latin typeface="Gill Sans"/>
                  <a:ea typeface="Gill Sans"/>
                  <a:cs typeface="Gill Sans"/>
                  <a:sym typeface="Gill Sans"/>
                </a:defRPr>
              </a:lvl1pPr>
            </a:lstStyle>
            <a:p>
              <a:pPr/>
              <a:r>
                <a:t>Content marketing layer</a:t>
              </a: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2" name="Text Placeholder 1"/>
          <p:cNvSpPr txBox="1"/>
          <p:nvPr>
            <p:ph type="body" sz="quarter" idx="1"/>
          </p:nvPr>
        </p:nvSpPr>
        <p:spPr>
          <a:xfrm>
            <a:off x="449248" y="3580922"/>
            <a:ext cx="8242542" cy="264141"/>
          </a:xfrm>
          <a:prstGeom prst="rect">
            <a:avLst/>
          </a:prstGeom>
        </p:spPr>
        <p:txBody>
          <a:bodyPr/>
          <a:lstStyle/>
          <a:p>
            <a:pPr/>
            <a:r>
              <a:t>Managed Business Data Platform</a:t>
            </a:r>
          </a:p>
        </p:txBody>
      </p:sp>
      <p:sp>
        <p:nvSpPr>
          <p:cNvPr id="1123" name="Text Placeholder 2"/>
          <p:cNvSpPr/>
          <p:nvPr>
            <p:ph type="body" idx="21"/>
          </p:nvPr>
        </p:nvSpPr>
        <p:spPr>
          <a:xfrm>
            <a:off x="449262" y="4298484"/>
            <a:ext cx="8235951" cy="777081"/>
          </a:xfrm>
          <a:prstGeom prst="rect">
            <a:avLst/>
          </a:prstGeom>
          <a:extLst>
            <a:ext uri="{C572A759-6A51-4108-AA02-DFA0A04FC94B}">
              <ma14:wrappingTextBoxFlag xmlns:ma14="http://schemas.microsoft.com/office/mac/drawingml/2011/main" val="1"/>
            </a:ext>
          </a:extLst>
        </p:spPr>
        <p:txBody>
          <a:bodyPr/>
          <a:lstStyle/>
          <a:p>
            <a:pPr/>
            <a:r>
              <a:t>Ojas Patel &amp; Sreeni Sathyanarayana – Sage IQ Consulting</a:t>
            </a:r>
          </a:p>
          <a:p>
            <a:pPr/>
            <a:r>
              <a:t>June 30, 2015</a:t>
            </a:r>
          </a:p>
        </p:txBody>
      </p:sp>
      <p:sp>
        <p:nvSpPr>
          <p:cNvPr id="1124" name="Text Placeholder 3"/>
          <p:cNvSpPr/>
          <p:nvPr>
            <p:ph type="body" idx="22"/>
          </p:nvPr>
        </p:nvSpPr>
        <p:spPr>
          <a:xfrm>
            <a:off x="449248" y="2196525"/>
            <a:ext cx="8242542" cy="1312760"/>
          </a:xfrm>
          <a:prstGeom prst="rect">
            <a:avLst/>
          </a:prstGeom>
          <a:extLst>
            <a:ext uri="{C572A759-6A51-4108-AA02-DFA0A04FC94B}">
              <ma14:wrappingTextBoxFlag xmlns:ma14="http://schemas.microsoft.com/office/mac/drawingml/2011/main" val="1"/>
            </a:ext>
          </a:extLst>
        </p:spPr>
        <p:txBody>
          <a:bodyPr/>
          <a:lstStyle/>
          <a:p>
            <a:pPr/>
            <a:r>
              <a:t>Feedback Loops &amp; Key Platform Priorities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extBox 14"/>
          <p:cNvSpPr txBox="1"/>
          <p:nvPr>
            <p:ph type="sldNum" sz="quarter" idx="2"/>
          </p:nvPr>
        </p:nvSpPr>
        <p:spPr>
          <a:xfrm>
            <a:off x="8647297" y="6430791"/>
            <a:ext cx="167709"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9"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Value Stack – Mechanisms for Value Creation</a:t>
            </a:r>
          </a:p>
        </p:txBody>
      </p:sp>
      <p:sp>
        <p:nvSpPr>
          <p:cNvPr id="330" name="Rectangle 21"/>
          <p:cNvSpPr/>
          <p:nvPr/>
        </p:nvSpPr>
        <p:spPr>
          <a:xfrm rot="16200000">
            <a:off x="3363852" y="-161855"/>
            <a:ext cx="2140756" cy="4722550"/>
          </a:xfrm>
          <a:prstGeom prst="rect">
            <a:avLst/>
          </a:prstGeom>
          <a:solidFill>
            <a:srgbClr val="DBEEF4"/>
          </a:solidFill>
          <a:ln w="12700">
            <a:solidFill>
              <a:srgbClr val="005172"/>
            </a:solidFill>
          </a:ln>
        </p:spPr>
        <p:txBody>
          <a:bodyPr lIns="45719" rIns="45719" anchor="ctr"/>
          <a:lstStyle/>
          <a:p>
            <a:pPr algn="ctr">
              <a:defRPr sz="2800">
                <a:solidFill>
                  <a:srgbClr val="FFFFFF"/>
                </a:solidFill>
                <a:latin typeface="Gill Sans"/>
                <a:ea typeface="Gill Sans"/>
                <a:cs typeface="Gill Sans"/>
                <a:sym typeface="Gill Sans"/>
              </a:defRPr>
            </a:pPr>
          </a:p>
        </p:txBody>
      </p:sp>
      <p:grpSp>
        <p:nvGrpSpPr>
          <p:cNvPr id="333" name="Rectangle 22"/>
          <p:cNvGrpSpPr/>
          <p:nvPr/>
        </p:nvGrpSpPr>
        <p:grpSpPr>
          <a:xfrm>
            <a:off x="2284285" y="1296288"/>
            <a:ext cx="1335185" cy="321250"/>
            <a:chOff x="0" y="0"/>
            <a:chExt cx="1335184" cy="321248"/>
          </a:xfrm>
        </p:grpSpPr>
        <p:sp>
          <p:nvSpPr>
            <p:cNvPr id="331" name="Rectangle"/>
            <p:cNvSpPr/>
            <p:nvPr/>
          </p:nvSpPr>
          <p:spPr>
            <a:xfrm>
              <a:off x="0" y="0"/>
              <a:ext cx="1335185"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32" name="Use Cases"/>
            <p:cNvSpPr txBox="1"/>
            <p:nvPr/>
          </p:nvSpPr>
          <p:spPr>
            <a:xfrm>
              <a:off x="50482" y="45054"/>
              <a:ext cx="1234221"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Use Cases </a:t>
              </a:r>
            </a:p>
          </p:txBody>
        </p:sp>
      </p:grpSp>
      <p:grpSp>
        <p:nvGrpSpPr>
          <p:cNvPr id="336" name="Rectangle 25"/>
          <p:cNvGrpSpPr/>
          <p:nvPr/>
        </p:nvGrpSpPr>
        <p:grpSpPr>
          <a:xfrm>
            <a:off x="2278322" y="1689270"/>
            <a:ext cx="1335186" cy="321250"/>
            <a:chOff x="0" y="0"/>
            <a:chExt cx="1335184" cy="321248"/>
          </a:xfrm>
        </p:grpSpPr>
        <p:sp>
          <p:nvSpPr>
            <p:cNvPr id="334" name="Rectangle"/>
            <p:cNvSpPr/>
            <p:nvPr/>
          </p:nvSpPr>
          <p:spPr>
            <a:xfrm>
              <a:off x="0" y="0"/>
              <a:ext cx="1335185"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35" name="Workflows"/>
            <p:cNvSpPr txBox="1"/>
            <p:nvPr/>
          </p:nvSpPr>
          <p:spPr>
            <a:xfrm>
              <a:off x="50482" y="45054"/>
              <a:ext cx="1234221"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Workflows</a:t>
              </a:r>
            </a:p>
          </p:txBody>
        </p:sp>
      </p:grpSp>
      <p:grpSp>
        <p:nvGrpSpPr>
          <p:cNvPr id="339" name="Rectangle 26"/>
          <p:cNvGrpSpPr/>
          <p:nvPr/>
        </p:nvGrpSpPr>
        <p:grpSpPr>
          <a:xfrm>
            <a:off x="3697794" y="1299888"/>
            <a:ext cx="1418907" cy="699945"/>
            <a:chOff x="0" y="0"/>
            <a:chExt cx="1418906" cy="699944"/>
          </a:xfrm>
        </p:grpSpPr>
        <p:sp>
          <p:nvSpPr>
            <p:cNvPr id="337" name="Rectangle"/>
            <p:cNvSpPr/>
            <p:nvPr/>
          </p:nvSpPr>
          <p:spPr>
            <a:xfrm>
              <a:off x="-1" y="-1"/>
              <a:ext cx="1418908" cy="699946"/>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38" name="Value Added Services"/>
            <p:cNvSpPr txBox="1"/>
            <p:nvPr/>
          </p:nvSpPr>
          <p:spPr>
            <a:xfrm>
              <a:off x="50482" y="234401"/>
              <a:ext cx="131794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Value Added Services</a:t>
              </a:r>
            </a:p>
          </p:txBody>
        </p:sp>
      </p:grpSp>
      <p:grpSp>
        <p:nvGrpSpPr>
          <p:cNvPr id="342" name="Rectangle 27"/>
          <p:cNvGrpSpPr/>
          <p:nvPr/>
        </p:nvGrpSpPr>
        <p:grpSpPr>
          <a:xfrm>
            <a:off x="2272364" y="2830608"/>
            <a:ext cx="4326060" cy="321250"/>
            <a:chOff x="0" y="0"/>
            <a:chExt cx="4326059" cy="321248"/>
          </a:xfrm>
        </p:grpSpPr>
        <p:sp>
          <p:nvSpPr>
            <p:cNvPr id="340" name="Rectangle"/>
            <p:cNvSpPr/>
            <p:nvPr/>
          </p:nvSpPr>
          <p:spPr>
            <a:xfrm>
              <a:off x="0" y="0"/>
              <a:ext cx="4326060"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41" name="Raw Data"/>
            <p:cNvSpPr txBox="1"/>
            <p:nvPr/>
          </p:nvSpPr>
          <p:spPr>
            <a:xfrm>
              <a:off x="50482" y="45054"/>
              <a:ext cx="4225096"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Raw Data</a:t>
              </a:r>
            </a:p>
          </p:txBody>
        </p:sp>
      </p:grpSp>
      <p:grpSp>
        <p:nvGrpSpPr>
          <p:cNvPr id="345" name="Rectangle 29"/>
          <p:cNvGrpSpPr/>
          <p:nvPr/>
        </p:nvGrpSpPr>
        <p:grpSpPr>
          <a:xfrm>
            <a:off x="2278782" y="2450206"/>
            <a:ext cx="4326061" cy="321250"/>
            <a:chOff x="0" y="0"/>
            <a:chExt cx="4326059" cy="321248"/>
          </a:xfrm>
        </p:grpSpPr>
        <p:sp>
          <p:nvSpPr>
            <p:cNvPr id="343" name="Rectangle"/>
            <p:cNvSpPr/>
            <p:nvPr/>
          </p:nvSpPr>
          <p:spPr>
            <a:xfrm>
              <a:off x="0" y="0"/>
              <a:ext cx="4326060"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44" name="Linked Data"/>
            <p:cNvSpPr txBox="1"/>
            <p:nvPr/>
          </p:nvSpPr>
          <p:spPr>
            <a:xfrm>
              <a:off x="50482" y="45054"/>
              <a:ext cx="4225096"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Linked Data </a:t>
              </a:r>
            </a:p>
          </p:txBody>
        </p:sp>
      </p:grpSp>
      <p:grpSp>
        <p:nvGrpSpPr>
          <p:cNvPr id="348" name="Rectangle 30"/>
          <p:cNvGrpSpPr/>
          <p:nvPr/>
        </p:nvGrpSpPr>
        <p:grpSpPr>
          <a:xfrm>
            <a:off x="2277899" y="2069805"/>
            <a:ext cx="4326061" cy="321250"/>
            <a:chOff x="0" y="0"/>
            <a:chExt cx="4326059" cy="321248"/>
          </a:xfrm>
        </p:grpSpPr>
        <p:sp>
          <p:nvSpPr>
            <p:cNvPr id="346" name="Rectangle"/>
            <p:cNvSpPr/>
            <p:nvPr/>
          </p:nvSpPr>
          <p:spPr>
            <a:xfrm>
              <a:off x="0" y="0"/>
              <a:ext cx="4326060" cy="321249"/>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47" name="Data Products"/>
            <p:cNvSpPr txBox="1"/>
            <p:nvPr/>
          </p:nvSpPr>
          <p:spPr>
            <a:xfrm>
              <a:off x="50482" y="45054"/>
              <a:ext cx="4225096"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Data Products </a:t>
              </a:r>
            </a:p>
          </p:txBody>
        </p:sp>
      </p:grpSp>
      <p:grpSp>
        <p:nvGrpSpPr>
          <p:cNvPr id="351" name="Rectangle 34"/>
          <p:cNvGrpSpPr/>
          <p:nvPr/>
        </p:nvGrpSpPr>
        <p:grpSpPr>
          <a:xfrm>
            <a:off x="5200534" y="1291717"/>
            <a:ext cx="1418907" cy="699945"/>
            <a:chOff x="0" y="0"/>
            <a:chExt cx="1418906" cy="699944"/>
          </a:xfrm>
        </p:grpSpPr>
        <p:sp>
          <p:nvSpPr>
            <p:cNvPr id="349" name="Rectangle"/>
            <p:cNvSpPr/>
            <p:nvPr/>
          </p:nvSpPr>
          <p:spPr>
            <a:xfrm>
              <a:off x="-1" y="-1"/>
              <a:ext cx="1418908" cy="699946"/>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lgn="ctr">
                <a:defRPr sz="1000">
                  <a:solidFill>
                    <a:srgbClr val="FFFFFF"/>
                  </a:solidFill>
                  <a:latin typeface="Gill Sans"/>
                  <a:ea typeface="Gill Sans"/>
                  <a:cs typeface="Gill Sans"/>
                  <a:sym typeface="Gill Sans"/>
                </a:defRPr>
              </a:pPr>
            </a:p>
          </p:txBody>
        </p:sp>
        <p:sp>
          <p:nvSpPr>
            <p:cNvPr id="350" name="Automation"/>
            <p:cNvSpPr txBox="1"/>
            <p:nvPr/>
          </p:nvSpPr>
          <p:spPr>
            <a:xfrm>
              <a:off x="50482" y="234401"/>
              <a:ext cx="1317942" cy="23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solidFill>
                    <a:srgbClr val="FFFFFF"/>
                  </a:solidFill>
                  <a:latin typeface="Gill Sans"/>
                  <a:ea typeface="Gill Sans"/>
                  <a:cs typeface="Gill Sans"/>
                  <a:sym typeface="Gill Sans"/>
                </a:defRPr>
              </a:lvl1pPr>
            </a:lstStyle>
            <a:p>
              <a:pPr/>
              <a:r>
                <a:t>Automation</a:t>
              </a:r>
            </a:p>
          </p:txBody>
        </p:sp>
      </p:grpSp>
      <p:sp>
        <p:nvSpPr>
          <p:cNvPr id="352" name="Text Placeholder 2"/>
          <p:cNvSpPr txBox="1"/>
          <p:nvPr/>
        </p:nvSpPr>
        <p:spPr>
          <a:xfrm>
            <a:off x="607660" y="3603333"/>
            <a:ext cx="8130470" cy="200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Font typeface="Arial"/>
              <a:buChar char="•"/>
              <a:defRPr sz="1600">
                <a:latin typeface="Gill Sans"/>
                <a:ea typeface="Gill Sans"/>
                <a:cs typeface="Gill Sans"/>
                <a:sym typeface="Gill Sans"/>
              </a:defRPr>
            </a:pPr>
            <a:r>
              <a:t>Six Key Priorities</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Understanding end use cases and workflows that leverage data </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Acquisition of more and better data</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Creating relevant data linkages</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Creation of new data products</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Provision of value added services</a:t>
            </a:r>
            <a:endParaRPr sz="1200">
              <a:latin typeface="Times New Roman"/>
              <a:ea typeface="Times New Roman"/>
              <a:cs typeface="Times New Roman"/>
              <a:sym typeface="Times New Roman"/>
            </a:endParaRPr>
          </a:p>
          <a:p>
            <a:pPr lvl="1" marL="571500" indent="-342900">
              <a:spcBef>
                <a:spcPts val="600"/>
              </a:spcBef>
              <a:buSzPct val="100000"/>
              <a:buAutoNum type="arabicPeriod" startAt="1"/>
              <a:defRPr sz="1400">
                <a:latin typeface="Gill Sans"/>
                <a:ea typeface="Gill Sans"/>
                <a:cs typeface="Gill Sans"/>
                <a:sym typeface="Gill Sans"/>
              </a:defRPr>
            </a:pPr>
            <a:r>
              <a:t>Automation of workflows through applications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7" name="Text Placeholder 1"/>
          <p:cNvSpPr txBox="1"/>
          <p:nvPr>
            <p:ph type="body" sz="quarter" idx="1"/>
          </p:nvPr>
        </p:nvSpPr>
        <p:spPr>
          <a:xfrm>
            <a:off x="579306" y="118436"/>
            <a:ext cx="8242542" cy="1312761"/>
          </a:xfrm>
          <a:prstGeom prst="rect">
            <a:avLst/>
          </a:prstGeom>
        </p:spPr>
        <p:txBody>
          <a:bodyPr/>
          <a:lstStyle/>
          <a:p>
            <a:pPr/>
            <a:r>
              <a:t>Agenda</a:t>
            </a:r>
          </a:p>
        </p:txBody>
      </p:sp>
      <p:sp>
        <p:nvSpPr>
          <p:cNvPr id="1128"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marL="342900" indent="-342900">
              <a:buClr>
                <a:schemeClr val="accent1"/>
              </a:buClr>
              <a:buSzPct val="100000"/>
              <a:buChar char="▪"/>
              <a:defRPr sz="2000">
                <a:latin typeface="Gill Sans"/>
                <a:ea typeface="Gill Sans"/>
                <a:cs typeface="Gill Sans"/>
                <a:sym typeface="Gill Sans"/>
              </a:defRPr>
            </a:pPr>
            <a:r>
              <a:t>Definitions</a:t>
            </a:r>
          </a:p>
          <a:p>
            <a:pPr marL="342900" indent="-342900">
              <a:buClr>
                <a:schemeClr val="accent1"/>
              </a:buClr>
              <a:buSzPct val="100000"/>
              <a:buChar char="▪"/>
              <a:defRPr sz="2000">
                <a:latin typeface="Gill Sans"/>
                <a:ea typeface="Gill Sans"/>
                <a:cs typeface="Gill Sans"/>
                <a:sym typeface="Gill Sans"/>
              </a:defRPr>
            </a:pPr>
            <a:r>
              <a:t>Feedback Loops &amp; Platform Priorities </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Cross-sided Quantity Loop</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Cross-sided Quality Loop</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Feedback Loops for Buyers</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Explicit Evangelism </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Content Marketing Feedback Loop</a:t>
            </a:r>
          </a:p>
          <a:p>
            <a:pPr lvl="1" marL="571500" indent="-342900" algn="l">
              <a:spcBef>
                <a:spcPts val="600"/>
              </a:spcBef>
              <a:buClr>
                <a:schemeClr val="accent1"/>
              </a:buClr>
              <a:buChar char="▪"/>
              <a:defRPr sz="2000">
                <a:solidFill>
                  <a:srgbClr val="000000"/>
                </a:solidFill>
                <a:latin typeface="Gill Sans"/>
                <a:ea typeface="Gill Sans"/>
                <a:cs typeface="Gill Sans"/>
                <a:sym typeface="Gill Sans"/>
              </a:defRPr>
            </a:pPr>
            <a:r>
              <a:t>Negative Feedback Loops</a:t>
            </a:r>
          </a:p>
          <a:p>
            <a:pPr marL="342900" indent="-342900">
              <a:buClr>
                <a:schemeClr val="accent1"/>
              </a:buClr>
              <a:buSzPct val="100000"/>
              <a:buChar char="▪"/>
              <a:defRPr sz="2000">
                <a:latin typeface="Gill Sans"/>
                <a:ea typeface="Gill Sans"/>
                <a:cs typeface="Gill Sans"/>
                <a:sym typeface="Gill Sans"/>
              </a:defRPr>
            </a:pPr>
            <a:r>
              <a:t>Key Scaling Variables </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1" name="Text Placeholder 1"/>
          <p:cNvSpPr txBox="1"/>
          <p:nvPr>
            <p:ph type="body" sz="quarter" idx="1"/>
          </p:nvPr>
        </p:nvSpPr>
        <p:spPr>
          <a:xfrm>
            <a:off x="579306" y="118436"/>
            <a:ext cx="8242542" cy="1312761"/>
          </a:xfrm>
          <a:prstGeom prst="rect">
            <a:avLst/>
          </a:prstGeom>
        </p:spPr>
        <p:txBody>
          <a:bodyPr anchor="ctr"/>
          <a:lstStyle/>
          <a:p>
            <a:pPr/>
            <a:r>
              <a:t>Feedback Loops &amp; Network Effects </a:t>
            </a:r>
          </a:p>
        </p:txBody>
      </p:sp>
      <p:sp>
        <p:nvSpPr>
          <p:cNvPr id="1132" name="Text Placeholder 2"/>
          <p:cNvSpPr/>
          <p:nvPr>
            <p:ph type="body" idx="21"/>
          </p:nvPr>
        </p:nvSpPr>
        <p:spPr>
          <a:xfrm>
            <a:off x="618160" y="1256426"/>
            <a:ext cx="8221910" cy="4780960"/>
          </a:xfrm>
          <a:prstGeom prst="rect">
            <a:avLst/>
          </a:prstGeom>
          <a:extLst>
            <a:ext uri="{C572A759-6A51-4108-AA02-DFA0A04FC94B}">
              <ma14:wrappingTextBoxFlag xmlns:ma14="http://schemas.microsoft.com/office/mac/drawingml/2011/main" val="1"/>
            </a:ext>
          </a:extLst>
        </p:spPr>
        <p:txBody>
          <a:bodyPr/>
          <a:lstStyle/>
          <a:p>
            <a:pPr>
              <a:defRPr sz="2400">
                <a:solidFill>
                  <a:srgbClr val="3095B4"/>
                </a:solidFill>
                <a:latin typeface="Gill Sans"/>
                <a:ea typeface="Gill Sans"/>
                <a:cs typeface="Gill Sans"/>
                <a:sym typeface="Gill Sans"/>
              </a:defRPr>
            </a:pPr>
            <a:r>
              <a:t>Feedback Loops: </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Help us understand the driving forces that will contribute to making the platform a self-sustaining engine and enable it to scale without commensurate investments in scaling internal resources and organizational capabilities. </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Unlike traditional business models, platforms scale by ensuring performance of the key feedback loops.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5"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The Cross-Sided Quantity Loop </a:t>
            </a:r>
          </a:p>
        </p:txBody>
      </p:sp>
      <p:pic>
        <p:nvPicPr>
          <p:cNvPr id="1136" name="Picture 3" descr="Picture 3"/>
          <p:cNvPicPr>
            <a:picLocks noChangeAspect="1"/>
          </p:cNvPicPr>
          <p:nvPr/>
        </p:nvPicPr>
        <p:blipFill>
          <a:blip r:embed="rId2">
            <a:extLst/>
          </a:blip>
          <a:stretch>
            <a:fillRect/>
          </a:stretch>
        </p:blipFill>
        <p:spPr>
          <a:xfrm>
            <a:off x="79051" y="1347657"/>
            <a:ext cx="4361256" cy="3880703"/>
          </a:xfrm>
          <a:prstGeom prst="rect">
            <a:avLst/>
          </a:prstGeom>
          <a:ln w="12700">
            <a:miter lim="400000"/>
          </a:ln>
        </p:spPr>
      </p:pic>
      <p:sp>
        <p:nvSpPr>
          <p:cNvPr id="1137" name="Text Placeholder 2"/>
          <p:cNvSpPr/>
          <p:nvPr>
            <p:ph type="body" idx="21"/>
          </p:nvPr>
        </p:nvSpPr>
        <p:spPr>
          <a:xfrm>
            <a:off x="4512886" y="824106"/>
            <a:ext cx="4631114" cy="5498560"/>
          </a:xfrm>
          <a:prstGeom prst="rect">
            <a:avLst/>
          </a:prstGeom>
          <a:extLst>
            <a:ext uri="{C572A759-6A51-4108-AA02-DFA0A04FC94B}">
              <ma14:wrappingTextBoxFlag xmlns:ma14="http://schemas.microsoft.com/office/mac/drawingml/2011/main" val="1"/>
            </a:ext>
          </a:extLst>
        </p:spPr>
        <p:txBody>
          <a:bodyPr/>
          <a:lstStyle/>
          <a:p>
            <a:pPr>
              <a:defRPr sz="1800">
                <a:solidFill>
                  <a:srgbClr val="3095B4"/>
                </a:solidFill>
                <a:latin typeface="Gill Sans"/>
                <a:ea typeface="Gill Sans"/>
                <a:cs typeface="Gill Sans"/>
                <a:sym typeface="Gill Sans"/>
              </a:defRPr>
            </a:pPr>
            <a:r>
              <a:t>Derived Platform Priorities: </a:t>
            </a:r>
          </a:p>
          <a:p>
            <a:pPr marL="285750" indent="-285750">
              <a:buSzPct val="100000"/>
              <a:buFont typeface="Arial"/>
              <a:buChar char="•"/>
              <a:defRPr sz="1800">
                <a:latin typeface="Gill Sans"/>
                <a:ea typeface="Gill Sans"/>
                <a:cs typeface="Gill Sans"/>
                <a:sym typeface="Gill Sans"/>
              </a:defRPr>
            </a:pPr>
            <a:r>
              <a:t>Data sourcing</a:t>
            </a:r>
          </a:p>
          <a:p>
            <a:pPr marL="285750" indent="-285750">
              <a:buSzPct val="100000"/>
              <a:buFont typeface="Arial"/>
              <a:buChar char="•"/>
              <a:defRPr sz="1800">
                <a:latin typeface="Gill Sans"/>
                <a:ea typeface="Gill Sans"/>
                <a:cs typeface="Gill Sans"/>
                <a:sym typeface="Gill Sans"/>
              </a:defRPr>
            </a:pPr>
            <a:r>
              <a:t>Data linking and creation of data products</a:t>
            </a:r>
          </a:p>
          <a:p>
            <a:pPr marL="285750" indent="-285750">
              <a:buSzPct val="100000"/>
              <a:buFont typeface="Arial"/>
              <a:buChar char="•"/>
              <a:defRPr sz="1800">
                <a:latin typeface="Gill Sans"/>
                <a:ea typeface="Gill Sans"/>
                <a:cs typeface="Gill Sans"/>
                <a:sym typeface="Gill Sans"/>
              </a:defRPr>
            </a:pPr>
            <a:r>
              <a:t>Building a vibrant developer ecosystem</a:t>
            </a:r>
          </a:p>
          <a:p>
            <a:pPr marL="285750" indent="-285750">
              <a:buSzPct val="100000"/>
              <a:buFont typeface="Arial"/>
              <a:buChar char="•"/>
              <a:defRPr sz="1800">
                <a:latin typeface="Gill Sans"/>
                <a:ea typeface="Gill Sans"/>
                <a:cs typeface="Gill Sans"/>
                <a:sym typeface="Gill Sans"/>
              </a:defRPr>
            </a:pPr>
            <a:r>
              <a:t>Creation of dashboards, alerts and notifications to convey feedback to data providers</a:t>
            </a:r>
          </a:p>
          <a:p>
            <a:pPr marL="285750" indent="-285750">
              <a:buSzPct val="100000"/>
              <a:buFont typeface="Arial"/>
              <a:buChar char="•"/>
              <a:defRPr sz="1800">
                <a:latin typeface="Gill Sans"/>
                <a:ea typeface="Gill Sans"/>
                <a:cs typeface="Gill Sans"/>
                <a:sym typeface="Gill Sans"/>
              </a:defRPr>
            </a:pPr>
            <a:r>
              <a:t>Inclusion of elements of feedback and education in the data provider workflow</a:t>
            </a:r>
          </a:p>
          <a:p>
            <a:pPr marL="285750" indent="-285750">
              <a:buSzPct val="100000"/>
              <a:buFont typeface="Arial"/>
              <a:buChar char="•"/>
              <a:defRPr sz="1800">
                <a:latin typeface="Gill Sans"/>
                <a:ea typeface="Gill Sans"/>
                <a:cs typeface="Gill Sans"/>
                <a:sym typeface="Gill Sans"/>
              </a:defRPr>
            </a:pPr>
            <a:r>
              <a:t>Provisioning of explicit feedback tools to buyers</a:t>
            </a:r>
          </a:p>
          <a:p>
            <a:pPr marL="285750" indent="-285750">
              <a:buSzPct val="100000"/>
              <a:buFont typeface="Arial"/>
              <a:buChar char="•"/>
              <a:defRPr sz="1800">
                <a:latin typeface="Gill Sans"/>
                <a:ea typeface="Gill Sans"/>
                <a:cs typeface="Gill Sans"/>
                <a:sym typeface="Gill Sans"/>
              </a:defRPr>
            </a:pPr>
            <a:r>
              <a:t>Market signaling for data providers on the platform in the forms of ratings, badges etc.</a:t>
            </a:r>
          </a:p>
          <a:p>
            <a:pPr marL="285750" indent="-285750">
              <a:buSzPct val="100000"/>
              <a:buFont typeface="Arial"/>
              <a:buChar char="•"/>
              <a:defRPr sz="1800">
                <a:latin typeface="Gill Sans"/>
                <a:ea typeface="Gill Sans"/>
                <a:cs typeface="Gill Sans"/>
                <a:sym typeface="Gill Sans"/>
              </a:defRPr>
            </a:pPr>
            <a:r>
              <a:t>Creation of greater influence on the platform for higher rated providers in search results and feeds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0"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The Cross-Sided Quality Loop </a:t>
            </a:r>
          </a:p>
        </p:txBody>
      </p:sp>
      <p:sp>
        <p:nvSpPr>
          <p:cNvPr id="1141" name="Text Placeholder 2"/>
          <p:cNvSpPr/>
          <p:nvPr>
            <p:ph type="body" idx="21"/>
          </p:nvPr>
        </p:nvSpPr>
        <p:spPr>
          <a:xfrm>
            <a:off x="4512886" y="729537"/>
            <a:ext cx="4631114" cy="5498560"/>
          </a:xfrm>
          <a:prstGeom prst="rect">
            <a:avLst/>
          </a:prstGeom>
          <a:extLst>
            <a:ext uri="{C572A759-6A51-4108-AA02-DFA0A04FC94B}">
              <ma14:wrappingTextBoxFlag xmlns:ma14="http://schemas.microsoft.com/office/mac/drawingml/2011/main" val="1"/>
            </a:ext>
          </a:extLst>
        </p:spPr>
        <p:txBody>
          <a:bodyPr/>
          <a:lstStyle/>
          <a:p>
            <a:pPr>
              <a:defRPr sz="1800">
                <a:solidFill>
                  <a:srgbClr val="3095B4"/>
                </a:solidFill>
                <a:latin typeface="Gill Sans"/>
                <a:ea typeface="Gill Sans"/>
                <a:cs typeface="Gill Sans"/>
                <a:sym typeface="Gill Sans"/>
              </a:defRPr>
            </a:pPr>
            <a:r>
              <a:t>Derived Platform Priorities: </a:t>
            </a:r>
          </a:p>
          <a:p>
            <a:pPr marL="285750" indent="-285750">
              <a:buSzPct val="100000"/>
              <a:buFont typeface="Arial"/>
              <a:buChar char="•"/>
              <a:defRPr sz="1800">
                <a:latin typeface="Gill Sans"/>
                <a:ea typeface="Gill Sans"/>
                <a:cs typeface="Gill Sans"/>
                <a:sym typeface="Gill Sans"/>
              </a:defRPr>
            </a:pPr>
            <a:r>
              <a:t>Completeness</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Usage intelligence to identify key data gaps</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Feedback on popular use cases </a:t>
            </a:r>
          </a:p>
          <a:p>
            <a:pPr marL="285750" indent="-285750">
              <a:buSzPct val="100000"/>
              <a:buFont typeface="Arial"/>
              <a:buChar char="•"/>
              <a:defRPr sz="1800">
                <a:latin typeface="Gill Sans"/>
                <a:ea typeface="Gill Sans"/>
                <a:cs typeface="Gill Sans"/>
                <a:sym typeface="Gill Sans"/>
              </a:defRPr>
            </a:pPr>
            <a:r>
              <a:t>Accuracy</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Feedback in terms of supplier reputation and data quality</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Education </a:t>
            </a:r>
          </a:p>
          <a:p>
            <a:pPr marL="285750" indent="-285750">
              <a:buSzPct val="100000"/>
              <a:buFont typeface="Arial"/>
              <a:buChar char="•"/>
              <a:defRPr sz="1800">
                <a:latin typeface="Gill Sans"/>
                <a:ea typeface="Gill Sans"/>
                <a:cs typeface="Gill Sans"/>
                <a:sym typeface="Gill Sans"/>
              </a:defRPr>
            </a:pPr>
            <a:r>
              <a:t>Timeliness</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Feedback in terms of supplier reputation and data quality</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Periodic automated notifications</a:t>
            </a:r>
          </a:p>
          <a:p>
            <a:pPr marL="285750" indent="-285750">
              <a:buSzPct val="100000"/>
              <a:buFont typeface="Arial"/>
              <a:buChar char="•"/>
              <a:defRPr sz="1800">
                <a:latin typeface="Gill Sans"/>
                <a:ea typeface="Gill Sans"/>
                <a:cs typeface="Gill Sans"/>
                <a:sym typeface="Gill Sans"/>
              </a:defRPr>
            </a:pPr>
            <a:r>
              <a:t>Consistency</a:t>
            </a:r>
          </a:p>
          <a:p>
            <a:pPr lvl="1" marL="514350" indent="-285750" algn="l">
              <a:spcBef>
                <a:spcPts val="600"/>
              </a:spcBef>
              <a:buFont typeface="Arial"/>
              <a:buChar char="•"/>
              <a:defRPr sz="1800">
                <a:solidFill>
                  <a:srgbClr val="000000"/>
                </a:solidFill>
                <a:latin typeface="Gill Sans"/>
                <a:ea typeface="Gill Sans"/>
                <a:cs typeface="Gill Sans"/>
                <a:sym typeface="Gill Sans"/>
              </a:defRPr>
            </a:pPr>
            <a:r>
              <a:t>Leverage peer comparison and benchmarking</a:t>
            </a:r>
          </a:p>
        </p:txBody>
      </p:sp>
      <p:pic>
        <p:nvPicPr>
          <p:cNvPr id="1142" name="Picture 4" descr="Picture 4"/>
          <p:cNvPicPr>
            <a:picLocks noChangeAspect="1"/>
          </p:cNvPicPr>
          <p:nvPr/>
        </p:nvPicPr>
        <p:blipFill>
          <a:blip r:embed="rId2">
            <a:extLst/>
          </a:blip>
          <a:stretch>
            <a:fillRect/>
          </a:stretch>
        </p:blipFill>
        <p:spPr>
          <a:xfrm>
            <a:off x="124207" y="1387539"/>
            <a:ext cx="4318319" cy="2962671"/>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4"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5"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Feedback Loop for Buyers</a:t>
            </a:r>
          </a:p>
        </p:txBody>
      </p:sp>
      <p:sp>
        <p:nvSpPr>
          <p:cNvPr id="1146" name="Text Placeholder 2"/>
          <p:cNvSpPr/>
          <p:nvPr>
            <p:ph type="body" idx="21"/>
          </p:nvPr>
        </p:nvSpPr>
        <p:spPr>
          <a:xfrm>
            <a:off x="4796630" y="729537"/>
            <a:ext cx="4347370" cy="5498560"/>
          </a:xfrm>
          <a:prstGeom prst="rect">
            <a:avLst/>
          </a:prstGeom>
          <a:extLst>
            <a:ext uri="{C572A759-6A51-4108-AA02-DFA0A04FC94B}">
              <ma14:wrappingTextBoxFlag xmlns:ma14="http://schemas.microsoft.com/office/mac/drawingml/2011/main" val="1"/>
            </a:ext>
          </a:extLst>
        </p:spPr>
        <p:txBody>
          <a:bodyPr/>
          <a:lstStyle/>
          <a:p>
            <a:pPr>
              <a:defRPr sz="1800">
                <a:solidFill>
                  <a:srgbClr val="3095B4"/>
                </a:solidFill>
                <a:latin typeface="Gill Sans"/>
                <a:ea typeface="Gill Sans"/>
                <a:cs typeface="Gill Sans"/>
                <a:sym typeface="Gill Sans"/>
              </a:defRPr>
            </a:pPr>
            <a:r>
              <a:t>Derived Platform Priorities: </a:t>
            </a:r>
          </a:p>
          <a:p>
            <a:pPr marL="285750" indent="-285750">
              <a:buSzPct val="100000"/>
              <a:buFont typeface="Arial"/>
              <a:buChar char="•"/>
              <a:defRPr sz="1800">
                <a:latin typeface="Gill Sans"/>
                <a:ea typeface="Gill Sans"/>
                <a:cs typeface="Gill Sans"/>
                <a:sym typeface="Gill Sans"/>
              </a:defRPr>
            </a:pPr>
            <a:r>
              <a:t>Platform intelligence to capture usage data and determine usage/purchase insights</a:t>
            </a:r>
          </a:p>
          <a:p>
            <a:pPr marL="285750" indent="-285750">
              <a:buSzPct val="100000"/>
              <a:buFont typeface="Arial"/>
              <a:buChar char="•"/>
              <a:defRPr sz="1800">
                <a:latin typeface="Gill Sans"/>
                <a:ea typeface="Gill Sans"/>
                <a:cs typeface="Gill Sans"/>
                <a:sym typeface="Gill Sans"/>
              </a:defRPr>
            </a:pPr>
            <a:r>
              <a:t>Education to encourage buyers to understand how to better use the platform based on past usage</a:t>
            </a:r>
          </a:p>
          <a:p>
            <a:pPr marL="285750" indent="-285750">
              <a:buSzPct val="100000"/>
              <a:buFont typeface="Arial"/>
              <a:buChar char="•"/>
              <a:defRPr sz="1800">
                <a:latin typeface="Gill Sans"/>
                <a:ea typeface="Gill Sans"/>
                <a:cs typeface="Gill Sans"/>
                <a:sym typeface="Gill Sans"/>
              </a:defRPr>
            </a:pPr>
            <a:r>
              <a:t>Recommendation engine to make recommendations on up-sells, cross-sells and new sales</a:t>
            </a:r>
          </a:p>
        </p:txBody>
      </p:sp>
      <p:pic>
        <p:nvPicPr>
          <p:cNvPr id="1147" name="Picture 5" descr="Picture 5"/>
          <p:cNvPicPr>
            <a:picLocks noChangeAspect="1"/>
          </p:cNvPicPr>
          <p:nvPr/>
        </p:nvPicPr>
        <p:blipFill>
          <a:blip r:embed="rId2">
            <a:extLst/>
          </a:blip>
          <a:stretch>
            <a:fillRect/>
          </a:stretch>
        </p:blipFill>
        <p:spPr>
          <a:xfrm>
            <a:off x="60822" y="1134837"/>
            <a:ext cx="4748758" cy="3080275"/>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0"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Feedback Loop for Buyers</a:t>
            </a:r>
          </a:p>
        </p:txBody>
      </p:sp>
      <p:pic>
        <p:nvPicPr>
          <p:cNvPr id="1151" name="Picture 3" descr="Picture 3"/>
          <p:cNvPicPr>
            <a:picLocks noChangeAspect="1"/>
          </p:cNvPicPr>
          <p:nvPr/>
        </p:nvPicPr>
        <p:blipFill>
          <a:blip r:embed="rId2">
            <a:extLst/>
          </a:blip>
          <a:stretch>
            <a:fillRect/>
          </a:stretch>
        </p:blipFill>
        <p:spPr>
          <a:xfrm>
            <a:off x="1511300" y="1447800"/>
            <a:ext cx="6108700" cy="3962400"/>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4"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Explicit Evangelism</a:t>
            </a:r>
          </a:p>
        </p:txBody>
      </p:sp>
      <p:pic>
        <p:nvPicPr>
          <p:cNvPr id="1155" name="Picture 1" descr="Picture 1"/>
          <p:cNvPicPr>
            <a:picLocks noChangeAspect="1"/>
          </p:cNvPicPr>
          <p:nvPr/>
        </p:nvPicPr>
        <p:blipFill>
          <a:blip r:embed="rId2">
            <a:extLst/>
          </a:blip>
          <a:stretch>
            <a:fillRect/>
          </a:stretch>
        </p:blipFill>
        <p:spPr>
          <a:xfrm>
            <a:off x="1511300" y="1663700"/>
            <a:ext cx="6108700" cy="3530600"/>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8"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Content Marketing Feedback Loop</a:t>
            </a:r>
          </a:p>
        </p:txBody>
      </p:sp>
      <p:pic>
        <p:nvPicPr>
          <p:cNvPr id="1159" name="Picture 3" descr="Picture 3"/>
          <p:cNvPicPr>
            <a:picLocks noChangeAspect="1"/>
          </p:cNvPicPr>
          <p:nvPr/>
        </p:nvPicPr>
        <p:blipFill>
          <a:blip r:embed="rId2">
            <a:extLst/>
          </a:blip>
          <a:stretch>
            <a:fillRect/>
          </a:stretch>
        </p:blipFill>
        <p:spPr>
          <a:xfrm>
            <a:off x="1511300" y="1333500"/>
            <a:ext cx="6108700" cy="4178300"/>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1"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2" name="Text Placeholder 2"/>
          <p:cNvSpPr txBox="1"/>
          <p:nvPr>
            <p:ph type="body" sz="quarter" idx="1"/>
          </p:nvPr>
        </p:nvSpPr>
        <p:spPr>
          <a:xfrm>
            <a:off x="579306" y="118437"/>
            <a:ext cx="8242542" cy="984950"/>
          </a:xfrm>
          <a:prstGeom prst="rect">
            <a:avLst/>
          </a:prstGeom>
        </p:spPr>
        <p:txBody>
          <a:bodyPr anchor="ctr"/>
          <a:lstStyle/>
          <a:p>
            <a:pPr>
              <a:defRPr>
                <a:solidFill>
                  <a:srgbClr val="FF0000"/>
                </a:solidFill>
                <a:latin typeface="Gill Sans"/>
                <a:ea typeface="Gill Sans"/>
                <a:cs typeface="Gill Sans"/>
                <a:sym typeface="Gill Sans"/>
              </a:defRPr>
            </a:pPr>
            <a:r>
              <a:t>Negative Feedback Loop</a:t>
            </a:r>
            <a:r>
              <a:rPr>
                <a:solidFill>
                  <a:srgbClr val="FF6600"/>
                </a:solidFill>
              </a:rPr>
              <a:t>: </a:t>
            </a:r>
            <a:r>
              <a:rPr>
                <a:solidFill>
                  <a:srgbClr val="3095B4"/>
                </a:solidFill>
              </a:rPr>
              <a:t>Curation Fails to Scale</a:t>
            </a:r>
          </a:p>
        </p:txBody>
      </p:sp>
      <p:pic>
        <p:nvPicPr>
          <p:cNvPr id="1163" name="Picture 5" descr="Picture 5"/>
          <p:cNvPicPr>
            <a:picLocks noChangeAspect="1"/>
          </p:cNvPicPr>
          <p:nvPr/>
        </p:nvPicPr>
        <p:blipFill>
          <a:blip r:embed="rId2">
            <a:extLst/>
          </a:blip>
          <a:stretch>
            <a:fillRect/>
          </a:stretch>
        </p:blipFill>
        <p:spPr>
          <a:xfrm>
            <a:off x="1515426" y="1418271"/>
            <a:ext cx="6113147" cy="4021456"/>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6" name="Text Placeholder 2"/>
          <p:cNvSpPr txBox="1"/>
          <p:nvPr>
            <p:ph type="body" sz="quarter" idx="1"/>
          </p:nvPr>
        </p:nvSpPr>
        <p:spPr>
          <a:xfrm>
            <a:off x="579306" y="118437"/>
            <a:ext cx="8242542" cy="984950"/>
          </a:xfrm>
          <a:prstGeom prst="rect">
            <a:avLst/>
          </a:prstGeom>
        </p:spPr>
        <p:txBody>
          <a:bodyPr anchor="ctr"/>
          <a:lstStyle/>
          <a:p>
            <a:pPr>
              <a:defRPr>
                <a:solidFill>
                  <a:srgbClr val="FF0000"/>
                </a:solidFill>
                <a:latin typeface="Gill Sans"/>
                <a:ea typeface="Gill Sans"/>
                <a:cs typeface="Gill Sans"/>
                <a:sym typeface="Gill Sans"/>
              </a:defRPr>
            </a:pPr>
            <a:r>
              <a:t>Negative Feedback Loop</a:t>
            </a:r>
            <a:r>
              <a:rPr>
                <a:solidFill>
                  <a:srgbClr val="FF6600"/>
                </a:solidFill>
              </a:rPr>
              <a:t>: </a:t>
            </a:r>
            <a:r>
              <a:rPr>
                <a:solidFill>
                  <a:srgbClr val="3095B4"/>
                </a:solidFill>
              </a:rPr>
              <a:t>Fairness and Governance Complexities</a:t>
            </a:r>
          </a:p>
        </p:txBody>
      </p:sp>
      <p:pic>
        <p:nvPicPr>
          <p:cNvPr id="1167" name="Picture 3" descr="Picture 3"/>
          <p:cNvPicPr>
            <a:picLocks noChangeAspect="1"/>
          </p:cNvPicPr>
          <p:nvPr/>
        </p:nvPicPr>
        <p:blipFill>
          <a:blip r:embed="rId2">
            <a:extLst/>
          </a:blip>
          <a:stretch>
            <a:fillRect/>
          </a:stretch>
        </p:blipFill>
        <p:spPr>
          <a:xfrm>
            <a:off x="1515426" y="1689100"/>
            <a:ext cx="6113147" cy="34798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Text Placeholder 1"/>
          <p:cNvSpPr txBox="1"/>
          <p:nvPr>
            <p:ph type="body" sz="quarter" idx="1"/>
          </p:nvPr>
        </p:nvSpPr>
        <p:spPr>
          <a:xfrm>
            <a:off x="449248" y="3580922"/>
            <a:ext cx="8242542" cy="264141"/>
          </a:xfrm>
          <a:prstGeom prst="rect">
            <a:avLst/>
          </a:prstGeom>
        </p:spPr>
        <p:txBody>
          <a:bodyPr/>
          <a:lstStyle/>
          <a:p>
            <a:pPr/>
            <a:r>
              <a:t>Managed Business Data Platform</a:t>
            </a:r>
          </a:p>
        </p:txBody>
      </p:sp>
      <p:sp>
        <p:nvSpPr>
          <p:cNvPr id="355"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Ojas Patel &amp; Sreeni Sathyanarayana – Sage IQ Consulting</a:t>
            </a:r>
          </a:p>
          <a:p>
            <a:pPr/>
            <a:r>
              <a:t>June 30, 2015</a:t>
            </a:r>
          </a:p>
        </p:txBody>
      </p:sp>
      <p:sp>
        <p:nvSpPr>
          <p:cNvPr id="356" name="Text Placeholder 3"/>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Strategic and Architectural Considerations</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0" name="Text Placeholder 2"/>
          <p:cNvSpPr txBox="1"/>
          <p:nvPr>
            <p:ph type="body" sz="quarter" idx="1"/>
          </p:nvPr>
        </p:nvSpPr>
        <p:spPr>
          <a:xfrm>
            <a:off x="579306" y="118437"/>
            <a:ext cx="8242542" cy="984950"/>
          </a:xfrm>
          <a:prstGeom prst="rect">
            <a:avLst/>
          </a:prstGeom>
        </p:spPr>
        <p:txBody>
          <a:bodyPr anchor="ctr"/>
          <a:lstStyle/>
          <a:p>
            <a:pPr>
              <a:defRPr>
                <a:solidFill>
                  <a:srgbClr val="FF0000"/>
                </a:solidFill>
                <a:latin typeface="Gill Sans"/>
                <a:ea typeface="Gill Sans"/>
                <a:cs typeface="Gill Sans"/>
                <a:sym typeface="Gill Sans"/>
              </a:defRPr>
            </a:pPr>
            <a:r>
              <a:t>Negative Feedback Loop</a:t>
            </a:r>
            <a:r>
              <a:rPr>
                <a:solidFill>
                  <a:srgbClr val="FF6600"/>
                </a:solidFill>
              </a:rPr>
              <a:t>: </a:t>
            </a:r>
            <a:r>
              <a:rPr>
                <a:solidFill>
                  <a:srgbClr val="3095B4"/>
                </a:solidFill>
              </a:rPr>
              <a:t>Off-Platform Collusion of Data Providers</a:t>
            </a:r>
          </a:p>
        </p:txBody>
      </p:sp>
      <p:pic>
        <p:nvPicPr>
          <p:cNvPr id="1171" name="Picture 4" descr="Picture 4"/>
          <p:cNvPicPr>
            <a:picLocks noChangeAspect="1"/>
          </p:cNvPicPr>
          <p:nvPr/>
        </p:nvPicPr>
        <p:blipFill>
          <a:blip r:embed="rId2">
            <a:extLst/>
          </a:blip>
          <a:stretch>
            <a:fillRect/>
          </a:stretch>
        </p:blipFill>
        <p:spPr>
          <a:xfrm>
            <a:off x="1986209" y="1161856"/>
            <a:ext cx="5318083" cy="4678004"/>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4"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Key Scaling Variables </a:t>
            </a:r>
          </a:p>
        </p:txBody>
      </p:sp>
      <p:sp>
        <p:nvSpPr>
          <p:cNvPr id="1175" name="Text Placeholder 2"/>
          <p:cNvSpPr/>
          <p:nvPr>
            <p:ph type="body" idx="21"/>
          </p:nvPr>
        </p:nvSpPr>
        <p:spPr>
          <a:xfrm>
            <a:off x="256720" y="1891395"/>
            <a:ext cx="8769061" cy="4390744"/>
          </a:xfrm>
          <a:prstGeom prst="rect">
            <a:avLst/>
          </a:prstGeom>
          <a:extLst>
            <a:ext uri="{C572A759-6A51-4108-AA02-DFA0A04FC94B}">
              <ma14:wrappingTextBoxFlag xmlns:ma14="http://schemas.microsoft.com/office/mac/drawingml/2011/main" val="1"/>
            </a:ext>
          </a:extLst>
        </p:spPr>
        <p:txBody>
          <a:bodyPr/>
          <a:lstStyle/>
          <a:p>
            <a:pPr>
              <a:defRPr sz="1800">
                <a:solidFill>
                  <a:srgbClr val="3095B4"/>
                </a:solidFill>
                <a:latin typeface="Gill Sans"/>
                <a:ea typeface="Gill Sans"/>
                <a:cs typeface="Gill Sans"/>
                <a:sym typeface="Gill Sans"/>
              </a:defRPr>
            </a:pPr>
            <a:r>
              <a:t>Network Effects: </a:t>
            </a:r>
          </a:p>
          <a:p>
            <a:pPr marL="285750" indent="-285750">
              <a:buSzPct val="100000"/>
              <a:buFont typeface="Arial"/>
              <a:buChar char="•"/>
              <a:defRPr sz="1800">
                <a:latin typeface="Gill Sans"/>
                <a:ea typeface="Gill Sans"/>
                <a:cs typeface="Gill Sans"/>
                <a:sym typeface="Gill Sans"/>
              </a:defRPr>
            </a:pPr>
            <a:r>
              <a:t>More and better data increase platform’s ability to create more data products.</a:t>
            </a:r>
          </a:p>
          <a:p>
            <a:pPr marL="285750" indent="-285750">
              <a:buSzPct val="100000"/>
              <a:buFont typeface="Arial"/>
              <a:buChar char="•"/>
              <a:defRPr sz="1800">
                <a:latin typeface="Gill Sans"/>
                <a:ea typeface="Gill Sans"/>
                <a:cs typeface="Gill Sans"/>
                <a:sym typeface="Gill Sans"/>
              </a:defRPr>
            </a:pPr>
            <a:r>
              <a:t>More linkages within data and more creation of data products power more use cases.</a:t>
            </a:r>
          </a:p>
          <a:p>
            <a:pPr marL="285750" indent="-285750">
              <a:buSzPct val="100000"/>
              <a:buFont typeface="Arial"/>
              <a:buChar char="•"/>
              <a:defRPr sz="1800">
                <a:latin typeface="Gill Sans"/>
                <a:ea typeface="Gill Sans"/>
                <a:cs typeface="Gill Sans"/>
                <a:sym typeface="Gill Sans"/>
              </a:defRPr>
            </a:pPr>
            <a:r>
              <a:t>Provision of apps and services helps platform gain deeper ownership of the use cases.</a:t>
            </a:r>
          </a:p>
          <a:p>
            <a:pPr marL="285750" indent="-285750">
              <a:buSzPct val="100000"/>
              <a:buFont typeface="Arial"/>
              <a:buChar char="•"/>
              <a:defRPr sz="1800">
                <a:latin typeface="Gill Sans"/>
                <a:ea typeface="Gill Sans"/>
                <a:cs typeface="Gill Sans"/>
                <a:sym typeface="Gill Sans"/>
              </a:defRPr>
            </a:pPr>
            <a:r>
              <a:t>Deeper ownership of the use cases helps platform charge higher per transaction and also helps gather better intelligence on buyers.</a:t>
            </a:r>
          </a:p>
          <a:p>
            <a:pPr marL="285750" indent="-285750">
              <a:buSzPct val="100000"/>
              <a:buFont typeface="Arial"/>
              <a:buChar char="•"/>
              <a:defRPr sz="1800">
                <a:latin typeface="Gill Sans"/>
                <a:ea typeface="Gill Sans"/>
                <a:cs typeface="Gill Sans"/>
                <a:sym typeface="Gill Sans"/>
              </a:defRPr>
            </a:pPr>
            <a:r>
              <a:t>Greater capture of usage intelligence helps platform cross-sell and up-sell better.</a:t>
            </a:r>
          </a:p>
          <a:p>
            <a:pPr marL="285750" indent="-285750">
              <a:buSzPct val="100000"/>
              <a:buFont typeface="Arial"/>
              <a:buChar char="•"/>
              <a:defRPr sz="1800">
                <a:latin typeface="Gill Sans"/>
                <a:ea typeface="Gill Sans"/>
                <a:cs typeface="Gill Sans"/>
                <a:sym typeface="Gill Sans"/>
              </a:defRPr>
            </a:pPr>
            <a:r>
              <a:t>The platform’s ability to capture and convey explicit and implicit feedback, both to buyers and sellers, helps encourage desirable behaviors and discourage undesirable ones.</a:t>
            </a:r>
          </a:p>
          <a:p>
            <a:pPr marL="285750" indent="-285750">
              <a:buSzPct val="100000"/>
              <a:buFont typeface="Arial"/>
              <a:buChar char="•"/>
              <a:defRPr sz="1800">
                <a:latin typeface="Gill Sans"/>
                <a:ea typeface="Gill Sans"/>
                <a:cs typeface="Gill Sans"/>
                <a:sym typeface="Gill Sans"/>
              </a:defRPr>
            </a:pPr>
            <a:r>
              <a:t>The platform’s ability to educate all participants, through personalized feedback and through widespread evangelism, on how to use the platform better, leads to a healthier and stronger ecosystem.</a:t>
            </a:r>
          </a:p>
        </p:txBody>
      </p:sp>
      <p:pic>
        <p:nvPicPr>
          <p:cNvPr id="1176" name="Picture 1" descr="Picture 1"/>
          <p:cNvPicPr>
            <a:picLocks noChangeAspect="1"/>
          </p:cNvPicPr>
          <p:nvPr/>
        </p:nvPicPr>
        <p:blipFill>
          <a:blip r:embed="rId2">
            <a:extLst/>
          </a:blip>
          <a:stretch>
            <a:fillRect/>
          </a:stretch>
        </p:blipFill>
        <p:spPr>
          <a:xfrm>
            <a:off x="4648003" y="211454"/>
            <a:ext cx="4093883" cy="2085242"/>
          </a:xfrm>
          <a:prstGeom prst="rect">
            <a:avLst/>
          </a:prstGeom>
          <a:ln w="12700">
            <a:miter lim="400000"/>
          </a:ln>
        </p:spPr>
      </p:pic>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8" name="Text Placeholder 1"/>
          <p:cNvSpPr txBox="1"/>
          <p:nvPr>
            <p:ph type="body" sz="quarter" idx="1"/>
          </p:nvPr>
        </p:nvSpPr>
        <p:spPr>
          <a:xfrm>
            <a:off x="449248" y="3580922"/>
            <a:ext cx="8242542" cy="264141"/>
          </a:xfrm>
          <a:prstGeom prst="rect">
            <a:avLst/>
          </a:prstGeom>
        </p:spPr>
        <p:txBody>
          <a:bodyPr/>
          <a:lstStyle/>
          <a:p>
            <a:pPr/>
            <a:r>
              <a:t>Managed Business Data Platform</a:t>
            </a:r>
          </a:p>
        </p:txBody>
      </p:sp>
      <p:sp>
        <p:nvSpPr>
          <p:cNvPr id="1179" name="Text Placeholder 2"/>
          <p:cNvSpPr/>
          <p:nvPr>
            <p:ph type="body" idx="21"/>
          </p:nvPr>
        </p:nvSpPr>
        <p:spPr>
          <a:xfrm>
            <a:off x="449262" y="4298484"/>
            <a:ext cx="8235951" cy="777081"/>
          </a:xfrm>
          <a:prstGeom prst="rect">
            <a:avLst/>
          </a:prstGeom>
          <a:extLst>
            <a:ext uri="{C572A759-6A51-4108-AA02-DFA0A04FC94B}">
              <ma14:wrappingTextBoxFlag xmlns:ma14="http://schemas.microsoft.com/office/mac/drawingml/2011/main" val="1"/>
            </a:ext>
          </a:extLst>
        </p:spPr>
        <p:txBody>
          <a:bodyPr/>
          <a:lstStyle/>
          <a:p>
            <a:pPr/>
            <a:r>
              <a:t>Ojas Patel &amp; Sreeni Sathyanarayana – Sage IQ Consulting</a:t>
            </a:r>
          </a:p>
          <a:p>
            <a:pPr/>
            <a:r>
              <a:t>June 30, 2015</a:t>
            </a:r>
          </a:p>
        </p:txBody>
      </p:sp>
      <p:sp>
        <p:nvSpPr>
          <p:cNvPr id="1180" name="Text Placeholder 3"/>
          <p:cNvSpPr/>
          <p:nvPr>
            <p:ph type="body" idx="22"/>
          </p:nvPr>
        </p:nvSpPr>
        <p:spPr>
          <a:xfrm>
            <a:off x="449248" y="2196525"/>
            <a:ext cx="8242542" cy="1312760"/>
          </a:xfrm>
          <a:prstGeom prst="rect">
            <a:avLst/>
          </a:prstGeom>
          <a:extLst>
            <a:ext uri="{C572A759-6A51-4108-AA02-DFA0A04FC94B}">
              <ma14:wrappingTextBoxFlag xmlns:ma14="http://schemas.microsoft.com/office/mac/drawingml/2011/main" val="1"/>
            </a:ext>
          </a:extLst>
        </p:spPr>
        <p:txBody>
          <a:bodyPr/>
          <a:lstStyle/>
          <a:p>
            <a:pPr/>
            <a:r>
              <a:t>Metrics &amp; Platform Health</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2" name="Text Placeholder 1"/>
          <p:cNvSpPr txBox="1"/>
          <p:nvPr>
            <p:ph type="body" sz="quarter" idx="1"/>
          </p:nvPr>
        </p:nvSpPr>
        <p:spPr>
          <a:xfrm>
            <a:off x="579306" y="118436"/>
            <a:ext cx="8242542" cy="1312761"/>
          </a:xfrm>
          <a:prstGeom prst="rect">
            <a:avLst/>
          </a:prstGeom>
        </p:spPr>
        <p:txBody>
          <a:bodyPr/>
          <a:lstStyle/>
          <a:p>
            <a:pPr/>
            <a:r>
              <a:t>Agenda</a:t>
            </a:r>
          </a:p>
        </p:txBody>
      </p:sp>
      <p:sp>
        <p:nvSpPr>
          <p:cNvPr id="1183"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4"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Platform Health vs. Performance; Goals </a:t>
            </a:r>
          </a:p>
          <a:p>
            <a:pPr lvl="1" marL="0" indent="457200" algn="l">
              <a:spcBef>
                <a:spcPts val="600"/>
              </a:spcBef>
              <a:buSzTx/>
              <a:buNone/>
              <a:defRPr>
                <a:solidFill>
                  <a:srgbClr val="000000"/>
                </a:solidFill>
                <a:latin typeface="Times New Roman"/>
                <a:ea typeface="Times New Roman"/>
                <a:cs typeface="Times New Roman"/>
                <a:sym typeface="Times New Roman"/>
              </a:defRPr>
            </a:pPr>
            <a:r>
              <a:t>Depth of Use Case Captured  </a:t>
            </a:r>
          </a:p>
          <a:p>
            <a:pPr lvl="1" marL="0" indent="457200" algn="l">
              <a:spcBef>
                <a:spcPts val="600"/>
              </a:spcBef>
              <a:buSzTx/>
              <a:buNone/>
              <a:defRPr>
                <a:solidFill>
                  <a:srgbClr val="000000"/>
                </a:solidFill>
                <a:latin typeface="Times New Roman"/>
                <a:ea typeface="Times New Roman"/>
                <a:cs typeface="Times New Roman"/>
                <a:sym typeface="Times New Roman"/>
              </a:defRPr>
            </a:pPr>
            <a:r>
              <a:t>Curation by Data Providers </a:t>
            </a:r>
          </a:p>
          <a:p>
            <a:pPr lvl="1" marL="0" indent="457200" algn="l">
              <a:spcBef>
                <a:spcPts val="600"/>
              </a:spcBef>
              <a:buSzTx/>
              <a:buNone/>
              <a:defRPr>
                <a:solidFill>
                  <a:srgbClr val="000000"/>
                </a:solidFill>
                <a:latin typeface="Times New Roman"/>
                <a:ea typeface="Times New Roman"/>
                <a:cs typeface="Times New Roman"/>
                <a:sym typeface="Times New Roman"/>
              </a:defRPr>
            </a:pPr>
            <a:r>
              <a:t>Ensuring Quality with Scale </a:t>
            </a:r>
          </a:p>
          <a:p>
            <a:pPr lvl="1" marL="0" indent="457200" algn="l">
              <a:spcBef>
                <a:spcPts val="600"/>
              </a:spcBef>
              <a:buSzTx/>
              <a:buNone/>
              <a:defRPr>
                <a:solidFill>
                  <a:srgbClr val="000000"/>
                </a:solidFill>
                <a:latin typeface="Times New Roman"/>
                <a:ea typeface="Times New Roman"/>
                <a:cs typeface="Times New Roman"/>
                <a:sym typeface="Times New Roman"/>
              </a:defRPr>
            </a:pPr>
            <a:r>
              <a:t>Repeat Purchase by Buyers </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6" name="Text Placeholder 1"/>
          <p:cNvSpPr txBox="1"/>
          <p:nvPr>
            <p:ph type="body" sz="quarter" idx="1"/>
          </p:nvPr>
        </p:nvSpPr>
        <p:spPr>
          <a:xfrm>
            <a:off x="579306" y="118436"/>
            <a:ext cx="8242542" cy="1312761"/>
          </a:xfrm>
          <a:prstGeom prst="rect">
            <a:avLst/>
          </a:prstGeom>
        </p:spPr>
        <p:txBody>
          <a:bodyPr/>
          <a:lstStyle/>
          <a:p>
            <a:pPr/>
            <a:r>
              <a:t>Platform Health vs. Performance </a:t>
            </a:r>
          </a:p>
        </p:txBody>
      </p:sp>
      <p:sp>
        <p:nvSpPr>
          <p:cNvPr id="1187"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8"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Platform Performance: </a:t>
            </a:r>
          </a:p>
          <a:p>
            <a:pPr lvl="2" marL="0" indent="914400" algn="l">
              <a:spcBef>
                <a:spcPts val="600"/>
              </a:spcBef>
              <a:buSzTx/>
              <a:buNone/>
              <a:defRPr>
                <a:solidFill>
                  <a:srgbClr val="000000"/>
                </a:solidFill>
                <a:latin typeface="Times New Roman"/>
                <a:ea typeface="Times New Roman"/>
                <a:cs typeface="Times New Roman"/>
                <a:sym typeface="Times New Roman"/>
              </a:defRPr>
            </a:pPr>
            <a:r>
              <a:t>Macro metrics such as overall sales, number of data products, number of data providers, etc. </a:t>
            </a:r>
          </a:p>
          <a:p>
            <a:pPr lvl="2" marL="0" indent="914400" algn="l">
              <a:spcBef>
                <a:spcPts val="600"/>
              </a:spcBef>
              <a:buSzTx/>
              <a:buNone/>
              <a:defRPr>
                <a:solidFill>
                  <a:srgbClr val="000000"/>
                </a:solidFill>
                <a:latin typeface="Times New Roman"/>
                <a:ea typeface="Times New Roman"/>
                <a:cs typeface="Times New Roman"/>
                <a:sym typeface="Times New Roman"/>
              </a:defRPr>
            </a:pPr>
            <a:r>
              <a:t>Demonstrates the growth of the Platform </a:t>
            </a:r>
          </a:p>
          <a:p>
            <a:pPr/>
            <a:r>
              <a:t>Platform Health: </a:t>
            </a:r>
          </a:p>
          <a:p>
            <a:pPr lvl="2" marL="0" indent="914400" algn="l">
              <a:spcBef>
                <a:spcPts val="600"/>
              </a:spcBef>
              <a:buSzTx/>
              <a:buNone/>
              <a:defRPr>
                <a:solidFill>
                  <a:srgbClr val="000000"/>
                </a:solidFill>
                <a:latin typeface="Times New Roman"/>
                <a:ea typeface="Times New Roman"/>
                <a:cs typeface="Times New Roman"/>
                <a:sym typeface="Times New Roman"/>
              </a:defRPr>
            </a:pPr>
            <a:r>
              <a:t>Indicative of the actual health of the Platform </a:t>
            </a:r>
          </a:p>
          <a:p>
            <a:pPr lvl="2" marL="0" indent="914400" algn="l">
              <a:spcBef>
                <a:spcPts val="600"/>
              </a:spcBef>
              <a:buSzTx/>
              <a:buNone/>
              <a:defRPr>
                <a:solidFill>
                  <a:srgbClr val="000000"/>
                </a:solidFill>
                <a:latin typeface="Times New Roman"/>
                <a:ea typeface="Times New Roman"/>
                <a:cs typeface="Times New Roman"/>
                <a:sym typeface="Times New Roman"/>
              </a:defRPr>
            </a:pPr>
            <a:r>
              <a:t>Top goals that need to be tracked, </a:t>
            </a:r>
          </a:p>
          <a:p>
            <a:pPr lvl="3" marL="0" indent="1371600" algn="l">
              <a:spcBef>
                <a:spcPts val="600"/>
              </a:spcBef>
              <a:buSzTx/>
              <a:buNone/>
              <a:defRPr>
                <a:solidFill>
                  <a:srgbClr val="000000"/>
                </a:solidFill>
                <a:latin typeface="Times New Roman"/>
                <a:ea typeface="Times New Roman"/>
                <a:cs typeface="Times New Roman"/>
                <a:sym typeface="Times New Roman"/>
              </a:defRPr>
            </a:pPr>
            <a:r>
              <a:t>Depth of use case captured </a:t>
            </a:r>
          </a:p>
          <a:p>
            <a:pPr lvl="3" marL="0" indent="1371600" algn="l">
              <a:spcBef>
                <a:spcPts val="600"/>
              </a:spcBef>
              <a:buSzTx/>
              <a:buNone/>
              <a:defRPr>
                <a:solidFill>
                  <a:srgbClr val="000000"/>
                </a:solidFill>
                <a:latin typeface="Times New Roman"/>
                <a:ea typeface="Times New Roman"/>
                <a:cs typeface="Times New Roman"/>
                <a:sym typeface="Times New Roman"/>
              </a:defRPr>
            </a:pPr>
            <a:r>
              <a:t>Regular data updation/curation by data providers </a:t>
            </a:r>
          </a:p>
          <a:p>
            <a:pPr lvl="3" marL="0" indent="1371600" algn="l">
              <a:spcBef>
                <a:spcPts val="600"/>
              </a:spcBef>
              <a:buSzTx/>
              <a:buNone/>
              <a:defRPr>
                <a:solidFill>
                  <a:srgbClr val="000000"/>
                </a:solidFill>
                <a:latin typeface="Times New Roman"/>
                <a:ea typeface="Times New Roman"/>
                <a:cs typeface="Times New Roman"/>
                <a:sym typeface="Times New Roman"/>
              </a:defRPr>
            </a:pPr>
            <a:r>
              <a:t>Ensuring quality with scale </a:t>
            </a:r>
          </a:p>
          <a:p>
            <a:pPr lvl="3" marL="0" indent="1371600" algn="l">
              <a:spcBef>
                <a:spcPts val="600"/>
              </a:spcBef>
              <a:buSzTx/>
              <a:buNone/>
              <a:defRPr>
                <a:solidFill>
                  <a:srgbClr val="000000"/>
                </a:solidFill>
                <a:latin typeface="Times New Roman"/>
                <a:ea typeface="Times New Roman"/>
                <a:cs typeface="Times New Roman"/>
                <a:sym typeface="Times New Roman"/>
              </a:defRPr>
            </a:pPr>
            <a:r>
              <a:t>Repeat purchase by buyers </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0" name="Text Placeholder 1"/>
          <p:cNvSpPr txBox="1"/>
          <p:nvPr>
            <p:ph type="body" sz="quarter" idx="1"/>
          </p:nvPr>
        </p:nvSpPr>
        <p:spPr>
          <a:xfrm>
            <a:off x="579306" y="118436"/>
            <a:ext cx="8242542" cy="1312761"/>
          </a:xfrm>
          <a:prstGeom prst="rect">
            <a:avLst/>
          </a:prstGeom>
        </p:spPr>
        <p:txBody>
          <a:bodyPr/>
          <a:lstStyle/>
          <a:p>
            <a:pPr/>
            <a:r>
              <a:t>Depth of Use Case Captured </a:t>
            </a:r>
          </a:p>
        </p:txBody>
      </p:sp>
      <p:sp>
        <p:nvSpPr>
          <p:cNvPr id="1191"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92" name="Picture 4" descr="Picture 4"/>
          <p:cNvPicPr>
            <a:picLocks noChangeAspect="1"/>
          </p:cNvPicPr>
          <p:nvPr/>
        </p:nvPicPr>
        <p:blipFill>
          <a:blip r:embed="rId2">
            <a:extLst/>
          </a:blip>
          <a:stretch>
            <a:fillRect/>
          </a:stretch>
        </p:blipFill>
        <p:spPr>
          <a:xfrm>
            <a:off x="5337095" y="4255641"/>
            <a:ext cx="3040121" cy="2269677"/>
          </a:xfrm>
          <a:prstGeom prst="rect">
            <a:avLst/>
          </a:prstGeom>
          <a:ln w="12700">
            <a:miter lim="400000"/>
          </a:ln>
        </p:spPr>
      </p:pic>
      <p:sp>
        <p:nvSpPr>
          <p:cNvPr id="1193"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This metric measures the ability of the platform to capture more of the use case over time. Calculated for every use case enabled by the platform. </a:t>
            </a:r>
          </a:p>
          <a:p>
            <a:pPr/>
            <a:r>
              <a:t>To measure and track depth of use case captured,</a:t>
            </a:r>
          </a:p>
          <a:p>
            <a:pPr lvl="2" marL="0" indent="914400" algn="l">
              <a:spcBef>
                <a:spcPts val="600"/>
              </a:spcBef>
              <a:buSzTx/>
              <a:buNone/>
              <a:defRPr>
                <a:solidFill>
                  <a:srgbClr val="000000"/>
                </a:solidFill>
                <a:latin typeface="Times New Roman"/>
                <a:ea typeface="Times New Roman"/>
                <a:cs typeface="Times New Roman"/>
                <a:sym typeface="Times New Roman"/>
              </a:defRPr>
            </a:pPr>
            <a:r>
              <a:t>Build cohorts of use cases based on the month/quarter when the corresponding data product for that use case was first created.</a:t>
            </a:r>
          </a:p>
          <a:p>
            <a:pPr lvl="2" marL="0" indent="914400" algn="l">
              <a:spcBef>
                <a:spcPts val="600"/>
              </a:spcBef>
              <a:buSzTx/>
              <a:buNone/>
              <a:defRPr>
                <a:solidFill>
                  <a:srgbClr val="000000"/>
                </a:solidFill>
                <a:latin typeface="Times New Roman"/>
                <a:ea typeface="Times New Roman"/>
                <a:cs typeface="Times New Roman"/>
                <a:sym typeface="Times New Roman"/>
              </a:defRPr>
            </a:pPr>
            <a:r>
              <a:t>Create the graph below plotting the average depth of use case of a cohort x months after the date of creation of the corresponding data product.</a:t>
            </a:r>
          </a:p>
          <a:p>
            <a:pPr lvl="2" marL="0" indent="914400" algn="l">
              <a:spcBef>
                <a:spcPts val="600"/>
              </a:spcBef>
              <a:buSzTx/>
              <a:buNone/>
              <a:defRPr>
                <a:solidFill>
                  <a:srgbClr val="000000"/>
                </a:solidFill>
                <a:latin typeface="Times New Roman"/>
                <a:ea typeface="Times New Roman"/>
                <a:cs typeface="Times New Roman"/>
                <a:sym typeface="Times New Roman"/>
              </a:defRPr>
            </a:pPr>
            <a:r>
              <a:t>Tracking use case evolution: For a particular cohort on a healthy platform, the average depth of use case captured should increase with every passing month till a steady state is reached.</a:t>
            </a:r>
          </a:p>
          <a:p>
            <a:pPr lvl="2" marL="0" indent="914400" algn="l">
              <a:spcBef>
                <a:spcPts val="600"/>
              </a:spcBef>
              <a:buSzTx/>
              <a:buNone/>
              <a:defRPr>
                <a:solidFill>
                  <a:srgbClr val="000000"/>
                </a:solidFill>
                <a:latin typeface="Times New Roman"/>
                <a:ea typeface="Times New Roman"/>
                <a:cs typeface="Times New Roman"/>
                <a:sym typeface="Times New Roman"/>
              </a:defRPr>
            </a:pPr>
            <a:r>
              <a:t>Tracking platform evolution: Newer cohorts should reach this steady state much faster than older cohorts, as the platform becomes more aggressive at owning use cases by brining in app developers and service providers.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5" name="Text Placeholder 1"/>
          <p:cNvSpPr txBox="1"/>
          <p:nvPr>
            <p:ph type="body" sz="quarter" idx="1"/>
          </p:nvPr>
        </p:nvSpPr>
        <p:spPr>
          <a:xfrm>
            <a:off x="579306" y="118436"/>
            <a:ext cx="8242542" cy="1312761"/>
          </a:xfrm>
          <a:prstGeom prst="rect">
            <a:avLst/>
          </a:prstGeom>
        </p:spPr>
        <p:txBody>
          <a:bodyPr/>
          <a:lstStyle/>
          <a:p>
            <a:pPr/>
            <a:r>
              <a:t>Regular Data Updates/Curation by Data Providers</a:t>
            </a:r>
          </a:p>
        </p:txBody>
      </p:sp>
      <p:sp>
        <p:nvSpPr>
          <p:cNvPr id="1196"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7"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This metric that helps capture, measure, and track multiple critical supply-side goals for the platform.</a:t>
            </a:r>
          </a:p>
          <a:p>
            <a:pPr/>
            <a:r>
              <a:t>To measure and track regular updates by providers,</a:t>
            </a:r>
          </a:p>
          <a:p>
            <a:pPr lvl="2" marL="0" indent="914400" algn="l">
              <a:spcBef>
                <a:spcPts val="600"/>
              </a:spcBef>
              <a:buSzTx/>
              <a:buNone/>
              <a:defRPr>
                <a:solidFill>
                  <a:srgbClr val="000000"/>
                </a:solidFill>
                <a:latin typeface="Times New Roman"/>
                <a:ea typeface="Times New Roman"/>
                <a:cs typeface="Times New Roman"/>
                <a:sym typeface="Times New Roman"/>
              </a:defRPr>
            </a:pPr>
            <a:r>
              <a:t>Build cohorts of sellers based on the month of first upload of data.</a:t>
            </a:r>
          </a:p>
          <a:p>
            <a:pPr lvl="2" marL="0" indent="914400" algn="l">
              <a:spcBef>
                <a:spcPts val="600"/>
              </a:spcBef>
              <a:buSzTx/>
              <a:buNone/>
              <a:defRPr>
                <a:solidFill>
                  <a:srgbClr val="000000"/>
                </a:solidFill>
                <a:latin typeface="Times New Roman"/>
                <a:ea typeface="Times New Roman"/>
                <a:cs typeface="Times New Roman"/>
                <a:sym typeface="Times New Roman"/>
              </a:defRPr>
            </a:pPr>
            <a:r>
              <a:t>Create the graph below plotting the average no. of data points updated per month of a cohort x months after the date of first setup. (Note: If the nature of the data isn’t such as to be updated on a monthly basis or on a point-by-point basis, change this plot to measure more frequency of updates that is more representative.)</a:t>
            </a:r>
          </a:p>
          <a:p>
            <a:pPr lvl="2" marL="0" indent="914400" algn="l">
              <a:spcBef>
                <a:spcPts val="600"/>
              </a:spcBef>
              <a:buSzTx/>
              <a:buNone/>
              <a:defRPr>
                <a:solidFill>
                  <a:srgbClr val="000000"/>
                </a:solidFill>
                <a:latin typeface="Times New Roman"/>
                <a:ea typeface="Times New Roman"/>
                <a:cs typeface="Times New Roman"/>
                <a:sym typeface="Times New Roman"/>
              </a:defRPr>
            </a:pPr>
            <a:r>
              <a:t>For a particular cohort on a healthy platform, the number of updates should increase with every passing month till a steady state is reached.</a:t>
            </a:r>
          </a:p>
          <a:p>
            <a:pPr lvl="2" marL="0" indent="914400" algn="l">
              <a:spcBef>
                <a:spcPts val="600"/>
              </a:spcBef>
              <a:buSzTx/>
              <a:buNone/>
              <a:defRPr>
                <a:solidFill>
                  <a:srgbClr val="000000"/>
                </a:solidFill>
                <a:latin typeface="Times New Roman"/>
                <a:ea typeface="Times New Roman"/>
                <a:cs typeface="Times New Roman"/>
                <a:sym typeface="Times New Roman"/>
              </a:defRPr>
            </a:pPr>
            <a:r>
              <a:t>Newer cohorts should reach this steady state much faster than older cohorts, as shown by the steeper curve of Cohort 4.</a:t>
            </a:r>
          </a:p>
        </p:txBody>
      </p:sp>
      <p:pic>
        <p:nvPicPr>
          <p:cNvPr id="1198" name="Picture 5" descr="Picture 5"/>
          <p:cNvPicPr>
            <a:picLocks noChangeAspect="1"/>
          </p:cNvPicPr>
          <p:nvPr/>
        </p:nvPicPr>
        <p:blipFill>
          <a:blip r:embed="rId2">
            <a:extLst/>
          </a:blip>
          <a:stretch>
            <a:fillRect/>
          </a:stretch>
        </p:blipFill>
        <p:spPr>
          <a:xfrm>
            <a:off x="5479738" y="4468212"/>
            <a:ext cx="2751455" cy="1947547"/>
          </a:xfrm>
          <a:prstGeom prst="rect">
            <a:avLst/>
          </a:prstGeom>
          <a:ln w="12700">
            <a:miter lim="400000"/>
          </a:ln>
        </p:spPr>
      </p:pic>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0" name="Text Placeholder 1"/>
          <p:cNvSpPr txBox="1"/>
          <p:nvPr>
            <p:ph type="body" sz="quarter" idx="1"/>
          </p:nvPr>
        </p:nvSpPr>
        <p:spPr>
          <a:xfrm>
            <a:off x="579306" y="118436"/>
            <a:ext cx="8242542" cy="1312761"/>
          </a:xfrm>
          <a:prstGeom prst="rect">
            <a:avLst/>
          </a:prstGeom>
        </p:spPr>
        <p:txBody>
          <a:bodyPr/>
          <a:lstStyle/>
          <a:p>
            <a:pPr/>
            <a:r>
              <a:t>Ensuring Quality with Scale </a:t>
            </a:r>
          </a:p>
        </p:txBody>
      </p:sp>
      <p:sp>
        <p:nvSpPr>
          <p:cNvPr id="1201"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2"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As the platform scales, balancing quality and quantity of data may be tricky because the two are often at odds with each other.</a:t>
            </a:r>
          </a:p>
          <a:p>
            <a:pPr/>
            <a:r>
              <a:t>One way to track quality and quantity simultaneously is to create a success metric and a failure metric. One team focuses on growing the success metric and the other team focuses on managing the failure metric. </a:t>
            </a:r>
          </a:p>
          <a:p>
            <a:pPr/>
            <a:r>
              <a:t>These metrics are defined as follows,</a:t>
            </a:r>
          </a:p>
          <a:p>
            <a:pPr lvl="1" marL="0" indent="457200" algn="l">
              <a:spcBef>
                <a:spcPts val="600"/>
              </a:spcBef>
              <a:buSzTx/>
              <a:buNone/>
              <a:defRPr>
                <a:solidFill>
                  <a:srgbClr val="000000"/>
                </a:solidFill>
                <a:latin typeface="Times New Roman"/>
                <a:ea typeface="Times New Roman"/>
                <a:cs typeface="Times New Roman"/>
                <a:sym typeface="Times New Roman"/>
              </a:defRPr>
            </a:pPr>
            <a:r>
              <a:t>Success Metric: Number of Monthly Active Data Contributions (MADCs). A data contribution refers to raw data contributed by data providers.</a:t>
            </a:r>
          </a:p>
          <a:p>
            <a:pPr lvl="1" marL="0" indent="457200" algn="l">
              <a:spcBef>
                <a:spcPts val="600"/>
              </a:spcBef>
              <a:buSzTx/>
              <a:buNone/>
              <a:defRPr>
                <a:solidFill>
                  <a:srgbClr val="000000"/>
                </a:solidFill>
                <a:latin typeface="Times New Roman"/>
                <a:ea typeface="Times New Roman"/>
                <a:cs typeface="Times New Roman"/>
                <a:sym typeface="Times New Roman"/>
              </a:defRPr>
            </a:pPr>
            <a:r>
              <a:t>Failure Metric: Percentage of data contributions that fail to meet the minimum quality criteria </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4" name="Text Placeholder 1"/>
          <p:cNvSpPr txBox="1"/>
          <p:nvPr>
            <p:ph type="body" sz="quarter" idx="1"/>
          </p:nvPr>
        </p:nvSpPr>
        <p:spPr>
          <a:xfrm>
            <a:off x="579306" y="118436"/>
            <a:ext cx="8242542" cy="1312761"/>
          </a:xfrm>
          <a:prstGeom prst="rect">
            <a:avLst/>
          </a:prstGeom>
        </p:spPr>
        <p:txBody>
          <a:bodyPr/>
          <a:lstStyle/>
          <a:p>
            <a:pPr/>
            <a:r>
              <a:t>Repeat Purchase by Buyers</a:t>
            </a:r>
          </a:p>
        </p:txBody>
      </p:sp>
      <p:sp>
        <p:nvSpPr>
          <p:cNvPr id="1205" name="TextBox 1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06" name="Picture 4" descr="Picture 4"/>
          <p:cNvPicPr>
            <a:picLocks noChangeAspect="1"/>
          </p:cNvPicPr>
          <p:nvPr/>
        </p:nvPicPr>
        <p:blipFill>
          <a:blip r:embed="rId2">
            <a:extLst/>
          </a:blip>
          <a:stretch>
            <a:fillRect/>
          </a:stretch>
        </p:blipFill>
        <p:spPr>
          <a:xfrm>
            <a:off x="5066863" y="4363722"/>
            <a:ext cx="3211148" cy="2205015"/>
          </a:xfrm>
          <a:prstGeom prst="rect">
            <a:avLst/>
          </a:prstGeom>
          <a:ln w="12700">
            <a:miter lim="400000"/>
          </a:ln>
        </p:spPr>
      </p:pic>
      <p:sp>
        <p:nvSpPr>
          <p:cNvPr id="1207"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This metric that helps capture, measure, and track multiple critical demand-side goals for the platform. This demonstrates that buyers are not only shifting more business to the platform, they are also likely increasing the overall size of their business.</a:t>
            </a:r>
          </a:p>
          <a:p>
            <a:pPr/>
            <a:r>
              <a:t>To measure and track repeat purchase by buyers, </a:t>
            </a:r>
          </a:p>
          <a:p>
            <a:pPr lvl="2" marL="0" indent="914400" algn="l">
              <a:spcBef>
                <a:spcPts val="600"/>
              </a:spcBef>
              <a:buSzTx/>
              <a:buNone/>
              <a:defRPr>
                <a:solidFill>
                  <a:srgbClr val="000000"/>
                </a:solidFill>
                <a:latin typeface="Times New Roman"/>
                <a:ea typeface="Times New Roman"/>
                <a:cs typeface="Times New Roman"/>
                <a:sym typeface="Times New Roman"/>
              </a:defRPr>
            </a:pPr>
            <a:r>
              <a:t>Build cohorts of buyers based on the date of first purchase.</a:t>
            </a:r>
          </a:p>
          <a:p>
            <a:pPr lvl="2" marL="0" indent="914400" algn="l">
              <a:spcBef>
                <a:spcPts val="600"/>
              </a:spcBef>
              <a:buSzTx/>
              <a:buNone/>
              <a:defRPr>
                <a:solidFill>
                  <a:srgbClr val="000000"/>
                </a:solidFill>
                <a:latin typeface="Times New Roman"/>
                <a:ea typeface="Times New Roman"/>
                <a:cs typeface="Times New Roman"/>
                <a:sym typeface="Times New Roman"/>
              </a:defRPr>
            </a:pPr>
            <a:r>
              <a:t>Create the graph below plotting the average volume of purchases per month of a cohort x months after the date of first purchase.</a:t>
            </a:r>
          </a:p>
          <a:p>
            <a:pPr lvl="2" marL="0" indent="914400" algn="l">
              <a:spcBef>
                <a:spcPts val="600"/>
              </a:spcBef>
              <a:buSzTx/>
              <a:buNone/>
              <a:defRPr>
                <a:solidFill>
                  <a:srgbClr val="000000"/>
                </a:solidFill>
                <a:latin typeface="Times New Roman"/>
                <a:ea typeface="Times New Roman"/>
                <a:cs typeface="Times New Roman"/>
                <a:sym typeface="Times New Roman"/>
              </a:defRPr>
            </a:pPr>
            <a:r>
              <a:t>For a particular cohort on a healthy platform, the volume of purchases should increase with every passing month till a steady state is reached.</a:t>
            </a:r>
          </a:p>
          <a:p>
            <a:pPr lvl="2" marL="0" indent="914400" algn="l">
              <a:spcBef>
                <a:spcPts val="600"/>
              </a:spcBef>
              <a:buSzTx/>
              <a:buNone/>
              <a:defRPr>
                <a:solidFill>
                  <a:srgbClr val="000000"/>
                </a:solidFill>
                <a:latin typeface="Times New Roman"/>
                <a:ea typeface="Times New Roman"/>
                <a:cs typeface="Times New Roman"/>
                <a:sym typeface="Times New Roman"/>
              </a:defRPr>
            </a:pPr>
            <a:r>
              <a:t>Newer cohorts should reach this steady state much faster than older cohorts.</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9" name="Text Placeholder 1"/>
          <p:cNvSpPr txBox="1"/>
          <p:nvPr>
            <p:ph type="body" sz="quarter" idx="1"/>
          </p:nvPr>
        </p:nvSpPr>
        <p:spPr>
          <a:xfrm>
            <a:off x="449248" y="3580922"/>
            <a:ext cx="8242542" cy="264141"/>
          </a:xfrm>
          <a:prstGeom prst="rect">
            <a:avLst/>
          </a:prstGeom>
        </p:spPr>
        <p:txBody>
          <a:bodyPr/>
          <a:lstStyle/>
          <a:p>
            <a:pPr/>
            <a:r>
              <a:t>Managed Business Data Platform</a:t>
            </a:r>
          </a:p>
        </p:txBody>
      </p:sp>
      <p:sp>
        <p:nvSpPr>
          <p:cNvPr id="1210" name="Text Placeholder 2"/>
          <p:cNvSpPr/>
          <p:nvPr>
            <p:ph type="body" idx="21"/>
          </p:nvPr>
        </p:nvSpPr>
        <p:spPr>
          <a:xfrm>
            <a:off x="449262" y="4298484"/>
            <a:ext cx="8235951" cy="777081"/>
          </a:xfrm>
          <a:prstGeom prst="rect">
            <a:avLst/>
          </a:prstGeom>
          <a:extLst>
            <a:ext uri="{C572A759-6A51-4108-AA02-DFA0A04FC94B}">
              <ma14:wrappingTextBoxFlag xmlns:ma14="http://schemas.microsoft.com/office/mac/drawingml/2011/main" val="1"/>
            </a:ext>
          </a:extLst>
        </p:spPr>
        <p:txBody>
          <a:bodyPr/>
          <a:lstStyle/>
          <a:p>
            <a:pPr/>
            <a:r>
              <a:t>Ojas Patel &amp; Sreeni Sathyanarayana – Sage IQ Consulting</a:t>
            </a:r>
          </a:p>
          <a:p>
            <a:pPr/>
            <a:r>
              <a:t>June 30, 2015</a:t>
            </a:r>
          </a:p>
        </p:txBody>
      </p:sp>
      <p:sp>
        <p:nvSpPr>
          <p:cNvPr id="1211" name="Text Placeholder 3"/>
          <p:cNvSpPr/>
          <p:nvPr>
            <p:ph type="body" idx="22"/>
          </p:nvPr>
        </p:nvSpPr>
        <p:spPr>
          <a:xfrm>
            <a:off x="449248" y="2196525"/>
            <a:ext cx="8242542" cy="1312760"/>
          </a:xfrm>
          <a:prstGeom prst="rect">
            <a:avLst/>
          </a:prstGeom>
          <a:extLst>
            <a:ext uri="{C572A759-6A51-4108-AA02-DFA0A04FC94B}">
              <ma14:wrappingTextBoxFlag xmlns:ma14="http://schemas.microsoft.com/office/mac/drawingml/2011/main" val="1"/>
            </a:ext>
          </a:extLst>
        </p:spPr>
        <p:txBody>
          <a:bodyPr/>
          <a:lstStyle/>
          <a:p>
            <a:pPr/>
            <a:r>
              <a:t>Roadmap &amp; Evolution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extBox 14"/>
          <p:cNvSpPr txBox="1"/>
          <p:nvPr>
            <p:ph type="sldNum" sz="quarter" idx="2"/>
          </p:nvPr>
        </p:nvSpPr>
        <p:spPr>
          <a:xfrm>
            <a:off x="8647296" y="6430791"/>
            <a:ext cx="167710"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Text Placeholder 1"/>
          <p:cNvSpPr txBox="1"/>
          <p:nvPr>
            <p:ph type="body" sz="quarter" idx="1"/>
          </p:nvPr>
        </p:nvSpPr>
        <p:spPr>
          <a:xfrm>
            <a:off x="579306" y="118436"/>
            <a:ext cx="8242542" cy="1312761"/>
          </a:xfrm>
          <a:prstGeom prst="rect">
            <a:avLst/>
          </a:prstGeom>
        </p:spPr>
        <p:txBody>
          <a:bodyPr/>
          <a:lstStyle/>
          <a:p>
            <a:pPr/>
            <a:r>
              <a:t>Agenda</a:t>
            </a:r>
          </a:p>
        </p:txBody>
      </p:sp>
      <p:sp>
        <p:nvSpPr>
          <p:cNvPr id="360"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marL="342900" indent="-342900">
              <a:buClr>
                <a:schemeClr val="accent1"/>
              </a:buClr>
              <a:buSzPct val="100000"/>
              <a:buChar char="▪"/>
              <a:defRPr sz="1600">
                <a:latin typeface="Gill Sans"/>
                <a:ea typeface="Gill Sans"/>
                <a:cs typeface="Gill Sans"/>
                <a:sym typeface="Gill Sans"/>
              </a:defRPr>
            </a:pPr>
            <a:r>
              <a:t>Platform Data Strategy </a:t>
            </a:r>
          </a:p>
          <a:p>
            <a:pPr marL="342900" indent="-342900">
              <a:buClr>
                <a:schemeClr val="accent1"/>
              </a:buClr>
              <a:buSzPct val="100000"/>
              <a:buChar char="▪"/>
              <a:defRPr sz="1600">
                <a:latin typeface="Gill Sans"/>
                <a:ea typeface="Gill Sans"/>
                <a:cs typeface="Gill Sans"/>
                <a:sym typeface="Gill Sans"/>
              </a:defRPr>
            </a:pPr>
            <a:r>
              <a:t>Curation &amp; Quality Control </a:t>
            </a:r>
          </a:p>
          <a:p>
            <a:pPr marL="342900" indent="-342900">
              <a:buClr>
                <a:schemeClr val="accent1"/>
              </a:buClr>
              <a:buSzPct val="100000"/>
              <a:buChar char="▪"/>
              <a:defRPr sz="1600">
                <a:latin typeface="Gill Sans"/>
                <a:ea typeface="Gill Sans"/>
                <a:cs typeface="Gill Sans"/>
                <a:sym typeface="Gill Sans"/>
              </a:defRPr>
            </a:pPr>
            <a:r>
              <a:t>Reputation, Rights, &amp; Influence </a:t>
            </a:r>
          </a:p>
          <a:p>
            <a:pPr marL="342900" indent="-342900">
              <a:buClr>
                <a:schemeClr val="accent1"/>
              </a:buClr>
              <a:buSzPct val="100000"/>
              <a:buChar char="▪"/>
              <a:defRPr sz="1600">
                <a:latin typeface="Gill Sans"/>
                <a:ea typeface="Gill Sans"/>
                <a:cs typeface="Gill Sans"/>
                <a:sym typeface="Gill Sans"/>
              </a:defRPr>
            </a:pPr>
            <a:r>
              <a:t>Data Provider Incentives</a:t>
            </a:r>
          </a:p>
          <a:p>
            <a:pPr marL="342900" indent="-342900">
              <a:buClr>
                <a:schemeClr val="accent1"/>
              </a:buClr>
              <a:buSzPct val="100000"/>
              <a:buChar char="▪"/>
              <a:defRPr sz="1600">
                <a:latin typeface="Gill Sans"/>
                <a:ea typeface="Gill Sans"/>
                <a:cs typeface="Gill Sans"/>
                <a:sym typeface="Gill Sans"/>
              </a:defRPr>
            </a:pPr>
            <a:r>
              <a:t>Behavior Design &amp; Activity Management </a:t>
            </a:r>
          </a:p>
          <a:p>
            <a:pPr marL="342900" indent="-342900">
              <a:buClr>
                <a:schemeClr val="accent1"/>
              </a:buClr>
              <a:buSzPct val="100000"/>
              <a:buChar char="▪"/>
              <a:defRPr sz="1600">
                <a:latin typeface="Gill Sans"/>
                <a:ea typeface="Gill Sans"/>
                <a:cs typeface="Gill Sans"/>
                <a:sym typeface="Gill Sans"/>
              </a:defRPr>
            </a:pPr>
            <a:r>
              <a:t>Pricing &amp; Monetization</a:t>
            </a:r>
          </a:p>
          <a:p>
            <a:pPr marL="342900" indent="-342900">
              <a:buClr>
                <a:schemeClr val="accent1"/>
              </a:buClr>
              <a:buSzPct val="100000"/>
              <a:buChar char="▪"/>
              <a:defRPr sz="1600">
                <a:latin typeface="Gill Sans"/>
                <a:ea typeface="Gill Sans"/>
                <a:cs typeface="Gill Sans"/>
                <a:sym typeface="Gill Sans"/>
              </a:defRPr>
            </a:pPr>
            <a:r>
              <a:t>Centralization vs. Decentralization</a:t>
            </a:r>
          </a:p>
          <a:p>
            <a:pPr marL="342900" indent="-342900">
              <a:buClr>
                <a:schemeClr val="accent1"/>
              </a:buClr>
              <a:buSzPct val="100000"/>
              <a:buChar char="▪"/>
              <a:defRPr sz="1600">
                <a:latin typeface="Gill Sans"/>
                <a:ea typeface="Gill Sans"/>
                <a:cs typeface="Gill Sans"/>
                <a:sym typeface="Gill Sans"/>
              </a:defRPr>
            </a:pPr>
            <a:r>
              <a:t>App Developer Ecosystem Management </a:t>
            </a:r>
          </a:p>
          <a:p>
            <a:pPr marL="342900" indent="-342900">
              <a:buClr>
                <a:schemeClr val="accent1"/>
              </a:buClr>
              <a:buSzPct val="100000"/>
              <a:buChar char="▪"/>
              <a:defRPr sz="1600">
                <a:latin typeface="Gill Sans"/>
                <a:ea typeface="Gill Sans"/>
                <a:cs typeface="Gill Sans"/>
                <a:sym typeface="Gill Sans"/>
              </a:defRPr>
            </a:pPr>
            <a:r>
              <a:t>Platform Dispute Resolution </a:t>
            </a:r>
          </a:p>
          <a:p>
            <a:pPr marL="342900" indent="-342900">
              <a:buClr>
                <a:schemeClr val="accent1"/>
              </a:buClr>
              <a:buSzPct val="100000"/>
              <a:buChar char="▪"/>
              <a:defRPr sz="1600">
                <a:latin typeface="Gill Sans"/>
                <a:ea typeface="Gill Sans"/>
                <a:cs typeface="Gill Sans"/>
                <a:sym typeface="Gill Sans"/>
              </a:defRPr>
            </a:pPr>
            <a:r>
              <a:t>Market Signaling Mechanisms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3"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4" name="Text Placeholder 1"/>
          <p:cNvSpPr txBox="1"/>
          <p:nvPr>
            <p:ph type="body" sz="quarter" idx="1"/>
          </p:nvPr>
        </p:nvSpPr>
        <p:spPr>
          <a:xfrm>
            <a:off x="579306" y="118436"/>
            <a:ext cx="8242542" cy="1312761"/>
          </a:xfrm>
          <a:prstGeom prst="rect">
            <a:avLst/>
          </a:prstGeom>
        </p:spPr>
        <p:txBody>
          <a:bodyPr/>
          <a:lstStyle/>
          <a:p>
            <a:pPr/>
            <a:r>
              <a:t>Agenda</a:t>
            </a:r>
          </a:p>
        </p:txBody>
      </p:sp>
      <p:sp>
        <p:nvSpPr>
          <p:cNvPr id="1215" name="Text Placeholder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marL="342900" indent="-342900">
              <a:buClr>
                <a:schemeClr val="accent1"/>
              </a:buClr>
              <a:buSzPct val="100000"/>
              <a:buChar char="▪"/>
              <a:defRPr sz="2000">
                <a:latin typeface="Gill Sans"/>
                <a:ea typeface="Gill Sans"/>
                <a:cs typeface="Gill Sans"/>
                <a:sym typeface="Gill Sans"/>
              </a:defRPr>
            </a:pPr>
            <a:r>
              <a:t>Framework for Platform Evolution </a:t>
            </a:r>
          </a:p>
          <a:p>
            <a:pPr marL="342900" indent="-342900">
              <a:buClr>
                <a:schemeClr val="accent1"/>
              </a:buClr>
              <a:buSzPct val="100000"/>
              <a:buChar char="▪"/>
              <a:defRPr sz="2000">
                <a:latin typeface="Gill Sans"/>
                <a:ea typeface="Gill Sans"/>
                <a:cs typeface="Gill Sans"/>
                <a:sym typeface="Gill Sans"/>
              </a:defRPr>
            </a:pPr>
            <a:r>
              <a:t>Architectural Considerations </a:t>
            </a:r>
          </a:p>
          <a:p>
            <a:pPr marL="342900" indent="-342900">
              <a:buClr>
                <a:schemeClr val="accent1"/>
              </a:buClr>
              <a:buSzPct val="100000"/>
              <a:buChar char="▪"/>
              <a:defRPr sz="2000">
                <a:latin typeface="Gill Sans"/>
                <a:ea typeface="Gill Sans"/>
                <a:cs typeface="Gill Sans"/>
                <a:sym typeface="Gill Sans"/>
              </a:defRPr>
            </a:pPr>
            <a:r>
              <a:t>Scaling Value to Buyers &amp; Data Providers </a:t>
            </a:r>
          </a:p>
          <a:p>
            <a:pPr marL="342900" indent="-342900">
              <a:buClr>
                <a:schemeClr val="accent1"/>
              </a:buClr>
              <a:buSzPct val="100000"/>
              <a:buChar char="▪"/>
              <a:defRPr sz="2000">
                <a:latin typeface="Gill Sans"/>
                <a:ea typeface="Gill Sans"/>
                <a:cs typeface="Gill Sans"/>
                <a:sym typeface="Gill Sans"/>
              </a:defRPr>
            </a:pPr>
            <a:r>
              <a:t>Depth of Use Case Captured </a:t>
            </a:r>
          </a:p>
          <a:p>
            <a:pPr marL="342900" indent="-342900">
              <a:buClr>
                <a:schemeClr val="accent1"/>
              </a:buClr>
              <a:buSzPct val="100000"/>
              <a:buChar char="▪"/>
              <a:defRPr sz="2000">
                <a:latin typeface="Gill Sans"/>
                <a:ea typeface="Gill Sans"/>
                <a:cs typeface="Gill Sans"/>
                <a:sym typeface="Gill Sans"/>
              </a:defRPr>
            </a:pPr>
            <a:r>
              <a:t>Core vs. Edge Capability </a:t>
            </a:r>
          </a:p>
          <a:p>
            <a:pPr marL="342900" indent="-342900">
              <a:buClr>
                <a:schemeClr val="accent1"/>
              </a:buClr>
              <a:buSzPct val="100000"/>
              <a:buChar char="▪"/>
              <a:defRPr sz="2000">
                <a:latin typeface="Gill Sans"/>
                <a:ea typeface="Gill Sans"/>
                <a:cs typeface="Gill Sans"/>
                <a:sym typeface="Gill Sans"/>
              </a:defRPr>
            </a:pPr>
            <a:r>
              <a:t>Design Principles for Platform Roadmap </a:t>
            </a:r>
          </a:p>
          <a:p>
            <a:pPr marL="342900" indent="-342900">
              <a:buClr>
                <a:schemeClr val="accent1"/>
              </a:buClr>
              <a:buSzPct val="100000"/>
              <a:buChar char="▪"/>
              <a:defRPr sz="2000">
                <a:latin typeface="Gill Sans"/>
                <a:ea typeface="Gill Sans"/>
                <a:cs typeface="Gill Sans"/>
                <a:sym typeface="Gill Sans"/>
              </a:defRPr>
            </a:pPr>
            <a:r>
              <a:t>Recommended Roadmap </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8" name="Text Placeholder 1"/>
          <p:cNvSpPr txBox="1"/>
          <p:nvPr>
            <p:ph type="body" sz="quarter" idx="1"/>
          </p:nvPr>
        </p:nvSpPr>
        <p:spPr>
          <a:xfrm>
            <a:off x="579306" y="118436"/>
            <a:ext cx="8242542" cy="1312761"/>
          </a:xfrm>
          <a:prstGeom prst="rect">
            <a:avLst/>
          </a:prstGeom>
        </p:spPr>
        <p:txBody>
          <a:bodyPr/>
          <a:lstStyle/>
          <a:p>
            <a:pPr/>
            <a:r>
              <a:t>Framework for Platform Evolution</a:t>
            </a:r>
          </a:p>
        </p:txBody>
      </p:sp>
      <p:sp>
        <p:nvSpPr>
          <p:cNvPr id="1219" name="Rectangle 4"/>
          <p:cNvSpPr/>
          <p:nvPr/>
        </p:nvSpPr>
        <p:spPr>
          <a:xfrm>
            <a:off x="620567" y="2742522"/>
            <a:ext cx="1817155" cy="1471620"/>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220" name="Rectangle 5"/>
          <p:cNvSpPr/>
          <p:nvPr/>
        </p:nvSpPr>
        <p:spPr>
          <a:xfrm>
            <a:off x="2632447" y="2742522"/>
            <a:ext cx="1817155" cy="1471620"/>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221" name="Rectangle 6"/>
          <p:cNvSpPr/>
          <p:nvPr/>
        </p:nvSpPr>
        <p:spPr>
          <a:xfrm>
            <a:off x="4638326" y="2742522"/>
            <a:ext cx="1817155" cy="1471621"/>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222" name="TextBox 8"/>
          <p:cNvSpPr txBox="1"/>
          <p:nvPr/>
        </p:nvSpPr>
        <p:spPr>
          <a:xfrm>
            <a:off x="4843967" y="3169467"/>
            <a:ext cx="150572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Gill Sans MT"/>
                <a:ea typeface="Gill Sans MT"/>
                <a:cs typeface="Gill Sans MT"/>
                <a:sym typeface="Gill Sans MT"/>
              </a:defRPr>
            </a:lvl1pPr>
          </a:lstStyle>
          <a:p>
            <a:pPr/>
            <a:r>
              <a:t>Depth of Use Case Captured</a:t>
            </a:r>
          </a:p>
        </p:txBody>
      </p:sp>
      <p:sp>
        <p:nvSpPr>
          <p:cNvPr id="1223" name="TextBox 9"/>
          <p:cNvSpPr txBox="1"/>
          <p:nvPr/>
        </p:nvSpPr>
        <p:spPr>
          <a:xfrm>
            <a:off x="2786800" y="3073148"/>
            <a:ext cx="1505724"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Gill Sans MT"/>
                <a:ea typeface="Gill Sans MT"/>
                <a:cs typeface="Gill Sans MT"/>
                <a:sym typeface="Gill Sans MT"/>
              </a:defRPr>
            </a:lvl1pPr>
          </a:lstStyle>
          <a:p>
            <a:pPr/>
            <a:r>
              <a:t>Scaling of Value to Buyers &amp; Data Providers</a:t>
            </a:r>
          </a:p>
        </p:txBody>
      </p:sp>
      <p:sp>
        <p:nvSpPr>
          <p:cNvPr id="1224" name="Straight Connector 10"/>
          <p:cNvSpPr/>
          <p:nvPr/>
        </p:nvSpPr>
        <p:spPr>
          <a:xfrm flipH="1">
            <a:off x="689140" y="2845197"/>
            <a:ext cx="1" cy="1548334"/>
          </a:xfrm>
          <a:prstGeom prst="line">
            <a:avLst/>
          </a:prstGeom>
          <a:ln w="6350">
            <a:solidFill>
              <a:srgbClr val="000000"/>
            </a:solidFill>
          </a:ln>
        </p:spPr>
        <p:txBody>
          <a:bodyPr lIns="45719" rIns="45719"/>
          <a:lstStyle/>
          <a:p>
            <a:pPr/>
          </a:p>
        </p:txBody>
      </p:sp>
      <p:sp>
        <p:nvSpPr>
          <p:cNvPr id="1225" name="Straight Connector 11"/>
          <p:cNvSpPr/>
          <p:nvPr/>
        </p:nvSpPr>
        <p:spPr>
          <a:xfrm flipH="1">
            <a:off x="2709202" y="2838257"/>
            <a:ext cx="1" cy="1548334"/>
          </a:xfrm>
          <a:prstGeom prst="line">
            <a:avLst/>
          </a:prstGeom>
          <a:ln w="6350">
            <a:solidFill>
              <a:srgbClr val="000000"/>
            </a:solidFill>
          </a:ln>
        </p:spPr>
        <p:txBody>
          <a:bodyPr lIns="45719" rIns="45719"/>
          <a:lstStyle/>
          <a:p>
            <a:pPr/>
          </a:p>
        </p:txBody>
      </p:sp>
      <p:sp>
        <p:nvSpPr>
          <p:cNvPr id="1226" name="Straight Connector 12"/>
          <p:cNvSpPr/>
          <p:nvPr/>
        </p:nvSpPr>
        <p:spPr>
          <a:xfrm>
            <a:off x="4718539" y="2831318"/>
            <a:ext cx="1" cy="1548334"/>
          </a:xfrm>
          <a:prstGeom prst="line">
            <a:avLst/>
          </a:prstGeom>
          <a:ln w="6350">
            <a:solidFill>
              <a:srgbClr val="000000"/>
            </a:solidFill>
          </a:ln>
        </p:spPr>
        <p:txBody>
          <a:bodyPr lIns="45719" rIns="45719"/>
          <a:lstStyle/>
          <a:p>
            <a:pPr/>
          </a:p>
        </p:txBody>
      </p:sp>
      <p:sp>
        <p:nvSpPr>
          <p:cNvPr id="1227" name="TextBox 13"/>
          <p:cNvSpPr txBox="1"/>
          <p:nvPr/>
        </p:nvSpPr>
        <p:spPr>
          <a:xfrm>
            <a:off x="735646" y="4104411"/>
            <a:ext cx="1505724"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1.</a:t>
            </a:r>
          </a:p>
        </p:txBody>
      </p:sp>
      <p:sp>
        <p:nvSpPr>
          <p:cNvPr id="1228" name="TextBox 14"/>
          <p:cNvSpPr txBox="1"/>
          <p:nvPr/>
        </p:nvSpPr>
        <p:spPr>
          <a:xfrm>
            <a:off x="2761775" y="4083325"/>
            <a:ext cx="1505724"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2.</a:t>
            </a:r>
          </a:p>
        </p:txBody>
      </p:sp>
      <p:sp>
        <p:nvSpPr>
          <p:cNvPr id="1229" name="TextBox 15"/>
          <p:cNvSpPr txBox="1"/>
          <p:nvPr/>
        </p:nvSpPr>
        <p:spPr>
          <a:xfrm>
            <a:off x="4774036" y="4048354"/>
            <a:ext cx="1505724"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3.</a:t>
            </a:r>
          </a:p>
        </p:txBody>
      </p:sp>
      <p:sp>
        <p:nvSpPr>
          <p:cNvPr id="1230" name="Rectangle 16"/>
          <p:cNvSpPr/>
          <p:nvPr/>
        </p:nvSpPr>
        <p:spPr>
          <a:xfrm>
            <a:off x="6629764" y="2742522"/>
            <a:ext cx="1817155" cy="1458037"/>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231" name="TextBox 17"/>
          <p:cNvSpPr txBox="1"/>
          <p:nvPr/>
        </p:nvSpPr>
        <p:spPr>
          <a:xfrm>
            <a:off x="6828396" y="3200593"/>
            <a:ext cx="150572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Gill Sans MT"/>
                <a:ea typeface="Gill Sans MT"/>
                <a:cs typeface="Gill Sans MT"/>
                <a:sym typeface="Gill Sans MT"/>
              </a:defRPr>
            </a:lvl1pPr>
          </a:lstStyle>
          <a:p>
            <a:pPr/>
            <a:r>
              <a:t>Core vs. Edge Capabilities</a:t>
            </a:r>
          </a:p>
        </p:txBody>
      </p:sp>
      <p:sp>
        <p:nvSpPr>
          <p:cNvPr id="1232" name="Straight Connector 18"/>
          <p:cNvSpPr/>
          <p:nvPr/>
        </p:nvSpPr>
        <p:spPr>
          <a:xfrm>
            <a:off x="6709977" y="2831047"/>
            <a:ext cx="1" cy="1548334"/>
          </a:xfrm>
          <a:prstGeom prst="line">
            <a:avLst/>
          </a:prstGeom>
          <a:ln w="6350">
            <a:solidFill>
              <a:srgbClr val="000000"/>
            </a:solidFill>
          </a:ln>
        </p:spPr>
        <p:txBody>
          <a:bodyPr lIns="45719" rIns="45719"/>
          <a:lstStyle/>
          <a:p>
            <a:pPr/>
          </a:p>
        </p:txBody>
      </p:sp>
      <p:sp>
        <p:nvSpPr>
          <p:cNvPr id="1233" name="TextBox 19"/>
          <p:cNvSpPr txBox="1"/>
          <p:nvPr/>
        </p:nvSpPr>
        <p:spPr>
          <a:xfrm>
            <a:off x="6765474" y="4048083"/>
            <a:ext cx="1505724"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lvl1pPr>
          </a:lstStyle>
          <a:p>
            <a:pPr/>
            <a:r>
              <a:t>4.</a:t>
            </a:r>
          </a:p>
        </p:txBody>
      </p:sp>
      <p:sp>
        <p:nvSpPr>
          <p:cNvPr id="1234" name="TextBox 23"/>
          <p:cNvSpPr txBox="1"/>
          <p:nvPr/>
        </p:nvSpPr>
        <p:spPr>
          <a:xfrm>
            <a:off x="779512" y="3173814"/>
            <a:ext cx="150572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Gill Sans MT"/>
                <a:ea typeface="Gill Sans MT"/>
                <a:cs typeface="Gill Sans MT"/>
                <a:sym typeface="Gill Sans MT"/>
              </a:defRPr>
            </a:lvl1pPr>
          </a:lstStyle>
          <a:p>
            <a:pPr/>
            <a:r>
              <a:t>Architectural Considerations</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7" name="Text Placeholder 1"/>
          <p:cNvSpPr txBox="1"/>
          <p:nvPr>
            <p:ph type="body" sz="quarter" idx="1"/>
          </p:nvPr>
        </p:nvSpPr>
        <p:spPr>
          <a:xfrm>
            <a:off x="579306" y="118436"/>
            <a:ext cx="8242542" cy="1312761"/>
          </a:xfrm>
          <a:prstGeom prst="rect">
            <a:avLst/>
          </a:prstGeom>
        </p:spPr>
        <p:txBody>
          <a:bodyPr anchor="ctr"/>
          <a:lstStyle/>
          <a:p>
            <a:pPr/>
            <a:r>
              <a:t>Architectural Considerations </a:t>
            </a:r>
          </a:p>
        </p:txBody>
      </p:sp>
      <p:grpSp>
        <p:nvGrpSpPr>
          <p:cNvPr id="1240" name="Rectangle 4"/>
          <p:cNvGrpSpPr/>
          <p:nvPr/>
        </p:nvGrpSpPr>
        <p:grpSpPr>
          <a:xfrm>
            <a:off x="3621118" y="4075336"/>
            <a:ext cx="4653265" cy="685801"/>
            <a:chOff x="0" y="0"/>
            <a:chExt cx="4653264" cy="685800"/>
          </a:xfrm>
        </p:grpSpPr>
        <p:sp>
          <p:nvSpPr>
            <p:cNvPr id="1238" name="Rectangle"/>
            <p:cNvSpPr/>
            <p:nvPr/>
          </p:nvSpPr>
          <p:spPr>
            <a:xfrm>
              <a:off x="-1" y="0"/>
              <a:ext cx="4653266"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39" name="Over the course of its evolution, the platform typically moves from centralized mechanisms to increasing decentralization."/>
            <p:cNvSpPr txBox="1"/>
            <p:nvPr/>
          </p:nvSpPr>
          <p:spPr>
            <a:xfrm>
              <a:off x="50482" y="132079"/>
              <a:ext cx="4552300"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Over the course of its evolution, the platform typically moves from centralized mechanisms to increasing decentralization.</a:t>
              </a:r>
            </a:p>
          </p:txBody>
        </p:sp>
      </p:grpSp>
      <p:grpSp>
        <p:nvGrpSpPr>
          <p:cNvPr id="1243" name="Rectangle 5"/>
          <p:cNvGrpSpPr/>
          <p:nvPr/>
        </p:nvGrpSpPr>
        <p:grpSpPr>
          <a:xfrm>
            <a:off x="3634630" y="3313867"/>
            <a:ext cx="4649233" cy="685801"/>
            <a:chOff x="0" y="0"/>
            <a:chExt cx="4649232" cy="685800"/>
          </a:xfrm>
        </p:grpSpPr>
        <p:sp>
          <p:nvSpPr>
            <p:cNvPr id="1241" name="Rectangle"/>
            <p:cNvSpPr/>
            <p:nvPr/>
          </p:nvSpPr>
          <p:spPr>
            <a:xfrm>
              <a:off x="-1" y="0"/>
              <a:ext cx="4649234"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42" name="As the platform matures, it learns about the various actions that users take and reprioritizes the impact that different actions have towards reputation and rights."/>
            <p:cNvSpPr txBox="1"/>
            <p:nvPr/>
          </p:nvSpPr>
          <p:spPr>
            <a:xfrm>
              <a:off x="50482" y="49530"/>
              <a:ext cx="4548268"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As the platform matures, it learns about the various actions that users take and reprioritizes the impact that different actions have towards reputation and rights.</a:t>
              </a:r>
            </a:p>
          </p:txBody>
        </p:sp>
      </p:grpSp>
      <p:grpSp>
        <p:nvGrpSpPr>
          <p:cNvPr id="1246" name="Rectangle 6"/>
          <p:cNvGrpSpPr/>
          <p:nvPr/>
        </p:nvGrpSpPr>
        <p:grpSpPr>
          <a:xfrm>
            <a:off x="3634630" y="2512186"/>
            <a:ext cx="4639755" cy="751841"/>
            <a:chOff x="0" y="0"/>
            <a:chExt cx="4639754" cy="751840"/>
          </a:xfrm>
        </p:grpSpPr>
        <p:sp>
          <p:nvSpPr>
            <p:cNvPr id="1244" name="Rectangle"/>
            <p:cNvSpPr/>
            <p:nvPr/>
          </p:nvSpPr>
          <p:spPr>
            <a:xfrm>
              <a:off x="0" y="33020"/>
              <a:ext cx="4639755"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45" name="Over time, this model may move from editorial to algorithmic and eventually social curation.…"/>
            <p:cNvSpPr txBox="1"/>
            <p:nvPr/>
          </p:nvSpPr>
          <p:spPr>
            <a:xfrm>
              <a:off x="50482" y="-1"/>
              <a:ext cx="4538790" cy="75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Over time, this model may move from editorial to algorithmic and eventually social curation.</a:t>
              </a:r>
            </a:p>
            <a:p>
              <a:pPr marL="171450" indent="-171450">
                <a:buSzPct val="100000"/>
                <a:buFont typeface="Arial"/>
                <a:buChar char="•"/>
                <a:defRPr sz="1100">
                  <a:solidFill>
                    <a:srgbClr val="FFFFFF"/>
                  </a:solidFill>
                  <a:latin typeface="Gill Sans MT"/>
                  <a:ea typeface="Gill Sans MT"/>
                  <a:cs typeface="Gill Sans MT"/>
                  <a:sym typeface="Gill Sans MT"/>
                </a:defRPr>
              </a:pPr>
              <a:r>
                <a:t> At all points, curation will combine all three mechanisms but the mix of mechanisms will gradually skew away from editorial curation.</a:t>
              </a:r>
            </a:p>
          </p:txBody>
        </p:sp>
      </p:grpSp>
      <p:grpSp>
        <p:nvGrpSpPr>
          <p:cNvPr id="1249" name="Rectangle 7"/>
          <p:cNvGrpSpPr/>
          <p:nvPr/>
        </p:nvGrpSpPr>
        <p:grpSpPr>
          <a:xfrm>
            <a:off x="3634630" y="1755306"/>
            <a:ext cx="4639755" cy="685801"/>
            <a:chOff x="0" y="0"/>
            <a:chExt cx="4639754" cy="685800"/>
          </a:xfrm>
        </p:grpSpPr>
        <p:sp>
          <p:nvSpPr>
            <p:cNvPr id="1247" name="Rectangle"/>
            <p:cNvSpPr/>
            <p:nvPr/>
          </p:nvSpPr>
          <p:spPr>
            <a:xfrm>
              <a:off x="-1" y="0"/>
              <a:ext cx="4639756"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48" name="Different forms of feedback incentivize data providers and different factors may be dominant at different points in the journey of the platform."/>
            <p:cNvSpPr txBox="1"/>
            <p:nvPr/>
          </p:nvSpPr>
          <p:spPr>
            <a:xfrm>
              <a:off x="50482" y="49530"/>
              <a:ext cx="4538790"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Different forms of feedback incentivize data providers and different factors may be dominant at different points in the journey of the platform.</a:t>
              </a:r>
            </a:p>
          </p:txBody>
        </p:sp>
      </p:grpSp>
      <p:grpSp>
        <p:nvGrpSpPr>
          <p:cNvPr id="1252" name="Rectangle 8"/>
          <p:cNvGrpSpPr/>
          <p:nvPr/>
        </p:nvGrpSpPr>
        <p:grpSpPr>
          <a:xfrm>
            <a:off x="3648142" y="984687"/>
            <a:ext cx="4607286" cy="685801"/>
            <a:chOff x="0" y="0"/>
            <a:chExt cx="4607285" cy="685800"/>
          </a:xfrm>
        </p:grpSpPr>
        <p:sp>
          <p:nvSpPr>
            <p:cNvPr id="1250" name="Rectangle"/>
            <p:cNvSpPr/>
            <p:nvPr/>
          </p:nvSpPr>
          <p:spPr>
            <a:xfrm>
              <a:off x="0" y="0"/>
              <a:ext cx="4607286" cy="685800"/>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51" name="In the early days, this may be data only.…"/>
            <p:cNvSpPr txBox="1"/>
            <p:nvPr/>
          </p:nvSpPr>
          <p:spPr>
            <a:xfrm>
              <a:off x="50482" y="49530"/>
              <a:ext cx="4506322" cy="586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171450" indent="-171450">
                <a:buSzPct val="100000"/>
                <a:buFont typeface="Arial"/>
                <a:buChar char="•"/>
                <a:defRPr sz="1100">
                  <a:solidFill>
                    <a:srgbClr val="FFFFFF"/>
                  </a:solidFill>
                  <a:latin typeface="Gill Sans MT"/>
                  <a:ea typeface="Gill Sans MT"/>
                  <a:cs typeface="Gill Sans MT"/>
                  <a:sym typeface="Gill Sans MT"/>
                </a:defRPr>
              </a:pPr>
              <a:r>
                <a:t>In the early days, this may be data only. </a:t>
              </a:r>
            </a:p>
            <a:p>
              <a:pPr marL="171450" indent="-171450">
                <a:buSzPct val="100000"/>
                <a:buFont typeface="Arial"/>
                <a:buChar char="•"/>
                <a:defRPr sz="1100">
                  <a:solidFill>
                    <a:srgbClr val="FFFFFF"/>
                  </a:solidFill>
                  <a:latin typeface="Gill Sans MT"/>
                  <a:ea typeface="Gill Sans MT"/>
                  <a:cs typeface="Gill Sans MT"/>
                  <a:sym typeface="Gill Sans MT"/>
                </a:defRPr>
              </a:pPr>
              <a:r>
                <a:t>At a later point, the entire end use case may be enabled via a combination of technology and managed services.</a:t>
              </a:r>
            </a:p>
          </p:txBody>
        </p:sp>
      </p:grpSp>
      <p:sp>
        <p:nvSpPr>
          <p:cNvPr id="1253" name="Rectangle 9"/>
          <p:cNvSpPr/>
          <p:nvPr/>
        </p:nvSpPr>
        <p:spPr>
          <a:xfrm rot="16200000">
            <a:off x="1883484" y="3164558"/>
            <a:ext cx="685801" cy="2519235"/>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56" name="Rectangle 10"/>
          <p:cNvGrpSpPr/>
          <p:nvPr/>
        </p:nvGrpSpPr>
        <p:grpSpPr>
          <a:xfrm>
            <a:off x="1033113" y="4145900"/>
            <a:ext cx="2385330" cy="573792"/>
            <a:chOff x="0" y="0"/>
            <a:chExt cx="2385329" cy="573790"/>
          </a:xfrm>
        </p:grpSpPr>
        <p:sp>
          <p:nvSpPr>
            <p:cNvPr id="1254" name="Rectangle"/>
            <p:cNvSpPr/>
            <p:nvPr/>
          </p:nvSpPr>
          <p:spPr>
            <a:xfrm>
              <a:off x="-1" y="0"/>
              <a:ext cx="238533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55" name="5. The degree of decentralization on the platform"/>
            <p:cNvSpPr txBox="1"/>
            <p:nvPr/>
          </p:nvSpPr>
          <p:spPr>
            <a:xfrm>
              <a:off x="45719" y="63375"/>
              <a:ext cx="229389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5. The degree of decentralization on the platform</a:t>
              </a:r>
            </a:p>
          </p:txBody>
        </p:sp>
      </p:grpSp>
      <p:sp>
        <p:nvSpPr>
          <p:cNvPr id="1257" name="Rectangle 11"/>
          <p:cNvSpPr/>
          <p:nvPr/>
        </p:nvSpPr>
        <p:spPr>
          <a:xfrm rot="16200000">
            <a:off x="1890615" y="2391280"/>
            <a:ext cx="685801" cy="2531998"/>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60" name="Rectangle 12"/>
          <p:cNvGrpSpPr/>
          <p:nvPr/>
        </p:nvGrpSpPr>
        <p:grpSpPr>
          <a:xfrm>
            <a:off x="1033865" y="3353479"/>
            <a:ext cx="2384580" cy="624841"/>
            <a:chOff x="0" y="0"/>
            <a:chExt cx="2384578" cy="624840"/>
          </a:xfrm>
        </p:grpSpPr>
        <p:sp>
          <p:nvSpPr>
            <p:cNvPr id="1258" name="Rectangle"/>
            <p:cNvSpPr/>
            <p:nvPr/>
          </p:nvSpPr>
          <p:spPr>
            <a:xfrm>
              <a:off x="0" y="25524"/>
              <a:ext cx="238457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59" name="4. The factors that determine reputation and usage rights on the platform (DPs &amp; Buyers)"/>
            <p:cNvSpPr txBox="1"/>
            <p:nvPr/>
          </p:nvSpPr>
          <p:spPr>
            <a:xfrm>
              <a:off x="45719" y="-1"/>
              <a:ext cx="229314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4. The factors that determine reputation and usage rights on the platform (DPs &amp; Buyers)</a:t>
              </a:r>
            </a:p>
          </p:txBody>
        </p:sp>
      </p:grpSp>
      <p:sp>
        <p:nvSpPr>
          <p:cNvPr id="1261" name="Rectangle 13"/>
          <p:cNvSpPr/>
          <p:nvPr/>
        </p:nvSpPr>
        <p:spPr>
          <a:xfrm rot="16200000">
            <a:off x="1883859" y="1630373"/>
            <a:ext cx="685801" cy="2518486"/>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64" name="Rectangle 14"/>
          <p:cNvGrpSpPr/>
          <p:nvPr/>
        </p:nvGrpSpPr>
        <p:grpSpPr>
          <a:xfrm>
            <a:off x="1033863" y="2611341"/>
            <a:ext cx="2384581" cy="573792"/>
            <a:chOff x="0" y="0"/>
            <a:chExt cx="2384579" cy="573790"/>
          </a:xfrm>
        </p:grpSpPr>
        <p:sp>
          <p:nvSpPr>
            <p:cNvPr id="1262" name="Rectangle"/>
            <p:cNvSpPr/>
            <p:nvPr/>
          </p:nvSpPr>
          <p:spPr>
            <a:xfrm>
              <a:off x="-1" y="0"/>
              <a:ext cx="238458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63" name="3. The data sourcing and curation model"/>
            <p:cNvSpPr txBox="1"/>
            <p:nvPr/>
          </p:nvSpPr>
          <p:spPr>
            <a:xfrm>
              <a:off x="45719" y="63375"/>
              <a:ext cx="229314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3. The data sourcing and curation model</a:t>
              </a:r>
            </a:p>
          </p:txBody>
        </p:sp>
      </p:grpSp>
      <p:sp>
        <p:nvSpPr>
          <p:cNvPr id="1265" name="Rectangle 15"/>
          <p:cNvSpPr/>
          <p:nvPr/>
        </p:nvSpPr>
        <p:spPr>
          <a:xfrm rot="16200000">
            <a:off x="1884234" y="863853"/>
            <a:ext cx="685801" cy="2517734"/>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68" name="Rectangle 16"/>
          <p:cNvGrpSpPr/>
          <p:nvPr/>
        </p:nvGrpSpPr>
        <p:grpSpPr>
          <a:xfrm>
            <a:off x="1034616" y="1818920"/>
            <a:ext cx="2383828" cy="624841"/>
            <a:chOff x="0" y="0"/>
            <a:chExt cx="2383827" cy="624840"/>
          </a:xfrm>
        </p:grpSpPr>
        <p:sp>
          <p:nvSpPr>
            <p:cNvPr id="1266" name="Rectangle"/>
            <p:cNvSpPr/>
            <p:nvPr/>
          </p:nvSpPr>
          <p:spPr>
            <a:xfrm>
              <a:off x="0" y="25524"/>
              <a:ext cx="2383828"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67" name="2. The forms of feedback provided to data providers for their participation"/>
            <p:cNvSpPr txBox="1"/>
            <p:nvPr/>
          </p:nvSpPr>
          <p:spPr>
            <a:xfrm>
              <a:off x="45719" y="-1"/>
              <a:ext cx="2292389"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2. The forms of feedback provided to data providers for their participation </a:t>
              </a:r>
            </a:p>
          </p:txBody>
        </p:sp>
      </p:grpSp>
      <p:sp>
        <p:nvSpPr>
          <p:cNvPr id="1269" name="Rectangle 17"/>
          <p:cNvSpPr/>
          <p:nvPr/>
        </p:nvSpPr>
        <p:spPr>
          <a:xfrm rot="16200000">
            <a:off x="1893385" y="79077"/>
            <a:ext cx="685801" cy="2553488"/>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72" name="Rectangle 18"/>
          <p:cNvGrpSpPr/>
          <p:nvPr/>
        </p:nvGrpSpPr>
        <p:grpSpPr>
          <a:xfrm>
            <a:off x="1025886" y="1077547"/>
            <a:ext cx="2419581" cy="573792"/>
            <a:chOff x="0" y="0"/>
            <a:chExt cx="2419579" cy="573790"/>
          </a:xfrm>
        </p:grpSpPr>
        <p:sp>
          <p:nvSpPr>
            <p:cNvPr id="1270" name="Rectangle"/>
            <p:cNvSpPr/>
            <p:nvPr/>
          </p:nvSpPr>
          <p:spPr>
            <a:xfrm>
              <a:off x="-1" y="0"/>
              <a:ext cx="241958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71" name="1.The nature of value that is delivered to buyers"/>
            <p:cNvSpPr txBox="1"/>
            <p:nvPr/>
          </p:nvSpPr>
          <p:spPr>
            <a:xfrm>
              <a:off x="45719" y="63375"/>
              <a:ext cx="232814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1.The nature of value that is delivered to buyers</a:t>
              </a:r>
            </a:p>
          </p:txBody>
        </p:sp>
      </p:grpSp>
      <p:grpSp>
        <p:nvGrpSpPr>
          <p:cNvPr id="1275" name="Rectangle 19"/>
          <p:cNvGrpSpPr/>
          <p:nvPr/>
        </p:nvGrpSpPr>
        <p:grpSpPr>
          <a:xfrm>
            <a:off x="3621118" y="5578401"/>
            <a:ext cx="4653265" cy="751841"/>
            <a:chOff x="0" y="0"/>
            <a:chExt cx="4653264" cy="751840"/>
          </a:xfrm>
        </p:grpSpPr>
        <p:sp>
          <p:nvSpPr>
            <p:cNvPr id="1273" name="Rectangle"/>
            <p:cNvSpPr/>
            <p:nvPr/>
          </p:nvSpPr>
          <p:spPr>
            <a:xfrm>
              <a:off x="0" y="33020"/>
              <a:ext cx="4653265"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1100">
                  <a:solidFill>
                    <a:srgbClr val="FFFFFF"/>
                  </a:solidFill>
                  <a:latin typeface="Gill Sans MT"/>
                  <a:ea typeface="Gill Sans MT"/>
                  <a:cs typeface="Gill Sans MT"/>
                  <a:sym typeface="Gill Sans MT"/>
                </a:defRPr>
              </a:pPr>
            </a:p>
          </p:txBody>
        </p:sp>
        <p:sp>
          <p:nvSpPr>
            <p:cNvPr id="1274" name="First, through the marketplace, and then through the content marketing layer, the platform needs to constantly focus on creating new forms of market access for data providers and this may vary over the life cycle of the platform."/>
            <p:cNvSpPr txBox="1"/>
            <p:nvPr/>
          </p:nvSpPr>
          <p:spPr>
            <a:xfrm>
              <a:off x="50482" y="-1"/>
              <a:ext cx="4552300" cy="75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First, through the marketplace, and then through the content marketing layer, the platform needs to constantly focus on creating new forms of market access for data providers and this may vary over the life cycle of the platform.</a:t>
              </a:r>
            </a:p>
          </p:txBody>
        </p:sp>
      </p:grpSp>
      <p:grpSp>
        <p:nvGrpSpPr>
          <p:cNvPr id="1278" name="Rectangle 20"/>
          <p:cNvGrpSpPr/>
          <p:nvPr/>
        </p:nvGrpSpPr>
        <p:grpSpPr>
          <a:xfrm>
            <a:off x="3621118" y="4816931"/>
            <a:ext cx="4653265" cy="751841"/>
            <a:chOff x="0" y="0"/>
            <a:chExt cx="4653264" cy="751840"/>
          </a:xfrm>
        </p:grpSpPr>
        <p:sp>
          <p:nvSpPr>
            <p:cNvPr id="1276" name="Rectangle"/>
            <p:cNvSpPr/>
            <p:nvPr/>
          </p:nvSpPr>
          <p:spPr>
            <a:xfrm>
              <a:off x="0" y="33020"/>
              <a:ext cx="4653265" cy="685801"/>
            </a:xfrm>
            <a:prstGeom prst="rect">
              <a:avLst/>
            </a:prstGeom>
            <a:solidFill>
              <a:srgbClr val="3095B4"/>
            </a:solidFill>
            <a:ln w="9525" cap="flat">
              <a:solidFill>
                <a:srgbClr val="005172"/>
              </a:solidFill>
              <a:prstDash val="solid"/>
              <a:round/>
            </a:ln>
            <a:effectLst/>
          </p:spPr>
          <p:txBody>
            <a:bodyPr wrap="square" lIns="45719" tIns="45719" rIns="45719" bIns="45719" numCol="1" anchor="ctr">
              <a:noAutofit/>
            </a:bodyPr>
            <a:lstStyle/>
            <a:p>
              <a:pPr>
                <a:defRPr sz="900">
                  <a:solidFill>
                    <a:srgbClr val="FFFFFF"/>
                  </a:solidFill>
                  <a:latin typeface="Gill Sans MT"/>
                  <a:ea typeface="Gill Sans MT"/>
                  <a:cs typeface="Gill Sans MT"/>
                  <a:sym typeface="Gill Sans MT"/>
                </a:defRPr>
              </a:pPr>
            </a:p>
          </p:txBody>
        </p:sp>
        <p:sp>
          <p:nvSpPr>
            <p:cNvPr id="1277" name="As the platform learns more about buyers, it enables it to create more buying opportunities for these buyers. One mark of evolution, as also measured by the metrics prescribed, is the rate at which the platform captures a greater portion of the buyer’s w"/>
            <p:cNvSpPr txBox="1"/>
            <p:nvPr/>
          </p:nvSpPr>
          <p:spPr>
            <a:xfrm>
              <a:off x="50482" y="-1"/>
              <a:ext cx="4552301" cy="75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171450" indent="-171450">
                <a:buSzPct val="100000"/>
                <a:buFont typeface="Arial"/>
                <a:buChar char="•"/>
                <a:defRPr sz="1100">
                  <a:solidFill>
                    <a:srgbClr val="FFFFFF"/>
                  </a:solidFill>
                  <a:latin typeface="Gill Sans MT"/>
                  <a:ea typeface="Gill Sans MT"/>
                  <a:cs typeface="Gill Sans MT"/>
                  <a:sym typeface="Gill Sans MT"/>
                </a:defRPr>
              </a:lvl1pPr>
            </a:lstStyle>
            <a:p>
              <a:pPr/>
              <a:r>
                <a:t>As the platform learns more about buyers, it enables it to create more buying opportunities for these buyers. One mark of evolution, as also measured by the metrics prescribed, is the rate at which the platform captures a greater portion of the buyer’s wallet.</a:t>
              </a:r>
            </a:p>
          </p:txBody>
        </p:sp>
      </p:grpSp>
      <p:sp>
        <p:nvSpPr>
          <p:cNvPr id="1279" name="Rectangle 21"/>
          <p:cNvSpPr/>
          <p:nvPr/>
        </p:nvSpPr>
        <p:spPr>
          <a:xfrm rot="16200000">
            <a:off x="1890615" y="4694261"/>
            <a:ext cx="685801" cy="2531998"/>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82" name="Rectangle 22"/>
          <p:cNvGrpSpPr/>
          <p:nvPr/>
        </p:nvGrpSpPr>
        <p:grpSpPr>
          <a:xfrm>
            <a:off x="1033864" y="5656461"/>
            <a:ext cx="2384580" cy="624841"/>
            <a:chOff x="0" y="0"/>
            <a:chExt cx="2384579" cy="624840"/>
          </a:xfrm>
        </p:grpSpPr>
        <p:sp>
          <p:nvSpPr>
            <p:cNvPr id="1280" name="Rectangle"/>
            <p:cNvSpPr/>
            <p:nvPr/>
          </p:nvSpPr>
          <p:spPr>
            <a:xfrm>
              <a:off x="0" y="25524"/>
              <a:ext cx="2384580"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81" name="7. The ability of the platform to increase creation and distribution power for data providers"/>
            <p:cNvSpPr txBox="1"/>
            <p:nvPr/>
          </p:nvSpPr>
          <p:spPr>
            <a:xfrm>
              <a:off x="45719" y="-1"/>
              <a:ext cx="2293141"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7. The ability of the platform to increase creation and distribution power for data providers</a:t>
              </a:r>
            </a:p>
          </p:txBody>
        </p:sp>
      </p:grpSp>
      <p:sp>
        <p:nvSpPr>
          <p:cNvPr id="1283" name="Rectangle 23"/>
          <p:cNvSpPr/>
          <p:nvPr/>
        </p:nvSpPr>
        <p:spPr>
          <a:xfrm rot="16200000">
            <a:off x="1884234" y="3934497"/>
            <a:ext cx="685801" cy="2517734"/>
          </a:xfrm>
          <a:prstGeom prst="rect">
            <a:avLst/>
          </a:prstGeom>
          <a:solidFill>
            <a:srgbClr val="DBEEF4"/>
          </a:solidFill>
          <a:ln w="12700">
            <a:solidFill>
              <a:srgbClr val="005172"/>
            </a:solidFill>
          </a:ln>
        </p:spPr>
        <p:txBody>
          <a:bodyPr lIns="45719" rIns="45719" anchor="ctr"/>
          <a:lstStyle/>
          <a:p>
            <a:pPr>
              <a:defRPr sz="2000">
                <a:solidFill>
                  <a:srgbClr val="FFFFFF"/>
                </a:solidFill>
                <a:latin typeface="Gill Sans"/>
                <a:ea typeface="Gill Sans"/>
                <a:cs typeface="Gill Sans"/>
                <a:sym typeface="Gill Sans"/>
              </a:defRPr>
            </a:pPr>
          </a:p>
        </p:txBody>
      </p:sp>
      <p:grpSp>
        <p:nvGrpSpPr>
          <p:cNvPr id="1286" name="Rectangle 24"/>
          <p:cNvGrpSpPr/>
          <p:nvPr/>
        </p:nvGrpSpPr>
        <p:grpSpPr>
          <a:xfrm>
            <a:off x="1034616" y="4915089"/>
            <a:ext cx="2383828" cy="573792"/>
            <a:chOff x="0" y="0"/>
            <a:chExt cx="2383827" cy="573790"/>
          </a:xfrm>
        </p:grpSpPr>
        <p:sp>
          <p:nvSpPr>
            <p:cNvPr id="1284" name="Rectangle"/>
            <p:cNvSpPr/>
            <p:nvPr/>
          </p:nvSpPr>
          <p:spPr>
            <a:xfrm>
              <a:off x="0" y="0"/>
              <a:ext cx="2383828"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85" name="6. The ability of the platform to increase average revenue per buyer"/>
            <p:cNvSpPr txBox="1"/>
            <p:nvPr/>
          </p:nvSpPr>
          <p:spPr>
            <a:xfrm>
              <a:off x="45720" y="63375"/>
              <a:ext cx="229238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6. The ability of the platform to increase average revenue per buyer</a:t>
              </a:r>
            </a:p>
          </p:txBody>
        </p:sp>
      </p:gr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8"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9" name="Text Placeholder 1"/>
          <p:cNvSpPr txBox="1"/>
          <p:nvPr>
            <p:ph type="body" sz="quarter" idx="1"/>
          </p:nvPr>
        </p:nvSpPr>
        <p:spPr>
          <a:xfrm>
            <a:off x="579306" y="118436"/>
            <a:ext cx="8242542" cy="1312761"/>
          </a:xfrm>
          <a:prstGeom prst="rect">
            <a:avLst/>
          </a:prstGeom>
        </p:spPr>
        <p:txBody>
          <a:bodyPr anchor="ctr"/>
          <a:lstStyle/>
          <a:p>
            <a:pPr/>
            <a:r>
              <a:t>Framework for Architectural Considerations </a:t>
            </a:r>
          </a:p>
        </p:txBody>
      </p:sp>
      <p:grpSp>
        <p:nvGrpSpPr>
          <p:cNvPr id="1292" name="Rectangle 26"/>
          <p:cNvGrpSpPr/>
          <p:nvPr/>
        </p:nvGrpSpPr>
        <p:grpSpPr>
          <a:xfrm>
            <a:off x="749369" y="4726828"/>
            <a:ext cx="2385331" cy="573792"/>
            <a:chOff x="0" y="0"/>
            <a:chExt cx="2385329" cy="573790"/>
          </a:xfrm>
        </p:grpSpPr>
        <p:sp>
          <p:nvSpPr>
            <p:cNvPr id="1290" name="Rectangle"/>
            <p:cNvSpPr/>
            <p:nvPr/>
          </p:nvSpPr>
          <p:spPr>
            <a:xfrm>
              <a:off x="-1" y="0"/>
              <a:ext cx="238533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91" name="5. The degree of decentralization on the platform"/>
            <p:cNvSpPr txBox="1"/>
            <p:nvPr/>
          </p:nvSpPr>
          <p:spPr>
            <a:xfrm>
              <a:off x="45719" y="63375"/>
              <a:ext cx="229389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5. The degree of decentralization on the platform</a:t>
              </a:r>
            </a:p>
          </p:txBody>
        </p:sp>
      </p:grpSp>
      <p:grpSp>
        <p:nvGrpSpPr>
          <p:cNvPr id="1295" name="Rectangle 28"/>
          <p:cNvGrpSpPr/>
          <p:nvPr/>
        </p:nvGrpSpPr>
        <p:grpSpPr>
          <a:xfrm>
            <a:off x="750121" y="4055997"/>
            <a:ext cx="2384580" cy="624841"/>
            <a:chOff x="0" y="0"/>
            <a:chExt cx="2384578" cy="624840"/>
          </a:xfrm>
        </p:grpSpPr>
        <p:sp>
          <p:nvSpPr>
            <p:cNvPr id="1293" name="Rectangle"/>
            <p:cNvSpPr/>
            <p:nvPr/>
          </p:nvSpPr>
          <p:spPr>
            <a:xfrm>
              <a:off x="0" y="25524"/>
              <a:ext cx="2384579"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94" name="4. The factors that determine reputation and usage rights on the platform (DPs &amp; Buyers)"/>
            <p:cNvSpPr txBox="1"/>
            <p:nvPr/>
          </p:nvSpPr>
          <p:spPr>
            <a:xfrm>
              <a:off x="45719" y="-1"/>
              <a:ext cx="2293140"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4. The factors that determine reputation and usage rights on the platform (DPs &amp; Buyers)</a:t>
              </a:r>
            </a:p>
          </p:txBody>
        </p:sp>
      </p:grpSp>
      <p:grpSp>
        <p:nvGrpSpPr>
          <p:cNvPr id="1298" name="Rectangle 30"/>
          <p:cNvGrpSpPr/>
          <p:nvPr/>
        </p:nvGrpSpPr>
        <p:grpSpPr>
          <a:xfrm>
            <a:off x="750118" y="3448958"/>
            <a:ext cx="2384581" cy="573792"/>
            <a:chOff x="0" y="0"/>
            <a:chExt cx="2384579" cy="573790"/>
          </a:xfrm>
        </p:grpSpPr>
        <p:sp>
          <p:nvSpPr>
            <p:cNvPr id="1296" name="Rectangle"/>
            <p:cNvSpPr/>
            <p:nvPr/>
          </p:nvSpPr>
          <p:spPr>
            <a:xfrm>
              <a:off x="-1" y="0"/>
              <a:ext cx="238458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297" name="3. The data sourcing and curation model"/>
            <p:cNvSpPr txBox="1"/>
            <p:nvPr/>
          </p:nvSpPr>
          <p:spPr>
            <a:xfrm>
              <a:off x="45719" y="63375"/>
              <a:ext cx="229314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3. The data sourcing and curation model</a:t>
              </a:r>
            </a:p>
          </p:txBody>
        </p:sp>
      </p:grpSp>
      <p:grpSp>
        <p:nvGrpSpPr>
          <p:cNvPr id="1301" name="Rectangle 32"/>
          <p:cNvGrpSpPr/>
          <p:nvPr/>
        </p:nvGrpSpPr>
        <p:grpSpPr>
          <a:xfrm>
            <a:off x="764383" y="2778127"/>
            <a:ext cx="2383828" cy="624841"/>
            <a:chOff x="0" y="0"/>
            <a:chExt cx="2383827" cy="624840"/>
          </a:xfrm>
        </p:grpSpPr>
        <p:sp>
          <p:nvSpPr>
            <p:cNvPr id="1299" name="Rectangle"/>
            <p:cNvSpPr/>
            <p:nvPr/>
          </p:nvSpPr>
          <p:spPr>
            <a:xfrm>
              <a:off x="0" y="25524"/>
              <a:ext cx="2383828"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300" name="2. The forms of feedback provided to data providers for their participation"/>
            <p:cNvSpPr txBox="1"/>
            <p:nvPr/>
          </p:nvSpPr>
          <p:spPr>
            <a:xfrm>
              <a:off x="45719" y="-1"/>
              <a:ext cx="2292389"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2. The forms of feedback provided to data providers for their participation </a:t>
              </a:r>
            </a:p>
          </p:txBody>
        </p:sp>
      </p:grpSp>
      <p:grpSp>
        <p:nvGrpSpPr>
          <p:cNvPr id="1304" name="Rectangle 34"/>
          <p:cNvGrpSpPr/>
          <p:nvPr/>
        </p:nvGrpSpPr>
        <p:grpSpPr>
          <a:xfrm>
            <a:off x="742142" y="2171854"/>
            <a:ext cx="2419581" cy="573792"/>
            <a:chOff x="0" y="0"/>
            <a:chExt cx="2419579" cy="573790"/>
          </a:xfrm>
        </p:grpSpPr>
        <p:sp>
          <p:nvSpPr>
            <p:cNvPr id="1302" name="Rectangle"/>
            <p:cNvSpPr/>
            <p:nvPr/>
          </p:nvSpPr>
          <p:spPr>
            <a:xfrm>
              <a:off x="-1" y="0"/>
              <a:ext cx="2419581"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303" name="1.The nature of value that is delivered to buyers"/>
            <p:cNvSpPr txBox="1"/>
            <p:nvPr/>
          </p:nvSpPr>
          <p:spPr>
            <a:xfrm>
              <a:off x="45719" y="63375"/>
              <a:ext cx="232814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1.The nature of value that is delivered to buyers</a:t>
              </a:r>
            </a:p>
          </p:txBody>
        </p:sp>
      </p:grpSp>
      <p:grpSp>
        <p:nvGrpSpPr>
          <p:cNvPr id="1307" name="Rectangle 36"/>
          <p:cNvGrpSpPr/>
          <p:nvPr/>
        </p:nvGrpSpPr>
        <p:grpSpPr>
          <a:xfrm>
            <a:off x="736607" y="5967189"/>
            <a:ext cx="2384581" cy="624841"/>
            <a:chOff x="0" y="0"/>
            <a:chExt cx="2384579" cy="624840"/>
          </a:xfrm>
        </p:grpSpPr>
        <p:sp>
          <p:nvSpPr>
            <p:cNvPr id="1305" name="Rectangle"/>
            <p:cNvSpPr/>
            <p:nvPr/>
          </p:nvSpPr>
          <p:spPr>
            <a:xfrm>
              <a:off x="0" y="25524"/>
              <a:ext cx="2384580" cy="573792"/>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306" name="7. The ability of the platform to increase creation and distribution power for data providers"/>
            <p:cNvSpPr txBox="1"/>
            <p:nvPr/>
          </p:nvSpPr>
          <p:spPr>
            <a:xfrm>
              <a:off x="45719" y="-1"/>
              <a:ext cx="2293141"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7. The ability of the platform to increase creation and distribution power for data providers</a:t>
              </a:r>
            </a:p>
          </p:txBody>
        </p:sp>
      </p:grpSp>
      <p:grpSp>
        <p:nvGrpSpPr>
          <p:cNvPr id="1310" name="Rectangle 38"/>
          <p:cNvGrpSpPr/>
          <p:nvPr/>
        </p:nvGrpSpPr>
        <p:grpSpPr>
          <a:xfrm>
            <a:off x="737360" y="5360916"/>
            <a:ext cx="2383828" cy="573792"/>
            <a:chOff x="0" y="0"/>
            <a:chExt cx="2383827" cy="573790"/>
          </a:xfrm>
        </p:grpSpPr>
        <p:sp>
          <p:nvSpPr>
            <p:cNvPr id="1308" name="Rectangle"/>
            <p:cNvSpPr/>
            <p:nvPr/>
          </p:nvSpPr>
          <p:spPr>
            <a:xfrm>
              <a:off x="0" y="0"/>
              <a:ext cx="2383828" cy="573791"/>
            </a:xfrm>
            <a:prstGeom prst="rect">
              <a:avLst/>
            </a:prstGeom>
            <a:solidFill>
              <a:srgbClr val="005172"/>
            </a:solidFill>
            <a:ln w="12700" cap="flat">
              <a:noFill/>
              <a:miter lim="400000"/>
            </a:ln>
            <a:effectLst/>
          </p:spPr>
          <p:txBody>
            <a:bodyPr wrap="square" lIns="45719" tIns="45719" rIns="45719" bIns="45719" numCol="1" anchor="ctr">
              <a:noAutofit/>
            </a:bodyPr>
            <a:lstStyle/>
            <a:p>
              <a:pPr>
                <a:defRPr sz="1200">
                  <a:solidFill>
                    <a:srgbClr val="FFFFFF"/>
                  </a:solidFill>
                  <a:latin typeface="Gill Sans"/>
                  <a:ea typeface="Gill Sans"/>
                  <a:cs typeface="Gill Sans"/>
                  <a:sym typeface="Gill Sans"/>
                </a:defRPr>
              </a:pPr>
            </a:p>
          </p:txBody>
        </p:sp>
        <p:sp>
          <p:nvSpPr>
            <p:cNvPr id="1309" name="6. The ability of the platform to increase average revenue per buyer"/>
            <p:cNvSpPr txBox="1"/>
            <p:nvPr/>
          </p:nvSpPr>
          <p:spPr>
            <a:xfrm>
              <a:off x="45720" y="63375"/>
              <a:ext cx="229238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200">
                  <a:solidFill>
                    <a:srgbClr val="FFFFFF"/>
                  </a:solidFill>
                  <a:latin typeface="Gill Sans"/>
                  <a:ea typeface="Gill Sans"/>
                  <a:cs typeface="Gill Sans"/>
                  <a:sym typeface="Gill Sans"/>
                </a:defRPr>
              </a:lvl1pPr>
            </a:lstStyle>
            <a:p>
              <a:pPr/>
              <a:r>
                <a:t>6. The ability of the platform to increase average revenue per buyer</a:t>
              </a:r>
            </a:p>
          </p:txBody>
        </p:sp>
      </p:grpSp>
      <p:sp>
        <p:nvSpPr>
          <p:cNvPr id="1311" name="Straight Connector 3"/>
          <p:cNvSpPr/>
          <p:nvPr/>
        </p:nvSpPr>
        <p:spPr>
          <a:xfrm flipH="1">
            <a:off x="3621118" y="1567157"/>
            <a:ext cx="1" cy="4944651"/>
          </a:xfrm>
          <a:prstGeom prst="line">
            <a:avLst/>
          </a:prstGeom>
          <a:ln w="12700">
            <a:solidFill>
              <a:srgbClr val="FF0000"/>
            </a:solidFill>
          </a:ln>
        </p:spPr>
        <p:txBody>
          <a:bodyPr lIns="45719" rIns="45719"/>
          <a:lstStyle/>
          <a:p>
            <a:pPr/>
          </a:p>
        </p:txBody>
      </p:sp>
      <p:sp>
        <p:nvSpPr>
          <p:cNvPr id="1312" name="Straight Connector 40"/>
          <p:cNvSpPr/>
          <p:nvPr/>
        </p:nvSpPr>
        <p:spPr>
          <a:xfrm>
            <a:off x="6363981" y="1580667"/>
            <a:ext cx="3773" cy="4921422"/>
          </a:xfrm>
          <a:prstGeom prst="line">
            <a:avLst/>
          </a:prstGeom>
          <a:ln w="12700">
            <a:solidFill>
              <a:srgbClr val="FF0000"/>
            </a:solidFill>
          </a:ln>
        </p:spPr>
        <p:txBody>
          <a:bodyPr lIns="45719" rIns="45719"/>
          <a:lstStyle/>
          <a:p>
            <a:pPr/>
          </a:p>
        </p:txBody>
      </p:sp>
      <p:sp>
        <p:nvSpPr>
          <p:cNvPr id="1313" name="Straight Connector 41"/>
          <p:cNvSpPr/>
          <p:nvPr/>
        </p:nvSpPr>
        <p:spPr>
          <a:xfrm flipH="1" flipV="1">
            <a:off x="405349" y="2121068"/>
            <a:ext cx="8269124" cy="13509"/>
          </a:xfrm>
          <a:prstGeom prst="line">
            <a:avLst/>
          </a:prstGeom>
          <a:ln w="12700">
            <a:solidFill>
              <a:srgbClr val="FF0000"/>
            </a:solidFill>
          </a:ln>
        </p:spPr>
        <p:txBody>
          <a:bodyPr lIns="45719" rIns="45719"/>
          <a:lstStyle/>
          <a:p>
            <a:pPr/>
          </a:p>
        </p:txBody>
      </p:sp>
      <p:sp>
        <p:nvSpPr>
          <p:cNvPr id="1314" name="TextBox 46"/>
          <p:cNvSpPr txBox="1"/>
          <p:nvPr/>
        </p:nvSpPr>
        <p:spPr>
          <a:xfrm>
            <a:off x="815883" y="1661727"/>
            <a:ext cx="227309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3095B4"/>
                </a:solidFill>
                <a:latin typeface="Gill Sans"/>
                <a:ea typeface="Gill Sans"/>
                <a:cs typeface="Gill Sans"/>
                <a:sym typeface="Gill Sans"/>
              </a:defRPr>
            </a:lvl1pPr>
          </a:lstStyle>
          <a:p>
            <a:pPr/>
            <a:r>
              <a:t>Factor </a:t>
            </a:r>
          </a:p>
        </p:txBody>
      </p:sp>
      <p:sp>
        <p:nvSpPr>
          <p:cNvPr id="1315" name="TextBox 47"/>
          <p:cNvSpPr txBox="1"/>
          <p:nvPr/>
        </p:nvSpPr>
        <p:spPr>
          <a:xfrm>
            <a:off x="3859772" y="1611477"/>
            <a:ext cx="227309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3095B4"/>
                </a:solidFill>
                <a:latin typeface="Gill Sans"/>
                <a:ea typeface="Gill Sans"/>
                <a:cs typeface="Gill Sans"/>
                <a:sym typeface="Gill Sans"/>
              </a:defRPr>
            </a:lvl1pPr>
          </a:lstStyle>
          <a:p>
            <a:pPr/>
            <a:r>
              <a:t>Feature </a:t>
            </a:r>
          </a:p>
        </p:txBody>
      </p:sp>
      <p:sp>
        <p:nvSpPr>
          <p:cNvPr id="1316" name="TextBox 48"/>
          <p:cNvSpPr txBox="1"/>
          <p:nvPr/>
        </p:nvSpPr>
        <p:spPr>
          <a:xfrm>
            <a:off x="6562101" y="1597967"/>
            <a:ext cx="227309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3095B4"/>
                </a:solidFill>
                <a:latin typeface="Gill Sans"/>
                <a:ea typeface="Gill Sans"/>
                <a:cs typeface="Gill Sans"/>
                <a:sym typeface="Gill Sans"/>
              </a:defRPr>
            </a:lvl1pPr>
          </a:lstStyle>
          <a:p>
            <a:pPr/>
            <a:r>
              <a:t>Impact of Factor</a:t>
            </a:r>
          </a:p>
        </p:txBody>
      </p:sp>
      <p:sp>
        <p:nvSpPr>
          <p:cNvPr id="1317" name="Text Placeholder 10"/>
          <p:cNvSpPr txBox="1"/>
          <p:nvPr/>
        </p:nvSpPr>
        <p:spPr>
          <a:xfrm>
            <a:off x="531503" y="1103386"/>
            <a:ext cx="8247548" cy="65174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spcBef>
                <a:spcPts val="400"/>
              </a:spcBef>
              <a:defRPr>
                <a:latin typeface="Gill Sans"/>
                <a:ea typeface="Gill Sans"/>
                <a:cs typeface="Gill Sans"/>
                <a:sym typeface="Gill Sans"/>
              </a:defRPr>
            </a:lvl1pPr>
          </a:lstStyle>
          <a:p>
            <a:pPr/>
            <a:r>
              <a:t>For every release, features should be evaluated in terms of the impact they have on the architectural factors…</a:t>
            </a:r>
          </a:p>
        </p:txBody>
      </p:sp>
      <p:sp>
        <p:nvSpPr>
          <p:cNvPr id="1318" name="Straight Connector 50"/>
          <p:cNvSpPr/>
          <p:nvPr/>
        </p:nvSpPr>
        <p:spPr>
          <a:xfrm flipH="1" flipV="1">
            <a:off x="395609" y="2773337"/>
            <a:ext cx="8269124" cy="13509"/>
          </a:xfrm>
          <a:prstGeom prst="line">
            <a:avLst/>
          </a:prstGeom>
          <a:ln w="12700">
            <a:solidFill>
              <a:srgbClr val="005172"/>
            </a:solidFill>
          </a:ln>
        </p:spPr>
        <p:txBody>
          <a:bodyPr lIns="45719" rIns="45719"/>
          <a:lstStyle/>
          <a:p>
            <a:pPr/>
          </a:p>
        </p:txBody>
      </p:sp>
      <p:sp>
        <p:nvSpPr>
          <p:cNvPr id="1319" name="Straight Connector 51"/>
          <p:cNvSpPr/>
          <p:nvPr/>
        </p:nvSpPr>
        <p:spPr>
          <a:xfrm flipH="1" flipV="1">
            <a:off x="380245" y="3406474"/>
            <a:ext cx="8269124" cy="13509"/>
          </a:xfrm>
          <a:prstGeom prst="line">
            <a:avLst/>
          </a:prstGeom>
          <a:ln w="12700">
            <a:solidFill>
              <a:srgbClr val="005172"/>
            </a:solidFill>
          </a:ln>
        </p:spPr>
        <p:txBody>
          <a:bodyPr lIns="45719" rIns="45719"/>
          <a:lstStyle/>
          <a:p>
            <a:pPr/>
          </a:p>
        </p:txBody>
      </p:sp>
      <p:sp>
        <p:nvSpPr>
          <p:cNvPr id="1320" name="Straight Connector 52"/>
          <p:cNvSpPr/>
          <p:nvPr/>
        </p:nvSpPr>
        <p:spPr>
          <a:xfrm flipH="1" flipV="1">
            <a:off x="398139" y="4045893"/>
            <a:ext cx="8269124" cy="13509"/>
          </a:xfrm>
          <a:prstGeom prst="line">
            <a:avLst/>
          </a:prstGeom>
          <a:ln w="12700">
            <a:solidFill>
              <a:srgbClr val="005172"/>
            </a:solidFill>
          </a:ln>
        </p:spPr>
        <p:txBody>
          <a:bodyPr lIns="45719" rIns="45719"/>
          <a:lstStyle/>
          <a:p>
            <a:pPr/>
          </a:p>
        </p:txBody>
      </p:sp>
      <p:sp>
        <p:nvSpPr>
          <p:cNvPr id="1321" name="Straight Connector 53"/>
          <p:cNvSpPr/>
          <p:nvPr/>
        </p:nvSpPr>
        <p:spPr>
          <a:xfrm flipH="1" flipV="1">
            <a:off x="382364" y="4684856"/>
            <a:ext cx="8269124" cy="13509"/>
          </a:xfrm>
          <a:prstGeom prst="line">
            <a:avLst/>
          </a:prstGeom>
          <a:ln w="12700">
            <a:solidFill>
              <a:srgbClr val="005172"/>
            </a:solidFill>
          </a:ln>
        </p:spPr>
        <p:txBody>
          <a:bodyPr lIns="45719" rIns="45719"/>
          <a:lstStyle/>
          <a:p>
            <a:pPr/>
          </a:p>
        </p:txBody>
      </p:sp>
      <p:sp>
        <p:nvSpPr>
          <p:cNvPr id="1322" name="Straight Connector 54"/>
          <p:cNvSpPr/>
          <p:nvPr/>
        </p:nvSpPr>
        <p:spPr>
          <a:xfrm flipH="1" flipV="1">
            <a:off x="392783" y="5334227"/>
            <a:ext cx="8269124" cy="13509"/>
          </a:xfrm>
          <a:prstGeom prst="line">
            <a:avLst/>
          </a:prstGeom>
          <a:ln w="12700">
            <a:solidFill>
              <a:srgbClr val="005172"/>
            </a:solidFill>
          </a:ln>
        </p:spPr>
        <p:txBody>
          <a:bodyPr lIns="45719" rIns="45719"/>
          <a:lstStyle/>
          <a:p>
            <a:pPr/>
          </a:p>
        </p:txBody>
      </p:sp>
      <p:sp>
        <p:nvSpPr>
          <p:cNvPr id="1323" name="Straight Connector 55"/>
          <p:cNvSpPr/>
          <p:nvPr/>
        </p:nvSpPr>
        <p:spPr>
          <a:xfrm flipH="1" flipV="1">
            <a:off x="392782" y="5965301"/>
            <a:ext cx="8269124" cy="13509"/>
          </a:xfrm>
          <a:prstGeom prst="line">
            <a:avLst/>
          </a:prstGeom>
          <a:ln w="12700">
            <a:solidFill>
              <a:srgbClr val="005172"/>
            </a:solidFill>
          </a:ln>
        </p:spPr>
        <p:txBody>
          <a:bodyPr lIns="45719" rIns="45719"/>
          <a:lstStyle/>
          <a:p>
            <a:pP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6"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Sources of Value to Data Providers &amp; Buyers </a:t>
            </a:r>
          </a:p>
        </p:txBody>
      </p:sp>
      <p:sp>
        <p:nvSpPr>
          <p:cNvPr id="1327" name="Footer Placeholder 1"/>
          <p:cNvSpPr txBox="1"/>
          <p:nvPr/>
        </p:nvSpPr>
        <p:spPr>
          <a:xfrm>
            <a:off x="469048" y="6164452"/>
            <a:ext cx="533953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914400">
              <a:defRPr sz="800">
                <a:latin typeface="Gill Sans"/>
                <a:ea typeface="Gill Sans"/>
                <a:cs typeface="Gill Sans"/>
                <a:sym typeface="Gill Sans"/>
              </a:defRPr>
            </a:lvl1pPr>
          </a:lstStyle>
          <a:p>
            <a:pPr/>
            <a:r>
              <a:t>* Analysis based on Outsell Inc., 2013 revenue reporting &amp; likely penetration rate across 6 industry verticals</a:t>
            </a:r>
          </a:p>
        </p:txBody>
      </p:sp>
      <p:sp>
        <p:nvSpPr>
          <p:cNvPr id="1328" name="Rectangle 23"/>
          <p:cNvSpPr/>
          <p:nvPr/>
        </p:nvSpPr>
        <p:spPr>
          <a:xfrm>
            <a:off x="1106365" y="1865932"/>
            <a:ext cx="3242057" cy="2819868"/>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329" name="Rectangle 24"/>
          <p:cNvSpPr/>
          <p:nvPr/>
        </p:nvSpPr>
        <p:spPr>
          <a:xfrm>
            <a:off x="4526905" y="1858991"/>
            <a:ext cx="3386457" cy="2826809"/>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330" name="Text Placeholder 1"/>
          <p:cNvSpPr txBox="1"/>
          <p:nvPr/>
        </p:nvSpPr>
        <p:spPr>
          <a:xfrm>
            <a:off x="4508936" y="1865714"/>
            <a:ext cx="3445470" cy="50101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600"/>
              </a:spcBef>
              <a:defRPr sz="2800">
                <a:solidFill>
                  <a:srgbClr val="FFFFFF"/>
                </a:solidFill>
                <a:latin typeface="Gill Sans"/>
                <a:ea typeface="Gill Sans"/>
                <a:cs typeface="Gill Sans"/>
                <a:sym typeface="Gill Sans"/>
              </a:defRPr>
            </a:lvl1pPr>
          </a:lstStyle>
          <a:p>
            <a:pPr/>
            <a:r>
              <a:t>Buyers</a:t>
            </a:r>
          </a:p>
        </p:txBody>
      </p:sp>
      <p:sp>
        <p:nvSpPr>
          <p:cNvPr id="1331" name="TextBox 33"/>
          <p:cNvSpPr txBox="1"/>
          <p:nvPr/>
        </p:nvSpPr>
        <p:spPr>
          <a:xfrm>
            <a:off x="4695625" y="2382947"/>
            <a:ext cx="3116803"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600">
                <a:solidFill>
                  <a:srgbClr val="FFFFFF"/>
                </a:solidFill>
                <a:latin typeface="Gill Sans MT"/>
                <a:ea typeface="Gill Sans MT"/>
                <a:cs typeface="Gill Sans MT"/>
                <a:sym typeface="Gill Sans MT"/>
              </a:defRPr>
            </a:pPr>
            <a:r>
              <a:t>Depth &amp; breath of use cases solved</a:t>
            </a:r>
          </a:p>
          <a:p>
            <a:pPr marL="171450" indent="-171450">
              <a:buSzPct val="100000"/>
              <a:buFont typeface="Arial"/>
              <a:buChar char="•"/>
              <a:defRPr sz="1600">
                <a:solidFill>
                  <a:srgbClr val="FFFFFF"/>
                </a:solidFill>
                <a:latin typeface="Gill Sans MT"/>
                <a:ea typeface="Gill Sans MT"/>
                <a:cs typeface="Gill Sans MT"/>
                <a:sym typeface="Gill Sans MT"/>
              </a:defRPr>
            </a:pPr>
            <a:r>
              <a:t>Quality of data </a:t>
            </a:r>
          </a:p>
          <a:p>
            <a:pPr marL="171450" indent="-171450">
              <a:buSzPct val="100000"/>
              <a:buFont typeface="Arial"/>
              <a:buChar char="•"/>
              <a:defRPr sz="1600">
                <a:solidFill>
                  <a:srgbClr val="FFFFFF"/>
                </a:solidFill>
                <a:latin typeface="Gill Sans MT"/>
                <a:ea typeface="Gill Sans MT"/>
                <a:cs typeface="Gill Sans MT"/>
                <a:sym typeface="Gill Sans MT"/>
              </a:defRPr>
            </a:pPr>
            <a:r>
              <a:t>Relevance &amp; ease of discovery </a:t>
            </a:r>
          </a:p>
          <a:p>
            <a:pPr marL="171450" indent="-171450">
              <a:buSzPct val="100000"/>
              <a:buFont typeface="Arial"/>
              <a:buChar char="•"/>
              <a:defRPr sz="1600">
                <a:solidFill>
                  <a:srgbClr val="FFFFFF"/>
                </a:solidFill>
                <a:latin typeface="Gill Sans MT"/>
                <a:ea typeface="Gill Sans MT"/>
                <a:cs typeface="Gill Sans MT"/>
                <a:sym typeface="Gill Sans MT"/>
              </a:defRPr>
            </a:pPr>
            <a:r>
              <a:t>Consumption tools &amp; services</a:t>
            </a:r>
          </a:p>
          <a:p>
            <a:pPr marL="171450" indent="-171450">
              <a:buSzPct val="100000"/>
              <a:buFont typeface="Arial"/>
              <a:buChar char="•"/>
              <a:defRPr sz="1600">
                <a:solidFill>
                  <a:srgbClr val="FFFFFF"/>
                </a:solidFill>
                <a:latin typeface="Gill Sans MT"/>
                <a:ea typeface="Gill Sans MT"/>
                <a:cs typeface="Gill Sans MT"/>
                <a:sym typeface="Gill Sans MT"/>
              </a:defRPr>
            </a:pPr>
            <a:r>
              <a:t>Education of consumers</a:t>
            </a:r>
          </a:p>
          <a:p>
            <a:pPr marL="171450" indent="-171450">
              <a:buSzPct val="100000"/>
              <a:buFont typeface="Arial"/>
              <a:buChar char="•"/>
              <a:defRPr sz="1600">
                <a:solidFill>
                  <a:srgbClr val="FFFFFF"/>
                </a:solidFill>
                <a:latin typeface="Gill Sans MT"/>
                <a:ea typeface="Gill Sans MT"/>
                <a:cs typeface="Gill Sans MT"/>
                <a:sym typeface="Gill Sans MT"/>
              </a:defRPr>
            </a:pPr>
            <a:r>
              <a:t>Master data management </a:t>
            </a:r>
          </a:p>
        </p:txBody>
      </p:sp>
      <p:sp>
        <p:nvSpPr>
          <p:cNvPr id="1332" name="Text Placeholder 1"/>
          <p:cNvSpPr txBox="1"/>
          <p:nvPr/>
        </p:nvSpPr>
        <p:spPr>
          <a:xfrm>
            <a:off x="1104531" y="1872384"/>
            <a:ext cx="3197900" cy="50101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spcBef>
                <a:spcPts val="600"/>
              </a:spcBef>
              <a:defRPr sz="2800">
                <a:solidFill>
                  <a:srgbClr val="FFFFFF"/>
                </a:solidFill>
                <a:latin typeface="Gill Sans"/>
                <a:ea typeface="Gill Sans"/>
                <a:cs typeface="Gill Sans"/>
                <a:sym typeface="Gill Sans"/>
              </a:defRPr>
            </a:lvl1pPr>
          </a:lstStyle>
          <a:p>
            <a:pPr/>
            <a:r>
              <a:t>Data Providers</a:t>
            </a:r>
          </a:p>
        </p:txBody>
      </p:sp>
      <p:sp>
        <p:nvSpPr>
          <p:cNvPr id="1333" name="TextBox 36"/>
          <p:cNvSpPr txBox="1"/>
          <p:nvPr/>
        </p:nvSpPr>
        <p:spPr>
          <a:xfrm>
            <a:off x="1207884" y="2402552"/>
            <a:ext cx="3028587"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a:buSzPct val="100000"/>
              <a:buFont typeface="Arial"/>
              <a:buChar char="•"/>
              <a:defRPr sz="1600">
                <a:solidFill>
                  <a:srgbClr val="FFFFFF"/>
                </a:solidFill>
                <a:latin typeface="Gill Sans MT"/>
                <a:ea typeface="Gill Sans MT"/>
                <a:cs typeface="Gill Sans MT"/>
                <a:sym typeface="Gill Sans MT"/>
              </a:defRPr>
            </a:pPr>
            <a:r>
              <a:t>Access to market</a:t>
            </a:r>
          </a:p>
          <a:p>
            <a:pPr marL="171450" indent="-171450">
              <a:buSzPct val="100000"/>
              <a:buFont typeface="Arial"/>
              <a:buChar char="•"/>
              <a:defRPr sz="1600">
                <a:solidFill>
                  <a:srgbClr val="FFFFFF"/>
                </a:solidFill>
                <a:latin typeface="Gill Sans MT"/>
                <a:ea typeface="Gill Sans MT"/>
                <a:cs typeface="Gill Sans MT"/>
                <a:sym typeface="Gill Sans MT"/>
              </a:defRPr>
            </a:pPr>
            <a:r>
              <a:t>Access to new business use cases (opportunities)</a:t>
            </a:r>
          </a:p>
          <a:p>
            <a:pPr marL="171450" indent="-171450">
              <a:buSzPct val="100000"/>
              <a:buFont typeface="Arial"/>
              <a:buChar char="•"/>
              <a:defRPr sz="1600">
                <a:solidFill>
                  <a:srgbClr val="FFFFFF"/>
                </a:solidFill>
                <a:latin typeface="Gill Sans MT"/>
                <a:ea typeface="Gill Sans MT"/>
                <a:cs typeface="Gill Sans MT"/>
                <a:sym typeface="Gill Sans MT"/>
              </a:defRPr>
            </a:pPr>
            <a:r>
              <a:t> Tools &amp; services to ease production</a:t>
            </a:r>
          </a:p>
          <a:p>
            <a:pPr marL="171450" indent="-171450">
              <a:buSzPct val="100000"/>
              <a:buFont typeface="Arial"/>
              <a:buChar char="•"/>
              <a:defRPr sz="1600">
                <a:solidFill>
                  <a:srgbClr val="FFFFFF"/>
                </a:solidFill>
                <a:latin typeface="Gill Sans MT"/>
                <a:ea typeface="Gill Sans MT"/>
                <a:cs typeface="Gill Sans MT"/>
                <a:sym typeface="Gill Sans MT"/>
              </a:defRPr>
            </a:pPr>
            <a:r>
              <a:t>Influence &amp; Exposure </a:t>
            </a:r>
          </a:p>
          <a:p>
            <a:pPr marL="171450" indent="-171450">
              <a:buSzPct val="100000"/>
              <a:buFont typeface="Arial"/>
              <a:buChar char="•"/>
              <a:defRPr sz="1600">
                <a:solidFill>
                  <a:srgbClr val="FFFFFF"/>
                </a:solidFill>
                <a:latin typeface="Gill Sans MT"/>
                <a:ea typeface="Gill Sans MT"/>
                <a:cs typeface="Gill Sans MT"/>
                <a:sym typeface="Gill Sans MT"/>
              </a:defRPr>
            </a:pPr>
            <a:r>
              <a:t>Education on performance opportunity</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36"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End-to-End Ownership of Use Case </a:t>
            </a:r>
          </a:p>
        </p:txBody>
      </p:sp>
      <p:sp>
        <p:nvSpPr>
          <p:cNvPr id="1337" name="Text Placeholder 10"/>
          <p:cNvSpPr txBox="1"/>
          <p:nvPr/>
        </p:nvSpPr>
        <p:spPr>
          <a:xfrm>
            <a:off x="531503" y="1103386"/>
            <a:ext cx="8247548" cy="54512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400"/>
              </a:spcBef>
              <a:defRPr>
                <a:latin typeface="Gill Sans"/>
                <a:ea typeface="Gill Sans"/>
                <a:cs typeface="Gill Sans"/>
                <a:sym typeface="Gill Sans"/>
              </a:defRPr>
            </a:pPr>
            <a:r>
              <a:t>The platform should strive to provision the end-to-end use case for the following reasons, </a:t>
            </a:r>
          </a:p>
          <a:p>
            <a:pPr marL="285750" indent="-285750">
              <a:spcBef>
                <a:spcPts val="400"/>
              </a:spcBef>
              <a:buSzPct val="100000"/>
              <a:buFont typeface="Arial"/>
              <a:buChar char="•"/>
              <a:defRPr>
                <a:latin typeface="Gill Sans"/>
                <a:ea typeface="Gill Sans"/>
                <a:cs typeface="Gill Sans"/>
                <a:sym typeface="Gill Sans"/>
              </a:defRPr>
            </a:pPr>
            <a:r>
              <a:t>It encourages adoption of the platform among a larger number of buyers. This strengthens network effects on the platform and attracts a even more data providers.</a:t>
            </a:r>
            <a:endParaRPr sz="2800">
              <a:solidFill>
                <a:srgbClr val="3095B4"/>
              </a:solidFill>
              <a:latin typeface="Gill Sans MT"/>
              <a:ea typeface="Gill Sans MT"/>
              <a:cs typeface="Gill Sans MT"/>
              <a:sym typeface="Gill Sans MT"/>
            </a:endParaRPr>
          </a:p>
          <a:p>
            <a:pPr marL="285750" indent="-285750">
              <a:spcBef>
                <a:spcPts val="400"/>
              </a:spcBef>
              <a:buSzPct val="100000"/>
              <a:buFont typeface="Arial"/>
              <a:buChar char="•"/>
              <a:defRPr>
                <a:latin typeface="Gill Sans"/>
                <a:ea typeface="Gill Sans"/>
                <a:cs typeface="Gill Sans"/>
                <a:sym typeface="Gill Sans"/>
              </a:defRPr>
            </a:pPr>
            <a:r>
              <a:t>Through technology enables the platform to gather intelligence about how data products are actually being used by buyers. This helps the platform improve its ability to recommend more relevant data products.</a:t>
            </a:r>
          </a:p>
          <a:p>
            <a:pPr marL="285750" indent="-285750">
              <a:spcBef>
                <a:spcPts val="400"/>
              </a:spcBef>
              <a:buSzPct val="100000"/>
              <a:buFont typeface="Arial"/>
              <a:buChar char="•"/>
              <a:defRPr>
                <a:latin typeface="Gill Sans"/>
                <a:ea typeface="Gill Sans"/>
                <a:cs typeface="Gill Sans"/>
                <a:sym typeface="Gill Sans"/>
              </a:defRPr>
            </a:pPr>
            <a:r>
              <a:t>As the platform gathers greater intelligence about end use cases, it identifies data gaps, that enables data providers to source more data, including data that they would not have collected in the past.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9"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0"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End-to-End Ownership of Use Case – Phases  </a:t>
            </a:r>
          </a:p>
        </p:txBody>
      </p:sp>
      <p:pic>
        <p:nvPicPr>
          <p:cNvPr id="1341" name="Picture 6" descr="Picture 6"/>
          <p:cNvPicPr>
            <a:picLocks noChangeAspect="1"/>
          </p:cNvPicPr>
          <p:nvPr/>
        </p:nvPicPr>
        <p:blipFill>
          <a:blip r:embed="rId2">
            <a:extLst/>
          </a:blip>
          <a:stretch>
            <a:fillRect/>
          </a:stretch>
        </p:blipFill>
        <p:spPr>
          <a:xfrm>
            <a:off x="249472" y="1213404"/>
            <a:ext cx="4501838" cy="1939178"/>
          </a:xfrm>
          <a:prstGeom prst="rect">
            <a:avLst/>
          </a:prstGeom>
          <a:ln w="12700">
            <a:miter lim="400000"/>
          </a:ln>
        </p:spPr>
      </p:pic>
      <p:pic>
        <p:nvPicPr>
          <p:cNvPr id="1342" name="Picture 7" descr="Picture 7"/>
          <p:cNvPicPr>
            <a:picLocks noChangeAspect="1"/>
          </p:cNvPicPr>
          <p:nvPr/>
        </p:nvPicPr>
        <p:blipFill>
          <a:blip r:embed="rId3">
            <a:extLst/>
          </a:blip>
          <a:stretch>
            <a:fillRect/>
          </a:stretch>
        </p:blipFill>
        <p:spPr>
          <a:xfrm>
            <a:off x="158755" y="3334027"/>
            <a:ext cx="4510179" cy="2619589"/>
          </a:xfrm>
          <a:prstGeom prst="rect">
            <a:avLst/>
          </a:prstGeom>
          <a:ln w="12700">
            <a:miter lim="400000"/>
          </a:ln>
        </p:spPr>
      </p:pic>
      <p:sp>
        <p:nvSpPr>
          <p:cNvPr id="1343" name="Straight Connector 8"/>
          <p:cNvSpPr/>
          <p:nvPr/>
        </p:nvSpPr>
        <p:spPr>
          <a:xfrm flipH="1" flipV="1">
            <a:off x="328849" y="3402065"/>
            <a:ext cx="7881050" cy="1"/>
          </a:xfrm>
          <a:prstGeom prst="line">
            <a:avLst/>
          </a:prstGeom>
          <a:ln w="12700">
            <a:solidFill>
              <a:srgbClr val="008000"/>
            </a:solidFill>
          </a:ln>
        </p:spPr>
        <p:txBody>
          <a:bodyPr lIns="45719" rIns="45719"/>
          <a:lstStyle/>
          <a:p>
            <a:pPr/>
          </a:p>
        </p:txBody>
      </p:sp>
      <p:sp>
        <p:nvSpPr>
          <p:cNvPr id="1344" name="Text Placeholder 10"/>
          <p:cNvSpPr txBox="1"/>
          <p:nvPr/>
        </p:nvSpPr>
        <p:spPr>
          <a:xfrm>
            <a:off x="5091858" y="1103384"/>
            <a:ext cx="3687193" cy="20151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spcBef>
                <a:spcPts val="400"/>
              </a:spcBef>
              <a:defRPr>
                <a:solidFill>
                  <a:srgbClr val="3095B4"/>
                </a:solidFill>
                <a:latin typeface="Gill Sans"/>
                <a:ea typeface="Gill Sans"/>
                <a:cs typeface="Gill Sans"/>
                <a:sym typeface="Gill Sans"/>
              </a:defRPr>
            </a:pPr>
            <a:r>
              <a:t>Phase 1: </a:t>
            </a:r>
            <a:r>
              <a:rPr sz="1400">
                <a:solidFill>
                  <a:srgbClr val="000000"/>
                </a:solidFill>
              </a:rPr>
              <a:t>The platform connects data providers and suppliers. It may link data from different providers and create data products using raw data and linked data. The platform doesn’t power the end use case in this instance. It only provides access to data that can then be used by the buyer to solve the end use case.</a:t>
            </a:r>
            <a:r>
              <a:rPr>
                <a:solidFill>
                  <a:srgbClr val="000000"/>
                </a:solidFill>
              </a:rPr>
              <a:t> </a:t>
            </a:r>
          </a:p>
        </p:txBody>
      </p:sp>
      <p:sp>
        <p:nvSpPr>
          <p:cNvPr id="1345" name="Text Placeholder 10"/>
          <p:cNvSpPr txBox="1"/>
          <p:nvPr/>
        </p:nvSpPr>
        <p:spPr>
          <a:xfrm>
            <a:off x="5085503" y="3727956"/>
            <a:ext cx="3687193" cy="20151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spcBef>
                <a:spcPts val="400"/>
              </a:spcBef>
              <a:defRPr>
                <a:solidFill>
                  <a:srgbClr val="3095B4"/>
                </a:solidFill>
                <a:latin typeface="Gill Sans"/>
                <a:ea typeface="Gill Sans"/>
                <a:cs typeface="Gill Sans"/>
                <a:sym typeface="Gill Sans"/>
              </a:defRPr>
            </a:pPr>
            <a:r>
              <a:t>Phase 2: </a:t>
            </a:r>
            <a:r>
              <a:rPr sz="1400">
                <a:solidFill>
                  <a:srgbClr val="000000"/>
                </a:solidFill>
              </a:rPr>
              <a:t>As the platform grows its provider base and creates more data products, it may even start creating the first set of apps based on use cases that are gaining a lot of traction. </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7"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8" name="Picture 8" descr="Picture 8"/>
          <p:cNvPicPr>
            <a:picLocks noChangeAspect="1"/>
          </p:cNvPicPr>
          <p:nvPr/>
        </p:nvPicPr>
        <p:blipFill>
          <a:blip r:embed="rId2">
            <a:extLst/>
          </a:blip>
          <a:stretch>
            <a:fillRect/>
          </a:stretch>
        </p:blipFill>
        <p:spPr>
          <a:xfrm>
            <a:off x="79377" y="601032"/>
            <a:ext cx="4331744" cy="2676294"/>
          </a:xfrm>
          <a:prstGeom prst="rect">
            <a:avLst/>
          </a:prstGeom>
          <a:ln w="12700">
            <a:miter lim="400000"/>
          </a:ln>
        </p:spPr>
      </p:pic>
      <p:sp>
        <p:nvSpPr>
          <p:cNvPr id="1349"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End-to-End Ownership of Use Case – Phases  </a:t>
            </a:r>
          </a:p>
        </p:txBody>
      </p:sp>
      <p:pic>
        <p:nvPicPr>
          <p:cNvPr id="1350" name="Picture 10" descr="Picture 10"/>
          <p:cNvPicPr>
            <a:picLocks noChangeAspect="1"/>
          </p:cNvPicPr>
          <p:nvPr/>
        </p:nvPicPr>
        <p:blipFill>
          <a:blip r:embed="rId3">
            <a:extLst/>
          </a:blip>
          <a:stretch>
            <a:fillRect/>
          </a:stretch>
        </p:blipFill>
        <p:spPr>
          <a:xfrm>
            <a:off x="79376" y="3413407"/>
            <a:ext cx="4751310" cy="2608253"/>
          </a:xfrm>
          <a:prstGeom prst="rect">
            <a:avLst/>
          </a:prstGeom>
          <a:ln w="12700">
            <a:miter lim="400000"/>
          </a:ln>
        </p:spPr>
      </p:pic>
      <p:sp>
        <p:nvSpPr>
          <p:cNvPr id="1351" name="Straight Connector 11"/>
          <p:cNvSpPr/>
          <p:nvPr/>
        </p:nvSpPr>
        <p:spPr>
          <a:xfrm flipH="1" flipV="1">
            <a:off x="328849" y="3402065"/>
            <a:ext cx="7881050" cy="1"/>
          </a:xfrm>
          <a:prstGeom prst="line">
            <a:avLst/>
          </a:prstGeom>
          <a:ln w="12700">
            <a:solidFill>
              <a:srgbClr val="008000"/>
            </a:solidFill>
          </a:ln>
        </p:spPr>
        <p:txBody>
          <a:bodyPr lIns="45719" rIns="45719"/>
          <a:lstStyle/>
          <a:p>
            <a:pPr/>
          </a:p>
        </p:txBody>
      </p:sp>
      <p:sp>
        <p:nvSpPr>
          <p:cNvPr id="1352" name="Text Placeholder 10"/>
          <p:cNvSpPr txBox="1"/>
          <p:nvPr/>
        </p:nvSpPr>
        <p:spPr>
          <a:xfrm>
            <a:off x="5091858" y="1103384"/>
            <a:ext cx="3687193" cy="20151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spcBef>
                <a:spcPts val="400"/>
              </a:spcBef>
              <a:defRPr>
                <a:solidFill>
                  <a:srgbClr val="3095B4"/>
                </a:solidFill>
                <a:latin typeface="Gill Sans"/>
                <a:ea typeface="Gill Sans"/>
                <a:cs typeface="Gill Sans"/>
                <a:sym typeface="Gill Sans"/>
              </a:defRPr>
            </a:pPr>
            <a:r>
              <a:t>Phase 3: </a:t>
            </a:r>
            <a:r>
              <a:rPr sz="1400">
                <a:solidFill>
                  <a:srgbClr val="000000"/>
                </a:solidFill>
              </a:rPr>
              <a:t>Once the core interaction is fully strengthened, the platform may open up to other parties to scale its ability to capture a greater portion of the end use case, thereby strengthening the core interaction even further.</a:t>
            </a:r>
          </a:p>
        </p:txBody>
      </p:sp>
      <p:sp>
        <p:nvSpPr>
          <p:cNvPr id="1353" name="Text Placeholder 10"/>
          <p:cNvSpPr txBox="1"/>
          <p:nvPr/>
        </p:nvSpPr>
        <p:spPr>
          <a:xfrm>
            <a:off x="5244258" y="3795996"/>
            <a:ext cx="3687193" cy="20151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spcBef>
                <a:spcPts val="400"/>
              </a:spcBef>
              <a:defRPr>
                <a:solidFill>
                  <a:srgbClr val="3095B4"/>
                </a:solidFill>
                <a:latin typeface="Gill Sans"/>
                <a:ea typeface="Gill Sans"/>
                <a:cs typeface="Gill Sans"/>
                <a:sym typeface="Gill Sans"/>
              </a:defRPr>
            </a:pPr>
            <a:r>
              <a:t>Phase 4: </a:t>
            </a:r>
            <a:r>
              <a:rPr sz="1400">
                <a:solidFill>
                  <a:srgbClr val="000000"/>
                </a:solidFill>
              </a:rPr>
              <a:t>To capture even further depth of the use case, the platform may offer services (for a fee) to certain buyers, to ensure that the end-to-end use case is implemented seamlessly for the buyers.</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5"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6"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End-to-End Ownership of Use Case – Phases  </a:t>
            </a:r>
          </a:p>
        </p:txBody>
      </p:sp>
      <p:pic>
        <p:nvPicPr>
          <p:cNvPr id="1357" name="Picture 5" descr="Picture 5"/>
          <p:cNvPicPr>
            <a:picLocks noChangeAspect="1"/>
          </p:cNvPicPr>
          <p:nvPr/>
        </p:nvPicPr>
        <p:blipFill>
          <a:blip r:embed="rId2">
            <a:extLst/>
          </a:blip>
          <a:stretch>
            <a:fillRect/>
          </a:stretch>
        </p:blipFill>
        <p:spPr>
          <a:xfrm>
            <a:off x="283491" y="805155"/>
            <a:ext cx="4320402" cy="2812377"/>
          </a:xfrm>
          <a:prstGeom prst="rect">
            <a:avLst/>
          </a:prstGeom>
          <a:ln w="12700">
            <a:miter lim="400000"/>
          </a:ln>
        </p:spPr>
      </p:pic>
      <p:sp>
        <p:nvSpPr>
          <p:cNvPr id="1358" name="Straight Connector 10"/>
          <p:cNvSpPr/>
          <p:nvPr/>
        </p:nvSpPr>
        <p:spPr>
          <a:xfrm flipH="1" flipV="1">
            <a:off x="328849" y="3594846"/>
            <a:ext cx="7881050" cy="1"/>
          </a:xfrm>
          <a:prstGeom prst="line">
            <a:avLst/>
          </a:prstGeom>
          <a:ln w="12700">
            <a:solidFill>
              <a:srgbClr val="008000"/>
            </a:solidFill>
          </a:ln>
        </p:spPr>
        <p:txBody>
          <a:bodyPr lIns="45719" rIns="45719"/>
          <a:lstStyle/>
          <a:p>
            <a:pPr/>
          </a:p>
        </p:txBody>
      </p:sp>
      <p:sp>
        <p:nvSpPr>
          <p:cNvPr id="1359" name="Text Placeholder 10"/>
          <p:cNvSpPr txBox="1"/>
          <p:nvPr/>
        </p:nvSpPr>
        <p:spPr>
          <a:xfrm>
            <a:off x="5130862" y="1233106"/>
            <a:ext cx="3687193" cy="20151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spcBef>
                <a:spcPts val="400"/>
              </a:spcBef>
              <a:defRPr>
                <a:solidFill>
                  <a:srgbClr val="3095B4"/>
                </a:solidFill>
                <a:latin typeface="Gill Sans"/>
                <a:ea typeface="Gill Sans"/>
                <a:cs typeface="Gill Sans"/>
                <a:sym typeface="Gill Sans"/>
              </a:defRPr>
            </a:pPr>
            <a:r>
              <a:t>Phase 5: </a:t>
            </a:r>
            <a:r>
              <a:rPr sz="1400">
                <a:solidFill>
                  <a:srgbClr val="000000"/>
                </a:solidFill>
              </a:rPr>
              <a:t>Eventually, it may also open up to create a marketplace of external service providers to provide related services to buyers in a scalable manner.</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1"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2"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Core vs. Edge Capabilities </a:t>
            </a:r>
          </a:p>
        </p:txBody>
      </p:sp>
      <p:sp>
        <p:nvSpPr>
          <p:cNvPr id="1363" name="Text Placeholder 10"/>
          <p:cNvSpPr txBox="1"/>
          <p:nvPr/>
        </p:nvSpPr>
        <p:spPr>
          <a:xfrm>
            <a:off x="499305" y="1233106"/>
            <a:ext cx="8318749" cy="11029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85750" indent="-285750">
              <a:spcBef>
                <a:spcPts val="400"/>
              </a:spcBef>
              <a:buSzPct val="100000"/>
              <a:buFont typeface="Arial"/>
              <a:buChar char="•"/>
              <a:defRPr>
                <a:latin typeface="Gill Sans"/>
                <a:ea typeface="Gill Sans"/>
                <a:cs typeface="Gill Sans"/>
                <a:sym typeface="Gill Sans"/>
              </a:defRPr>
            </a:pPr>
            <a:r>
              <a:t>D&amp;B is fundamentally changing several value creation and value delivery mechanisms. </a:t>
            </a:r>
            <a:endParaRPr sz="2800">
              <a:solidFill>
                <a:srgbClr val="3095B4"/>
              </a:solidFill>
              <a:latin typeface="Gill Sans MT"/>
              <a:ea typeface="Gill Sans MT"/>
              <a:cs typeface="Gill Sans MT"/>
              <a:sym typeface="Gill Sans MT"/>
            </a:endParaRPr>
          </a:p>
          <a:p>
            <a:pPr marL="285750" indent="-285750">
              <a:spcBef>
                <a:spcPts val="400"/>
              </a:spcBef>
              <a:buSzPct val="100000"/>
              <a:buFont typeface="Arial"/>
              <a:buChar char="•"/>
              <a:defRPr>
                <a:latin typeface="Gill Sans"/>
                <a:ea typeface="Gill Sans"/>
                <a:cs typeface="Gill Sans"/>
                <a:sym typeface="Gill Sans"/>
              </a:defRPr>
            </a:pPr>
            <a:r>
              <a:t>It is important to map out elements of value creation and delivery align with the company’s core capabilities and elements require the creation of edge capabilities. </a:t>
            </a:r>
          </a:p>
        </p:txBody>
      </p:sp>
      <p:pic>
        <p:nvPicPr>
          <p:cNvPr id="1364" name="Picture 6" descr="Picture 6"/>
          <p:cNvPicPr>
            <a:picLocks noChangeAspect="1"/>
          </p:cNvPicPr>
          <p:nvPr/>
        </p:nvPicPr>
        <p:blipFill>
          <a:blip r:embed="rId2">
            <a:extLst/>
          </a:blip>
          <a:stretch>
            <a:fillRect/>
          </a:stretch>
        </p:blipFill>
        <p:spPr>
          <a:xfrm>
            <a:off x="1511300" y="2730579"/>
            <a:ext cx="6121400" cy="3302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Text Placeholder 1"/>
          <p:cNvSpPr txBox="1"/>
          <p:nvPr>
            <p:ph type="body" sz="half" idx="1"/>
          </p:nvPr>
        </p:nvSpPr>
        <p:spPr>
          <a:xfrm>
            <a:off x="894033" y="2246660"/>
            <a:ext cx="7352802" cy="2353645"/>
          </a:xfrm>
          <a:prstGeom prst="rect">
            <a:avLst/>
          </a:prstGeom>
        </p:spPr>
        <p:txBody>
          <a:bodyPr/>
          <a:lstStyle/>
          <a:p>
            <a:pPr/>
            <a:r>
              <a:t>Platform Data Strategy</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6"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7"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Design Principles for Platform Evolution</a:t>
            </a:r>
          </a:p>
        </p:txBody>
      </p:sp>
      <p:sp>
        <p:nvSpPr>
          <p:cNvPr id="1368" name="Text Placeholder 10"/>
          <p:cNvSpPr txBox="1"/>
          <p:nvPr/>
        </p:nvSpPr>
        <p:spPr>
          <a:xfrm>
            <a:off x="531503" y="1103386"/>
            <a:ext cx="8247548" cy="54512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400"/>
              </a:spcBef>
              <a:defRPr sz="2000">
                <a:latin typeface="Gill Sans"/>
                <a:ea typeface="Gill Sans"/>
                <a:cs typeface="Gill Sans"/>
                <a:sym typeface="Gill Sans"/>
              </a:defRPr>
            </a:pPr>
            <a:r>
              <a:t>For every Phase, </a:t>
            </a:r>
            <a:endParaRPr sz="2800">
              <a:solidFill>
                <a:srgbClr val="3095B4"/>
              </a:solidFill>
              <a:latin typeface="Gill Sans MT"/>
              <a:ea typeface="Gill Sans MT"/>
              <a:cs typeface="Gill Sans MT"/>
              <a:sym typeface="Gill Sans MT"/>
            </a:endParaRPr>
          </a:p>
          <a:p>
            <a:pPr>
              <a:spcBef>
                <a:spcPts val="600"/>
              </a:spcBef>
              <a:defRPr sz="2000">
                <a:latin typeface="Gill Sans"/>
                <a:ea typeface="Gill Sans"/>
                <a:cs typeface="Gill Sans"/>
                <a:sym typeface="Gill Sans"/>
              </a:defRPr>
            </a:pPr>
          </a:p>
          <a:p>
            <a:pPr marL="342900" indent="-342900">
              <a:spcBef>
                <a:spcPts val="400"/>
              </a:spcBef>
              <a:buSzPct val="100000"/>
              <a:buAutoNum type="arabicPeriod" startAt="1"/>
              <a:defRPr sz="2000">
                <a:latin typeface="Gill Sans"/>
                <a:ea typeface="Gill Sans"/>
                <a:cs typeface="Gill Sans"/>
                <a:sym typeface="Gill Sans"/>
              </a:defRPr>
            </a:pPr>
            <a:r>
              <a:t>Create exactly one new edge capability</a:t>
            </a:r>
            <a:endParaRPr sz="2800">
              <a:solidFill>
                <a:srgbClr val="3095B4"/>
              </a:solidFill>
              <a:latin typeface="Gill Sans MT"/>
              <a:ea typeface="Gill Sans MT"/>
              <a:cs typeface="Gill Sans MT"/>
              <a:sym typeface="Gill Sans MT"/>
            </a:endParaRPr>
          </a:p>
          <a:p>
            <a:pPr marL="342900" indent="-342900">
              <a:spcBef>
                <a:spcPts val="400"/>
              </a:spcBef>
              <a:buSzPct val="100000"/>
              <a:buAutoNum type="arabicPeriod" startAt="1"/>
              <a:defRPr sz="2000">
                <a:latin typeface="Gill Sans"/>
                <a:ea typeface="Gill Sans"/>
                <a:cs typeface="Gill Sans"/>
                <a:sym typeface="Gill Sans"/>
              </a:defRPr>
            </a:pPr>
            <a:r>
              <a:t>Focus on a different factor that strengthens the network effect, while scaling factors that were implemented in earlier phases.</a:t>
            </a:r>
            <a:endParaRPr sz="2800">
              <a:solidFill>
                <a:srgbClr val="3095B4"/>
              </a:solidFill>
              <a:latin typeface="Gill Sans MT"/>
              <a:ea typeface="Gill Sans MT"/>
              <a:cs typeface="Gill Sans MT"/>
              <a:sym typeface="Gill Sans MT"/>
            </a:endParaRPr>
          </a:p>
          <a:p>
            <a:pPr marL="342900" indent="-342900">
              <a:spcBef>
                <a:spcPts val="400"/>
              </a:spcBef>
              <a:buSzPct val="100000"/>
              <a:buAutoNum type="arabicPeriod" startAt="1"/>
              <a:defRPr sz="2000">
                <a:latin typeface="Gill Sans"/>
                <a:ea typeface="Gill Sans"/>
                <a:cs typeface="Gill Sans"/>
                <a:sym typeface="Gill Sans"/>
              </a:defRPr>
            </a:pPr>
            <a:r>
              <a:t>Focus on a new driver towards ownership of the use case</a:t>
            </a:r>
            <a:endParaRPr sz="2800">
              <a:solidFill>
                <a:srgbClr val="3095B4"/>
              </a:solidFill>
              <a:latin typeface="Gill Sans MT"/>
              <a:ea typeface="Gill Sans MT"/>
              <a:cs typeface="Gill Sans MT"/>
              <a:sym typeface="Gill Sans MT"/>
            </a:endParaRPr>
          </a:p>
          <a:p>
            <a:pPr marL="342900" indent="-342900">
              <a:spcBef>
                <a:spcPts val="400"/>
              </a:spcBef>
              <a:buSzPct val="100000"/>
              <a:buAutoNum type="arabicPeriod" startAt="1"/>
              <a:defRPr sz="2000">
                <a:latin typeface="Gill Sans"/>
                <a:ea typeface="Gill Sans"/>
                <a:cs typeface="Gill Sans"/>
                <a:sym typeface="Gill Sans"/>
              </a:defRPr>
            </a:pPr>
            <a:r>
              <a:t>Ensure that a measurable goal defines the end point of a particular phase</a:t>
            </a:r>
            <a:endParaRPr sz="2800">
              <a:solidFill>
                <a:srgbClr val="3095B4"/>
              </a:solidFill>
              <a:latin typeface="Gill Sans MT"/>
              <a:ea typeface="Gill Sans MT"/>
              <a:cs typeface="Gill Sans MT"/>
              <a:sym typeface="Gill Sans MT"/>
            </a:endParaRPr>
          </a:p>
          <a:p>
            <a:pPr marL="342900" indent="-342900">
              <a:spcBef>
                <a:spcPts val="400"/>
              </a:spcBef>
              <a:buSzPct val="100000"/>
              <a:buAutoNum type="arabicPeriod" startAt="1"/>
              <a:defRPr sz="2000">
                <a:latin typeface="Gill Sans"/>
                <a:ea typeface="Gill Sans"/>
                <a:cs typeface="Gill Sans"/>
                <a:sym typeface="Gill Sans"/>
              </a:defRPr>
            </a:pPr>
            <a:r>
              <a:t>Manage balance of value to buyers and data providers</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0" name="TextBox 14"/>
          <p:cNvSpPr txBox="1"/>
          <p:nvPr>
            <p:ph type="sldNum" sz="quarter" idx="2"/>
          </p:nvPr>
        </p:nvSpPr>
        <p:spPr>
          <a:xfrm>
            <a:off x="8583728" y="6430791"/>
            <a:ext cx="231278" cy="2311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1" name="Text Placeholder 2"/>
          <p:cNvSpPr txBox="1"/>
          <p:nvPr>
            <p:ph type="body" sz="quarter" idx="1"/>
          </p:nvPr>
        </p:nvSpPr>
        <p:spPr>
          <a:xfrm>
            <a:off x="579306" y="118437"/>
            <a:ext cx="8242542" cy="984950"/>
          </a:xfrm>
          <a:prstGeom prst="rect">
            <a:avLst/>
          </a:prstGeom>
        </p:spPr>
        <p:txBody>
          <a:bodyPr anchor="ctr"/>
          <a:lstStyle>
            <a:lvl1pPr>
              <a:defRPr>
                <a:latin typeface="Gill Sans"/>
                <a:ea typeface="Gill Sans"/>
                <a:cs typeface="Gill Sans"/>
                <a:sym typeface="Gill Sans"/>
              </a:defRPr>
            </a:lvl1pPr>
          </a:lstStyle>
          <a:p>
            <a:pPr/>
            <a:r>
              <a:t>Recommended Roadmap </a:t>
            </a:r>
          </a:p>
        </p:txBody>
      </p:sp>
      <p:sp>
        <p:nvSpPr>
          <p:cNvPr id="1372" name="Rectangle 4"/>
          <p:cNvSpPr/>
          <p:nvPr/>
        </p:nvSpPr>
        <p:spPr>
          <a:xfrm rot="16200000">
            <a:off x="1644835" y="1034499"/>
            <a:ext cx="431033" cy="858112"/>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375" name="Rectangle 5"/>
          <p:cNvGrpSpPr/>
          <p:nvPr/>
        </p:nvGrpSpPr>
        <p:grpSpPr>
          <a:xfrm>
            <a:off x="1478145" y="1308077"/>
            <a:ext cx="766428" cy="321250"/>
            <a:chOff x="0" y="0"/>
            <a:chExt cx="766427" cy="321248"/>
          </a:xfrm>
        </p:grpSpPr>
        <p:sp>
          <p:nvSpPr>
            <p:cNvPr id="1373" name="Rectangle"/>
            <p:cNvSpPr/>
            <p:nvPr/>
          </p:nvSpPr>
          <p:spPr>
            <a:xfrm>
              <a:off x="-1" y="0"/>
              <a:ext cx="766429"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400">
                  <a:solidFill>
                    <a:srgbClr val="FFFFFF"/>
                  </a:solidFill>
                  <a:latin typeface="Gill Sans"/>
                  <a:ea typeface="Gill Sans"/>
                  <a:cs typeface="Gill Sans"/>
                  <a:sym typeface="Gill Sans"/>
                </a:defRPr>
              </a:pPr>
            </a:p>
          </p:txBody>
        </p:sp>
        <p:sp>
          <p:nvSpPr>
            <p:cNvPr id="1374" name="Phase 1"/>
            <p:cNvSpPr txBox="1"/>
            <p:nvPr/>
          </p:nvSpPr>
          <p:spPr>
            <a:xfrm>
              <a:off x="45719" y="13304"/>
              <a:ext cx="67498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Gill Sans"/>
                  <a:ea typeface="Gill Sans"/>
                  <a:cs typeface="Gill Sans"/>
                  <a:sym typeface="Gill Sans"/>
                </a:defRPr>
              </a:lvl1pPr>
            </a:lstStyle>
            <a:p>
              <a:pPr/>
              <a:r>
                <a:t>Phase 1</a:t>
              </a:r>
            </a:p>
          </p:txBody>
        </p:sp>
      </p:grpSp>
      <p:sp>
        <p:nvSpPr>
          <p:cNvPr id="1376" name="Straight Connector 6"/>
          <p:cNvSpPr/>
          <p:nvPr/>
        </p:nvSpPr>
        <p:spPr>
          <a:xfrm>
            <a:off x="2289407" y="1463555"/>
            <a:ext cx="743566" cy="3270"/>
          </a:xfrm>
          <a:prstGeom prst="line">
            <a:avLst/>
          </a:prstGeom>
          <a:ln w="25400">
            <a:solidFill>
              <a:srgbClr val="00B2A9"/>
            </a:solidFill>
          </a:ln>
        </p:spPr>
        <p:txBody>
          <a:bodyPr lIns="45719" rIns="45719"/>
          <a:lstStyle/>
          <a:p>
            <a:pPr/>
          </a:p>
        </p:txBody>
      </p:sp>
      <p:sp>
        <p:nvSpPr>
          <p:cNvPr id="1377" name="Rectangle 7"/>
          <p:cNvSpPr/>
          <p:nvPr/>
        </p:nvSpPr>
        <p:spPr>
          <a:xfrm rot="16200000">
            <a:off x="3253519" y="1029131"/>
            <a:ext cx="431033" cy="858112"/>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380" name="Rectangle 8"/>
          <p:cNvGrpSpPr/>
          <p:nvPr/>
        </p:nvGrpSpPr>
        <p:grpSpPr>
          <a:xfrm>
            <a:off x="3086829" y="1302708"/>
            <a:ext cx="766428" cy="321250"/>
            <a:chOff x="0" y="0"/>
            <a:chExt cx="766427" cy="321248"/>
          </a:xfrm>
        </p:grpSpPr>
        <p:sp>
          <p:nvSpPr>
            <p:cNvPr id="1378" name="Rectangle"/>
            <p:cNvSpPr/>
            <p:nvPr/>
          </p:nvSpPr>
          <p:spPr>
            <a:xfrm>
              <a:off x="-1" y="0"/>
              <a:ext cx="766429"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400">
                  <a:solidFill>
                    <a:srgbClr val="FFFFFF"/>
                  </a:solidFill>
                  <a:latin typeface="Gill Sans"/>
                  <a:ea typeface="Gill Sans"/>
                  <a:cs typeface="Gill Sans"/>
                  <a:sym typeface="Gill Sans"/>
                </a:defRPr>
              </a:pPr>
            </a:p>
          </p:txBody>
        </p:sp>
        <p:sp>
          <p:nvSpPr>
            <p:cNvPr id="1379" name="Phase 2"/>
            <p:cNvSpPr txBox="1"/>
            <p:nvPr/>
          </p:nvSpPr>
          <p:spPr>
            <a:xfrm>
              <a:off x="45719" y="13304"/>
              <a:ext cx="67498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Gill Sans"/>
                  <a:ea typeface="Gill Sans"/>
                  <a:cs typeface="Gill Sans"/>
                  <a:sym typeface="Gill Sans"/>
                </a:defRPr>
              </a:lvl1pPr>
            </a:lstStyle>
            <a:p>
              <a:pPr/>
              <a:r>
                <a:t>Phase 2</a:t>
              </a:r>
            </a:p>
          </p:txBody>
        </p:sp>
      </p:grpSp>
      <p:sp>
        <p:nvSpPr>
          <p:cNvPr id="1381" name="Straight Connector 10"/>
          <p:cNvSpPr/>
          <p:nvPr/>
        </p:nvSpPr>
        <p:spPr>
          <a:xfrm>
            <a:off x="3898092" y="1458186"/>
            <a:ext cx="743566" cy="3270"/>
          </a:xfrm>
          <a:prstGeom prst="line">
            <a:avLst/>
          </a:prstGeom>
          <a:ln w="25400">
            <a:solidFill>
              <a:srgbClr val="00B2A9"/>
            </a:solidFill>
          </a:ln>
        </p:spPr>
        <p:txBody>
          <a:bodyPr lIns="45719" rIns="45719"/>
          <a:lstStyle/>
          <a:p>
            <a:pPr/>
          </a:p>
        </p:txBody>
      </p:sp>
      <p:sp>
        <p:nvSpPr>
          <p:cNvPr id="1382" name="Rectangle 11"/>
          <p:cNvSpPr/>
          <p:nvPr/>
        </p:nvSpPr>
        <p:spPr>
          <a:xfrm rot="16200000">
            <a:off x="4851785" y="1029130"/>
            <a:ext cx="431033" cy="858112"/>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385" name="Rectangle 12"/>
          <p:cNvGrpSpPr/>
          <p:nvPr/>
        </p:nvGrpSpPr>
        <p:grpSpPr>
          <a:xfrm>
            <a:off x="4685095" y="1302707"/>
            <a:ext cx="766428" cy="321250"/>
            <a:chOff x="0" y="0"/>
            <a:chExt cx="766427" cy="321248"/>
          </a:xfrm>
        </p:grpSpPr>
        <p:sp>
          <p:nvSpPr>
            <p:cNvPr id="1383" name="Rectangle"/>
            <p:cNvSpPr/>
            <p:nvPr/>
          </p:nvSpPr>
          <p:spPr>
            <a:xfrm>
              <a:off x="-1" y="0"/>
              <a:ext cx="766429"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400">
                  <a:solidFill>
                    <a:srgbClr val="FFFFFF"/>
                  </a:solidFill>
                  <a:latin typeface="Gill Sans"/>
                  <a:ea typeface="Gill Sans"/>
                  <a:cs typeface="Gill Sans"/>
                  <a:sym typeface="Gill Sans"/>
                </a:defRPr>
              </a:pPr>
            </a:p>
          </p:txBody>
        </p:sp>
        <p:sp>
          <p:nvSpPr>
            <p:cNvPr id="1384" name="Phase 3"/>
            <p:cNvSpPr txBox="1"/>
            <p:nvPr/>
          </p:nvSpPr>
          <p:spPr>
            <a:xfrm>
              <a:off x="45719" y="13304"/>
              <a:ext cx="67498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Gill Sans"/>
                  <a:ea typeface="Gill Sans"/>
                  <a:cs typeface="Gill Sans"/>
                  <a:sym typeface="Gill Sans"/>
                </a:defRPr>
              </a:lvl1pPr>
            </a:lstStyle>
            <a:p>
              <a:pPr/>
              <a:r>
                <a:t>Phase 3</a:t>
              </a:r>
            </a:p>
          </p:txBody>
        </p:sp>
      </p:grpSp>
      <p:sp>
        <p:nvSpPr>
          <p:cNvPr id="1386" name="Straight Connector 13"/>
          <p:cNvSpPr/>
          <p:nvPr/>
        </p:nvSpPr>
        <p:spPr>
          <a:xfrm>
            <a:off x="5496357" y="1458185"/>
            <a:ext cx="754907" cy="3270"/>
          </a:xfrm>
          <a:prstGeom prst="line">
            <a:avLst/>
          </a:prstGeom>
          <a:ln w="25400">
            <a:solidFill>
              <a:srgbClr val="00B2A9"/>
            </a:solidFill>
          </a:ln>
        </p:spPr>
        <p:txBody>
          <a:bodyPr lIns="45719" rIns="45719"/>
          <a:lstStyle/>
          <a:p>
            <a:pPr/>
          </a:p>
        </p:txBody>
      </p:sp>
      <p:sp>
        <p:nvSpPr>
          <p:cNvPr id="1387" name="Rectangle 14"/>
          <p:cNvSpPr/>
          <p:nvPr/>
        </p:nvSpPr>
        <p:spPr>
          <a:xfrm rot="16200000">
            <a:off x="6471808" y="1031650"/>
            <a:ext cx="431033" cy="858112"/>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390" name="Rectangle 15"/>
          <p:cNvGrpSpPr/>
          <p:nvPr/>
        </p:nvGrpSpPr>
        <p:grpSpPr>
          <a:xfrm>
            <a:off x="6305117" y="1305227"/>
            <a:ext cx="766428" cy="321250"/>
            <a:chOff x="0" y="0"/>
            <a:chExt cx="766427" cy="321248"/>
          </a:xfrm>
        </p:grpSpPr>
        <p:sp>
          <p:nvSpPr>
            <p:cNvPr id="1388" name="Rectangle"/>
            <p:cNvSpPr/>
            <p:nvPr/>
          </p:nvSpPr>
          <p:spPr>
            <a:xfrm>
              <a:off x="-1" y="0"/>
              <a:ext cx="766429"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400">
                  <a:solidFill>
                    <a:srgbClr val="FFFFFF"/>
                  </a:solidFill>
                  <a:latin typeface="Gill Sans"/>
                  <a:ea typeface="Gill Sans"/>
                  <a:cs typeface="Gill Sans"/>
                  <a:sym typeface="Gill Sans"/>
                </a:defRPr>
              </a:pPr>
            </a:p>
          </p:txBody>
        </p:sp>
        <p:sp>
          <p:nvSpPr>
            <p:cNvPr id="1389" name="Phase 4"/>
            <p:cNvSpPr txBox="1"/>
            <p:nvPr/>
          </p:nvSpPr>
          <p:spPr>
            <a:xfrm>
              <a:off x="45719" y="13304"/>
              <a:ext cx="67498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Gill Sans"/>
                  <a:ea typeface="Gill Sans"/>
                  <a:cs typeface="Gill Sans"/>
                  <a:sym typeface="Gill Sans"/>
                </a:defRPr>
              </a:lvl1pPr>
            </a:lstStyle>
            <a:p>
              <a:pPr/>
              <a:r>
                <a:t>Phase 4</a:t>
              </a:r>
            </a:p>
          </p:txBody>
        </p:sp>
      </p:grpSp>
      <p:sp>
        <p:nvSpPr>
          <p:cNvPr id="1391" name="Straight Connector 16"/>
          <p:cNvSpPr/>
          <p:nvPr/>
        </p:nvSpPr>
        <p:spPr>
          <a:xfrm flipV="1">
            <a:off x="7116381" y="1456087"/>
            <a:ext cx="758359" cy="4619"/>
          </a:xfrm>
          <a:prstGeom prst="line">
            <a:avLst/>
          </a:prstGeom>
          <a:ln w="25400">
            <a:solidFill>
              <a:srgbClr val="00B2A9"/>
            </a:solidFill>
          </a:ln>
        </p:spPr>
        <p:txBody>
          <a:bodyPr lIns="45719" rIns="45719"/>
          <a:lstStyle/>
          <a:p>
            <a:pPr/>
          </a:p>
        </p:txBody>
      </p:sp>
      <p:sp>
        <p:nvSpPr>
          <p:cNvPr id="1392" name="Rectangle 17"/>
          <p:cNvSpPr/>
          <p:nvPr/>
        </p:nvSpPr>
        <p:spPr>
          <a:xfrm rot="16200000">
            <a:off x="8095284" y="1026283"/>
            <a:ext cx="431033" cy="858112"/>
          </a:xfrm>
          <a:prstGeom prst="rect">
            <a:avLst/>
          </a:prstGeom>
          <a:solidFill>
            <a:srgbClr val="E6E0EC"/>
          </a:solidFill>
          <a:ln w="12700">
            <a:solidFill>
              <a:srgbClr val="660066"/>
            </a:solidFill>
          </a:ln>
        </p:spPr>
        <p:txBody>
          <a:bodyPr lIns="45719" rIns="45719" anchor="ctr"/>
          <a:lstStyle/>
          <a:p>
            <a:pPr algn="ctr">
              <a:defRPr>
                <a:solidFill>
                  <a:srgbClr val="FFFFFF"/>
                </a:solidFill>
                <a:latin typeface="Gill Sans"/>
                <a:ea typeface="Gill Sans"/>
                <a:cs typeface="Gill Sans"/>
                <a:sym typeface="Gill Sans"/>
              </a:defRPr>
            </a:pPr>
          </a:p>
        </p:txBody>
      </p:sp>
      <p:grpSp>
        <p:nvGrpSpPr>
          <p:cNvPr id="1395" name="Rectangle 18"/>
          <p:cNvGrpSpPr/>
          <p:nvPr/>
        </p:nvGrpSpPr>
        <p:grpSpPr>
          <a:xfrm>
            <a:off x="7928594" y="1299860"/>
            <a:ext cx="766428" cy="321250"/>
            <a:chOff x="0" y="0"/>
            <a:chExt cx="766427" cy="321248"/>
          </a:xfrm>
        </p:grpSpPr>
        <p:sp>
          <p:nvSpPr>
            <p:cNvPr id="1393" name="Rectangle"/>
            <p:cNvSpPr/>
            <p:nvPr/>
          </p:nvSpPr>
          <p:spPr>
            <a:xfrm>
              <a:off x="-1" y="0"/>
              <a:ext cx="766429" cy="321249"/>
            </a:xfrm>
            <a:prstGeom prst="rect">
              <a:avLst/>
            </a:prstGeom>
            <a:solidFill>
              <a:srgbClr val="9C5FB5"/>
            </a:solidFill>
            <a:ln w="12700" cap="flat">
              <a:noFill/>
              <a:miter lim="400000"/>
            </a:ln>
            <a:effectLst/>
          </p:spPr>
          <p:txBody>
            <a:bodyPr wrap="square" lIns="45719" tIns="45719" rIns="45719" bIns="45719" numCol="1" anchor="ctr">
              <a:noAutofit/>
            </a:bodyPr>
            <a:lstStyle/>
            <a:p>
              <a:pPr algn="ctr">
                <a:defRPr sz="1400">
                  <a:solidFill>
                    <a:srgbClr val="FFFFFF"/>
                  </a:solidFill>
                  <a:latin typeface="Gill Sans"/>
                  <a:ea typeface="Gill Sans"/>
                  <a:cs typeface="Gill Sans"/>
                  <a:sym typeface="Gill Sans"/>
                </a:defRPr>
              </a:pPr>
            </a:p>
          </p:txBody>
        </p:sp>
        <p:sp>
          <p:nvSpPr>
            <p:cNvPr id="1394" name="Phase 5"/>
            <p:cNvSpPr txBox="1"/>
            <p:nvPr/>
          </p:nvSpPr>
          <p:spPr>
            <a:xfrm>
              <a:off x="45719" y="13304"/>
              <a:ext cx="67498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Gill Sans"/>
                  <a:ea typeface="Gill Sans"/>
                  <a:cs typeface="Gill Sans"/>
                  <a:sym typeface="Gill Sans"/>
                </a:defRPr>
              </a:lvl1pPr>
            </a:lstStyle>
            <a:p>
              <a:pPr/>
              <a:r>
                <a:t>Phase 5</a:t>
              </a:r>
            </a:p>
          </p:txBody>
        </p:sp>
      </p:grpSp>
      <p:sp>
        <p:nvSpPr>
          <p:cNvPr id="1396" name="Rectangle 19"/>
          <p:cNvSpPr/>
          <p:nvPr/>
        </p:nvSpPr>
        <p:spPr>
          <a:xfrm>
            <a:off x="1095530" y="1839360"/>
            <a:ext cx="1530247" cy="848274"/>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397" name="TextBox 20"/>
          <p:cNvSpPr txBox="1"/>
          <p:nvPr/>
        </p:nvSpPr>
        <p:spPr>
          <a:xfrm>
            <a:off x="1180688" y="1913699"/>
            <a:ext cx="1352041"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Self-serve buyer acquisition</a:t>
            </a:r>
          </a:p>
        </p:txBody>
      </p:sp>
      <p:sp>
        <p:nvSpPr>
          <p:cNvPr id="1398" name="Rectangle 21"/>
          <p:cNvSpPr/>
          <p:nvPr/>
        </p:nvSpPr>
        <p:spPr>
          <a:xfrm>
            <a:off x="2704214" y="1826104"/>
            <a:ext cx="1530247" cy="861530"/>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399" name="TextBox 22"/>
          <p:cNvSpPr txBox="1"/>
          <p:nvPr/>
        </p:nvSpPr>
        <p:spPr>
          <a:xfrm>
            <a:off x="2789371" y="1900416"/>
            <a:ext cx="1352040"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Data quality control and data processes management</a:t>
            </a:r>
          </a:p>
        </p:txBody>
      </p:sp>
      <p:sp>
        <p:nvSpPr>
          <p:cNvPr id="1400" name="Rectangle 23"/>
          <p:cNvSpPr/>
          <p:nvPr/>
        </p:nvSpPr>
        <p:spPr>
          <a:xfrm>
            <a:off x="4310367" y="1833991"/>
            <a:ext cx="1530247" cy="842303"/>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401" name="TextBox 24"/>
          <p:cNvSpPr txBox="1"/>
          <p:nvPr/>
        </p:nvSpPr>
        <p:spPr>
          <a:xfrm>
            <a:off x="4387639" y="1916196"/>
            <a:ext cx="1352040"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Solution to use cases, as end product</a:t>
            </a:r>
          </a:p>
        </p:txBody>
      </p:sp>
      <p:sp>
        <p:nvSpPr>
          <p:cNvPr id="1402" name="Rectangle 25"/>
          <p:cNvSpPr/>
          <p:nvPr/>
        </p:nvSpPr>
        <p:spPr>
          <a:xfrm>
            <a:off x="5919971" y="1833994"/>
            <a:ext cx="1530248" cy="842301"/>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403" name="TextBox 26"/>
          <p:cNvSpPr txBox="1"/>
          <p:nvPr/>
        </p:nvSpPr>
        <p:spPr>
          <a:xfrm>
            <a:off x="6013019" y="1900419"/>
            <a:ext cx="1352040"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Creation of intelligent recommendation engine</a:t>
            </a:r>
          </a:p>
        </p:txBody>
      </p:sp>
      <p:sp>
        <p:nvSpPr>
          <p:cNvPr id="1404" name="Rectangle 27"/>
          <p:cNvSpPr/>
          <p:nvPr/>
        </p:nvSpPr>
        <p:spPr>
          <a:xfrm>
            <a:off x="7543448" y="1844400"/>
            <a:ext cx="1530247" cy="831895"/>
          </a:xfrm>
          <a:prstGeom prst="rect">
            <a:avLst/>
          </a:prstGeom>
          <a:solidFill>
            <a:srgbClr val="73AF55"/>
          </a:solidFill>
          <a:ln w="12700">
            <a:miter lim="400000"/>
          </a:ln>
        </p:spPr>
        <p:txBody>
          <a:bodyPr lIns="45719" rIns="45719" anchor="ctr"/>
          <a:lstStyle/>
          <a:p>
            <a:pPr algn="ctr">
              <a:defRPr>
                <a:solidFill>
                  <a:srgbClr val="FFFFFF"/>
                </a:solidFill>
              </a:defRPr>
            </a:pPr>
          </a:p>
        </p:txBody>
      </p:sp>
      <p:sp>
        <p:nvSpPr>
          <p:cNvPr id="1405" name="TextBox 28"/>
          <p:cNvSpPr txBox="1"/>
          <p:nvPr/>
        </p:nvSpPr>
        <p:spPr>
          <a:xfrm>
            <a:off x="7629427" y="1904754"/>
            <a:ext cx="1352040"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solidFill>
                  <a:srgbClr val="FFFFFF"/>
                </a:solidFill>
                <a:latin typeface="Gill Sans MT"/>
                <a:ea typeface="Gill Sans MT"/>
                <a:cs typeface="Gill Sans MT"/>
                <a:sym typeface="Gill Sans MT"/>
              </a:defRPr>
            </a:pPr>
            <a:r>
              <a:t>Medium/ Channel Management</a:t>
            </a:r>
          </a:p>
          <a:p>
            <a:pPr>
              <a:defRPr sz="1100">
                <a:solidFill>
                  <a:srgbClr val="FFFFFF"/>
                </a:solidFill>
                <a:latin typeface="Gill Sans MT"/>
                <a:ea typeface="Gill Sans MT"/>
                <a:cs typeface="Gill Sans MT"/>
                <a:sym typeface="Gill Sans MT"/>
              </a:defRPr>
            </a:pPr>
          </a:p>
        </p:txBody>
      </p:sp>
      <p:sp>
        <p:nvSpPr>
          <p:cNvPr id="1406" name="Rectangle 50"/>
          <p:cNvSpPr/>
          <p:nvPr/>
        </p:nvSpPr>
        <p:spPr>
          <a:xfrm>
            <a:off x="1089175" y="2751559"/>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07" name="TextBox 51"/>
          <p:cNvSpPr txBox="1"/>
          <p:nvPr/>
        </p:nvSpPr>
        <p:spPr>
          <a:xfrm>
            <a:off x="1174335" y="2825898"/>
            <a:ext cx="13520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Scalable self-serve buyer acquisition</a:t>
            </a:r>
          </a:p>
        </p:txBody>
      </p:sp>
      <p:sp>
        <p:nvSpPr>
          <p:cNvPr id="1408" name="Rectangle 52"/>
          <p:cNvSpPr/>
          <p:nvPr/>
        </p:nvSpPr>
        <p:spPr>
          <a:xfrm>
            <a:off x="2697859" y="2738303"/>
            <a:ext cx="1530247" cy="822962"/>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09" name="TextBox 53"/>
          <p:cNvSpPr txBox="1"/>
          <p:nvPr/>
        </p:nvSpPr>
        <p:spPr>
          <a:xfrm>
            <a:off x="2783017" y="2812615"/>
            <a:ext cx="13520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Curation and quality control of data</a:t>
            </a:r>
          </a:p>
        </p:txBody>
      </p:sp>
      <p:sp>
        <p:nvSpPr>
          <p:cNvPr id="1410" name="Rectangle 54"/>
          <p:cNvSpPr/>
          <p:nvPr/>
        </p:nvSpPr>
        <p:spPr>
          <a:xfrm>
            <a:off x="4304014" y="2746189"/>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11" name="TextBox 55"/>
          <p:cNvSpPr txBox="1"/>
          <p:nvPr/>
        </p:nvSpPr>
        <p:spPr>
          <a:xfrm>
            <a:off x="4381284" y="2783034"/>
            <a:ext cx="1352040"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Increase in value provisioning through support of end use cases</a:t>
            </a:r>
          </a:p>
        </p:txBody>
      </p:sp>
      <p:sp>
        <p:nvSpPr>
          <p:cNvPr id="1412" name="Rectangle 56"/>
          <p:cNvSpPr/>
          <p:nvPr/>
        </p:nvSpPr>
        <p:spPr>
          <a:xfrm>
            <a:off x="5913618" y="2746192"/>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13" name="TextBox 57"/>
          <p:cNvSpPr txBox="1"/>
          <p:nvPr/>
        </p:nvSpPr>
        <p:spPr>
          <a:xfrm>
            <a:off x="6006665" y="2699217"/>
            <a:ext cx="135204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Better engagement and more interactions, through recommendations</a:t>
            </a:r>
          </a:p>
        </p:txBody>
      </p:sp>
      <p:sp>
        <p:nvSpPr>
          <p:cNvPr id="1414" name="Rectangle 58"/>
          <p:cNvSpPr/>
          <p:nvPr/>
        </p:nvSpPr>
        <p:spPr>
          <a:xfrm>
            <a:off x="7537094" y="2756598"/>
            <a:ext cx="1530247" cy="822962"/>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15" name="TextBox 59"/>
          <p:cNvSpPr txBox="1"/>
          <p:nvPr/>
        </p:nvSpPr>
        <p:spPr>
          <a:xfrm>
            <a:off x="7623073" y="2816953"/>
            <a:ext cx="135204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solidFill>
                  <a:srgbClr val="FFFFFF"/>
                </a:solidFill>
                <a:latin typeface="Gill Sans MT"/>
                <a:ea typeface="Gill Sans MT"/>
                <a:cs typeface="Gill Sans MT"/>
                <a:sym typeface="Gill Sans MT"/>
              </a:defRPr>
            </a:pPr>
            <a:r>
              <a:t>Content marketing layer that increases engagement</a:t>
            </a:r>
          </a:p>
          <a:p>
            <a:pPr>
              <a:defRPr sz="1100">
                <a:solidFill>
                  <a:srgbClr val="FFFFFF"/>
                </a:solidFill>
                <a:latin typeface="Gill Sans MT"/>
                <a:ea typeface="Gill Sans MT"/>
                <a:cs typeface="Gill Sans MT"/>
                <a:sym typeface="Gill Sans MT"/>
              </a:defRPr>
            </a:pPr>
          </a:p>
        </p:txBody>
      </p:sp>
      <p:sp>
        <p:nvSpPr>
          <p:cNvPr id="1416" name="Rectangle 60"/>
          <p:cNvSpPr/>
          <p:nvPr/>
        </p:nvSpPr>
        <p:spPr>
          <a:xfrm>
            <a:off x="1094161" y="3652418"/>
            <a:ext cx="1530247" cy="822961"/>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17" name="TextBox 61"/>
          <p:cNvSpPr txBox="1"/>
          <p:nvPr/>
        </p:nvSpPr>
        <p:spPr>
          <a:xfrm>
            <a:off x="1179319" y="3726757"/>
            <a:ext cx="1352041"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Data provided, both linked and unlinked</a:t>
            </a:r>
          </a:p>
        </p:txBody>
      </p:sp>
      <p:sp>
        <p:nvSpPr>
          <p:cNvPr id="1418" name="Rectangle 62"/>
          <p:cNvSpPr/>
          <p:nvPr/>
        </p:nvSpPr>
        <p:spPr>
          <a:xfrm>
            <a:off x="2702844" y="3639161"/>
            <a:ext cx="1530247" cy="822962"/>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19" name="TextBox 63"/>
          <p:cNvSpPr txBox="1"/>
          <p:nvPr/>
        </p:nvSpPr>
        <p:spPr>
          <a:xfrm>
            <a:off x="2687855" y="3611414"/>
            <a:ext cx="149611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FFFFFF"/>
                </a:solidFill>
                <a:latin typeface="Gill Sans MT"/>
                <a:ea typeface="Gill Sans MT"/>
                <a:cs typeface="Gill Sans MT"/>
                <a:sym typeface="Gill Sans MT"/>
              </a:defRPr>
            </a:lvl1pPr>
          </a:lstStyle>
          <a:p>
            <a:pPr/>
            <a:r>
              <a:t>D&amp;B starts creating the first few set of apps and starts providing downstream services</a:t>
            </a:r>
          </a:p>
        </p:txBody>
      </p:sp>
      <p:sp>
        <p:nvSpPr>
          <p:cNvPr id="1420" name="Rectangle 64"/>
          <p:cNvSpPr/>
          <p:nvPr/>
        </p:nvSpPr>
        <p:spPr>
          <a:xfrm>
            <a:off x="4308998" y="3647049"/>
            <a:ext cx="1530248" cy="822961"/>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21" name="TextBox 65"/>
          <p:cNvSpPr txBox="1"/>
          <p:nvPr/>
        </p:nvSpPr>
        <p:spPr>
          <a:xfrm>
            <a:off x="4320764" y="3615854"/>
            <a:ext cx="1450751"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FFFFFF"/>
                </a:solidFill>
                <a:latin typeface="Gill Sans MT"/>
                <a:ea typeface="Gill Sans MT"/>
                <a:cs typeface="Gill Sans MT"/>
                <a:sym typeface="Gill Sans MT"/>
              </a:defRPr>
            </a:lvl1pPr>
          </a:lstStyle>
          <a:p>
            <a:pPr/>
            <a:r>
              <a:t>D&amp;B learns from app usage and starts inviting certified partner developers to start creating apps</a:t>
            </a:r>
          </a:p>
        </p:txBody>
      </p:sp>
      <p:sp>
        <p:nvSpPr>
          <p:cNvPr id="1422" name="Rectangle 66"/>
          <p:cNvSpPr/>
          <p:nvPr/>
        </p:nvSpPr>
        <p:spPr>
          <a:xfrm>
            <a:off x="5918603" y="3647051"/>
            <a:ext cx="1530247" cy="822961"/>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23" name="TextBox 67"/>
          <p:cNvSpPr txBox="1"/>
          <p:nvPr/>
        </p:nvSpPr>
        <p:spPr>
          <a:xfrm>
            <a:off x="6011650" y="3713476"/>
            <a:ext cx="13520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Opens up app development</a:t>
            </a:r>
          </a:p>
        </p:txBody>
      </p:sp>
      <p:sp>
        <p:nvSpPr>
          <p:cNvPr id="1424" name="Rectangle 68"/>
          <p:cNvSpPr/>
          <p:nvPr/>
        </p:nvSpPr>
        <p:spPr>
          <a:xfrm>
            <a:off x="7542079" y="3657456"/>
            <a:ext cx="1530247" cy="822962"/>
          </a:xfrm>
          <a:prstGeom prst="rect">
            <a:avLst/>
          </a:prstGeom>
          <a:solidFill>
            <a:srgbClr val="00B2A9"/>
          </a:solidFill>
          <a:ln w="12700">
            <a:miter lim="400000"/>
          </a:ln>
        </p:spPr>
        <p:txBody>
          <a:bodyPr lIns="45719" rIns="45719" anchor="ctr"/>
          <a:lstStyle/>
          <a:p>
            <a:pPr algn="ctr">
              <a:defRPr>
                <a:solidFill>
                  <a:srgbClr val="FFFFFF"/>
                </a:solidFill>
              </a:defRPr>
            </a:pPr>
          </a:p>
        </p:txBody>
      </p:sp>
      <p:sp>
        <p:nvSpPr>
          <p:cNvPr id="1425" name="TextBox 69"/>
          <p:cNvSpPr txBox="1"/>
          <p:nvPr/>
        </p:nvSpPr>
        <p:spPr>
          <a:xfrm>
            <a:off x="7529880" y="3604412"/>
            <a:ext cx="146209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solidFill>
                  <a:srgbClr val="FFFFFF"/>
                </a:solidFill>
                <a:latin typeface="Gill Sans MT"/>
                <a:ea typeface="Gill Sans MT"/>
                <a:cs typeface="Gill Sans MT"/>
                <a:sym typeface="Gill Sans MT"/>
              </a:defRPr>
            </a:lvl1pPr>
          </a:lstStyle>
          <a:p>
            <a:pPr/>
            <a:r>
              <a:t>An entire ecosystem of app developers and service providers helps capture the use case</a:t>
            </a:r>
          </a:p>
        </p:txBody>
      </p:sp>
      <p:sp>
        <p:nvSpPr>
          <p:cNvPr id="1426" name="Rectangle 70"/>
          <p:cNvSpPr/>
          <p:nvPr/>
        </p:nvSpPr>
        <p:spPr>
          <a:xfrm>
            <a:off x="1082821" y="4559639"/>
            <a:ext cx="1530247" cy="822961"/>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427" name="TextBox 71"/>
          <p:cNvSpPr txBox="1"/>
          <p:nvPr/>
        </p:nvSpPr>
        <p:spPr>
          <a:xfrm>
            <a:off x="1167979" y="4599957"/>
            <a:ext cx="1352041"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Buyers: Breadth of use cases solved. DPs: Access to market</a:t>
            </a:r>
          </a:p>
        </p:txBody>
      </p:sp>
      <p:sp>
        <p:nvSpPr>
          <p:cNvPr id="1428" name="Rectangle 72"/>
          <p:cNvSpPr/>
          <p:nvPr/>
        </p:nvSpPr>
        <p:spPr>
          <a:xfrm>
            <a:off x="2691505" y="4546382"/>
            <a:ext cx="1530247" cy="822961"/>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429" name="TextBox 73"/>
          <p:cNvSpPr txBox="1"/>
          <p:nvPr/>
        </p:nvSpPr>
        <p:spPr>
          <a:xfrm>
            <a:off x="2776662" y="4507295"/>
            <a:ext cx="135204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solidFill>
                  <a:srgbClr val="FFFFFF"/>
                </a:solidFill>
                <a:latin typeface="Gill Sans MT"/>
                <a:ea typeface="Gill Sans MT"/>
                <a:cs typeface="Gill Sans MT"/>
                <a:sym typeface="Gill Sans MT"/>
              </a:defRPr>
            </a:pPr>
            <a:r>
              <a:t>Buyers: Access to high quality data</a:t>
            </a:r>
          </a:p>
          <a:p>
            <a:pPr>
              <a:defRPr sz="1100">
                <a:solidFill>
                  <a:srgbClr val="FFFFFF"/>
                </a:solidFill>
                <a:latin typeface="Gill Sans MT"/>
                <a:ea typeface="Gill Sans MT"/>
                <a:cs typeface="Gill Sans MT"/>
                <a:sym typeface="Gill Sans MT"/>
              </a:defRPr>
            </a:pPr>
            <a:r>
              <a:t>DPs: Reputation, certification and influence</a:t>
            </a:r>
          </a:p>
        </p:txBody>
      </p:sp>
      <p:sp>
        <p:nvSpPr>
          <p:cNvPr id="1430" name="Rectangle 74"/>
          <p:cNvSpPr/>
          <p:nvPr/>
        </p:nvSpPr>
        <p:spPr>
          <a:xfrm>
            <a:off x="4297658" y="4554270"/>
            <a:ext cx="1530248" cy="822961"/>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431" name="TextBox 75"/>
          <p:cNvSpPr txBox="1"/>
          <p:nvPr/>
        </p:nvSpPr>
        <p:spPr>
          <a:xfrm>
            <a:off x="4374930" y="4511735"/>
            <a:ext cx="135204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solidFill>
                  <a:srgbClr val="FFFFFF"/>
                </a:solidFill>
                <a:latin typeface="Gill Sans MT"/>
                <a:ea typeface="Gill Sans MT"/>
                <a:cs typeface="Gill Sans MT"/>
                <a:sym typeface="Gill Sans MT"/>
              </a:defRPr>
            </a:pPr>
            <a:r>
              <a:t>Buyers: Depth of use cases solved.</a:t>
            </a:r>
          </a:p>
          <a:p>
            <a:pPr>
              <a:defRPr sz="1100">
                <a:solidFill>
                  <a:srgbClr val="FFFFFF"/>
                </a:solidFill>
                <a:latin typeface="Gill Sans MT"/>
                <a:ea typeface="Gill Sans MT"/>
                <a:cs typeface="Gill Sans MT"/>
                <a:sym typeface="Gill Sans MT"/>
              </a:defRPr>
            </a:pPr>
            <a:r>
              <a:t>DPs: Potentially higher buying activity</a:t>
            </a:r>
          </a:p>
        </p:txBody>
      </p:sp>
      <p:sp>
        <p:nvSpPr>
          <p:cNvPr id="1432" name="Rectangle 76"/>
          <p:cNvSpPr/>
          <p:nvPr/>
        </p:nvSpPr>
        <p:spPr>
          <a:xfrm>
            <a:off x="5907263" y="4554272"/>
            <a:ext cx="1530247" cy="822961"/>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433" name="TextBox 77"/>
          <p:cNvSpPr txBox="1"/>
          <p:nvPr/>
        </p:nvSpPr>
        <p:spPr>
          <a:xfrm>
            <a:off x="6000310" y="4495958"/>
            <a:ext cx="135204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Buyers: Relevance / Ease of discovery DPs: Better access to market and better sales</a:t>
            </a:r>
          </a:p>
        </p:txBody>
      </p:sp>
      <p:sp>
        <p:nvSpPr>
          <p:cNvPr id="1434" name="Rectangle 78"/>
          <p:cNvSpPr/>
          <p:nvPr/>
        </p:nvSpPr>
        <p:spPr>
          <a:xfrm>
            <a:off x="7530738" y="4564677"/>
            <a:ext cx="1530247" cy="822962"/>
          </a:xfrm>
          <a:prstGeom prst="rect">
            <a:avLst/>
          </a:prstGeom>
          <a:solidFill>
            <a:srgbClr val="E1A357"/>
          </a:solidFill>
          <a:ln w="12700">
            <a:miter lim="400000"/>
          </a:ln>
        </p:spPr>
        <p:txBody>
          <a:bodyPr lIns="45719" rIns="45719" anchor="ctr"/>
          <a:lstStyle/>
          <a:p>
            <a:pPr algn="ctr">
              <a:defRPr>
                <a:solidFill>
                  <a:srgbClr val="FFFFFF"/>
                </a:solidFill>
              </a:defRPr>
            </a:pPr>
          </a:p>
        </p:txBody>
      </p:sp>
      <p:sp>
        <p:nvSpPr>
          <p:cNvPr id="1435" name="TextBox 79"/>
          <p:cNvSpPr txBox="1"/>
          <p:nvPr/>
        </p:nvSpPr>
        <p:spPr>
          <a:xfrm>
            <a:off x="7529880" y="4534313"/>
            <a:ext cx="1568400"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Buyers: New consumption tools/services DPs: Higher influence/ exposure over buyers</a:t>
            </a:r>
          </a:p>
        </p:txBody>
      </p:sp>
      <p:sp>
        <p:nvSpPr>
          <p:cNvPr id="1436" name="Rectangle 81"/>
          <p:cNvSpPr/>
          <p:nvPr/>
        </p:nvSpPr>
        <p:spPr>
          <a:xfrm>
            <a:off x="1082821" y="5455511"/>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37" name="TextBox 82"/>
          <p:cNvSpPr txBox="1"/>
          <p:nvPr/>
        </p:nvSpPr>
        <p:spPr>
          <a:xfrm>
            <a:off x="1167979" y="5529848"/>
            <a:ext cx="1352041"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New buyer growth on self- serve channels</a:t>
            </a:r>
          </a:p>
        </p:txBody>
      </p:sp>
      <p:sp>
        <p:nvSpPr>
          <p:cNvPr id="1438" name="Rectangle 83"/>
          <p:cNvSpPr/>
          <p:nvPr/>
        </p:nvSpPr>
        <p:spPr>
          <a:xfrm>
            <a:off x="2691505" y="5442255"/>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39" name="TextBox 84"/>
          <p:cNvSpPr txBox="1"/>
          <p:nvPr/>
        </p:nvSpPr>
        <p:spPr>
          <a:xfrm>
            <a:off x="2776662" y="5516567"/>
            <a:ext cx="1352040"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Average quality score of data in the data engine</a:t>
            </a:r>
          </a:p>
        </p:txBody>
      </p:sp>
      <p:sp>
        <p:nvSpPr>
          <p:cNvPr id="1440" name="Rectangle 85"/>
          <p:cNvSpPr/>
          <p:nvPr/>
        </p:nvSpPr>
        <p:spPr>
          <a:xfrm>
            <a:off x="4297658" y="5450140"/>
            <a:ext cx="1530248" cy="822962"/>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41" name="TextBox 86"/>
          <p:cNvSpPr txBox="1"/>
          <p:nvPr/>
        </p:nvSpPr>
        <p:spPr>
          <a:xfrm>
            <a:off x="4374930" y="5396265"/>
            <a:ext cx="1352040"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Share (percentage) of transactions that feature apps and/or adjacent services</a:t>
            </a:r>
          </a:p>
        </p:txBody>
      </p:sp>
      <p:sp>
        <p:nvSpPr>
          <p:cNvPr id="1442" name="Rectangle 87"/>
          <p:cNvSpPr/>
          <p:nvPr/>
        </p:nvSpPr>
        <p:spPr>
          <a:xfrm>
            <a:off x="5907263" y="5450142"/>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43" name="TextBox 88"/>
          <p:cNvSpPr txBox="1"/>
          <p:nvPr/>
        </p:nvSpPr>
        <p:spPr>
          <a:xfrm>
            <a:off x="6000310" y="5516569"/>
            <a:ext cx="13520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rgbClr val="FFFFFF"/>
                </a:solidFill>
                <a:latin typeface="Gill Sans MT"/>
                <a:ea typeface="Gill Sans MT"/>
                <a:cs typeface="Gill Sans MT"/>
                <a:sym typeface="Gill Sans MT"/>
              </a:defRPr>
            </a:lvl1pPr>
          </a:lstStyle>
          <a:p>
            <a:pPr/>
            <a:r>
              <a:t>Increase in Average revenue per buyer</a:t>
            </a:r>
          </a:p>
        </p:txBody>
      </p:sp>
      <p:sp>
        <p:nvSpPr>
          <p:cNvPr id="1444" name="Rectangle 89"/>
          <p:cNvSpPr/>
          <p:nvPr/>
        </p:nvSpPr>
        <p:spPr>
          <a:xfrm>
            <a:off x="7530738" y="5460550"/>
            <a:ext cx="1530247" cy="822961"/>
          </a:xfrm>
          <a:prstGeom prst="rect">
            <a:avLst/>
          </a:prstGeom>
          <a:solidFill>
            <a:srgbClr val="3095B4"/>
          </a:solidFill>
          <a:ln w="12700">
            <a:miter lim="400000"/>
          </a:ln>
        </p:spPr>
        <p:txBody>
          <a:bodyPr lIns="45719" rIns="45719" anchor="ctr"/>
          <a:lstStyle/>
          <a:p>
            <a:pPr algn="ctr">
              <a:defRPr>
                <a:solidFill>
                  <a:srgbClr val="FFFFFF"/>
                </a:solidFill>
              </a:defRPr>
            </a:pPr>
          </a:p>
        </p:txBody>
      </p:sp>
      <p:sp>
        <p:nvSpPr>
          <p:cNvPr id="1445" name="TextBox 90"/>
          <p:cNvSpPr txBox="1"/>
          <p:nvPr/>
        </p:nvSpPr>
        <p:spPr>
          <a:xfrm>
            <a:off x="7616718" y="5520904"/>
            <a:ext cx="1352040"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solidFill>
                  <a:srgbClr val="FFFFFF"/>
                </a:solidFill>
                <a:latin typeface="Gill Sans MT"/>
                <a:ea typeface="Gill Sans MT"/>
                <a:cs typeface="Gill Sans MT"/>
                <a:sym typeface="Gill Sans MT"/>
              </a:defRPr>
            </a:pPr>
            <a:r>
              <a:t>Non-transaction engagement on platform</a:t>
            </a:r>
          </a:p>
          <a:p>
            <a:pPr>
              <a:defRPr sz="1100">
                <a:solidFill>
                  <a:srgbClr val="FFFFFF"/>
                </a:solidFill>
                <a:latin typeface="Gill Sans MT"/>
                <a:ea typeface="Gill Sans MT"/>
                <a:cs typeface="Gill Sans MT"/>
                <a:sym typeface="Gill Sans MT"/>
              </a:defRPr>
            </a:pPr>
          </a:p>
          <a:p>
            <a:pPr>
              <a:defRPr sz="1100">
                <a:solidFill>
                  <a:srgbClr val="FFFFFF"/>
                </a:solidFill>
                <a:latin typeface="Gill Sans MT"/>
                <a:ea typeface="Gill Sans MT"/>
                <a:cs typeface="Gill Sans MT"/>
                <a:sym typeface="Gill Sans MT"/>
              </a:defRPr>
            </a:pPr>
          </a:p>
        </p:txBody>
      </p:sp>
      <p:sp>
        <p:nvSpPr>
          <p:cNvPr id="1446" name="TextBox 91"/>
          <p:cNvSpPr txBox="1"/>
          <p:nvPr/>
        </p:nvSpPr>
        <p:spPr>
          <a:xfrm>
            <a:off x="125096" y="2052580"/>
            <a:ext cx="89511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005172"/>
                </a:solidFill>
                <a:latin typeface="Gill Sans"/>
                <a:ea typeface="Gill Sans"/>
                <a:cs typeface="Gill Sans"/>
                <a:sym typeface="Gill Sans"/>
              </a:defRPr>
            </a:lvl1pPr>
          </a:lstStyle>
          <a:p>
            <a:pPr/>
            <a:r>
              <a:t>Edge Capability</a:t>
            </a:r>
          </a:p>
        </p:txBody>
      </p:sp>
      <p:sp>
        <p:nvSpPr>
          <p:cNvPr id="1447" name="TextBox 92"/>
          <p:cNvSpPr txBox="1"/>
          <p:nvPr/>
        </p:nvSpPr>
        <p:spPr>
          <a:xfrm>
            <a:off x="141420" y="2726634"/>
            <a:ext cx="89511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005172"/>
                </a:solidFill>
                <a:latin typeface="Gill Sans"/>
                <a:ea typeface="Gill Sans"/>
                <a:cs typeface="Gill Sans"/>
                <a:sym typeface="Gill Sans"/>
              </a:defRPr>
            </a:lvl1pPr>
          </a:lstStyle>
          <a:p>
            <a:pPr/>
            <a:r>
              <a:t>Factor Affecting Network Effects</a:t>
            </a:r>
          </a:p>
        </p:txBody>
      </p:sp>
      <p:sp>
        <p:nvSpPr>
          <p:cNvPr id="1448" name="TextBox 93"/>
          <p:cNvSpPr txBox="1"/>
          <p:nvPr/>
        </p:nvSpPr>
        <p:spPr>
          <a:xfrm>
            <a:off x="141421" y="3769933"/>
            <a:ext cx="89511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005172"/>
                </a:solidFill>
                <a:latin typeface="Gill Sans"/>
                <a:ea typeface="Gill Sans"/>
                <a:cs typeface="Gill Sans"/>
                <a:sym typeface="Gill Sans"/>
              </a:defRPr>
            </a:lvl1pPr>
          </a:lstStyle>
          <a:p>
            <a:pPr/>
            <a:r>
              <a:t>Driver for Ownership of Use Case</a:t>
            </a:r>
          </a:p>
        </p:txBody>
      </p:sp>
      <p:sp>
        <p:nvSpPr>
          <p:cNvPr id="1449" name="TextBox 94"/>
          <p:cNvSpPr txBox="1"/>
          <p:nvPr/>
        </p:nvSpPr>
        <p:spPr>
          <a:xfrm>
            <a:off x="130081" y="4665812"/>
            <a:ext cx="89511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005172"/>
                </a:solidFill>
                <a:latin typeface="Gill Sans"/>
                <a:ea typeface="Gill Sans"/>
                <a:cs typeface="Gill Sans"/>
                <a:sym typeface="Gill Sans"/>
              </a:defRPr>
            </a:lvl1pPr>
          </a:lstStyle>
          <a:p>
            <a:pPr/>
            <a:r>
              <a:t>New Value for DPs &amp; Buyers</a:t>
            </a:r>
          </a:p>
        </p:txBody>
      </p:sp>
      <p:sp>
        <p:nvSpPr>
          <p:cNvPr id="1450" name="TextBox 95"/>
          <p:cNvSpPr txBox="1"/>
          <p:nvPr/>
        </p:nvSpPr>
        <p:spPr>
          <a:xfrm>
            <a:off x="130080" y="5470969"/>
            <a:ext cx="895110"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005172"/>
                </a:solidFill>
                <a:latin typeface="Gill Sans"/>
                <a:ea typeface="Gill Sans"/>
                <a:cs typeface="Gill Sans"/>
                <a:sym typeface="Gill Sans"/>
              </a:defRPr>
            </a:lvl1pPr>
          </a:lstStyle>
          <a:p>
            <a:pPr/>
            <a:r>
              <a:t>Measurable Metric Defining Goal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nbpowerpointtemplate">
  <a:themeElements>
    <a:clrScheme name="dnbpowerpoint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nbpowerpointtemplate">
      <a:majorFont>
        <a:latin typeface="Calibri"/>
        <a:ea typeface="Calibri"/>
        <a:cs typeface="Calibri"/>
      </a:majorFont>
      <a:minorFont>
        <a:latin typeface="Helvetica"/>
        <a:ea typeface="Helvetica"/>
        <a:cs typeface="Helvetica"/>
      </a:minorFont>
    </a:fontScheme>
    <a:fmtScheme name="dnbpowerpoint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nbpowerpointtemplate">
  <a:themeElements>
    <a:clrScheme name="dnbpowerpoint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nbpowerpointtemplate">
      <a:majorFont>
        <a:latin typeface="Calibri"/>
        <a:ea typeface="Calibri"/>
        <a:cs typeface="Calibri"/>
      </a:majorFont>
      <a:minorFont>
        <a:latin typeface="Helvetica"/>
        <a:ea typeface="Helvetica"/>
        <a:cs typeface="Helvetica"/>
      </a:minorFont>
    </a:fontScheme>
    <a:fmtScheme name="dnbpowerpoint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