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svg" ContentType="image/svg"/>
  <Override PartName="/ppt/media/image9.png" ContentType="image/png"/>
  <Override PartName="/ppt/media/image7.png" ContentType="image/png"/>
  <Override PartName="/ppt/media/image8.png" ContentType="image/png"/>
  <Override PartName="/ppt/media/image10.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26.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27.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notesSlides/_rels/notesSlide24.xml.rels" ContentType="application/vnd.openxmlformats-package.relationships+xml"/>
  <Override PartName="/ppt/notesSlides/_rels/notesSlide8.xml.rels" ContentType="application/vnd.openxmlformats-package.relationships+xml"/>
  <Override PartName="/ppt/notesSlides/_rels/notesSlide17.xml.rels" ContentType="application/vnd.openxmlformats-package.relationships+xml"/>
  <Override PartName="/ppt/notesSlides/_rels/notesSlide11.xml.rels" ContentType="application/vnd.openxmlformats-package.relationships+xml"/>
  <Override PartName="/ppt/notesSlides/_rels/notesSlide2.xml.rels" ContentType="application/vnd.openxmlformats-package.relationships+xml"/>
  <Override PartName="/ppt/notesSlides/_rels/notesSlide32.xml.rels" ContentType="application/vnd.openxmlformats-package.relationships+xml"/>
  <Override PartName="/ppt/notesSlides/_rels/notesSlide10.xml.rels" ContentType="application/vnd.openxmlformats-package.relationships+xml"/>
  <Override PartName="/ppt/notesSlides/_rels/notesSlide1.xml.rels" ContentType="application/vnd.openxmlformats-package.relationships+xml"/>
  <Override PartName="/ppt/notesSlides/_rels/notesSlide31.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12.xml.rels" ContentType="application/vnd.openxmlformats-package.relationships+xml"/>
  <Override PartName="/ppt/notesSlides/_rels/notesSlide3.xml.rels" ContentType="application/vnd.openxmlformats-package.relationships+xml"/>
  <Override PartName="/ppt/notesSlides/_rels/notesSlide13.xml.rels" ContentType="application/vnd.openxmlformats-package.relationships+xml"/>
  <Override PartName="/ppt/notesSlides/_rels/notesSlide4.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14.xml.rels" ContentType="application/vnd.openxmlformats-package.relationships+xml"/>
  <Override PartName="/ppt/notesSlides/_rels/notesSlide5.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2.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23.xml.rels" ContentType="application/vnd.openxmlformats-package.relationships+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14.xml" ContentType="application/vnd.openxmlformats-officedocument.presentationml.notesSlide+xml"/>
  <Override PartName="/ppt/notesSlides/notesSlide27.xml" ContentType="application/vnd.openxmlformats-officedocument.presentationml.notesSlide+xml"/>
  <Override PartName="/ppt/notesSlides/notesSlide1.xml" ContentType="application/vnd.openxmlformats-officedocument.presentationml.notesSlide+xml"/>
  <Override PartName="/ppt/notesSlides/notesSlide28.xml" ContentType="application/vnd.openxmlformats-officedocument.presentationml.notesSlide+xml"/>
  <Override PartName="/ppt/notesSlides/notesSlide2.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32.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5.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7.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92"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3"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4"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5"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6"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91949253-459A-47DC-B29D-730A55B673C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sldImg"/>
          </p:nvPr>
        </p:nvSpPr>
        <p:spPr>
          <a:xfrm>
            <a:off x="685800" y="1143000"/>
            <a:ext cx="5486040" cy="3085920"/>
          </a:xfrm>
          <a:prstGeom prst="rect">
            <a:avLst/>
          </a:prstGeom>
          <a:ln w="0">
            <a:noFill/>
          </a:ln>
        </p:spPr>
      </p:sp>
      <p:sp>
        <p:nvSpPr>
          <p:cNvPr id="17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Hi everyone, I’m Sage. In the next 30 minutes we’ll turn Spark jobs into </a:t>
            </a:r>
            <a:r>
              <a:rPr b="1" lang="en-US" sz="2000" spc="-1" strike="noStrike">
                <a:solidFill>
                  <a:srgbClr val="000000"/>
                </a:solidFill>
                <a:latin typeface="Arial"/>
              </a:rPr>
              <a:t>versioned, testable releases</a:t>
            </a:r>
            <a:r>
              <a:rPr b="0" lang="en-US" sz="2000" spc="-1" strike="noStrike">
                <a:solidFill>
                  <a:srgbClr val="000000"/>
                </a:solidFill>
                <a:latin typeface="Arial"/>
              </a:rPr>
              <a:t> you can ship with the same confidence as application code. First half is the ‘why’ and the blueprint; second half is a live, </a:t>
            </a:r>
            <a:r>
              <a:rPr b="1" lang="en-US" sz="2000" spc="-1" strike="noStrike">
                <a:solidFill>
                  <a:srgbClr val="000000"/>
                </a:solidFill>
                <a:latin typeface="Arial"/>
              </a:rPr>
              <a:t>local-only</a:t>
            </a:r>
            <a:r>
              <a:rPr b="0" lang="en-US" sz="2000" spc="-1" strike="noStrike">
                <a:solidFill>
                  <a:srgbClr val="000000"/>
                </a:solidFill>
                <a:latin typeface="Arial"/>
              </a:rPr>
              <a:t> demo on my laptop using kind. You’ll walk away with a starter repo, a repeatable delivery pattern, and a production checklist you can apply at your company.”</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17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17BA9BE-9CDD-4A72-BC7D-0205B621E96F}"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type="sldImg"/>
          </p:nvPr>
        </p:nvSpPr>
        <p:spPr>
          <a:xfrm>
            <a:off x="685800" y="1143000"/>
            <a:ext cx="5486040" cy="3085920"/>
          </a:xfrm>
          <a:prstGeom prst="rect">
            <a:avLst/>
          </a:prstGeom>
          <a:ln w="0">
            <a:noFill/>
          </a:ln>
        </p:spPr>
      </p:sp>
      <p:sp>
        <p:nvSpPr>
          <p:cNvPr id="1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Here’s the movie in one frame. A commit triggers CI to </a:t>
            </a:r>
            <a:r>
              <a:rPr b="1" lang="en-US" sz="2000" spc="-1" strike="noStrike">
                <a:solidFill>
                  <a:srgbClr val="000000"/>
                </a:solidFill>
                <a:latin typeface="Arial"/>
              </a:rPr>
              <a:t>build a single immutable artifact</a:t>
            </a:r>
            <a:r>
              <a:rPr b="0" lang="en-US" sz="2000" spc="-1" strike="noStrike">
                <a:solidFill>
                  <a:srgbClr val="000000"/>
                </a:solidFill>
                <a:latin typeface="Arial"/>
              </a:rPr>
              <a:t>—usually a Docker image with Spark + your code. CI runs </a:t>
            </a:r>
            <a:r>
              <a:rPr b="1" lang="en-US" sz="2000" spc="-1" strike="noStrike">
                <a:solidFill>
                  <a:srgbClr val="000000"/>
                </a:solidFill>
                <a:latin typeface="Arial"/>
              </a:rPr>
              <a:t>code tests</a:t>
            </a:r>
            <a:r>
              <a:rPr b="0" lang="en-US" sz="2000" spc="-1" strike="noStrike">
                <a:solidFill>
                  <a:srgbClr val="000000"/>
                </a:solidFill>
                <a:latin typeface="Arial"/>
              </a:rPr>
              <a:t> and </a:t>
            </a:r>
            <a:r>
              <a:rPr b="1" lang="en-US" sz="2000" spc="-1" strike="noStrike">
                <a:solidFill>
                  <a:srgbClr val="000000"/>
                </a:solidFill>
                <a:latin typeface="Arial"/>
              </a:rPr>
              <a:t>data checks</a:t>
            </a:r>
            <a:r>
              <a:rPr b="0" lang="en-US" sz="2000" spc="-1" strike="noStrike">
                <a:solidFill>
                  <a:srgbClr val="000000"/>
                </a:solidFill>
                <a:latin typeface="Arial"/>
              </a:rPr>
              <a:t>. We produce an SBOM and optionally </a:t>
            </a:r>
            <a:r>
              <a:rPr b="1" lang="en-US" sz="2000" spc="-1" strike="noStrike">
                <a:solidFill>
                  <a:srgbClr val="000000"/>
                </a:solidFill>
                <a:latin typeface="Arial"/>
              </a:rPr>
              <a:t>sign</a:t>
            </a:r>
            <a:r>
              <a:rPr b="0" lang="en-US" sz="2000" spc="-1" strike="noStrike">
                <a:solidFill>
                  <a:srgbClr val="000000"/>
                </a:solidFill>
                <a:latin typeface="Arial"/>
              </a:rPr>
              <a:t> the image. A CD pipeline promotes that image to an environment by applying a </a:t>
            </a:r>
            <a:r>
              <a:rPr b="1" lang="en-US" sz="2000" spc="-1" strike="noStrike">
                <a:solidFill>
                  <a:srgbClr val="000000"/>
                </a:solidFill>
                <a:latin typeface="Arial"/>
              </a:rPr>
              <a:t>Job/CronJob/SparkApplication</a:t>
            </a:r>
            <a:r>
              <a:rPr b="0" lang="en-US" sz="2000" spc="-1" strike="noStrike">
                <a:solidFill>
                  <a:srgbClr val="000000"/>
                </a:solidFill>
                <a:latin typeface="Arial"/>
              </a:rPr>
              <a:t>. Everything emits </a:t>
            </a:r>
            <a:r>
              <a:rPr b="1" lang="en-US" sz="2000" spc="-1" strike="noStrike">
                <a:solidFill>
                  <a:srgbClr val="000000"/>
                </a:solidFill>
                <a:latin typeface="Arial"/>
              </a:rPr>
              <a:t>CDEvents</a:t>
            </a:r>
            <a:r>
              <a:rPr b="0" lang="en-US" sz="2000" spc="-1" strike="noStrike">
                <a:solidFill>
                  <a:srgbClr val="000000"/>
                </a:solidFill>
                <a:latin typeface="Arial"/>
              </a:rPr>
              <a:t> so we can answer: </a:t>
            </a:r>
            <a:r>
              <a:rPr b="0" i="1" lang="en-US" sz="2000" spc="-1" strike="noStrike">
                <a:solidFill>
                  <a:srgbClr val="000000"/>
                </a:solidFill>
                <a:latin typeface="Arial"/>
              </a:rPr>
              <a:t>who ran what, where, and with which bits?</a:t>
            </a:r>
            <a:r>
              <a:rPr b="0" lang="en-US" sz="2000" spc="-1" strike="noStrike">
                <a:solidFill>
                  <a:srgbClr val="000000"/>
                </a:solidFill>
                <a:latin typeface="Arial"/>
              </a:rPr>
              <a:t> If anything looks off—bad data, performance regression—we </a:t>
            </a:r>
            <a:r>
              <a:rPr b="1" lang="en-US" sz="2000" spc="-1" strike="noStrike">
                <a:solidFill>
                  <a:srgbClr val="000000"/>
                </a:solidFill>
                <a:latin typeface="Arial"/>
              </a:rPr>
              <a:t>roll back</a:t>
            </a:r>
            <a:r>
              <a:rPr b="0" lang="en-US" sz="2000" spc="-1" strike="noStrike">
                <a:solidFill>
                  <a:srgbClr val="000000"/>
                </a:solidFill>
                <a:latin typeface="Arial"/>
              </a:rPr>
              <a:t> by redeploying the previous, known-good image. That’s the backbone you can scale across teams.”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An </a:t>
            </a:r>
            <a:r>
              <a:rPr b="1" lang="en-US" sz="2000" spc="-1" strike="noStrike">
                <a:solidFill>
                  <a:srgbClr val="000000"/>
                </a:solidFill>
                <a:latin typeface="Arial"/>
              </a:rPr>
              <a:t>SBOM</a:t>
            </a:r>
            <a:r>
              <a:rPr b="0" lang="en-US" sz="2000" spc="-1" strike="noStrike">
                <a:solidFill>
                  <a:srgbClr val="000000"/>
                </a:solidFill>
                <a:latin typeface="Arial"/>
              </a:rPr>
              <a:t> is a machine-readable inventory of everything inside a software artifact—libraries, versions, licenses, checksums, and where they came from. Think of it as a nutrition label for code. Teams generate SBOMs during CI builds (formats like </a:t>
            </a:r>
            <a:r>
              <a:rPr b="1" lang="en-US" sz="2000" spc="-1" strike="noStrike">
                <a:solidFill>
                  <a:srgbClr val="000000"/>
                </a:solidFill>
                <a:latin typeface="Arial"/>
              </a:rPr>
              <a:t>SPDX</a:t>
            </a:r>
            <a:r>
              <a:rPr b="0" lang="en-US" sz="2000" spc="-1" strike="noStrike">
                <a:solidFill>
                  <a:srgbClr val="000000"/>
                </a:solidFill>
                <a:latin typeface="Arial"/>
              </a:rPr>
              <a:t> or </a:t>
            </a:r>
            <a:r>
              <a:rPr b="1" lang="en-US" sz="2000" spc="-1" strike="noStrike">
                <a:solidFill>
                  <a:srgbClr val="000000"/>
                </a:solidFill>
                <a:latin typeface="Arial"/>
              </a:rPr>
              <a:t>CycloneDX</a:t>
            </a:r>
            <a:r>
              <a:rPr b="0" lang="en-US" sz="2000" spc="-1" strike="noStrike">
                <a:solidFill>
                  <a:srgbClr val="000000"/>
                </a:solidFill>
                <a:latin typeface="Arial"/>
              </a:rPr>
              <a:t>) so security and compliance tools can: (1) quickly spot vulnerable dependencies, (2) prove what was shipped and when, and (3) trace supply-chain risk. For DataOps, bundling an SBOM with each </a:t>
            </a:r>
            <a:r>
              <a:rPr b="1" lang="en-US" sz="2000" spc="-1" strike="noStrike">
                <a:solidFill>
                  <a:srgbClr val="000000"/>
                </a:solidFill>
                <a:latin typeface="Arial"/>
              </a:rPr>
              <a:t>Spark image/jar/wheel</a:t>
            </a:r>
            <a:r>
              <a:rPr b="0" lang="en-US" sz="2000" spc="-1" strike="noStrike">
                <a:solidFill>
                  <a:srgbClr val="000000"/>
                </a:solidFill>
                <a:latin typeface="Arial"/>
              </a:rPr>
              <a:t> turns pipelines into auditable, trustworthy releases.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200" name="PlaceHolder 3"/>
          <p:cNvSpPr>
            <a:spLocks noGrp="1"/>
          </p:cNvSpPr>
          <p:nvPr>
            <p:ph type="sldNum" idx="4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BC91B2E-EB2D-4F27-BE89-21642EF95A3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sldImg"/>
          </p:nvPr>
        </p:nvSpPr>
        <p:spPr>
          <a:xfrm>
            <a:off x="685800" y="1143000"/>
            <a:ext cx="5486040" cy="3085920"/>
          </a:xfrm>
          <a:prstGeom prst="rect">
            <a:avLst/>
          </a:prstGeom>
          <a:ln w="0">
            <a:noFill/>
          </a:ln>
        </p:spPr>
      </p:sp>
      <p:sp>
        <p:nvSpPr>
          <p:cNvPr id="2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 commit becomes </a:t>
            </a:r>
            <a:r>
              <a:rPr b="1" lang="en-US" sz="2000" spc="-1" strike="noStrike">
                <a:solidFill>
                  <a:srgbClr val="000000"/>
                </a:solidFill>
                <a:latin typeface="Arial"/>
              </a:rPr>
              <a:t>one image</a:t>
            </a:r>
            <a:r>
              <a:rPr b="0" lang="en-US" sz="2000" spc="-1" strike="noStrike">
                <a:solidFill>
                  <a:srgbClr val="000000"/>
                </a:solidFill>
                <a:latin typeface="Arial"/>
              </a:rPr>
              <a:t> that’s tested and labeled (SBOM/signature). CI announces </a:t>
            </a:r>
            <a:r>
              <a:rPr b="1" lang="en-US" sz="2000" spc="-1" strike="noStrike">
                <a:solidFill>
                  <a:srgbClr val="000000"/>
                </a:solidFill>
                <a:latin typeface="Arial"/>
              </a:rPr>
              <a:t>‘new artifact ready’</a:t>
            </a:r>
            <a:r>
              <a:rPr b="0" lang="en-US" sz="2000" spc="-1" strike="noStrike">
                <a:solidFill>
                  <a:srgbClr val="000000"/>
                </a:solidFill>
                <a:latin typeface="Arial"/>
              </a:rPr>
              <a:t>; CD hears it and applies the </a:t>
            </a:r>
            <a:r>
              <a:rPr b="1" lang="en-US" sz="2000" spc="-1" strike="noStrike">
                <a:solidFill>
                  <a:srgbClr val="000000"/>
                </a:solidFill>
                <a:latin typeface="Arial"/>
              </a:rPr>
              <a:t>same image</a:t>
            </a:r>
            <a:r>
              <a:rPr b="0" lang="en-US" sz="2000" spc="-1" strike="noStrike">
                <a:solidFill>
                  <a:srgbClr val="000000"/>
                </a:solidFill>
                <a:latin typeface="Arial"/>
              </a:rPr>
              <a:t> to Kubernetes. K8s runs a driver and executors, we watch logs/metrics, and if needed we </a:t>
            </a:r>
            <a:r>
              <a:rPr b="1" lang="en-US" sz="2000" spc="-1" strike="noStrike">
                <a:solidFill>
                  <a:srgbClr val="000000"/>
                </a:solidFill>
                <a:latin typeface="Arial"/>
              </a:rPr>
              <a:t>roll back</a:t>
            </a:r>
            <a:r>
              <a:rPr b="0" lang="en-US" sz="2000" spc="-1" strike="noStrike">
                <a:solidFill>
                  <a:srgbClr val="000000"/>
                </a:solidFill>
                <a:latin typeface="Arial"/>
              </a:rPr>
              <a:t> by switching to the last good image. That’s our reliable loop from commit to cluster</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We see One continuous path from a code change to a Spark job running on Kubernetes, with the same artifact moving through each step and events tying it all together.</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The story in simple steps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Git push → CI (build &amp; test)</a:t>
            </a:r>
            <a:br>
              <a:rPr sz="2000"/>
            </a:br>
            <a:r>
              <a:rPr b="0" lang="en-US" sz="2000" spc="-1" strike="noStrike">
                <a:solidFill>
                  <a:srgbClr val="000000"/>
                </a:solidFill>
                <a:latin typeface="Arial"/>
              </a:rPr>
              <a:t>A developer pushes code. CI pulls the repo and </a:t>
            </a:r>
            <a:r>
              <a:rPr b="1" lang="en-US" sz="2000" spc="-1" strike="noStrike">
                <a:solidFill>
                  <a:srgbClr val="000000"/>
                </a:solidFill>
                <a:latin typeface="Arial"/>
              </a:rPr>
              <a:t>builds one immutable artifact</a:t>
            </a:r>
            <a:r>
              <a:rPr b="0" lang="en-US" sz="2000" spc="-1" strike="noStrike">
                <a:solidFill>
                  <a:srgbClr val="000000"/>
                </a:solidFill>
                <a:latin typeface="Arial"/>
              </a:rPr>
              <a:t> (usually a Docker image that contains Spark + your code + your Python/Scala deps).</a:t>
            </a:r>
            <a:br>
              <a:rPr sz="2000"/>
            </a:br>
            <a:r>
              <a:rPr b="0" lang="en-US" sz="2000" spc="-1" strike="noStrike">
                <a:solidFill>
                  <a:srgbClr val="000000"/>
                </a:solidFill>
                <a:latin typeface="Arial"/>
              </a:rPr>
              <a:t>CI then runs: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Code tests</a:t>
            </a:r>
            <a:r>
              <a:rPr b="0" lang="en-US" sz="2000" spc="-1" strike="noStrike">
                <a:solidFill>
                  <a:srgbClr val="000000"/>
                </a:solidFill>
                <a:latin typeface="Arial"/>
              </a:rPr>
              <a:t> (unit/integration)</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Data checks</a:t>
            </a:r>
            <a:r>
              <a:rPr b="0" lang="en-US" sz="2000" spc="-1" strike="noStrike">
                <a:solidFill>
                  <a:srgbClr val="000000"/>
                </a:solidFill>
                <a:latin typeface="Arial"/>
              </a:rPr>
              <a:t> (schema/freshness/quality with pandera or Great Expectations)</a:t>
            </a:r>
            <a:br>
              <a:rPr sz="2000"/>
            </a:br>
            <a:r>
              <a:rPr b="0" lang="en-US" sz="2000" spc="-1" strike="noStrike">
                <a:solidFill>
                  <a:srgbClr val="000000"/>
                </a:solidFill>
                <a:latin typeface="Arial"/>
              </a:rPr>
              <a:t>If it all passes, we stamp the build with metadata:</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SBOM</a:t>
            </a:r>
            <a:r>
              <a:rPr b="0" lang="en-US" sz="2000" spc="-1" strike="noStrike">
                <a:solidFill>
                  <a:srgbClr val="000000"/>
                </a:solidFill>
                <a:latin typeface="Arial"/>
              </a:rPr>
              <a:t> (the “ingredients list” of libraries/versions)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Signature</a:t>
            </a:r>
            <a:r>
              <a:rPr b="0" lang="en-US" sz="2000" spc="-1" strike="noStrike">
                <a:solidFill>
                  <a:srgbClr val="000000"/>
                </a:solidFill>
                <a:latin typeface="Arial"/>
              </a:rPr>
              <a:t> (optional, for provenance/trust)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Publish to an OCI registry (image + SBOM + signature)</a:t>
            </a:r>
            <a:br>
              <a:rPr sz="2000"/>
            </a:br>
            <a:r>
              <a:rPr b="0" lang="en-US" sz="2000" spc="-1" strike="noStrike">
                <a:solidFill>
                  <a:srgbClr val="000000"/>
                </a:solidFill>
                <a:latin typeface="Arial"/>
              </a:rPr>
              <a:t>CI pushes the image (tagged with the Git SHA) to a container registry (Docker Hub/GHCR/ECR/GCR). That makes it </a:t>
            </a:r>
            <a:r>
              <a:rPr b="1" lang="en-US" sz="2000" spc="-1" strike="noStrike">
                <a:solidFill>
                  <a:srgbClr val="000000"/>
                </a:solidFill>
                <a:latin typeface="Arial"/>
              </a:rPr>
              <a:t>addressable</a:t>
            </a:r>
            <a:r>
              <a:rPr b="0" lang="en-US" sz="2000" spc="-1" strike="noStrike">
                <a:solidFill>
                  <a:srgbClr val="000000"/>
                </a:solidFill>
                <a:latin typeface="Arial"/>
              </a:rPr>
              <a:t> by tag or digest from any environment.</a:t>
            </a:r>
            <a:br>
              <a:rPr sz="2000"/>
            </a:br>
            <a:r>
              <a:rPr b="0" i="1" lang="en-US" sz="2000" spc="-1" strike="noStrike">
                <a:solidFill>
                  <a:srgbClr val="000000"/>
                </a:solidFill>
                <a:latin typeface="Arial"/>
              </a:rPr>
              <a:t>(In the local demo, we skip the registry and </a:t>
            </a:r>
            <a:r>
              <a:rPr b="1" i="1" lang="en-US" sz="2000" spc="-1" strike="noStrike">
                <a:solidFill>
                  <a:srgbClr val="000000"/>
                </a:solidFill>
                <a:latin typeface="Arial"/>
              </a:rPr>
              <a:t>load the image into kind</a:t>
            </a:r>
            <a:r>
              <a:rPr b="0" i="1" lang="en-US" sz="2000" spc="-1" strike="noStrike">
                <a:solidFill>
                  <a:srgbClr val="000000"/>
                </a:solidFill>
                <a:latin typeface="Arial"/>
              </a:rPr>
              <a:t>—same idea, no internet.)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CDEvents: artifact.published (and CI status)</a:t>
            </a:r>
            <a:br>
              <a:rPr sz="2000"/>
            </a:br>
            <a:r>
              <a:rPr b="0" lang="en-US" sz="2000" spc="-1" strike="noStrike">
                <a:solidFill>
                  <a:srgbClr val="000000"/>
                </a:solidFill>
                <a:latin typeface="Arial"/>
              </a:rPr>
              <a:t>CI emits small JSON events that say what just happened: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artifact.published → “a new Spark image is ready at X”</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pipelinerun.finished → “build/tests: success/failure”</a:t>
            </a:r>
            <a:br>
              <a:rPr sz="2000"/>
            </a:br>
            <a:r>
              <a:rPr b="0" lang="en-US" sz="2000" spc="-1" strike="noStrike">
                <a:solidFill>
                  <a:srgbClr val="000000"/>
                </a:solidFill>
                <a:latin typeface="Arial"/>
              </a:rPr>
              <a:t>These events let other tools trigger the next action and give you an </a:t>
            </a:r>
            <a:r>
              <a:rPr b="1" lang="en-US" sz="2000" spc="-1" strike="noStrike">
                <a:solidFill>
                  <a:srgbClr val="000000"/>
                </a:solidFill>
                <a:latin typeface="Arial"/>
              </a:rPr>
              <a:t>audit trail</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CD pipeline (promote/apply)</a:t>
            </a:r>
            <a:br>
              <a:rPr sz="2000"/>
            </a:br>
            <a:r>
              <a:rPr b="0" lang="en-US" sz="2000" spc="-1" strike="noStrike">
                <a:solidFill>
                  <a:srgbClr val="000000"/>
                </a:solidFill>
                <a:latin typeface="Arial"/>
              </a:rPr>
              <a:t>Your CD tool (Tekton/Jenkins/GitOps) </a:t>
            </a:r>
            <a:r>
              <a:rPr b="1" lang="en-US" sz="2000" spc="-1" strike="noStrike">
                <a:solidFill>
                  <a:srgbClr val="000000"/>
                </a:solidFill>
                <a:latin typeface="Arial"/>
              </a:rPr>
              <a:t>listens for those events</a:t>
            </a:r>
            <a:r>
              <a:rPr b="0" lang="en-US" sz="2000" spc="-1" strike="noStrike">
                <a:solidFill>
                  <a:srgbClr val="000000"/>
                </a:solidFill>
                <a:latin typeface="Arial"/>
              </a:rPr>
              <a:t>, fetches the </a:t>
            </a:r>
            <a:r>
              <a:rPr b="1" lang="en-US" sz="2000" spc="-1" strike="noStrike">
                <a:solidFill>
                  <a:srgbClr val="000000"/>
                </a:solidFill>
                <a:latin typeface="Arial"/>
              </a:rPr>
              <a:t>exact image</a:t>
            </a:r>
            <a:r>
              <a:rPr b="0" lang="en-US" sz="2000" spc="-1" strike="noStrike">
                <a:solidFill>
                  <a:srgbClr val="000000"/>
                </a:solidFill>
                <a:latin typeface="Arial"/>
              </a:rPr>
              <a:t> (by digest), renders the Kubernetes manifest with that version, and </a:t>
            </a:r>
            <a:r>
              <a:rPr b="1" lang="en-US" sz="2000" spc="-1" strike="noStrike">
                <a:solidFill>
                  <a:srgbClr val="000000"/>
                </a:solidFill>
                <a:latin typeface="Arial"/>
              </a:rPr>
              <a:t>applies</a:t>
            </a:r>
            <a:r>
              <a:rPr b="0" lang="en-US" sz="2000" spc="-1" strike="noStrike">
                <a:solidFill>
                  <a:srgbClr val="000000"/>
                </a:solidFill>
                <a:latin typeface="Arial"/>
              </a:rPr>
              <a:t> it to the target environment (dev → stage → prod).</a:t>
            </a:r>
            <a:br>
              <a:rPr sz="2000"/>
            </a:br>
            <a:r>
              <a:rPr b="0" lang="en-US" sz="2000" spc="-1" strike="noStrike">
                <a:solidFill>
                  <a:srgbClr val="000000"/>
                </a:solidFill>
                <a:latin typeface="Arial"/>
              </a:rPr>
              <a:t>Only config changes between environments (secrets/CPU/memory); the </a:t>
            </a:r>
            <a:r>
              <a:rPr b="1" lang="en-US" sz="2000" spc="-1" strike="noStrike">
                <a:solidFill>
                  <a:srgbClr val="000000"/>
                </a:solidFill>
                <a:latin typeface="Arial"/>
              </a:rPr>
              <a:t>artifact stays identical</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Runtime: Kubernetes schedules Spark</a:t>
            </a:r>
            <a:br>
              <a:rPr sz="2000"/>
            </a:br>
            <a:r>
              <a:rPr b="0" lang="en-US" sz="2000" spc="-1" strike="noStrike">
                <a:solidFill>
                  <a:srgbClr val="000000"/>
                </a:solidFill>
                <a:latin typeface="Arial"/>
              </a:rPr>
              <a:t>Kubernetes creates a </a:t>
            </a:r>
            <a:r>
              <a:rPr b="1" lang="en-US" sz="2000" spc="-1" strike="noStrike">
                <a:solidFill>
                  <a:srgbClr val="000000"/>
                </a:solidFill>
                <a:latin typeface="Arial"/>
              </a:rPr>
              <a:t>driver pod</a:t>
            </a:r>
            <a:r>
              <a:rPr b="0" lang="en-US" sz="2000" spc="-1" strike="noStrike">
                <a:solidFill>
                  <a:srgbClr val="000000"/>
                </a:solidFill>
                <a:latin typeface="Arial"/>
              </a:rPr>
              <a:t> from your image; the driver requests </a:t>
            </a:r>
            <a:r>
              <a:rPr b="1" lang="en-US" sz="2000" spc="-1" strike="noStrike">
                <a:solidFill>
                  <a:srgbClr val="000000"/>
                </a:solidFill>
                <a:latin typeface="Arial"/>
              </a:rPr>
              <a:t>executor pods</a:t>
            </a:r>
            <a:r>
              <a:rPr b="0" lang="en-US" sz="2000" spc="-1" strike="noStrike">
                <a:solidFill>
                  <a:srgbClr val="000000"/>
                </a:solidFill>
                <a:latin typeface="Arial"/>
              </a:rPr>
              <a:t> using the same image.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K8s handles </a:t>
            </a:r>
            <a:r>
              <a:rPr b="1" lang="en-US" sz="2000" spc="-1" strike="noStrike">
                <a:solidFill>
                  <a:srgbClr val="000000"/>
                </a:solidFill>
                <a:latin typeface="Arial"/>
              </a:rPr>
              <a:t>placement, restarts, scaling, quotas, RBAC</a:t>
            </a:r>
            <a:r>
              <a:rPr b="0" lang="en-US" sz="2000" spc="-1" strike="noStrike">
                <a:solidFill>
                  <a:srgbClr val="000000"/>
                </a:solidFill>
                <a:latin typeface="Arial"/>
              </a:rPr>
              <a:t>, etc.</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If a pod dies, K8s brings it back; when the job finishes, resources are freed.</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Observe &amp; record</a:t>
            </a:r>
            <a:br>
              <a:rPr sz="2000"/>
            </a:br>
            <a:r>
              <a:rPr b="0" lang="en-US" sz="2000" spc="-1" strike="noStrike">
                <a:solidFill>
                  <a:srgbClr val="000000"/>
                </a:solidFill>
                <a:latin typeface="Arial"/>
              </a:rPr>
              <a:t>You watch </a:t>
            </a:r>
            <a:r>
              <a:rPr b="1" lang="en-US" sz="2000" spc="-1" strike="noStrike">
                <a:solidFill>
                  <a:srgbClr val="000000"/>
                </a:solidFill>
                <a:latin typeface="Arial"/>
              </a:rPr>
              <a:t>logs</a:t>
            </a:r>
            <a:r>
              <a:rPr b="0" lang="en-US" sz="2000" spc="-1" strike="noStrike">
                <a:solidFill>
                  <a:srgbClr val="000000"/>
                </a:solidFill>
                <a:latin typeface="Arial"/>
              </a:rPr>
              <a:t> and </a:t>
            </a:r>
            <a:r>
              <a:rPr b="1" lang="en-US" sz="2000" spc="-1" strike="noStrike">
                <a:solidFill>
                  <a:srgbClr val="000000"/>
                </a:solidFill>
                <a:latin typeface="Arial"/>
              </a:rPr>
              <a:t>metrics</a:t>
            </a:r>
            <a:r>
              <a:rPr b="0" lang="en-US" sz="2000" spc="-1" strike="noStrike">
                <a:solidFill>
                  <a:srgbClr val="000000"/>
                </a:solidFill>
                <a:latin typeface="Arial"/>
              </a:rPr>
              <a:t> (e.g., with Prometheus/Grafana). CD emits deployment.started/deployment.finished events so you can see status in chat/dashboards.</a:t>
            </a:r>
            <a:br>
              <a:rPr sz="2000"/>
            </a:br>
            <a:r>
              <a:rPr b="0" lang="en-US" sz="2000" spc="-1" strike="noStrike">
                <a:solidFill>
                  <a:srgbClr val="000000"/>
                </a:solidFill>
                <a:latin typeface="Arial"/>
              </a:rPr>
              <a:t>If anything looks wrong, you </a:t>
            </a:r>
            <a:r>
              <a:rPr b="1" lang="en-US" sz="2000" spc="-1" strike="noStrike">
                <a:solidFill>
                  <a:srgbClr val="000000"/>
                </a:solidFill>
                <a:latin typeface="Arial"/>
              </a:rPr>
              <a:t>rollback</a:t>
            </a:r>
            <a:r>
              <a:rPr b="0" lang="en-US" sz="2000" spc="-1" strike="noStrike">
                <a:solidFill>
                  <a:srgbClr val="000000"/>
                </a:solidFill>
                <a:latin typeface="Arial"/>
              </a:rPr>
              <a:t> by re-applying the previous image tag/digest—no guesswork, no server drift.</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How does this link together?</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One artifact, many environments:</a:t>
            </a:r>
            <a:r>
              <a:rPr b="0" lang="en-US" sz="2000" spc="-1" strike="noStrike">
                <a:solidFill>
                  <a:srgbClr val="000000"/>
                </a:solidFill>
                <a:latin typeface="Arial"/>
              </a:rPr>
              <a:t> the image built in CI is the same thing that runs in dev, stage, and prod—</a:t>
            </a:r>
            <a:r>
              <a:rPr b="1" lang="en-US" sz="2000" spc="-1" strike="noStrike">
                <a:solidFill>
                  <a:srgbClr val="000000"/>
                </a:solidFill>
                <a:latin typeface="Arial"/>
              </a:rPr>
              <a:t>reproducible and portable</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Events glue the stages:</a:t>
            </a:r>
            <a:r>
              <a:rPr b="0" lang="en-US" sz="2000" spc="-1" strike="noStrike">
                <a:solidFill>
                  <a:srgbClr val="000000"/>
                </a:solidFill>
                <a:latin typeface="Arial"/>
              </a:rPr>
              <a:t> CDEvents are the handshakes between CI, registry, CD, and runtime—</a:t>
            </a:r>
            <a:r>
              <a:rPr b="1" lang="en-US" sz="2000" spc="-1" strike="noStrike">
                <a:solidFill>
                  <a:srgbClr val="000000"/>
                </a:solidFill>
                <a:latin typeface="Arial"/>
              </a:rPr>
              <a:t>automation + traceability</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Kubernetes provides the runway:</a:t>
            </a:r>
            <a:r>
              <a:rPr b="0" lang="en-US" sz="2000" spc="-1" strike="noStrike">
                <a:solidFill>
                  <a:srgbClr val="000000"/>
                </a:solidFill>
                <a:latin typeface="Arial"/>
              </a:rPr>
              <a:t> it gives Spark per-job isolation, scheduling, and guardrails (namespaces/quotas/secrets) that </a:t>
            </a:r>
            <a:r>
              <a:rPr b="1" lang="en-US" sz="2000" spc="-1" strike="noStrike">
                <a:solidFill>
                  <a:srgbClr val="000000"/>
                </a:solidFill>
                <a:latin typeface="Arial"/>
              </a:rPr>
              <a:t>monoliths can’t</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Rollback is trivial:</a:t>
            </a:r>
            <a:r>
              <a:rPr b="0" lang="en-US" sz="2000" spc="-1" strike="noStrike">
                <a:solidFill>
                  <a:srgbClr val="000000"/>
                </a:solidFill>
                <a:latin typeface="Arial"/>
              </a:rPr>
              <a:t> you just deploy the previous digest; no rebuilding machines or fixing “snowflake” servers.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Compliance ready:</a:t>
            </a:r>
            <a:r>
              <a:rPr b="0" lang="en-US" sz="2000" spc="-1" strike="noStrike">
                <a:solidFill>
                  <a:srgbClr val="000000"/>
                </a:solidFill>
                <a:latin typeface="Arial"/>
              </a:rPr>
              <a:t> SBOM + signatures make supply-chain and audit conversations easy.</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Quick “terms → meaning” cheat sheet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OCI registry</a:t>
            </a:r>
            <a:r>
              <a:rPr b="0" lang="en-US" sz="2000" spc="-1" strike="noStrike">
                <a:solidFill>
                  <a:srgbClr val="000000"/>
                </a:solidFill>
                <a:latin typeface="Arial"/>
              </a:rPr>
              <a:t> = a container image store (Docker Hub/GHCR/etc.).</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SBOM</a:t>
            </a:r>
            <a:r>
              <a:rPr b="0" lang="en-US" sz="2000" spc="-1" strike="noStrike">
                <a:solidFill>
                  <a:srgbClr val="000000"/>
                </a:solidFill>
                <a:latin typeface="Arial"/>
              </a:rPr>
              <a:t> = machine-readable “ingredients list” of your image.</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Signature</a:t>
            </a:r>
            <a:r>
              <a:rPr b="0" lang="en-US" sz="2000" spc="-1" strike="noStrike">
                <a:solidFill>
                  <a:srgbClr val="000000"/>
                </a:solidFill>
                <a:latin typeface="Arial"/>
              </a:rPr>
              <a:t> = cryptographic proof the image is the one CI built.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Driver</a:t>
            </a:r>
            <a:r>
              <a:rPr b="0" lang="en-US" sz="2000" spc="-1" strike="noStrike">
                <a:solidFill>
                  <a:srgbClr val="000000"/>
                </a:solidFill>
                <a:latin typeface="Arial"/>
              </a:rPr>
              <a:t> = Spark’s coordinator; </a:t>
            </a:r>
            <a:r>
              <a:rPr b="1" lang="en-US" sz="2000" spc="-1" strike="noStrike">
                <a:solidFill>
                  <a:srgbClr val="000000"/>
                </a:solidFill>
                <a:latin typeface="Arial"/>
              </a:rPr>
              <a:t>Executors</a:t>
            </a:r>
            <a:r>
              <a:rPr b="0" lang="en-US" sz="2000" spc="-1" strike="noStrike">
                <a:solidFill>
                  <a:srgbClr val="000000"/>
                </a:solidFill>
                <a:latin typeface="Arial"/>
              </a:rPr>
              <a:t> = workers that do the tasks.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Job/CronJob/SparkApplication</a:t>
            </a:r>
            <a:r>
              <a:rPr b="0" lang="en-US" sz="2000" spc="-1" strike="noStrike">
                <a:solidFill>
                  <a:srgbClr val="000000"/>
                </a:solidFill>
                <a:latin typeface="Arial"/>
              </a:rPr>
              <a:t> = three ways to run Spark on K8s: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Job</a:t>
            </a:r>
            <a:r>
              <a:rPr b="0" lang="en-US" sz="2000" spc="-1" strike="noStrike">
                <a:solidFill>
                  <a:srgbClr val="000000"/>
                </a:solidFill>
                <a:latin typeface="Arial"/>
              </a:rPr>
              <a:t>: one-off run (what the demo uses)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CronJob</a:t>
            </a:r>
            <a:r>
              <a:rPr b="0" lang="en-US" sz="2000" spc="-1" strike="noStrike">
                <a:solidFill>
                  <a:srgbClr val="000000"/>
                </a:solidFill>
                <a:latin typeface="Arial"/>
              </a:rPr>
              <a:t>: scheduled runs (e.g., nightly)</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SparkApplication</a:t>
            </a:r>
            <a:r>
              <a:rPr b="0" lang="en-US" sz="2000" spc="-1" strike="noStrike">
                <a:solidFill>
                  <a:srgbClr val="000000"/>
                </a:solidFill>
                <a:latin typeface="Arial"/>
              </a:rPr>
              <a:t>: CRD from the Spark Operator with richer lifecycle features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Mappin it to demo commands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Build artifact:</a:t>
            </a:r>
            <a:r>
              <a:rPr b="0" lang="en-US" sz="2000" spc="-1" strike="noStrike">
                <a:solidFill>
                  <a:srgbClr val="000000"/>
                </a:solidFill>
                <a:latin typeface="Arial"/>
              </a:rPr>
              <a:t> make build</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(Optional) data gates:</a:t>
            </a:r>
            <a:r>
              <a:rPr b="0" lang="en-US" sz="2000" spc="-1" strike="noStrike">
                <a:solidFill>
                  <a:srgbClr val="000000"/>
                </a:solidFill>
                <a:latin typeface="Arial"/>
              </a:rPr>
              <a:t> pip install -r requirements-dev.txt &amp;&amp; make test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Publish (local equivalent):</a:t>
            </a:r>
            <a:r>
              <a:rPr b="0" lang="en-US" sz="2000" spc="-1" strike="noStrike">
                <a:solidFill>
                  <a:srgbClr val="000000"/>
                </a:solidFill>
                <a:latin typeface="Arial"/>
              </a:rPr>
              <a:t> make load (preloads image into kind)</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Apply to runtime:</a:t>
            </a:r>
            <a:r>
              <a:rPr b="0" lang="en-US" sz="2000" spc="-1" strike="noStrike">
                <a:solidFill>
                  <a:srgbClr val="000000"/>
                </a:solidFill>
                <a:latin typeface="Arial"/>
              </a:rPr>
              <a:t> make deploy-local (creates Job → driver → executors)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Observe:</a:t>
            </a:r>
            <a:r>
              <a:rPr b="0" lang="en-US" sz="2000" spc="-1" strike="noStrike">
                <a:solidFill>
                  <a:srgbClr val="000000"/>
                </a:solidFill>
                <a:latin typeface="Arial"/>
              </a:rPr>
              <a:t> kubectl get pods -n spark -w and kubectl logs job/spark-pi -n spark -f</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Rollback (concept):</a:t>
            </a:r>
            <a:r>
              <a:rPr b="0" lang="en-US" sz="2000" spc="-1" strike="noStrike">
                <a:solidFill>
                  <a:srgbClr val="000000"/>
                </a:solidFill>
                <a:latin typeface="Arial"/>
              </a:rPr>
              <a:t> re-deploy the previous image tag/digest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So we have Git push → CI (build/test) → image + SBOM/signature → CDEvents kick CD → CD applies manifest to the runtime. Kubernetes schedules driver+executors. We watch logs/metrics; if needed, roll back to the last good image. That’s the backbone of repeatable Spark delivery.</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03" name="PlaceHolder 3"/>
          <p:cNvSpPr>
            <a:spLocks noGrp="1"/>
          </p:cNvSpPr>
          <p:nvPr>
            <p:ph type="sldNum" idx="4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59218F7-0AB6-4515-9177-B3E4682B3E0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685800" y="1143000"/>
            <a:ext cx="5486040" cy="3085920"/>
          </a:xfrm>
          <a:prstGeom prst="rect">
            <a:avLst/>
          </a:prstGeom>
          <a:ln w="0">
            <a:noFill/>
          </a:ln>
        </p:spPr>
      </p:sp>
      <p:sp>
        <p:nvSpPr>
          <p:cNvPr id="2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Treat each Spark job like a microservice: </a:t>
            </a:r>
            <a:r>
              <a:rPr b="1" lang="en-US" sz="2000" spc="-1" strike="noStrike">
                <a:solidFill>
                  <a:srgbClr val="000000"/>
                </a:solidFill>
                <a:latin typeface="Arial"/>
              </a:rPr>
              <a:t>one image per job</a:t>
            </a:r>
            <a:r>
              <a:rPr b="0" lang="en-US" sz="2000" spc="-1" strike="noStrike">
                <a:solidFill>
                  <a:srgbClr val="000000"/>
                </a:solidFill>
                <a:latin typeface="Arial"/>
              </a:rPr>
              <a:t> with pinned versions. Before it’s eligible to run anywhere, we gate it. First, </a:t>
            </a:r>
            <a:r>
              <a:rPr b="1" lang="en-US" sz="2000" spc="-1" strike="noStrike">
                <a:solidFill>
                  <a:srgbClr val="000000"/>
                </a:solidFill>
                <a:latin typeface="Arial"/>
              </a:rPr>
              <a:t>unit/integration tests</a:t>
            </a:r>
            <a:r>
              <a:rPr b="0" lang="en-US" sz="2000" spc="-1" strike="noStrike">
                <a:solidFill>
                  <a:srgbClr val="000000"/>
                </a:solidFill>
                <a:latin typeface="Arial"/>
              </a:rPr>
              <a:t>. Second, </a:t>
            </a:r>
            <a:r>
              <a:rPr b="1" lang="en-US" sz="2000" spc="-1" strike="noStrike">
                <a:solidFill>
                  <a:srgbClr val="000000"/>
                </a:solidFill>
                <a:latin typeface="Arial"/>
              </a:rPr>
              <a:t>data contracts</a:t>
            </a:r>
            <a:r>
              <a:rPr b="0" lang="en-US" sz="2000" spc="-1" strike="noStrike">
                <a:solidFill>
                  <a:srgbClr val="000000"/>
                </a:solidFill>
                <a:latin typeface="Arial"/>
              </a:rPr>
              <a:t>: schemas, nulls, ranges, and freshness using </a:t>
            </a:r>
            <a:r>
              <a:rPr b="1" lang="en-US" sz="2000" spc="-1" strike="noStrike">
                <a:solidFill>
                  <a:srgbClr val="000000"/>
                </a:solidFill>
                <a:latin typeface="Arial"/>
              </a:rPr>
              <a:t>pandera</a:t>
            </a:r>
            <a:r>
              <a:rPr b="0" lang="en-US" sz="2000" spc="-1" strike="noStrike">
                <a:solidFill>
                  <a:srgbClr val="000000"/>
                </a:solidFill>
                <a:latin typeface="Arial"/>
              </a:rPr>
              <a:t> or </a:t>
            </a:r>
            <a:r>
              <a:rPr b="1" lang="en-US" sz="2000" spc="-1" strike="noStrike">
                <a:solidFill>
                  <a:srgbClr val="000000"/>
                </a:solidFill>
                <a:latin typeface="Arial"/>
              </a:rPr>
              <a:t>Great Expectations</a:t>
            </a:r>
            <a:r>
              <a:rPr b="0" lang="en-US" sz="2000" spc="-1" strike="noStrike">
                <a:solidFill>
                  <a:srgbClr val="000000"/>
                </a:solidFill>
                <a:latin typeface="Arial"/>
              </a:rPr>
              <a:t>. Third, supply chain checks—</a:t>
            </a:r>
            <a:r>
              <a:rPr b="1" lang="en-US" sz="2000" spc="-1" strike="noStrike">
                <a:solidFill>
                  <a:srgbClr val="000000"/>
                </a:solidFill>
                <a:latin typeface="Arial"/>
              </a:rPr>
              <a:t>Trivy</a:t>
            </a:r>
            <a:r>
              <a:rPr b="0" lang="en-US" sz="2000" spc="-1" strike="noStrike">
                <a:solidFill>
                  <a:srgbClr val="000000"/>
                </a:solidFill>
                <a:latin typeface="Arial"/>
              </a:rPr>
              <a:t> for CVEs, </a:t>
            </a:r>
            <a:r>
              <a:rPr b="1" lang="en-US" sz="2000" spc="-1" strike="noStrike">
                <a:solidFill>
                  <a:srgbClr val="000000"/>
                </a:solidFill>
                <a:latin typeface="Arial"/>
              </a:rPr>
              <a:t>Syft</a:t>
            </a:r>
            <a:r>
              <a:rPr b="0" lang="en-US" sz="2000" spc="-1" strike="noStrike">
                <a:solidFill>
                  <a:srgbClr val="000000"/>
                </a:solidFill>
                <a:latin typeface="Arial"/>
              </a:rPr>
              <a:t> for SBOM, </a:t>
            </a:r>
            <a:r>
              <a:rPr b="1" lang="en-US" sz="2000" spc="-1" strike="noStrike">
                <a:solidFill>
                  <a:srgbClr val="000000"/>
                </a:solidFill>
                <a:latin typeface="Arial"/>
              </a:rPr>
              <a:t>Cosign</a:t>
            </a:r>
            <a:r>
              <a:rPr b="0" lang="en-US" sz="2000" spc="-1" strike="noStrike">
                <a:solidFill>
                  <a:srgbClr val="000000"/>
                </a:solidFill>
                <a:latin typeface="Arial"/>
              </a:rPr>
              <a:t> for signatures. Your pipeline becomes a set of </a:t>
            </a:r>
            <a:r>
              <a:rPr b="1" lang="en-US" sz="2000" spc="-1" strike="noStrike">
                <a:solidFill>
                  <a:srgbClr val="000000"/>
                </a:solidFill>
                <a:latin typeface="Arial"/>
              </a:rPr>
              <a:t>gates</a:t>
            </a:r>
            <a:r>
              <a:rPr b="0" lang="en-US" sz="2000" spc="-1" strike="noStrike">
                <a:solidFill>
                  <a:srgbClr val="000000"/>
                </a:solidFill>
                <a:latin typeface="Arial"/>
              </a:rPr>
              <a:t> that must go green; if any fails, it never reaches an environment. This is how we keep data quality and security from becoming afterthoughts.”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One job = one artifact. Pin Spark and Python deps. Gate with unit/integration tests plus data contracts (schemas, nulls, ranges, freshness) via pandera or Great Expectations. Add supply-chain checks: Trivy for CVEs, Syft for SBOM, Cosign for signatures. Use policy-as-code: no green gates, no deploy.</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06" name="PlaceHolder 3"/>
          <p:cNvSpPr>
            <a:spLocks noGrp="1"/>
          </p:cNvSpPr>
          <p:nvPr>
            <p:ph type="sldNum" idx="4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0D60FDFC-1DDD-48E0-AAFD-54BD594E414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685800" y="1143000"/>
            <a:ext cx="5486040" cy="3085920"/>
          </a:xfrm>
          <a:prstGeom prst="rect">
            <a:avLst/>
          </a:prstGeom>
          <a:ln w="0">
            <a:noFill/>
          </a:ln>
        </p:spPr>
      </p:sp>
      <p:sp>
        <p:nvSpPr>
          <p:cNvPr id="2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Kubernetes is our </a:t>
            </a:r>
            <a:r>
              <a:rPr b="1" lang="en-US" sz="2000" spc="-1" strike="noStrike">
                <a:solidFill>
                  <a:srgbClr val="000000"/>
                </a:solidFill>
                <a:latin typeface="Arial"/>
              </a:rPr>
              <a:t>concrete</a:t>
            </a:r>
            <a:r>
              <a:rPr b="0" lang="en-US" sz="2000" spc="-1" strike="noStrike">
                <a:solidFill>
                  <a:srgbClr val="000000"/>
                </a:solidFill>
                <a:latin typeface="Arial"/>
              </a:rPr>
              <a:t> runtime because it’s widely available and open source. Spark runs the driver and executors as </a:t>
            </a:r>
            <a:r>
              <a:rPr b="1" lang="en-US" sz="2000" spc="-1" strike="noStrike">
                <a:solidFill>
                  <a:srgbClr val="000000"/>
                </a:solidFill>
                <a:latin typeface="Arial"/>
              </a:rPr>
              <a:t>pods</a:t>
            </a:r>
            <a:r>
              <a:rPr b="0" lang="en-US" sz="2000" spc="-1" strike="noStrike">
                <a:solidFill>
                  <a:srgbClr val="000000"/>
                </a:solidFill>
                <a:latin typeface="Arial"/>
              </a:rPr>
              <a:t>. For batch, a simple </a:t>
            </a:r>
            <a:r>
              <a:rPr b="1" lang="en-US" sz="2000" spc="-1" strike="noStrike">
                <a:solidFill>
                  <a:srgbClr val="000000"/>
                </a:solidFill>
                <a:latin typeface="Arial"/>
              </a:rPr>
              <a:t>Job</a:t>
            </a:r>
            <a:r>
              <a:rPr b="0" lang="en-US" sz="2000" spc="-1" strike="noStrike">
                <a:solidFill>
                  <a:srgbClr val="000000"/>
                </a:solidFill>
                <a:latin typeface="Arial"/>
              </a:rPr>
              <a:t> does the trick; for schedules, use </a:t>
            </a:r>
            <a:r>
              <a:rPr b="1" lang="en-US" sz="2000" spc="-1" strike="noStrike">
                <a:solidFill>
                  <a:srgbClr val="000000"/>
                </a:solidFill>
                <a:latin typeface="Arial"/>
              </a:rPr>
              <a:t>CronJob</a:t>
            </a:r>
            <a:r>
              <a:rPr b="0" lang="en-US" sz="2000" spc="-1" strike="noStrike">
                <a:solidFill>
                  <a:srgbClr val="000000"/>
                </a:solidFill>
                <a:latin typeface="Arial"/>
              </a:rPr>
              <a:t>; at scale, you might adopt the </a:t>
            </a:r>
            <a:r>
              <a:rPr b="1" lang="en-US" sz="2000" spc="-1" strike="noStrike">
                <a:solidFill>
                  <a:srgbClr val="000000"/>
                </a:solidFill>
                <a:latin typeface="Arial"/>
              </a:rPr>
              <a:t>Spark Operator</a:t>
            </a:r>
            <a:r>
              <a:rPr b="0" lang="en-US" sz="2000" spc="-1" strike="noStrike">
                <a:solidFill>
                  <a:srgbClr val="000000"/>
                </a:solidFill>
                <a:latin typeface="Arial"/>
              </a:rPr>
              <a:t>. If your company uses OpenShift or Nomad, great—the </a:t>
            </a:r>
            <a:r>
              <a:rPr b="1" lang="en-US" sz="2000" spc="-1" strike="noStrike">
                <a:solidFill>
                  <a:srgbClr val="000000"/>
                </a:solidFill>
                <a:latin typeface="Arial"/>
              </a:rPr>
              <a:t>CD pattern doesn’t change</a:t>
            </a:r>
            <a:r>
              <a:rPr b="0" lang="en-US" sz="2000" spc="-1" strike="noStrike">
                <a:solidFill>
                  <a:srgbClr val="000000"/>
                </a:solidFill>
                <a:latin typeface="Arial"/>
              </a:rPr>
              <a:t>. The only difference is how we apply manifests. This separation—</a:t>
            </a:r>
            <a:r>
              <a:rPr b="1" lang="en-US" sz="2000" spc="-1" strike="noStrike">
                <a:solidFill>
                  <a:srgbClr val="000000"/>
                </a:solidFill>
                <a:latin typeface="Arial"/>
              </a:rPr>
              <a:t>artifact is constant, apply is pluggable</a:t>
            </a:r>
            <a:r>
              <a:rPr b="0" lang="en-US" sz="2000" spc="-1" strike="noStrike">
                <a:solidFill>
                  <a:srgbClr val="000000"/>
                </a:solidFill>
                <a:latin typeface="Arial"/>
              </a:rPr>
              <a:t>—is what keeps you portable.”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Kubernetes is our concrete runtime: driver and executors as pods. Batch = Job; schedules = CronJob; at scale consider the Spark Operator CRD. If you’re on OpenShift/Nomad, same CD pattern—only the apply step changes. Artifact is constant; apply is pluggable, which preserves portability.</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09" name="PlaceHolder 3"/>
          <p:cNvSpPr>
            <a:spLocks noGrp="1"/>
          </p:cNvSpPr>
          <p:nvPr>
            <p:ph type="sldNum" idx="4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560538FB-E142-42B6-9068-B341B0320AF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685800" y="1143000"/>
            <a:ext cx="5486040" cy="3085920"/>
          </a:xfrm>
          <a:prstGeom prst="rect">
            <a:avLst/>
          </a:prstGeom>
          <a:ln w="0">
            <a:noFill/>
          </a:ln>
        </p:spPr>
      </p:sp>
      <p:sp>
        <p:nvSpPr>
          <p:cNvPr id="2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In production, two questions matter: </a:t>
            </a:r>
            <a:r>
              <a:rPr b="0" i="1" lang="en-US" sz="2000" spc="-1" strike="noStrike">
                <a:solidFill>
                  <a:srgbClr val="000000"/>
                </a:solidFill>
                <a:latin typeface="Arial"/>
              </a:rPr>
              <a:t>Did it work?</a:t>
            </a:r>
            <a:r>
              <a:rPr b="0" lang="en-US" sz="2000" spc="-1" strike="noStrike">
                <a:solidFill>
                  <a:srgbClr val="000000"/>
                </a:solidFill>
                <a:latin typeface="Arial"/>
              </a:rPr>
              <a:t> and </a:t>
            </a:r>
            <a:r>
              <a:rPr b="0" i="1" lang="en-US" sz="2000" spc="-1" strike="noStrike">
                <a:solidFill>
                  <a:srgbClr val="000000"/>
                </a:solidFill>
                <a:latin typeface="Arial"/>
              </a:rPr>
              <a:t>Was it healthy?</a:t>
            </a:r>
            <a:r>
              <a:rPr b="0" lang="en-US" sz="2000" spc="-1" strike="noStrike">
                <a:solidFill>
                  <a:srgbClr val="000000"/>
                </a:solidFill>
                <a:latin typeface="Arial"/>
              </a:rPr>
              <a:t> Expose Spark </a:t>
            </a:r>
            <a:r>
              <a:rPr b="1" lang="en-US" sz="2000" spc="-1" strike="noStrike">
                <a:solidFill>
                  <a:srgbClr val="000000"/>
                </a:solidFill>
                <a:latin typeface="Arial"/>
              </a:rPr>
              <a:t>metrics</a:t>
            </a:r>
            <a:r>
              <a:rPr b="0" lang="en-US" sz="2000" spc="-1" strike="noStrike">
                <a:solidFill>
                  <a:srgbClr val="000000"/>
                </a:solidFill>
                <a:latin typeface="Arial"/>
              </a:rPr>
              <a:t> to Prometheus/Grafana—duration, stage times, shuffle I/O, executor CPU/memory. Centralize </a:t>
            </a:r>
            <a:r>
              <a:rPr b="1" lang="en-US" sz="2000" spc="-1" strike="noStrike">
                <a:solidFill>
                  <a:srgbClr val="000000"/>
                </a:solidFill>
                <a:latin typeface="Arial"/>
              </a:rPr>
              <a:t>logs</a:t>
            </a:r>
            <a:r>
              <a:rPr b="0" lang="en-US" sz="2000" spc="-1" strike="noStrike">
                <a:solidFill>
                  <a:srgbClr val="000000"/>
                </a:solidFill>
                <a:latin typeface="Arial"/>
              </a:rPr>
              <a:t> so on-call can jump from an alert to driver/executor logs quickly. Define </a:t>
            </a:r>
            <a:r>
              <a:rPr b="1" lang="en-US" sz="2000" spc="-1" strike="noStrike">
                <a:solidFill>
                  <a:srgbClr val="000000"/>
                </a:solidFill>
                <a:latin typeface="Arial"/>
              </a:rPr>
              <a:t>SLOs</a:t>
            </a:r>
            <a:r>
              <a:rPr b="0" lang="en-US" sz="2000" spc="-1" strike="noStrike">
                <a:solidFill>
                  <a:srgbClr val="000000"/>
                </a:solidFill>
                <a:latin typeface="Arial"/>
              </a:rPr>
              <a:t> like ‘99% of runs finish &lt; 20 minutes’ and track </a:t>
            </a:r>
            <a:r>
              <a:rPr b="1" lang="en-US" sz="2000" spc="-1" strike="noStrike">
                <a:solidFill>
                  <a:srgbClr val="000000"/>
                </a:solidFill>
                <a:latin typeface="Arial"/>
              </a:rPr>
              <a:t>error budgets</a:t>
            </a:r>
            <a:r>
              <a:rPr b="0" lang="en-US" sz="2000" spc="-1" strike="noStrike">
                <a:solidFill>
                  <a:srgbClr val="000000"/>
                </a:solidFill>
                <a:latin typeface="Arial"/>
              </a:rPr>
              <a:t>. This turns ad‑hoc jobs into managed, reliable services.”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In prod: expose Spark metrics to Prometheus/Grafana—duration, stage times, shuffle I/O, CPU/mem. Centralize logs (ELK/Cloud) with correlation IDs. Define SLOs (e.g., 99% of runs &lt; 20 minutes) and track error budgets. Turn ad-hoc jobs into managed services.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12" name="PlaceHolder 3"/>
          <p:cNvSpPr>
            <a:spLocks noGrp="1"/>
          </p:cNvSpPr>
          <p:nvPr>
            <p:ph type="sldNum" idx="5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7598E64-F4D8-4D1B-88A4-B6986D57846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Img"/>
          </p:nvPr>
        </p:nvSpPr>
        <p:spPr>
          <a:xfrm>
            <a:off x="685800" y="1143000"/>
            <a:ext cx="5486040" cy="3085920"/>
          </a:xfrm>
          <a:prstGeom prst="rect">
            <a:avLst/>
          </a:prstGeom>
          <a:ln w="0">
            <a:noFill/>
          </a:ln>
        </p:spPr>
      </p:sp>
      <p:sp>
        <p:nvSpPr>
          <p:cNvPr id="2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Platform teams, this one’s for you. Carve the cluster with </a:t>
            </a:r>
            <a:r>
              <a:rPr b="1" lang="en-US" sz="2000" spc="-1" strike="noStrike">
                <a:solidFill>
                  <a:srgbClr val="000000"/>
                </a:solidFill>
                <a:latin typeface="Arial"/>
              </a:rPr>
              <a:t>namespaces</a:t>
            </a:r>
            <a:r>
              <a:rPr b="0" lang="en-US" sz="2000" spc="-1" strike="noStrike">
                <a:solidFill>
                  <a:srgbClr val="000000"/>
                </a:solidFill>
                <a:latin typeface="Arial"/>
              </a:rPr>
              <a:t> and apply </a:t>
            </a:r>
            <a:r>
              <a:rPr b="1" lang="en-US" sz="2000" spc="-1" strike="noStrike">
                <a:solidFill>
                  <a:srgbClr val="000000"/>
                </a:solidFill>
                <a:latin typeface="Arial"/>
              </a:rPr>
              <a:t>quotas/limits</a:t>
            </a:r>
            <a:r>
              <a:rPr b="0" lang="en-US" sz="2000" spc="-1" strike="noStrike">
                <a:solidFill>
                  <a:srgbClr val="000000"/>
                </a:solidFill>
                <a:latin typeface="Arial"/>
              </a:rPr>
              <a:t> so a single runaway job can’t starve others. Route </a:t>
            </a:r>
            <a:r>
              <a:rPr b="1" lang="en-US" sz="2000" spc="-1" strike="noStrike">
                <a:solidFill>
                  <a:srgbClr val="000000"/>
                </a:solidFill>
                <a:latin typeface="Arial"/>
              </a:rPr>
              <a:t>secrets</a:t>
            </a:r>
            <a:r>
              <a:rPr b="0" lang="en-US" sz="2000" spc="-1" strike="noStrike">
                <a:solidFill>
                  <a:srgbClr val="000000"/>
                </a:solidFill>
                <a:latin typeface="Arial"/>
              </a:rPr>
              <a:t> through Vault or ESO and apply least-privilege service accounts. For </a:t>
            </a:r>
            <a:r>
              <a:rPr b="1" lang="en-US" sz="2000" spc="-1" strike="noStrike">
                <a:solidFill>
                  <a:srgbClr val="000000"/>
                </a:solidFill>
                <a:latin typeface="Arial"/>
              </a:rPr>
              <a:t>cost</a:t>
            </a:r>
            <a:r>
              <a:rPr b="0" lang="en-US" sz="2000" spc="-1" strike="noStrike">
                <a:solidFill>
                  <a:srgbClr val="000000"/>
                </a:solidFill>
                <a:latin typeface="Arial"/>
              </a:rPr>
              <a:t>, set requests/limits, enable autoscaling, TTL finished jobs, and consider spot pools. Enforce </a:t>
            </a:r>
            <a:r>
              <a:rPr b="1" lang="en-US" sz="2000" spc="-1" strike="noStrike">
                <a:solidFill>
                  <a:srgbClr val="000000"/>
                </a:solidFill>
                <a:latin typeface="Arial"/>
              </a:rPr>
              <a:t>immutable images</a:t>
            </a:r>
            <a:r>
              <a:rPr b="0" lang="en-US" sz="2000" spc="-1" strike="noStrike">
                <a:solidFill>
                  <a:srgbClr val="000000"/>
                </a:solidFill>
                <a:latin typeface="Arial"/>
              </a:rPr>
              <a:t> and keep a prior tag handy for instant </a:t>
            </a:r>
            <a:r>
              <a:rPr b="1" lang="en-US" sz="2000" spc="-1" strike="noStrike">
                <a:solidFill>
                  <a:srgbClr val="000000"/>
                </a:solidFill>
                <a:latin typeface="Arial"/>
              </a:rPr>
              <a:t>rollback</a:t>
            </a:r>
            <a:r>
              <a:rPr b="0" lang="en-US" sz="2000" spc="-1" strike="noStrike">
                <a:solidFill>
                  <a:srgbClr val="000000"/>
                </a:solidFill>
                <a:latin typeface="Arial"/>
              </a:rPr>
              <a:t>. These guardrails let many teams share one platform safely.”</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Platform perspective: carve namespaces; enforce ResourceQuota/LimitRange and admission policies. Route secrets through Vault/ESO with least-privilege ServiceAccounts. Control cost: set requests/limits, autoscale, TTL finished jobs, and consider spot/priority. Keep releases immutable and rollback to prior tag when needed.</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15" name="PlaceHolder 3"/>
          <p:cNvSpPr>
            <a:spLocks noGrp="1"/>
          </p:cNvSpPr>
          <p:nvPr>
            <p:ph type="sldNum" idx="5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0578298-6F20-43CF-BE59-7D8F23E802EB}"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380880" y="694800"/>
            <a:ext cx="6095520" cy="3428640"/>
          </a:xfrm>
          <a:prstGeom prst="rect">
            <a:avLst/>
          </a:prstGeom>
          <a:ln w="0">
            <a:noFill/>
          </a:ln>
        </p:spPr>
      </p:sp>
      <p:sp>
        <p:nvSpPr>
          <p:cNvPr id="217" name="PlaceHolder 2"/>
          <p:cNvSpPr>
            <a:spLocks noGrp="1"/>
          </p:cNvSpPr>
          <p:nvPr>
            <p:ph type="body"/>
          </p:nvPr>
        </p:nvSpPr>
        <p:spPr>
          <a:xfrm>
            <a:off x="353160" y="4332600"/>
            <a:ext cx="6047640" cy="481104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These are the four failure modes you’ll hit first when running Spark on Kubernetes. The table maps each symptom → why it happens → the fastest, safest fix.</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Pending pods</a:t>
            </a:r>
            <a:r>
              <a:rPr b="0" lang="en-US" sz="2000" spc="-1" strike="noStrike">
                <a:solidFill>
                  <a:srgbClr val="000000"/>
                </a:solidFill>
                <a:latin typeface="Arial"/>
              </a:rPr>
              <a:t> usually mean requests plus overhead don’t fit—shrink executors or scale nodes. </a:t>
            </a:r>
            <a:r>
              <a:rPr b="1" lang="en-US" sz="2000" spc="-1" strike="noStrike">
                <a:solidFill>
                  <a:srgbClr val="000000"/>
                </a:solidFill>
                <a:latin typeface="Arial"/>
              </a:rPr>
              <a:t>OOMKilled</a:t>
            </a:r>
            <a:r>
              <a:rPr b="0" lang="en-US" sz="2000" spc="-1" strike="noStrike">
                <a:solidFill>
                  <a:srgbClr val="000000"/>
                </a:solidFill>
                <a:latin typeface="Arial"/>
              </a:rPr>
              <a:t> on executors? Python and heavy shuffle need more </a:t>
            </a:r>
            <a:r>
              <a:rPr b="1" lang="en-US" sz="2000" spc="-1" strike="noStrike">
                <a:solidFill>
                  <a:srgbClr val="000000"/>
                </a:solidFill>
                <a:latin typeface="Arial"/>
              </a:rPr>
              <a:t>memoryOverhead</a:t>
            </a:r>
            <a:r>
              <a:rPr b="0" lang="en-US" sz="2000" spc="-1" strike="noStrike">
                <a:solidFill>
                  <a:srgbClr val="000000"/>
                </a:solidFill>
                <a:latin typeface="Arial"/>
              </a:rPr>
              <a:t> and fewer cores per executor. </a:t>
            </a:r>
            <a:r>
              <a:rPr b="1" lang="en-US" sz="2000" spc="-1" strike="noStrike">
                <a:solidFill>
                  <a:srgbClr val="000000"/>
                </a:solidFill>
                <a:latin typeface="Arial"/>
              </a:rPr>
              <a:t>Cold starts</a:t>
            </a:r>
            <a:r>
              <a:rPr b="0" lang="en-US" sz="2000" spc="-1" strike="noStrike">
                <a:solidFill>
                  <a:srgbClr val="000000"/>
                </a:solidFill>
                <a:latin typeface="Arial"/>
              </a:rPr>
              <a:t> are image pulls—pre‑pull or slim the image. </a:t>
            </a:r>
            <a:r>
              <a:rPr b="1" lang="en-US" sz="2000" spc="-1" strike="noStrike">
                <a:solidFill>
                  <a:srgbClr val="000000"/>
                </a:solidFill>
                <a:latin typeface="Arial"/>
              </a:rPr>
              <a:t>Config drift</a:t>
            </a:r>
            <a:r>
              <a:rPr b="0" lang="en-US" sz="2000" spc="-1" strike="noStrike">
                <a:solidFill>
                  <a:srgbClr val="000000"/>
                </a:solidFill>
                <a:latin typeface="Arial"/>
              </a:rPr>
              <a:t>—solve with GitOps and a single source of truth. And </a:t>
            </a:r>
            <a:r>
              <a:rPr b="1" lang="en-US" sz="2000" spc="-1" strike="noStrike">
                <a:solidFill>
                  <a:srgbClr val="000000"/>
                </a:solidFill>
                <a:latin typeface="Arial"/>
              </a:rPr>
              <a:t>data regressions</a:t>
            </a:r>
            <a:r>
              <a:rPr b="0" lang="en-US" sz="2000" spc="-1" strike="noStrike">
                <a:solidFill>
                  <a:srgbClr val="000000"/>
                </a:solidFill>
                <a:latin typeface="Arial"/>
              </a:rPr>
              <a:t>—fail the pipeline early with schema and freshness checks so bad data never ships.”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1) Pods Pending</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What’s happening:</a:t>
            </a:r>
            <a:r>
              <a:rPr b="0" lang="en-US" sz="2000" spc="-1" strike="noStrike">
                <a:solidFill>
                  <a:srgbClr val="000000"/>
                </a:solidFill>
                <a:latin typeface="Arial"/>
              </a:rPr>
              <a:t> Kubernetes can’t place your driver/executor pods because the </a:t>
            </a:r>
            <a:r>
              <a:rPr b="1" lang="en-US" sz="2000" spc="-1" strike="noStrike">
                <a:solidFill>
                  <a:srgbClr val="000000"/>
                </a:solidFill>
                <a:latin typeface="Arial"/>
              </a:rPr>
              <a:t>requested CPU/RAM + pod overhead</a:t>
            </a:r>
            <a:r>
              <a:rPr b="0" lang="en-US" sz="2000" spc="-1" strike="noStrike">
                <a:solidFill>
                  <a:srgbClr val="000000"/>
                </a:solidFill>
                <a:latin typeface="Arial"/>
              </a:rPr>
              <a:t> won’t fit on any node (and nodes keep some memory for the OS/kube daemons).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How to see it:</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kubectl describe pod &lt;pod&gt; -n spark # look for "0/1 nodes are available: X Insufficient memory/cpu" kubectl describe node &lt;node&gt; # see "Allocatable" vs "Capacity" </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Quick fix:</a:t>
            </a:r>
            <a:r>
              <a:rPr b="0" lang="en-US" sz="2000" spc="-1" strike="noStrike">
                <a:solidFill>
                  <a:srgbClr val="000000"/>
                </a:solidFill>
                <a:latin typeface="Arial"/>
              </a:rPr>
              <a:t> lower per-executor size or add capacity.</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Reduce: spark.executor.memory=1g → 768m, spark.executor.cores=2 → 1</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Or scale out (more, smaller executors) instead of scaling up (big executors).</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For local demos, allocate enough to the cluster (e.g., </a:t>
            </a:r>
            <a:r>
              <a:rPr b="1" lang="en-US" sz="2000" spc="-1" strike="noStrike">
                <a:solidFill>
                  <a:srgbClr val="000000"/>
                </a:solidFill>
                <a:latin typeface="Arial"/>
              </a:rPr>
              <a:t>kind/minikube ≥ 3 vCPU, 4 GiB</a:t>
            </a:r>
            <a:r>
              <a:rPr b="0" lang="en-US" sz="2000" spc="-1" strike="noStrike">
                <a:solidFill>
                  <a:srgbClr val="000000"/>
                </a:solidFill>
                <a:latin typeface="Arial"/>
              </a:rPr>
              <a:t>).</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2) Executor OOMKilled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What’s happening:</a:t>
            </a:r>
            <a:r>
              <a:rPr b="0" lang="en-US" sz="2000" spc="-1" strike="noStrike">
                <a:solidFill>
                  <a:srgbClr val="000000"/>
                </a:solidFill>
                <a:latin typeface="Arial"/>
              </a:rPr>
              <a:t> the container hits its memory limit. Most often </a:t>
            </a:r>
            <a:r>
              <a:rPr b="1" lang="en-US" sz="2000" spc="-1" strike="noStrike">
                <a:solidFill>
                  <a:srgbClr val="000000"/>
                </a:solidFill>
                <a:latin typeface="Arial"/>
              </a:rPr>
              <a:t>memoryOverhead is too low</a:t>
            </a:r>
            <a:r>
              <a:rPr b="0" lang="en-US" sz="2000" spc="-1" strike="noStrike">
                <a:solidFill>
                  <a:srgbClr val="000000"/>
                </a:solidFill>
                <a:latin typeface="Arial"/>
              </a:rPr>
              <a:t>, especially for </a:t>
            </a:r>
            <a:r>
              <a:rPr b="1" lang="en-US" sz="2000" spc="-1" strike="noStrike">
                <a:solidFill>
                  <a:srgbClr val="000000"/>
                </a:solidFill>
                <a:latin typeface="Arial"/>
              </a:rPr>
              <a:t>Python</a:t>
            </a:r>
            <a:r>
              <a:rPr b="0" lang="en-US" sz="2000" spc="-1" strike="noStrike">
                <a:solidFill>
                  <a:srgbClr val="000000"/>
                </a:solidFill>
                <a:latin typeface="Arial"/>
              </a:rPr>
              <a:t> or </a:t>
            </a:r>
            <a:r>
              <a:rPr b="1" lang="en-US" sz="2000" spc="-1" strike="noStrike">
                <a:solidFill>
                  <a:srgbClr val="000000"/>
                </a:solidFill>
                <a:latin typeface="Arial"/>
              </a:rPr>
              <a:t>shuffle-heavy</a:t>
            </a:r>
            <a:r>
              <a:rPr b="0" lang="en-US" sz="2000" spc="-1" strike="noStrike">
                <a:solidFill>
                  <a:srgbClr val="000000"/>
                </a:solidFill>
                <a:latin typeface="Arial"/>
              </a:rPr>
              <a:t> stages.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How to see it:</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kubectl get pods -n spark kubectl describe pod &lt;executor-pod&gt; | grep -i oom </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Quick fix:</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Increase overhead: --conf spark.executor.memoryOverhead=1024m (or 2048–4096m for Py/shuffle).</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Keep </a:t>
            </a:r>
            <a:r>
              <a:rPr b="1" lang="en-US" sz="2000" spc="-1" strike="noStrike">
                <a:solidFill>
                  <a:srgbClr val="000000"/>
                </a:solidFill>
                <a:latin typeface="Arial"/>
              </a:rPr>
              <a:t>≤ 5 cores per executor</a:t>
            </a:r>
            <a:r>
              <a:rPr b="0" lang="en-US" sz="2000" spc="-1" strike="noStrike">
                <a:solidFill>
                  <a:srgbClr val="000000"/>
                </a:solidFill>
                <a:latin typeface="Arial"/>
              </a:rPr>
              <a:t>; fewer cores = less heap pressure per container.</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If still tight, bump spark.executor.memory a bit and re-run.</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3) Slow start</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What’s happening:</a:t>
            </a:r>
            <a:r>
              <a:rPr b="0" lang="en-US" sz="2000" spc="-1" strike="noStrike">
                <a:solidFill>
                  <a:srgbClr val="000000"/>
                </a:solidFill>
                <a:latin typeface="Arial"/>
              </a:rPr>
              <a:t> big images take time to pull and unpack (“cold start”).</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How to see it:</a:t>
            </a:r>
            <a:r>
              <a:rPr b="0" lang="en-US" sz="2000" spc="-1" strike="noStrike">
                <a:solidFill>
                  <a:srgbClr val="000000"/>
                </a:solidFill>
                <a:latin typeface="Arial"/>
              </a:rPr>
              <a:t> long delay before pod reaches Running; events show Pulling → Pulled.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Quick fix:</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Pre-load images on nodes (we do this locally with kind load docker-image).</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Use slimmer bases; avoid installing large toolchains you don’t need.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4) Stragglers / heavy GC</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What’s happening:</a:t>
            </a:r>
            <a:r>
              <a:rPr b="0" lang="en-US" sz="2000" spc="-1" strike="noStrike">
                <a:solidFill>
                  <a:srgbClr val="000000"/>
                </a:solidFill>
                <a:latin typeface="Arial"/>
              </a:rPr>
              <a:t> executors are oversized (too many cores) or heaps are huge, causing long GC pauses; or some tasks are skewed and run way longer.</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Quick fix:</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Keep executors </a:t>
            </a:r>
            <a:r>
              <a:rPr b="1" lang="en-US" sz="2000" spc="-1" strike="noStrike">
                <a:solidFill>
                  <a:srgbClr val="000000"/>
                </a:solidFill>
                <a:latin typeface="Arial"/>
              </a:rPr>
              <a:t>≤ 5 cores</a:t>
            </a:r>
            <a:r>
              <a:rPr b="0" lang="en-US" sz="2000" spc="-1" strike="noStrike">
                <a:solidFill>
                  <a:srgbClr val="000000"/>
                </a:solidFill>
                <a:latin typeface="Arial"/>
              </a:rPr>
              <a:t> and </a:t>
            </a:r>
            <a:r>
              <a:rPr b="1" lang="en-US" sz="2000" spc="-1" strike="noStrike">
                <a:solidFill>
                  <a:srgbClr val="000000"/>
                </a:solidFill>
                <a:latin typeface="Arial"/>
              </a:rPr>
              <a:t>≤ 32 GiB</a:t>
            </a:r>
            <a:r>
              <a:rPr b="0" lang="en-US" sz="2000" spc="-1" strike="noStrike">
                <a:solidFill>
                  <a:srgbClr val="000000"/>
                </a:solidFill>
                <a:latin typeface="Arial"/>
              </a:rPr>
              <a:t> memory.</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Prefer </a:t>
            </a:r>
            <a:r>
              <a:rPr b="1" lang="en-US" sz="2000" spc="-1" strike="noStrike">
                <a:solidFill>
                  <a:srgbClr val="000000"/>
                </a:solidFill>
                <a:latin typeface="Arial"/>
              </a:rPr>
              <a:t>G1GC</a:t>
            </a:r>
            <a:r>
              <a:rPr b="0" lang="en-US" sz="2000" spc="-1" strike="noStrike">
                <a:solidFill>
                  <a:srgbClr val="000000"/>
                </a:solidFill>
                <a:latin typeface="Arial"/>
              </a:rPr>
              <a:t> via:</a:t>
            </a:r>
            <a:br>
              <a:rPr sz="2000"/>
            </a:br>
            <a:r>
              <a:rPr b="0" lang="en-US" sz="2000" spc="-1" strike="noStrike">
                <a:solidFill>
                  <a:srgbClr val="000000"/>
                </a:solidFill>
                <a:latin typeface="Arial"/>
              </a:rPr>
              <a:t>--conf spark.executor.extraJavaOptions=-XX:+UseG1GC</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(If advanced) enable Adaptive Query Execution and skew handling in Spark.</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M</a:t>
            </a:r>
            <a:r>
              <a:rPr b="0" lang="en-US" sz="2000" spc="-1" strike="noStrike">
                <a:solidFill>
                  <a:srgbClr val="000000"/>
                </a:solidFill>
                <a:latin typeface="Arial"/>
              </a:rPr>
              <a:t>ost of these issues disappear when you </a:t>
            </a:r>
            <a:r>
              <a:rPr b="1" lang="en-US" sz="2000" spc="-1" strike="noStrike">
                <a:solidFill>
                  <a:srgbClr val="000000"/>
                </a:solidFill>
                <a:latin typeface="Arial"/>
              </a:rPr>
              <a:t>start with sane sizes</a:t>
            </a:r>
            <a:r>
              <a:rPr b="0" lang="en-US" sz="2000" spc="-1" strike="noStrike">
                <a:solidFill>
                  <a:srgbClr val="000000"/>
                </a:solidFill>
                <a:latin typeface="Arial"/>
              </a:rPr>
              <a:t> (next slide), then adjust using a few “golden knobs” (cores, memory, memoryOverhead, #executors).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a:t>
            </a:r>
            <a:r>
              <a:rPr b="0" lang="en-US" sz="2000" spc="-1" strike="noStrike">
                <a:solidFill>
                  <a:srgbClr val="000000"/>
                </a:solidFill>
                <a:latin typeface="Arial"/>
              </a:rPr>
              <a:t>Here are the four gremlins you’ll actually see. Pending pods? Your requested size doesn’t fit—shrink executors or add capacity. OOMKilled? Raise memoryOverhead and keep ≤5 cores/executor. Slow starts? Pre-pull or slim the image. Stragglers and GC? Avoid giant heaps and use G1GC. We’ll set initial sizes next so you avoid most of these from the start.”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Common issues: Pending pods mean requests + overhead don’t fit—shrink executors or scale nodes. OOMKilled often needs higher memoryOverhead and &lt;=5 cores per executor. Cold starts? Pre-pull or slim images. Stragglers/GC? Keep heaps &lt;=32 GiB and use G1GC. Block deploys on data test failures to avoid bad data shipping.</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18" name="PlaceHolder 3"/>
          <p:cNvSpPr>
            <a:spLocks noGrp="1"/>
          </p:cNvSpPr>
          <p:nvPr>
            <p:ph type="sldNum" idx="5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9FA8C3E8-A860-4A5C-AA32-C4EE977A618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685800" y="1143000"/>
            <a:ext cx="5486040" cy="3085920"/>
          </a:xfrm>
          <a:prstGeom prst="rect">
            <a:avLst/>
          </a:prstGeom>
          <a:ln w="0">
            <a:noFill/>
          </a:ln>
        </p:spPr>
      </p:sp>
      <p:sp>
        <p:nvSpPr>
          <p:cNvPr id="22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This table is your on-ramp. For demos and small jobs: driver 1/2, executors 1/2 with two or three workers. For medium jobs: executors around 3–4 cores with 8–16 GiB; launch 10–20. For big jobs: keep each executor under 5 cores and ~32 GiB, and scale out to dozens. The golden rule: favor many small executors, add memoryOverhead, and leave headroom for Kubernetes’ reserves. If you see Pending pods or OOMs, adjust using the knobs we just covered.”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Sizing cheat-sheet: Dev—driver 1 core/2 GiB, executors 1 core/2 GiB x2–3; Medium—driver 2–4 cores/4–8 GiB, executors 3–4 cores/8–16 GiB x10–20; Large—driver 4–8 cores/8–16 GiB, executors 4–5 cores/24–32 GiB x50–100. Rules of thumb: &lt;=5 cores/executor, &lt;=32 GiB heap, account for K8s node reserve and pod overhead.</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Purpose of the slide:</a:t>
            </a:r>
            <a:r>
              <a:rPr b="0" lang="en-US" sz="2000" spc="-1" strike="noStrike">
                <a:solidFill>
                  <a:srgbClr val="000000"/>
                </a:solidFill>
                <a:latin typeface="Arial"/>
              </a:rPr>
              <a:t> this is a </a:t>
            </a:r>
            <a:r>
              <a:rPr b="1" lang="en-US" sz="2000" spc="-1" strike="noStrike">
                <a:solidFill>
                  <a:srgbClr val="000000"/>
                </a:solidFill>
                <a:latin typeface="Arial"/>
              </a:rPr>
              <a:t>starting grid</a:t>
            </a:r>
            <a:r>
              <a:rPr b="0" lang="en-US" sz="2000" spc="-1" strike="noStrike">
                <a:solidFill>
                  <a:srgbClr val="000000"/>
                </a:solidFill>
                <a:latin typeface="Arial"/>
              </a:rPr>
              <a:t>, not a law. It gets you running quickly without over-allocating, and it aligns with the fixes above.</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How to read the table</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Driver</a:t>
            </a:r>
            <a:r>
              <a:rPr b="0" lang="en-US" sz="2000" spc="-1" strike="noStrike">
                <a:solidFill>
                  <a:srgbClr val="000000"/>
                </a:solidFill>
                <a:latin typeface="Arial"/>
              </a:rPr>
              <a:t> size: small brain coordinating the job—keep modest (1–8 vCPU, 2–16 GiB).</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Executor</a:t>
            </a:r>
            <a:r>
              <a:rPr b="0" lang="en-US" sz="2000" spc="-1" strike="noStrike">
                <a:solidFill>
                  <a:srgbClr val="000000"/>
                </a:solidFill>
                <a:latin typeface="Arial"/>
              </a:rPr>
              <a:t> size: the workers—better to have </a:t>
            </a:r>
            <a:r>
              <a:rPr b="1" lang="en-US" sz="2000" spc="-1" strike="noStrike">
                <a:solidFill>
                  <a:srgbClr val="000000"/>
                </a:solidFill>
                <a:latin typeface="Arial"/>
              </a:rPr>
              <a:t>more small</a:t>
            </a:r>
            <a:r>
              <a:rPr b="0" lang="en-US" sz="2000" spc="-1" strike="noStrike">
                <a:solidFill>
                  <a:srgbClr val="000000"/>
                </a:solidFill>
                <a:latin typeface="Arial"/>
              </a:rPr>
              <a:t> executors than a few giant ones.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Count</a:t>
            </a:r>
            <a:r>
              <a:rPr b="0" lang="en-US" sz="2000" spc="-1" strike="noStrike">
                <a:solidFill>
                  <a:srgbClr val="000000"/>
                </a:solidFill>
                <a:latin typeface="Arial"/>
              </a:rPr>
              <a:t>: how many executors to start with (or enable dynamic allocation in prod).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Notes</a:t>
            </a:r>
            <a:r>
              <a:rPr b="0" lang="en-US" sz="2000" spc="-1" strike="noStrike">
                <a:solidFill>
                  <a:srgbClr val="000000"/>
                </a:solidFill>
                <a:latin typeface="Arial"/>
              </a:rPr>
              <a:t>: practical caveats (K8s overhead, demo constraints, SSD for big shuffles).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Baselines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Dev/Small (&lt;100 GB)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Driver </a:t>
            </a:r>
            <a:r>
              <a:rPr b="1" lang="en-US" sz="2000" spc="-1" strike="noStrike">
                <a:solidFill>
                  <a:srgbClr val="000000"/>
                </a:solidFill>
                <a:latin typeface="Arial"/>
              </a:rPr>
              <a:t>1 vCPU / 2 GiB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Executors </a:t>
            </a:r>
            <a:r>
              <a:rPr b="1" lang="en-US" sz="2000" spc="-1" strike="noStrike">
                <a:solidFill>
                  <a:srgbClr val="000000"/>
                </a:solidFill>
                <a:latin typeface="Arial"/>
              </a:rPr>
              <a:t>1 vCPU / 2 GiB</a:t>
            </a:r>
            <a:r>
              <a:rPr b="0" lang="en-US" sz="2000" spc="-1" strike="noStrike">
                <a:solidFill>
                  <a:srgbClr val="000000"/>
                </a:solidFill>
                <a:latin typeface="Arial"/>
              </a:rPr>
              <a:t>, count </a:t>
            </a:r>
            <a:r>
              <a:rPr b="1" lang="en-US" sz="2000" spc="-1" strike="noStrike">
                <a:solidFill>
                  <a:srgbClr val="000000"/>
                </a:solidFill>
                <a:latin typeface="Arial"/>
              </a:rPr>
              <a:t>2–3</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Works on kind/minikube if the cluster has </a:t>
            </a:r>
            <a:r>
              <a:rPr b="1" lang="en-US" sz="2000" spc="-1" strike="noStrike">
                <a:solidFill>
                  <a:srgbClr val="000000"/>
                </a:solidFill>
                <a:latin typeface="Arial"/>
              </a:rPr>
              <a:t>≥3 vCPU / 4 GiB</a:t>
            </a:r>
            <a:r>
              <a:rPr b="0" lang="en-US" sz="2000" spc="-1" strike="noStrike">
                <a:solidFill>
                  <a:srgbClr val="000000"/>
                </a:solidFill>
                <a:latin typeface="Arial"/>
              </a:rPr>
              <a:t> total.</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Medium (0.1–1 TB)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Driver </a:t>
            </a:r>
            <a:r>
              <a:rPr b="1" lang="en-US" sz="2000" spc="-1" strike="noStrike">
                <a:solidFill>
                  <a:srgbClr val="000000"/>
                </a:solidFill>
                <a:latin typeface="Arial"/>
              </a:rPr>
              <a:t>2–4 vCPU / 4–8 GiB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Executors </a:t>
            </a:r>
            <a:r>
              <a:rPr b="1" lang="en-US" sz="2000" spc="-1" strike="noStrike">
                <a:solidFill>
                  <a:srgbClr val="000000"/>
                </a:solidFill>
                <a:latin typeface="Arial"/>
              </a:rPr>
              <a:t>3–4 vCPU / 8–16 GiB</a:t>
            </a:r>
            <a:r>
              <a:rPr b="0" lang="en-US" sz="2000" spc="-1" strike="noStrike">
                <a:solidFill>
                  <a:srgbClr val="000000"/>
                </a:solidFill>
                <a:latin typeface="Arial"/>
              </a:rPr>
              <a:t>, count </a:t>
            </a:r>
            <a:r>
              <a:rPr b="1" lang="en-US" sz="2000" spc="-1" strike="noStrike">
                <a:solidFill>
                  <a:srgbClr val="000000"/>
                </a:solidFill>
                <a:latin typeface="Arial"/>
              </a:rPr>
              <a:t>10–20</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Keep </a:t>
            </a:r>
            <a:r>
              <a:rPr b="1" lang="en-US" sz="2000" spc="-1" strike="noStrike">
                <a:solidFill>
                  <a:srgbClr val="000000"/>
                </a:solidFill>
                <a:latin typeface="Arial"/>
              </a:rPr>
              <a:t>≤5 cores/executor</a:t>
            </a:r>
            <a:r>
              <a:rPr b="0" lang="en-US" sz="2000" spc="-1" strike="noStrike">
                <a:solidFill>
                  <a:srgbClr val="000000"/>
                </a:solidFill>
                <a:latin typeface="Arial"/>
              </a:rPr>
              <a:t>; set </a:t>
            </a:r>
            <a:r>
              <a:rPr b="1" lang="en-US" sz="2000" spc="-1" strike="noStrike">
                <a:solidFill>
                  <a:srgbClr val="000000"/>
                </a:solidFill>
                <a:latin typeface="Arial"/>
              </a:rPr>
              <a:t>memoryOverhead 10–25%</a:t>
            </a:r>
            <a:r>
              <a:rPr b="0" lang="en-US" sz="2000" spc="-1" strike="noStrike">
                <a:solidFill>
                  <a:srgbClr val="000000"/>
                </a:solidFill>
                <a:latin typeface="Arial"/>
              </a:rPr>
              <a:t> at least (more for Py/shuffle).</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Large (1–10 TB)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Driver </a:t>
            </a:r>
            <a:r>
              <a:rPr b="1" lang="en-US" sz="2000" spc="-1" strike="noStrike">
                <a:solidFill>
                  <a:srgbClr val="000000"/>
                </a:solidFill>
                <a:latin typeface="Arial"/>
              </a:rPr>
              <a:t>4–8 vCPU / 8–16 GiB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Executors </a:t>
            </a:r>
            <a:r>
              <a:rPr b="1" lang="en-US" sz="2000" spc="-1" strike="noStrike">
                <a:solidFill>
                  <a:srgbClr val="000000"/>
                </a:solidFill>
                <a:latin typeface="Arial"/>
              </a:rPr>
              <a:t>4–5 vCPU / 24–32 GiB</a:t>
            </a:r>
            <a:r>
              <a:rPr b="0" lang="en-US" sz="2000" spc="-1" strike="noStrike">
                <a:solidFill>
                  <a:srgbClr val="000000"/>
                </a:solidFill>
                <a:latin typeface="Arial"/>
              </a:rPr>
              <a:t>, count </a:t>
            </a:r>
            <a:r>
              <a:rPr b="1" lang="en-US" sz="2000" spc="-1" strike="noStrike">
                <a:solidFill>
                  <a:srgbClr val="000000"/>
                </a:solidFill>
                <a:latin typeface="Arial"/>
              </a:rPr>
              <a:t>50–100</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Use </a:t>
            </a:r>
            <a:r>
              <a:rPr b="1" lang="en-US" sz="2000" spc="-1" strike="noStrike">
                <a:solidFill>
                  <a:srgbClr val="000000"/>
                </a:solidFill>
                <a:latin typeface="Arial"/>
              </a:rPr>
              <a:t>SSD</a:t>
            </a:r>
            <a:r>
              <a:rPr b="0" lang="en-US" sz="2000" spc="-1" strike="noStrike">
                <a:solidFill>
                  <a:srgbClr val="000000"/>
                </a:solidFill>
                <a:latin typeface="Arial"/>
              </a:rPr>
              <a:t> for spark.local.dir; pair with autoscaler + dynamic allocation.</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Rules of thumb</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Start </a:t>
            </a:r>
            <a:r>
              <a:rPr b="1" lang="en-US" sz="2000" spc="-1" strike="noStrike">
                <a:solidFill>
                  <a:srgbClr val="000000"/>
                </a:solidFill>
                <a:latin typeface="Arial"/>
              </a:rPr>
              <a:t>small and wide</a:t>
            </a:r>
            <a:r>
              <a:rPr b="0" lang="en-US" sz="2000" spc="-1" strike="noStrike">
                <a:solidFill>
                  <a:srgbClr val="000000"/>
                </a:solidFill>
                <a:latin typeface="Arial"/>
              </a:rPr>
              <a:t>: many small executors keep failures cheap and reduce GC pain.</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 </a:t>
            </a:r>
            <a:r>
              <a:rPr b="1" lang="en-US" sz="2000" spc="-1" strike="noStrike">
                <a:solidFill>
                  <a:srgbClr val="000000"/>
                </a:solidFill>
                <a:latin typeface="Arial"/>
              </a:rPr>
              <a:t>5 cores / executor</a:t>
            </a:r>
            <a:r>
              <a:rPr b="0" lang="en-US" sz="2000" spc="-1" strike="noStrike">
                <a:solidFill>
                  <a:srgbClr val="000000"/>
                </a:solidFill>
                <a:latin typeface="Arial"/>
              </a:rPr>
              <a:t> and </a:t>
            </a:r>
            <a:r>
              <a:rPr b="1" lang="en-US" sz="2000" spc="-1" strike="noStrike">
                <a:solidFill>
                  <a:srgbClr val="000000"/>
                </a:solidFill>
                <a:latin typeface="Arial"/>
              </a:rPr>
              <a:t>≤ 32 GiB</a:t>
            </a:r>
            <a:r>
              <a:rPr b="0" lang="en-US" sz="2000" spc="-1" strike="noStrike">
                <a:solidFill>
                  <a:srgbClr val="000000"/>
                </a:solidFill>
                <a:latin typeface="Arial"/>
              </a:rPr>
              <a:t> heap are safe defaults.</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Always budget </a:t>
            </a:r>
            <a:r>
              <a:rPr b="1" lang="en-US" sz="2000" spc="-1" strike="noStrike">
                <a:solidFill>
                  <a:srgbClr val="000000"/>
                </a:solidFill>
                <a:latin typeface="Arial"/>
              </a:rPr>
              <a:t>memoryOverhead</a:t>
            </a:r>
            <a:r>
              <a:rPr b="0" lang="en-US" sz="2000" spc="-1" strike="noStrike">
                <a:solidFill>
                  <a:srgbClr val="000000"/>
                </a:solidFill>
                <a:latin typeface="Arial"/>
              </a:rPr>
              <a:t> (25–40% for Python/shuffle-heavy jobs).</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Remember K8s </a:t>
            </a:r>
            <a:r>
              <a:rPr b="1" lang="en-US" sz="2000" spc="-1" strike="noStrike">
                <a:solidFill>
                  <a:srgbClr val="000000"/>
                </a:solidFill>
                <a:latin typeface="Arial"/>
              </a:rPr>
              <a:t>node reserve</a:t>
            </a:r>
            <a:r>
              <a:rPr b="0" lang="en-US" sz="2000" spc="-1" strike="noStrike">
                <a:solidFill>
                  <a:srgbClr val="000000"/>
                </a:solidFill>
                <a:latin typeface="Arial"/>
              </a:rPr>
              <a:t> + </a:t>
            </a:r>
            <a:r>
              <a:rPr b="1" lang="en-US" sz="2000" spc="-1" strike="noStrike">
                <a:solidFill>
                  <a:srgbClr val="000000"/>
                </a:solidFill>
                <a:latin typeface="Arial"/>
              </a:rPr>
              <a:t>pod overhead</a:t>
            </a:r>
            <a:r>
              <a:rPr b="0" lang="en-US" sz="2000" spc="-1" strike="noStrike">
                <a:solidFill>
                  <a:srgbClr val="000000"/>
                </a:solidFill>
                <a:latin typeface="Arial"/>
              </a:rPr>
              <a:t>: don’t allocate to 100% on paper.</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If pods </a:t>
            </a:r>
            <a:r>
              <a:rPr b="1" lang="en-US" sz="2000" spc="-1" strike="noStrike">
                <a:solidFill>
                  <a:srgbClr val="000000"/>
                </a:solidFill>
                <a:latin typeface="Arial"/>
              </a:rPr>
              <a:t>Pending</a:t>
            </a:r>
            <a:r>
              <a:rPr b="0" lang="en-US" sz="2000" spc="-1" strike="noStrike">
                <a:solidFill>
                  <a:srgbClr val="000000"/>
                </a:solidFill>
                <a:latin typeface="Arial"/>
              </a:rPr>
              <a:t> → size down; if </a:t>
            </a:r>
            <a:r>
              <a:rPr b="1" lang="en-US" sz="2000" spc="-1" strike="noStrike">
                <a:solidFill>
                  <a:srgbClr val="000000"/>
                </a:solidFill>
                <a:latin typeface="Arial"/>
              </a:rPr>
              <a:t>OOMKilled</a:t>
            </a:r>
            <a:r>
              <a:rPr b="0" lang="en-US" sz="2000" spc="-1" strike="noStrike">
                <a:solidFill>
                  <a:srgbClr val="000000"/>
                </a:solidFill>
                <a:latin typeface="Arial"/>
              </a:rPr>
              <a:t> → raise overhead or split cores; if </a:t>
            </a:r>
            <a:r>
              <a:rPr b="1" lang="en-US" sz="2000" spc="-1" strike="noStrike">
                <a:solidFill>
                  <a:srgbClr val="000000"/>
                </a:solidFill>
                <a:latin typeface="Arial"/>
              </a:rPr>
              <a:t>slow</a:t>
            </a:r>
            <a:r>
              <a:rPr b="0" lang="en-US" sz="2000" spc="-1" strike="noStrike">
                <a:solidFill>
                  <a:srgbClr val="000000"/>
                </a:solidFill>
                <a:latin typeface="Arial"/>
              </a:rPr>
              <a:t> → pre-pull/slim image.</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Map to your demo</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We’ll use the </a:t>
            </a:r>
            <a:r>
              <a:rPr b="1" lang="en-US" sz="2000" spc="-1" strike="noStrike">
                <a:solidFill>
                  <a:srgbClr val="000000"/>
                </a:solidFill>
                <a:latin typeface="Arial"/>
              </a:rPr>
              <a:t>Dev/Small</a:t>
            </a:r>
            <a:r>
              <a:rPr b="0" lang="en-US" sz="2000" spc="-1" strike="noStrike">
                <a:solidFill>
                  <a:srgbClr val="000000"/>
                </a:solidFill>
                <a:latin typeface="Arial"/>
              </a:rPr>
              <a:t> row:</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--conf spark.executor.instances=2</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--conf spark.executor.cores=1</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--conf spark.executor.memory=1g</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(If needed) --conf spark.executor.memoryOverhead=512m</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On a laptop with </a:t>
            </a:r>
            <a:r>
              <a:rPr b="1" lang="en-US" sz="2000" spc="-1" strike="noStrike">
                <a:solidFill>
                  <a:srgbClr val="000000"/>
                </a:solidFill>
                <a:latin typeface="Arial"/>
              </a:rPr>
              <a:t>kind</a:t>
            </a:r>
            <a:r>
              <a:rPr b="0" lang="en-US" sz="2000" spc="-1" strike="noStrike">
                <a:solidFill>
                  <a:srgbClr val="000000"/>
                </a:solidFill>
                <a:latin typeface="Arial"/>
              </a:rPr>
              <a:t>: min 3 vCPU / 4 GiB to keep it smooth.</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Map the demo straight to prod: swap kind for </a:t>
            </a:r>
            <a:r>
              <a:rPr b="1" lang="en-US" sz="2000" spc="-1" strike="noStrike">
                <a:solidFill>
                  <a:srgbClr val="000000"/>
                </a:solidFill>
                <a:latin typeface="Arial"/>
              </a:rPr>
              <a:t>EKS/GKE/AKS</a:t>
            </a:r>
            <a:r>
              <a:rPr b="0" lang="en-US" sz="2000" spc="-1" strike="noStrike">
                <a:solidFill>
                  <a:srgbClr val="000000"/>
                </a:solidFill>
                <a:latin typeface="Arial"/>
              </a:rPr>
              <a:t>, swap Job for </a:t>
            </a:r>
            <a:r>
              <a:rPr b="1" lang="en-US" sz="2000" spc="-1" strike="noStrike">
                <a:solidFill>
                  <a:srgbClr val="000000"/>
                </a:solidFill>
                <a:latin typeface="Arial"/>
              </a:rPr>
              <a:t>SparkApplication</a:t>
            </a:r>
            <a:r>
              <a:rPr b="0" lang="en-US" sz="2000" spc="-1" strike="noStrike">
                <a:solidFill>
                  <a:srgbClr val="000000"/>
                </a:solidFill>
                <a:latin typeface="Arial"/>
              </a:rPr>
              <a:t> via the </a:t>
            </a:r>
            <a:r>
              <a:rPr b="1" lang="en-US" sz="2000" spc="-1" strike="noStrike">
                <a:solidFill>
                  <a:srgbClr val="000000"/>
                </a:solidFill>
                <a:latin typeface="Arial"/>
              </a:rPr>
              <a:t>Spark Operator</a:t>
            </a:r>
            <a:r>
              <a:rPr b="0" lang="en-US" sz="2000" spc="-1" strike="noStrike">
                <a:solidFill>
                  <a:srgbClr val="000000"/>
                </a:solidFill>
                <a:latin typeface="Arial"/>
              </a:rPr>
              <a:t>, and put GitOps in front so all changes go through pull requests. Add Vault/ESO for secrets, SSO/RBAC for access, and autoscaling for elasticity. Your action items: clone the starter repo, run the demo, and pilot one pipeline with your platform team in the next sprint.”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Handy copy-paste snippets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Check why pods are pending / killed</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kubectl describe pod -n spark &lt;pod-name&gt; | egrep -i "Insufficient|evicted|oom"</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kubectl describe node &lt;node&gt; | egrep -i "Allocatable|Capacity"</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Spark submit knobs that matter</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--conf spark.executor.instances=2 </a:t>
            </a:r>
            <a:br>
              <a:rPr sz="2000"/>
            </a:br>
            <a:r>
              <a:rPr b="0" lang="en-US" sz="2000" spc="-1" strike="noStrike">
                <a:solidFill>
                  <a:srgbClr val="000000"/>
                </a:solidFill>
                <a:latin typeface="Arial"/>
              </a:rPr>
              <a:t>--conf spark.executor.cores=1 </a:t>
            </a:r>
            <a:br>
              <a:rPr sz="2000"/>
            </a:br>
            <a:r>
              <a:rPr b="0" lang="en-US" sz="2000" spc="-1" strike="noStrike">
                <a:solidFill>
                  <a:srgbClr val="000000"/>
                </a:solidFill>
                <a:latin typeface="Arial"/>
              </a:rPr>
              <a:t>--conf spark.executor.memory=1g </a:t>
            </a:r>
            <a:br>
              <a:rPr sz="2000"/>
            </a:br>
            <a:r>
              <a:rPr b="0" lang="en-US" sz="2000" spc="-1" strike="noStrike">
                <a:solidFill>
                  <a:srgbClr val="000000"/>
                </a:solidFill>
                <a:latin typeface="Arial"/>
              </a:rPr>
              <a:t>--conf spark.executor.memoryOverhead=512m </a:t>
            </a:r>
            <a:br>
              <a:rPr sz="2000"/>
            </a:br>
            <a:r>
              <a:rPr b="0" lang="en-US" sz="2000" spc="-1" strike="noStrike">
                <a:solidFill>
                  <a:srgbClr val="000000"/>
                </a:solidFill>
                <a:latin typeface="Arial"/>
              </a:rPr>
              <a:t>--conf spark.executor.extraJavaOptions=-XX:+UseG1GC</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21" name="PlaceHolder 3"/>
          <p:cNvSpPr>
            <a:spLocks noGrp="1"/>
          </p:cNvSpPr>
          <p:nvPr>
            <p:ph type="sldNum" idx="5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426514A6-A5B5-4653-9C86-7F9A74F5CDF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685800" y="1143000"/>
            <a:ext cx="5486040" cy="3085920"/>
          </a:xfrm>
          <a:prstGeom prst="rect">
            <a:avLst/>
          </a:prstGeom>
          <a:ln w="0">
            <a:noFill/>
          </a:ln>
        </p:spPr>
      </p:sp>
      <p:sp>
        <p:nvSpPr>
          <p:cNvPr id="22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DAU = Data-platform active users</a:t>
            </a:r>
            <a:r>
              <a:rPr b="0" lang="en-US" sz="2000" spc="-1" strike="noStrike">
                <a:solidFill>
                  <a:srgbClr val="000000"/>
                </a:solidFill>
                <a:latin typeface="Arial"/>
              </a:rPr>
              <a:t> (data/ML engineers + scheduled jobs that run daily).</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Batch-heavy, a few streaming jobs (Kafka) possible.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Parquet/Delta/Iceberg in an </a:t>
            </a:r>
            <a:r>
              <a:rPr b="1" lang="en-US" sz="2000" spc="-1" strike="noStrike">
                <a:solidFill>
                  <a:srgbClr val="000000"/>
                </a:solidFill>
                <a:latin typeface="Arial"/>
              </a:rPr>
              <a:t>object store</a:t>
            </a:r>
            <a:r>
              <a:rPr b="0" lang="en-US" sz="2000" spc="-1" strike="noStrike">
                <a:solidFill>
                  <a:srgbClr val="000000"/>
                </a:solidFill>
                <a:latin typeface="Arial"/>
              </a:rPr>
              <a:t>; shuffle uses </a:t>
            </a:r>
            <a:r>
              <a:rPr b="1" lang="en-US" sz="2000" spc="-1" strike="noStrike">
                <a:solidFill>
                  <a:srgbClr val="000000"/>
                </a:solidFill>
                <a:latin typeface="Arial"/>
              </a:rPr>
              <a:t>local NVMe</a:t>
            </a:r>
            <a:r>
              <a:rPr b="0" lang="en-US" sz="2000" spc="-1" strike="noStrike">
                <a:solidFill>
                  <a:srgbClr val="000000"/>
                </a:solidFill>
                <a:latin typeface="Arial"/>
              </a:rPr>
              <a:t>.</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Spark 3.4/3.5; Python jobs common; Kubernetes as the orchestrator.</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TL;DR by size</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Small:</a:t>
            </a:r>
            <a:r>
              <a:rPr b="0" lang="en-US" sz="2000" spc="-1" strike="noStrike">
                <a:solidFill>
                  <a:srgbClr val="000000"/>
                </a:solidFill>
                <a:latin typeface="Arial"/>
              </a:rPr>
              <a:t> 3–5 modest workers (4/16), 1 TB NVMe each, 1–10 GbE; simple Prom/Grafana; Postgres metastore; MinIO or cloud bucket.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Medium:</a:t>
            </a:r>
            <a:r>
              <a:rPr b="0" lang="en-US" sz="2000" spc="-1" strike="noStrike">
                <a:solidFill>
                  <a:srgbClr val="000000"/>
                </a:solidFill>
                <a:latin typeface="Arial"/>
              </a:rPr>
              <a:t> 8–12 solid workers (16/64), 2 TB NVMe, 10–25 GbE; HA everything; 20–100 TB lake; Harbor + Vault + Tekton/Jenkins.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Large:</a:t>
            </a:r>
            <a:r>
              <a:rPr b="0" lang="en-US" sz="2000" spc="-1" strike="noStrike">
                <a:solidFill>
                  <a:srgbClr val="000000"/>
                </a:solidFill>
                <a:latin typeface="Arial"/>
              </a:rPr>
              <a:t> 24–40 big workers (32/128), 4 TB NVMe, 25–40 GbE; 100–1,000 TB lake; multi-pool K8s with autoscaling, Kafka, GitOps, strict policy.</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224" name="PlaceHolder 3"/>
          <p:cNvSpPr>
            <a:spLocks noGrp="1"/>
          </p:cNvSpPr>
          <p:nvPr>
            <p:ph type="sldNum" idx="5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BE59836-5014-4060-B40B-0B8044F76DC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Img"/>
          </p:nvPr>
        </p:nvSpPr>
        <p:spPr>
          <a:xfrm>
            <a:off x="685800" y="1143000"/>
            <a:ext cx="5486040" cy="3085920"/>
          </a:xfrm>
          <a:prstGeom prst="rect">
            <a:avLst/>
          </a:prstGeom>
          <a:ln w="0">
            <a:noFill/>
          </a:ln>
        </p:spPr>
      </p:sp>
      <p:sp>
        <p:nvSpPr>
          <p:cNvPr id="2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Reserve ~8–15% of each node for Kubernetes/system overhead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Executor sizing rule of thumb:</a:t>
            </a:r>
            <a:r>
              <a:rPr b="0" lang="en-US" sz="2000" spc="-1" strike="noStrike">
                <a:solidFill>
                  <a:srgbClr val="000000"/>
                </a:solidFill>
                <a:latin typeface="Arial"/>
              </a:rPr>
              <a:t> ≤ 5 cores / executor, ≤ 32 GiB heap, </a:t>
            </a:r>
            <a:r>
              <a:rPr b="1" lang="en-US" sz="2000" spc="-1" strike="noStrike">
                <a:solidFill>
                  <a:srgbClr val="000000"/>
                </a:solidFill>
                <a:latin typeface="Arial"/>
              </a:rPr>
              <a:t>memoryOverhead 25–40%</a:t>
            </a:r>
            <a:r>
              <a:rPr b="0" lang="en-US" sz="2000" spc="-1" strike="noStrike">
                <a:solidFill>
                  <a:srgbClr val="000000"/>
                </a:solidFill>
                <a:latin typeface="Arial"/>
              </a:rPr>
              <a:t> for PySpark or shuffle-heavy jobs.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227" name="PlaceHolder 3"/>
          <p:cNvSpPr>
            <a:spLocks noGrp="1"/>
          </p:cNvSpPr>
          <p:nvPr>
            <p:ph type="sldNum" idx="5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6F8CEF07-D7F6-473B-A431-638761336716}"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sldImg"/>
          </p:nvPr>
        </p:nvSpPr>
        <p:spPr>
          <a:xfrm>
            <a:off x="685800" y="228600"/>
            <a:ext cx="5486040" cy="3085920"/>
          </a:xfrm>
          <a:prstGeom prst="rect">
            <a:avLst/>
          </a:prstGeom>
          <a:ln w="0">
            <a:noFill/>
          </a:ln>
        </p:spPr>
      </p:sp>
      <p:sp>
        <p:nvSpPr>
          <p:cNvPr id="175" name="PlaceHolder 2"/>
          <p:cNvSpPr>
            <a:spLocks noGrp="1"/>
          </p:cNvSpPr>
          <p:nvPr>
            <p:ph type="body"/>
          </p:nvPr>
        </p:nvSpPr>
        <p:spPr>
          <a:xfrm>
            <a:off x="685800" y="3657600"/>
            <a:ext cx="5486040" cy="4343040"/>
          </a:xfrm>
          <a:prstGeom prst="rect">
            <a:avLst/>
          </a:prstGeom>
          <a:noFill/>
          <a:ln w="0">
            <a:noFill/>
          </a:ln>
        </p:spPr>
        <p:txBody>
          <a:bodyPr lIns="91440" rIns="91440" tIns="45720" bIns="45720" anchor="t">
            <a:noAutofit/>
          </a:bodyPr>
          <a:p>
            <a:pPr marL="216000" indent="-216000">
              <a:buNone/>
            </a:pPr>
            <a:endParaRPr b="0" lang="en-US" sz="1000" spc="-1" strike="noStrike">
              <a:solidFill>
                <a:srgbClr val="000000"/>
              </a:solidFill>
              <a:latin typeface="Arial"/>
            </a:endParaRPr>
          </a:p>
        </p:txBody>
      </p:sp>
      <p:sp>
        <p:nvSpPr>
          <p:cNvPr id="176"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C52B3D7-9A45-40F8-A275-921E338CBDA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sldImg"/>
          </p:nvPr>
        </p:nvSpPr>
        <p:spPr>
          <a:xfrm>
            <a:off x="685800" y="1143000"/>
            <a:ext cx="5486040" cy="3085920"/>
          </a:xfrm>
          <a:prstGeom prst="rect">
            <a:avLst/>
          </a:prstGeom>
          <a:ln w="0">
            <a:noFill/>
          </a:ln>
        </p:spPr>
      </p:sp>
      <p:sp>
        <p:nvSpPr>
          <p:cNvPr id="2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 On-prem: MinIO or Ceph; cloud: S3/ADLS/GCS. Keep </a:t>
            </a:r>
            <a:r>
              <a:rPr b="1" lang="en-US" sz="2000" spc="-1" strike="noStrike">
                <a:solidFill>
                  <a:srgbClr val="000000"/>
                </a:solidFill>
                <a:latin typeface="Arial"/>
              </a:rPr>
              <a:t>throughput quotas</a:t>
            </a:r>
            <a:r>
              <a:rPr b="0" lang="en-US" sz="2000" spc="-1" strike="noStrike">
                <a:solidFill>
                  <a:srgbClr val="000000"/>
                </a:solidFill>
                <a:latin typeface="Arial"/>
              </a:rPr>
              <a:t> in mind for compaction &amp; large scans.</a:t>
            </a:r>
            <a:endParaRPr b="0" lang="en-US" sz="2000" spc="-1" strike="noStrike">
              <a:solidFill>
                <a:srgbClr val="000000"/>
              </a:solidFill>
              <a:latin typeface="Arial"/>
            </a:endParaRPr>
          </a:p>
        </p:txBody>
      </p:sp>
      <p:sp>
        <p:nvSpPr>
          <p:cNvPr id="230" name="PlaceHolder 3"/>
          <p:cNvSpPr>
            <a:spLocks noGrp="1"/>
          </p:cNvSpPr>
          <p:nvPr>
            <p:ph type="sldNum" idx="5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AA16F24C-4BF6-4DBF-BD19-4B41F37F601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Img"/>
          </p:nvPr>
        </p:nvSpPr>
        <p:spPr>
          <a:xfrm>
            <a:off x="685800" y="1143000"/>
            <a:ext cx="5486040" cy="3085920"/>
          </a:xfrm>
          <a:prstGeom prst="rect">
            <a:avLst/>
          </a:prstGeom>
          <a:ln w="0">
            <a:noFill/>
          </a:ln>
        </p:spPr>
      </p:sp>
      <p:sp>
        <p:nvSpPr>
          <p:cNvPr id="2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Back-of-napkin:</a:t>
            </a:r>
            <a:r>
              <a:rPr b="0" lang="en-US" sz="2000" spc="-1" strike="noStrike">
                <a:solidFill>
                  <a:srgbClr val="000000"/>
                </a:solidFill>
                <a:latin typeface="Arial"/>
              </a:rPr>
              <a:t> shuffle IO can be </a:t>
            </a:r>
            <a:r>
              <a:rPr b="1" lang="en-US" sz="2000" spc="-1" strike="noStrike">
                <a:solidFill>
                  <a:srgbClr val="000000"/>
                </a:solidFill>
                <a:latin typeface="Arial"/>
              </a:rPr>
              <a:t>1–3× input size</a:t>
            </a:r>
            <a:r>
              <a:rPr b="0" lang="en-US" sz="2000" spc="-1" strike="noStrike">
                <a:solidFill>
                  <a:srgbClr val="000000"/>
                </a:solidFill>
                <a:latin typeface="Arial"/>
              </a:rPr>
              <a:t>. Make sure NIC + NVMe can keep up for your SLA.</a:t>
            </a:r>
            <a:endParaRPr b="0" lang="en-US" sz="2000" spc="-1" strike="noStrike">
              <a:solidFill>
                <a:srgbClr val="000000"/>
              </a:solidFill>
              <a:latin typeface="Arial"/>
            </a:endParaRPr>
          </a:p>
        </p:txBody>
      </p:sp>
      <p:sp>
        <p:nvSpPr>
          <p:cNvPr id="233" name="PlaceHolder 3"/>
          <p:cNvSpPr>
            <a:spLocks noGrp="1"/>
          </p:cNvSpPr>
          <p:nvPr>
            <p:ph type="sldNum" idx="5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0D77775-10E8-47F9-804A-A98C73040ED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sldImg"/>
          </p:nvPr>
        </p:nvSpPr>
        <p:spPr>
          <a:xfrm>
            <a:off x="685800" y="1143000"/>
            <a:ext cx="5486040" cy="3085920"/>
          </a:xfrm>
          <a:prstGeom prst="rect">
            <a:avLst/>
          </a:prstGeom>
          <a:ln w="0">
            <a:noFill/>
          </a:ln>
        </p:spPr>
      </p:sp>
      <p:sp>
        <p:nvSpPr>
          <p:cNvPr id="2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Back-of-napkin:</a:t>
            </a:r>
            <a:r>
              <a:rPr b="0" lang="en-US" sz="2000" spc="-1" strike="noStrike">
                <a:solidFill>
                  <a:srgbClr val="000000"/>
                </a:solidFill>
                <a:latin typeface="Arial"/>
              </a:rPr>
              <a:t> shuffle IO can be </a:t>
            </a:r>
            <a:r>
              <a:rPr b="1" lang="en-US" sz="2000" spc="-1" strike="noStrike">
                <a:solidFill>
                  <a:srgbClr val="000000"/>
                </a:solidFill>
                <a:latin typeface="Arial"/>
              </a:rPr>
              <a:t>1–3× input size</a:t>
            </a:r>
            <a:r>
              <a:rPr b="0" lang="en-US" sz="2000" spc="-1" strike="noStrike">
                <a:solidFill>
                  <a:srgbClr val="000000"/>
                </a:solidFill>
                <a:latin typeface="Arial"/>
              </a:rPr>
              <a:t>. Make sure NIC + NVMe can keep up for your SLA.</a:t>
            </a:r>
            <a:endParaRPr b="0" lang="en-US" sz="2000" spc="-1" strike="noStrike">
              <a:solidFill>
                <a:srgbClr val="000000"/>
              </a:solidFill>
              <a:latin typeface="Arial"/>
            </a:endParaRPr>
          </a:p>
        </p:txBody>
      </p:sp>
      <p:sp>
        <p:nvSpPr>
          <p:cNvPr id="236" name="PlaceHolder 3"/>
          <p:cNvSpPr>
            <a:spLocks noGrp="1"/>
          </p:cNvSpPr>
          <p:nvPr>
            <p:ph type="sldNum" idx="5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E79E1E03-35E5-4E30-85FB-DCEF3EFCC72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sldImg"/>
          </p:nvPr>
        </p:nvSpPr>
        <p:spPr>
          <a:xfrm>
            <a:off x="685800" y="1143000"/>
            <a:ext cx="5486040" cy="3085920"/>
          </a:xfrm>
          <a:prstGeom prst="rect">
            <a:avLst/>
          </a:prstGeom>
          <a:ln w="0">
            <a:noFill/>
          </a:ln>
        </p:spPr>
      </p:sp>
      <p:sp>
        <p:nvSpPr>
          <p:cNvPr id="2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Security &amp; Governance (must-haves)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RBAC &amp; Namespaces</a:t>
            </a:r>
            <a:r>
              <a:rPr b="0" lang="en-US" sz="2000" spc="-1" strike="noStrike">
                <a:solidFill>
                  <a:srgbClr val="000000"/>
                </a:solidFill>
                <a:latin typeface="Arial"/>
              </a:rPr>
              <a:t> per team; </a:t>
            </a:r>
            <a:r>
              <a:rPr b="1" lang="en-US" sz="2000" spc="-1" strike="noStrike">
                <a:solidFill>
                  <a:srgbClr val="000000"/>
                </a:solidFill>
                <a:latin typeface="Arial"/>
              </a:rPr>
              <a:t>ResourceQuota/LimitRange</a:t>
            </a:r>
            <a:r>
              <a:rPr b="0" lang="en-US" sz="2000" spc="-1" strike="noStrike">
                <a:solidFill>
                  <a:srgbClr val="000000"/>
                </a:solidFill>
                <a:latin typeface="Arial"/>
              </a:rPr>
              <a:t> to prevent noisy neighbors.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NetworkPolicies</a:t>
            </a:r>
            <a:r>
              <a:rPr b="0" lang="en-US" sz="2000" spc="-1" strike="noStrike">
                <a:solidFill>
                  <a:srgbClr val="000000"/>
                </a:solidFill>
                <a:latin typeface="Arial"/>
              </a:rPr>
              <a:t> between namespaces; private endpoints for object store.</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Image policy</a:t>
            </a:r>
            <a:r>
              <a:rPr b="0" lang="en-US" sz="2000" spc="-1" strike="noStrike">
                <a:solidFill>
                  <a:srgbClr val="000000"/>
                </a:solidFill>
                <a:latin typeface="Arial"/>
              </a:rPr>
              <a:t>: only signed, SBOM-present images run.</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Audit trail</a:t>
            </a:r>
            <a:r>
              <a:rPr b="0" lang="en-US" sz="2000" spc="-1" strike="noStrike">
                <a:solidFill>
                  <a:srgbClr val="000000"/>
                </a:solidFill>
                <a:latin typeface="Arial"/>
              </a:rPr>
              <a:t>: CDEvents + CI logs + Git history = who/what/when/where.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Example Cluster Topologies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Small (dev + light prod)</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1 control-plane, </a:t>
            </a:r>
            <a:r>
              <a:rPr b="1" lang="en-US" sz="2000" spc="-1" strike="noStrike">
                <a:solidFill>
                  <a:srgbClr val="000000"/>
                </a:solidFill>
                <a:latin typeface="Arial"/>
              </a:rPr>
              <a:t>3×(4 vCPU/16 GiB/1 TB NVMe)</a:t>
            </a:r>
            <a:r>
              <a:rPr b="0" lang="en-US" sz="2000" spc="-1" strike="noStrike">
                <a:solidFill>
                  <a:srgbClr val="000000"/>
                </a:solidFill>
                <a:latin typeface="Arial"/>
              </a:rPr>
              <a:t> workers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One node pool; Prom/Grafana on the same cluster</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MinIO (single) or connect to cloud bucket</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Medium</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HA control-plane (3), </a:t>
            </a:r>
            <a:r>
              <a:rPr b="1" lang="en-US" sz="2000" spc="-1" strike="noStrike">
                <a:solidFill>
                  <a:srgbClr val="000000"/>
                </a:solidFill>
                <a:latin typeface="Arial"/>
              </a:rPr>
              <a:t>10×(16 vCPU/64 GiB/2 TB NVMe)</a:t>
            </a:r>
            <a:r>
              <a:rPr b="0" lang="en-US" sz="2000" spc="-1" strike="noStrike">
                <a:solidFill>
                  <a:srgbClr val="000000"/>
                </a:solidFill>
                <a:latin typeface="Arial"/>
              </a:rPr>
              <a:t> workers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2 pools: </a:t>
            </a:r>
            <a:r>
              <a:rPr b="1" lang="en-US" sz="2000" spc="-1" strike="noStrike">
                <a:solidFill>
                  <a:srgbClr val="000000"/>
                </a:solidFill>
                <a:latin typeface="Arial"/>
              </a:rPr>
              <a:t>drivers</a:t>
            </a:r>
            <a:r>
              <a:rPr b="0" lang="en-US" sz="2000" spc="-1" strike="noStrike">
                <a:solidFill>
                  <a:srgbClr val="000000"/>
                </a:solidFill>
                <a:latin typeface="Arial"/>
              </a:rPr>
              <a:t> (8×32) and </a:t>
            </a:r>
            <a:r>
              <a:rPr b="1" lang="en-US" sz="2000" spc="-1" strike="noStrike">
                <a:solidFill>
                  <a:srgbClr val="000000"/>
                </a:solidFill>
                <a:latin typeface="Arial"/>
              </a:rPr>
              <a:t>executors</a:t>
            </a:r>
            <a:r>
              <a:rPr b="0" lang="en-US" sz="2000" spc="-1" strike="noStrike">
                <a:solidFill>
                  <a:srgbClr val="000000"/>
                </a:solidFill>
                <a:latin typeface="Arial"/>
              </a:rPr>
              <a:t> (16×64)</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Harbor registry, Vault + ESO, Prom/Grafana HA, Postgres HA Metastore</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Large</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HA control-plane (3–5), </a:t>
            </a:r>
            <a:r>
              <a:rPr b="1" lang="en-US" sz="2000" spc="-1" strike="noStrike">
                <a:solidFill>
                  <a:srgbClr val="000000"/>
                </a:solidFill>
                <a:latin typeface="Arial"/>
              </a:rPr>
              <a:t>30×(32 vCPU/128 GiB/4 TB NVMe)</a:t>
            </a:r>
            <a:r>
              <a:rPr b="0" lang="en-US" sz="2000" spc="-1" strike="noStrike">
                <a:solidFill>
                  <a:srgbClr val="000000"/>
                </a:solidFill>
                <a:latin typeface="Arial"/>
              </a:rPr>
              <a:t> workers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3 pools: drivers (small), executors (large), </a:t>
            </a:r>
            <a:r>
              <a:rPr b="1" lang="en-US" sz="2000" spc="-1" strike="noStrike">
                <a:solidFill>
                  <a:srgbClr val="000000"/>
                </a:solidFill>
                <a:latin typeface="Arial"/>
              </a:rPr>
              <a:t>high-IO</a:t>
            </a:r>
            <a:r>
              <a:rPr b="0" lang="en-US" sz="2000" spc="-1" strike="noStrike">
                <a:solidFill>
                  <a:srgbClr val="000000"/>
                </a:solidFill>
                <a:latin typeface="Arial"/>
              </a:rPr>
              <a:t> (shuffle-heavy)</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Cluster autoscaler + VPA for drivers; Kafka 5–9 brokers; Argo CD + Tekton</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Capacity “sanity check” formulas</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Effective cores</a:t>
            </a:r>
            <a:r>
              <a:rPr b="0" lang="en-US" sz="2000" spc="-1" strike="noStrike">
                <a:solidFill>
                  <a:srgbClr val="000000"/>
                </a:solidFill>
                <a:latin typeface="Arial"/>
              </a:rPr>
              <a:t> ≈ (</a:t>
            </a:r>
            <a:r>
              <a:rPr b="0" lang="el-GR" sz="2000" spc="-1" strike="noStrike">
                <a:solidFill>
                  <a:srgbClr val="000000"/>
                </a:solidFill>
                <a:latin typeface="Arial"/>
              </a:rPr>
              <a:t>Σ </a:t>
            </a:r>
            <a:r>
              <a:rPr b="0" lang="en-US" sz="2000" spc="-1" strike="noStrike">
                <a:solidFill>
                  <a:srgbClr val="000000"/>
                </a:solidFill>
                <a:latin typeface="Arial"/>
              </a:rPr>
              <a:t>node cores × 0.9) – system daemons – observability (1–3%).</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Max executors</a:t>
            </a:r>
            <a:r>
              <a:rPr b="0" lang="en-US" sz="2000" spc="-1" strike="noStrike">
                <a:solidFill>
                  <a:srgbClr val="000000"/>
                </a:solidFill>
                <a:latin typeface="Arial"/>
              </a:rPr>
              <a:t> ≈ effective cores ÷ (cores per executor).</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Memory per executor</a:t>
            </a:r>
            <a:r>
              <a:rPr b="0" lang="en-US" sz="2000" spc="-1" strike="noStrike">
                <a:solidFill>
                  <a:srgbClr val="000000"/>
                </a:solidFill>
                <a:latin typeface="Arial"/>
              </a:rPr>
              <a:t> = executorMemory + memoryOverhead. Keep heap ≤ 32 GiB.</a:t>
            </a:r>
            <a:endParaRPr b="0" lang="en-US" sz="2000" spc="-1" strike="noStrike">
              <a:solidFill>
                <a:srgbClr val="000000"/>
              </a:solidFill>
              <a:latin typeface="Arial"/>
            </a:endParaRPr>
          </a:p>
          <a:p>
            <a:pPr marL="216000" indent="0">
              <a:lnSpc>
                <a:spcPct val="100000"/>
              </a:lnSpc>
              <a:buNone/>
            </a:pPr>
            <a:r>
              <a:rPr b="1" lang="en-US" sz="2000" spc="-1" strike="noStrike">
                <a:solidFill>
                  <a:srgbClr val="000000"/>
                </a:solidFill>
                <a:latin typeface="Arial"/>
              </a:rPr>
              <a:t>Network budget</a:t>
            </a:r>
            <a:r>
              <a:rPr b="0" lang="en-US" sz="2000" spc="-1" strike="noStrike">
                <a:solidFill>
                  <a:srgbClr val="000000"/>
                </a:solidFill>
                <a:latin typeface="Arial"/>
              </a:rPr>
              <a:t> ≈ (concurrent jobs × shuffle multiplier × read/write rate). Start with 2× input as a safe bound.</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239" name="PlaceHolder 3"/>
          <p:cNvSpPr>
            <a:spLocks noGrp="1"/>
          </p:cNvSpPr>
          <p:nvPr>
            <p:ph type="sldNum" idx="5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1F15792-4515-4763-8341-FE53D00127C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sldImg"/>
          </p:nvPr>
        </p:nvSpPr>
        <p:spPr>
          <a:xfrm>
            <a:off x="685800" y="1143000"/>
            <a:ext cx="5486040" cy="3085920"/>
          </a:xfrm>
          <a:prstGeom prst="rect">
            <a:avLst/>
          </a:prstGeom>
          <a:ln w="0">
            <a:noFill/>
          </a:ln>
        </p:spPr>
      </p:sp>
      <p:sp>
        <p:nvSpPr>
          <p:cNvPr id="2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42" name="PlaceHolder 3"/>
          <p:cNvSpPr>
            <a:spLocks noGrp="1"/>
          </p:cNvSpPr>
          <p:nvPr>
            <p:ph type="sldNum" idx="6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D7BC5496-A839-4748-9411-56EE911F2FC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sldImg"/>
          </p:nvPr>
        </p:nvSpPr>
        <p:spPr>
          <a:xfrm>
            <a:off x="685800" y="1143000"/>
            <a:ext cx="5486040" cy="3085920"/>
          </a:xfrm>
          <a:prstGeom prst="rect">
            <a:avLst/>
          </a:prstGeom>
          <a:ln w="0">
            <a:noFill/>
          </a:ln>
        </p:spPr>
      </p:sp>
      <p:sp>
        <p:nvSpPr>
          <p:cNvPr id="2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2000" spc="-1" strike="noStrike">
                <a:solidFill>
                  <a:srgbClr val="000000"/>
                </a:solidFill>
                <a:latin typeface="Arial"/>
              </a:rPr>
              <a:t>CDEvents give end-to-end traceability: artifact.published from CI/registry, pipelinerun.finished from CI, deployment.started/finished from CD/runtime. Use them for notifications, audit, and automated rollbacks or approvals. CDEvents are postcards our pipeline sends when something important happens. First postcard: </a:t>
            </a:r>
            <a:r>
              <a:rPr b="0" i="1" lang="en-US" sz="2000" spc="-1" strike="noStrike">
                <a:solidFill>
                  <a:srgbClr val="000000"/>
                </a:solidFill>
                <a:latin typeface="Arial"/>
              </a:rPr>
              <a:t>artifact.published</a:t>
            </a:r>
            <a:r>
              <a:rPr b="0" lang="en-US" sz="2000" spc="-1" strike="noStrike">
                <a:solidFill>
                  <a:srgbClr val="000000"/>
                </a:solidFill>
                <a:latin typeface="Arial"/>
              </a:rPr>
              <a:t>—that tells us a new Spark image exists. Second: </a:t>
            </a:r>
            <a:r>
              <a:rPr b="0" i="1" lang="en-US" sz="2000" spc="-1" strike="noStrike">
                <a:solidFill>
                  <a:srgbClr val="000000"/>
                </a:solidFill>
                <a:latin typeface="Arial"/>
              </a:rPr>
              <a:t>pipelinerun.finished</a:t>
            </a:r>
            <a:r>
              <a:rPr b="0" lang="en-US" sz="2000" spc="-1" strike="noStrike">
                <a:solidFill>
                  <a:srgbClr val="000000"/>
                </a:solidFill>
                <a:latin typeface="Arial"/>
              </a:rPr>
              <a:t>—CI is done and whether tests passed. Third: </a:t>
            </a:r>
            <a:r>
              <a:rPr b="0" i="1" lang="en-US" sz="2000" spc="-1" strike="noStrike">
                <a:solidFill>
                  <a:srgbClr val="000000"/>
                </a:solidFill>
                <a:latin typeface="Arial"/>
              </a:rPr>
              <a:t>deployment.started/finished</a:t>
            </a:r>
            <a:r>
              <a:rPr b="0" lang="en-US" sz="2000" spc="-1" strike="noStrike">
                <a:solidFill>
                  <a:srgbClr val="000000"/>
                </a:solidFill>
                <a:latin typeface="Arial"/>
              </a:rPr>
              <a:t>—CD applied the manifest. Because all tools speak the same event format, we get easy automation and an auditable chain from commit to cluster.”</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CDEvents</a:t>
            </a:r>
            <a:r>
              <a:rPr b="0" lang="en-US" sz="2000" spc="-1" strike="noStrike">
                <a:solidFill>
                  <a:srgbClr val="000000"/>
                </a:solidFill>
                <a:latin typeface="Arial"/>
              </a:rPr>
              <a:t> is a shared “language” for CI/CD tools to talk to each other.</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Each event is a tiny JSON message that says </a:t>
            </a:r>
            <a:r>
              <a:rPr b="1" lang="en-US" sz="2000" spc="-1" strike="noStrike">
                <a:solidFill>
                  <a:srgbClr val="000000"/>
                </a:solidFill>
                <a:latin typeface="Arial"/>
              </a:rPr>
              <a:t>what happened</a:t>
            </a:r>
            <a:r>
              <a:rPr b="0" lang="en-US" sz="2000" spc="-1" strike="noStrike">
                <a:solidFill>
                  <a:srgbClr val="000000"/>
                </a:solidFill>
                <a:latin typeface="Arial"/>
              </a:rPr>
              <a:t>, </a:t>
            </a:r>
            <a:r>
              <a:rPr b="1" lang="en-US" sz="2000" spc="-1" strike="noStrike">
                <a:solidFill>
                  <a:srgbClr val="000000"/>
                </a:solidFill>
                <a:latin typeface="Arial"/>
              </a:rPr>
              <a:t>to what</a:t>
            </a:r>
            <a:r>
              <a:rPr b="0" lang="en-US" sz="2000" spc="-1" strike="noStrike">
                <a:solidFill>
                  <a:srgbClr val="000000"/>
                </a:solidFill>
                <a:latin typeface="Arial"/>
              </a:rPr>
              <a:t>, and </a:t>
            </a:r>
            <a:r>
              <a:rPr b="1" lang="en-US" sz="2000" spc="-1" strike="noStrike">
                <a:solidFill>
                  <a:srgbClr val="000000"/>
                </a:solidFill>
                <a:latin typeface="Arial"/>
              </a:rPr>
              <a:t>when</a:t>
            </a:r>
            <a:r>
              <a:rPr b="0" lang="en-US" sz="2000" spc="-1" strike="noStrike">
                <a:solidFill>
                  <a:srgbClr val="000000"/>
                </a:solidFill>
                <a:latin typeface="Arial"/>
              </a:rPr>
              <a: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In our pipeline, three simple events tell the whole story:</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artifact.published</a:t>
            </a:r>
            <a:r>
              <a:rPr b="0" lang="en-US" sz="2000" spc="-1" strike="noStrike">
                <a:solidFill>
                  <a:srgbClr val="000000"/>
                </a:solidFill>
                <a:latin typeface="Arial"/>
              </a:rPr>
              <a:t> → “a new Spark image was built and pushed.”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pipelinerun.finished</a:t>
            </a:r>
            <a:r>
              <a:rPr b="0" lang="en-US" sz="2000" spc="-1" strike="noStrike">
                <a:solidFill>
                  <a:srgbClr val="000000"/>
                </a:solidFill>
                <a:latin typeface="Arial"/>
              </a:rPr>
              <a:t> → “the CI build/tests completed (success/failure).”</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deployment.started</a:t>
            </a:r>
            <a:r>
              <a:rPr b="0" lang="en-US" sz="2000" spc="-1" strike="noStrike">
                <a:solidFill>
                  <a:srgbClr val="000000"/>
                </a:solidFill>
                <a:latin typeface="Arial"/>
              </a:rPr>
              <a:t> (and usually </a:t>
            </a:r>
            <a:r>
              <a:rPr b="1" lang="en-US" sz="2000" spc="-1" strike="noStrike">
                <a:solidFill>
                  <a:srgbClr val="000000"/>
                </a:solidFill>
                <a:latin typeface="Arial"/>
              </a:rPr>
              <a:t>deployment.finished</a:t>
            </a:r>
            <a:r>
              <a:rPr b="0" lang="en-US" sz="2000" spc="-1" strike="noStrike">
                <a:solidFill>
                  <a:srgbClr val="000000"/>
                </a:solidFill>
                <a:latin typeface="Arial"/>
              </a:rPr>
              <a:t>) → “we’re deploying (and we’re done).”</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It provides us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Traceability:</a:t>
            </a:r>
            <a:r>
              <a:rPr b="0" lang="en-US" sz="2000" spc="-1" strike="noStrike">
                <a:solidFill>
                  <a:srgbClr val="000000"/>
                </a:solidFill>
                <a:latin typeface="Arial"/>
              </a:rPr>
              <a:t> you can answer “who ran what, where, and with which artifact” in seconds.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Automation:</a:t>
            </a:r>
            <a:r>
              <a:rPr b="0" lang="en-US" sz="2000" spc="-1" strike="noStrike">
                <a:solidFill>
                  <a:srgbClr val="000000"/>
                </a:solidFill>
                <a:latin typeface="Arial"/>
              </a:rPr>
              <a:t> events can trigger the next step (e.g., publish → deploy → notify).</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Tool-agnostic:</a:t>
            </a:r>
            <a:r>
              <a:rPr b="0" lang="en-US" sz="2000" spc="-1" strike="noStrike">
                <a:solidFill>
                  <a:srgbClr val="000000"/>
                </a:solidFill>
                <a:latin typeface="Arial"/>
              </a:rPr>
              <a:t> works across Jenkins/Tekton/GitHub Actions, any registry, any runtime.</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45" name="PlaceHolder 3"/>
          <p:cNvSpPr>
            <a:spLocks noGrp="1"/>
          </p:cNvSpPr>
          <p:nvPr>
            <p:ph type="sldNum" idx="6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5BF029F-E907-4521-8039-AB9217429139}"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sldImg"/>
          </p:nvPr>
        </p:nvSpPr>
        <p:spPr>
          <a:xfrm>
            <a:off x="685800" y="1143000"/>
            <a:ext cx="5486040" cy="3085920"/>
          </a:xfrm>
          <a:prstGeom prst="rect">
            <a:avLst/>
          </a:prstGeom>
          <a:ln w="0">
            <a:noFill/>
          </a:ln>
        </p:spPr>
      </p:sp>
      <p:sp>
        <p:nvSpPr>
          <p:cNvPr id="2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2000" spc="-1" strike="noStrike">
                <a:solidFill>
                  <a:srgbClr val="000000"/>
                </a:solidFill>
                <a:latin typeface="Arial"/>
              </a:rPr>
              <a:t>How to get metrics: enable JMX reporter; bundle metrics.properties; attach jmx_prometheus_javaagent to driver and executors; add scrape annotations or ServiceMonitor so Prometheus scrapes 9404/9504. Use dashboards for job duration, stage breakdown, shuffle, executor health.</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Spark already knows a lot about itself. We turn those internal metrics into a simple HTTP endpoint with the JMX Prometheus agent. Prometheus scrapes it, Grafana shows dashboards. Now ops can see job duration, stage breakdown, and executor health—so we can set SLOs and alert before a batch misses its window.”</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Spark already exposes internal metrics (task counts, stage times, memory, shuffle I/O) via </a:t>
            </a:r>
            <a:r>
              <a:rPr b="1" lang="en-US" sz="2000" spc="-1" strike="noStrike">
                <a:solidFill>
                  <a:srgbClr val="000000"/>
                </a:solidFill>
                <a:latin typeface="Arial"/>
              </a:rPr>
              <a:t>JMX</a:t>
            </a:r>
            <a:r>
              <a:rPr b="0" lang="en-US" sz="2000" spc="-1" strike="noStrike">
                <a:solidFill>
                  <a:srgbClr val="000000"/>
                </a:solidFill>
                <a:latin typeface="Arial"/>
              </a:rPr>
              <a:t>.</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The </a:t>
            </a:r>
            <a:r>
              <a:rPr b="1" lang="en-US" sz="2000" spc="-1" strike="noStrike">
                <a:solidFill>
                  <a:srgbClr val="000000"/>
                </a:solidFill>
                <a:latin typeface="Arial"/>
              </a:rPr>
              <a:t>JMX Prometheus Java Agent</a:t>
            </a:r>
            <a:r>
              <a:rPr b="0" lang="en-US" sz="2000" spc="-1" strike="noStrike">
                <a:solidFill>
                  <a:srgbClr val="000000"/>
                </a:solidFill>
                <a:latin typeface="Arial"/>
              </a:rPr>
              <a:t> sits inside the JVM and converts those JMX metrics to plain HTTP.</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Prometheus</a:t>
            </a:r>
            <a:r>
              <a:rPr b="0" lang="en-US" sz="2000" spc="-1" strike="noStrike">
                <a:solidFill>
                  <a:srgbClr val="000000"/>
                </a:solidFill>
                <a:latin typeface="Arial"/>
              </a:rPr>
              <a:t> scrapes that HTTP endpoint; </a:t>
            </a:r>
            <a:r>
              <a:rPr b="1" lang="en-US" sz="2000" spc="-1" strike="noStrike">
                <a:solidFill>
                  <a:srgbClr val="000000"/>
                </a:solidFill>
                <a:latin typeface="Arial"/>
              </a:rPr>
              <a:t>Grafana</a:t>
            </a:r>
            <a:r>
              <a:rPr b="0" lang="en-US" sz="2000" spc="-1" strike="noStrike">
                <a:solidFill>
                  <a:srgbClr val="000000"/>
                </a:solidFill>
                <a:latin typeface="Arial"/>
              </a:rPr>
              <a:t> visualizes the metrics.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It provides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Operational visibility:</a:t>
            </a:r>
            <a:r>
              <a:rPr b="0" lang="en-US" sz="2000" spc="-1" strike="noStrike">
                <a:solidFill>
                  <a:srgbClr val="000000"/>
                </a:solidFill>
                <a:latin typeface="Arial"/>
              </a:rPr>
              <a:t> “Did the job run long? Are executors memory-starved?”</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SLOs and alerts:</a:t>
            </a:r>
            <a:r>
              <a:rPr b="0" lang="en-US" sz="2000" spc="-1" strike="noStrike">
                <a:solidFill>
                  <a:srgbClr val="000000"/>
                </a:solidFill>
                <a:latin typeface="Arial"/>
              </a:rPr>
              <a:t> track job duration, failure rate, and cost per run.</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Same stack as the rest of your platform:</a:t>
            </a:r>
            <a:r>
              <a:rPr b="0" lang="en-US" sz="2000" spc="-1" strike="noStrike">
                <a:solidFill>
                  <a:srgbClr val="000000"/>
                </a:solidFill>
                <a:latin typeface="Arial"/>
              </a:rPr>
              <a:t> one monitoring story for microservices </a:t>
            </a:r>
            <a:r>
              <a:rPr b="0" i="1" lang="en-US" sz="2000" spc="-1" strike="noStrike">
                <a:solidFill>
                  <a:srgbClr val="000000"/>
                </a:solidFill>
                <a:latin typeface="Arial"/>
              </a:rPr>
              <a:t>and</a:t>
            </a:r>
            <a:r>
              <a:rPr b="0" lang="en-US" sz="2000" spc="-1" strike="noStrike">
                <a:solidFill>
                  <a:srgbClr val="000000"/>
                </a:solidFill>
                <a:latin typeface="Arial"/>
              </a:rPr>
              <a:t> Spark.</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48" name="PlaceHolder 3"/>
          <p:cNvSpPr>
            <a:spLocks noGrp="1"/>
          </p:cNvSpPr>
          <p:nvPr>
            <p:ph type="sldNum" idx="6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33B6F8E5-AF3F-497D-85B4-A391DB3A8E6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sldImg"/>
          </p:nvPr>
        </p:nvSpPr>
        <p:spPr>
          <a:xfrm>
            <a:off x="685800" y="1143000"/>
            <a:ext cx="5486040" cy="3085920"/>
          </a:xfrm>
          <a:prstGeom prst="rect">
            <a:avLst/>
          </a:prstGeom>
          <a:ln w="0">
            <a:noFill/>
          </a:ln>
        </p:spPr>
      </p:sp>
      <p:sp>
        <p:nvSpPr>
          <p:cNvPr id="2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Alright, let’s ship a Spark job locally with </a:t>
            </a:r>
            <a:r>
              <a:rPr b="1" lang="en-US" sz="2000" spc="-1" strike="noStrike">
                <a:solidFill>
                  <a:srgbClr val="000000"/>
                </a:solidFill>
                <a:latin typeface="Arial"/>
              </a:rPr>
              <a:t>no paid services</a:t>
            </a:r>
            <a:r>
              <a:rPr b="0" lang="en-US" sz="2000" spc="-1" strike="noStrike">
                <a:solidFill>
                  <a:srgbClr val="000000"/>
                </a:solidFill>
                <a:latin typeface="Arial"/>
              </a:rPr>
              <a:t>. Step 1, I spin up a </a:t>
            </a:r>
            <a:r>
              <a:rPr b="1" lang="en-US" sz="2000" spc="-1" strike="noStrike">
                <a:solidFill>
                  <a:srgbClr val="000000"/>
                </a:solidFill>
                <a:latin typeface="Arial"/>
              </a:rPr>
              <a:t>kind</a:t>
            </a:r>
            <a:r>
              <a:rPr b="0" lang="en-US" sz="2000" spc="-1" strike="noStrike">
                <a:solidFill>
                  <a:srgbClr val="000000"/>
                </a:solidFill>
                <a:latin typeface="Arial"/>
              </a:rPr>
              <a:t> cluster and apply the namespace/RBAC. Step 2, I build the image—this bakes Spark + app code into </a:t>
            </a:r>
            <a:r>
              <a:rPr b="1" lang="en-US" sz="2000" spc="-1" strike="noStrike">
                <a:solidFill>
                  <a:srgbClr val="000000"/>
                </a:solidFill>
                <a:latin typeface="Arial"/>
              </a:rPr>
              <a:t>one artifact</a:t>
            </a:r>
            <a:r>
              <a:rPr b="0" lang="en-US" sz="2000" spc="-1" strike="noStrike">
                <a:solidFill>
                  <a:srgbClr val="000000"/>
                </a:solidFill>
                <a:latin typeface="Arial"/>
              </a:rPr>
              <a:t>. Optional: I run </a:t>
            </a:r>
            <a:r>
              <a:rPr b="1" lang="en-US" sz="2000" spc="-1" strike="noStrike">
                <a:solidFill>
                  <a:srgbClr val="000000"/>
                </a:solidFill>
                <a:latin typeface="Arial"/>
              </a:rPr>
              <a:t>pandera/GE</a:t>
            </a:r>
            <a:r>
              <a:rPr b="0" lang="en-US" sz="2000" spc="-1" strike="noStrike">
                <a:solidFill>
                  <a:srgbClr val="000000"/>
                </a:solidFill>
                <a:latin typeface="Arial"/>
              </a:rPr>
              <a:t> tests to gate data. Step 3, I </a:t>
            </a:r>
            <a:r>
              <a:rPr b="1" lang="en-US" sz="2000" spc="-1" strike="noStrike">
                <a:solidFill>
                  <a:srgbClr val="000000"/>
                </a:solidFill>
                <a:latin typeface="Arial"/>
              </a:rPr>
              <a:t>load</a:t>
            </a:r>
            <a:r>
              <a:rPr b="0" lang="en-US" sz="2000" spc="-1" strike="noStrike">
                <a:solidFill>
                  <a:srgbClr val="000000"/>
                </a:solidFill>
                <a:latin typeface="Arial"/>
              </a:rPr>
              <a:t> that image into kind so Kubernetes doesn’t need a registry. Step 4, I </a:t>
            </a:r>
            <a:r>
              <a:rPr b="1" lang="en-US" sz="2000" spc="-1" strike="noStrike">
                <a:solidFill>
                  <a:srgbClr val="000000"/>
                </a:solidFill>
                <a:latin typeface="Arial"/>
              </a:rPr>
              <a:t>deploy</a:t>
            </a:r>
            <a:r>
              <a:rPr b="0" lang="en-US" sz="2000" spc="-1" strike="noStrike">
                <a:solidFill>
                  <a:srgbClr val="000000"/>
                </a:solidFill>
                <a:latin typeface="Arial"/>
              </a:rPr>
              <a:t> a Kubernetes </a:t>
            </a:r>
            <a:r>
              <a:rPr b="1" lang="en-US" sz="2000" spc="-1" strike="noStrike">
                <a:solidFill>
                  <a:srgbClr val="000000"/>
                </a:solidFill>
                <a:latin typeface="Arial"/>
              </a:rPr>
              <a:t>Job</a:t>
            </a:r>
            <a:r>
              <a:rPr b="0" lang="en-US" sz="2000" spc="-1" strike="noStrike">
                <a:solidFill>
                  <a:srgbClr val="000000"/>
                </a:solidFill>
                <a:latin typeface="Arial"/>
              </a:rPr>
              <a:t>; the driver pod will create executors. I’ll watch pods come up, then tail logs until we see ‘</a:t>
            </a:r>
            <a:r>
              <a:rPr b="1" lang="en-US" sz="2000" spc="-1" strike="noStrike">
                <a:solidFill>
                  <a:srgbClr val="000000"/>
                </a:solidFill>
                <a:latin typeface="Arial"/>
              </a:rPr>
              <a:t>Pi is roughly…</a:t>
            </a:r>
            <a:r>
              <a:rPr b="0" lang="en-US" sz="2000" spc="-1" strike="noStrike">
                <a:solidFill>
                  <a:srgbClr val="000000"/>
                </a:solidFill>
                <a:latin typeface="Arial"/>
              </a:rPr>
              <a:t>’. If we have time, I’ll bump executors from 2→3 and rerun to show elasticity. Finally, we tidy up. This is the exact loop your CI/CD will automate.”</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1) Cluster up</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kind-up</a:t>
            </a:r>
            <a:endParaRPr b="0" lang="en-US" sz="1200" spc="-1" strike="noStrike">
              <a:solidFill>
                <a:srgbClr val="000000"/>
              </a:solidFill>
              <a:latin typeface="Arial"/>
            </a:endParaRPr>
          </a:p>
          <a:p>
            <a:pPr indent="0">
              <a:lnSpc>
                <a:spcPct val="100000"/>
              </a:lnSpc>
              <a:buNone/>
              <a:tabLst>
                <a:tab algn="l" pos="0"/>
              </a:tabLst>
            </a:pPr>
            <a:br>
              <a:rPr sz="1200"/>
            </a:br>
            <a:r>
              <a:rPr b="0" lang="en-US" sz="1200" spc="-1" strike="noStrike">
                <a:solidFill>
                  <a:srgbClr val="000000"/>
                </a:solidFill>
                <a:latin typeface="Arial"/>
              </a:rPr>
              <a:t># 2) Build + test</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build</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test</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3) Generate SBOM + sign (optional)</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sbom</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sign # requires COSIGN_EXPERIMENTAL=1 and a keypair</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4) Deploy and watch</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deploy</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kubectl get pods -w</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kubectl logs job/spark-pi -f</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5) Schedule nightly (optional)</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cron-deploy</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6) Tear down</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make kind-down</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p:txBody>
      </p:sp>
      <p:sp>
        <p:nvSpPr>
          <p:cNvPr id="251" name="PlaceHolder 3"/>
          <p:cNvSpPr>
            <a:spLocks noGrp="1"/>
          </p:cNvSpPr>
          <p:nvPr>
            <p:ph type="sldNum" idx="6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C8577BED-B832-4387-8D24-5D4054877BB2}"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685800" y="1143000"/>
            <a:ext cx="5486040" cy="3085920"/>
          </a:xfrm>
          <a:prstGeom prst="rect">
            <a:avLst/>
          </a:prstGeom>
          <a:ln w="0">
            <a:noFill/>
          </a:ln>
        </p:spPr>
      </p:sp>
      <p:sp>
        <p:nvSpPr>
          <p:cNvPr id="2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2000" spc="-1" strike="noStrike">
                <a:solidFill>
                  <a:srgbClr val="000000"/>
                </a:solidFill>
                <a:latin typeface="Arial"/>
              </a:rPr>
              <a:t>I’ll run these commands live. If anything fails, we read the driver pod logs, adjust executor settings (instances, memoryOverhead), and rerun. Keep the flow fast and repeatable.</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54" name="PlaceHolder 3"/>
          <p:cNvSpPr>
            <a:spLocks noGrp="1"/>
          </p:cNvSpPr>
          <p:nvPr>
            <p:ph type="sldNum" idx="6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4CBB9B0-E2BA-491F-A869-C4465E8930C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sldImg"/>
          </p:nvPr>
        </p:nvSpPr>
        <p:spPr>
          <a:xfrm>
            <a:off x="685800" y="1143000"/>
            <a:ext cx="5486040" cy="3085920"/>
          </a:xfrm>
          <a:prstGeom prst="rect">
            <a:avLst/>
          </a:prstGeom>
          <a:ln w="0">
            <a:noFill/>
          </a:ln>
        </p:spPr>
      </p:sp>
      <p:sp>
        <p:nvSpPr>
          <p:cNvPr id="2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lnSpc>
                <a:spcPct val="100000"/>
              </a:lnSpc>
              <a:buNone/>
              <a:tabLst>
                <a:tab algn="l" pos="0"/>
              </a:tabLst>
            </a:pPr>
            <a:r>
              <a:rPr b="0" lang="en-US" sz="1200" spc="-1" strike="noStrike">
                <a:solidFill>
                  <a:srgbClr val="000000"/>
                </a:solidFill>
                <a:latin typeface="Arial"/>
              </a:rPr>
              <a:t>repo/</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spark-app/</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app.py # Example PySpark job (Pi or wordcount)</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requirements.txt # Py deps pinned</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tests/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test_unit_app.py # Unit tests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test_data_contract.py # Simple data checks (pandera/ge)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docker/</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Dockerfile # Build Spark app image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k8s/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job-spark.yaml # K8s Job: runs driver which spawns executors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cronjob-spark.yaml # Nightly schedule example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rbac.yaml # ServiceAccount/RoleBinding for driver</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namespace.yaml # Optional: dedicated ns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ci/</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github-actions/</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 </a:t>
            </a:r>
            <a:r>
              <a:rPr b="0" lang="en-US" sz="1200" spc="-1" strike="noStrike">
                <a:solidFill>
                  <a:srgbClr val="000000"/>
                </a:solidFill>
                <a:latin typeface="Arial"/>
              </a:rPr>
              <a:t>ci.yaml # Build, test, sbom, scan, sign (example)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tekton/</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pipeline.yaml # Build→Test→SBOM→Sign→Deploy</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 </a:t>
            </a:r>
            <a:r>
              <a:rPr b="0" lang="en-US" sz="1200" spc="-1" strike="noStrike">
                <a:solidFill>
                  <a:srgbClr val="000000"/>
                </a:solidFill>
                <a:latin typeface="Arial"/>
              </a:rPr>
              <a:t>tasks/*.yaml # Kaniko, pytest, syft, cosign, kubectl</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.gitignore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Makefile</a:t>
            </a:r>
            <a:endParaRPr b="0" lang="en-US" sz="1200" spc="-1" strike="noStrike">
              <a:solidFill>
                <a:srgbClr val="000000"/>
              </a:solidFill>
              <a:latin typeface="Arial"/>
            </a:endParaRPr>
          </a:p>
          <a:p>
            <a:pPr indent="0">
              <a:lnSpc>
                <a:spcPct val="100000"/>
              </a:lnSpc>
              <a:buNone/>
              <a:tabLst>
                <a:tab algn="l" pos="0"/>
              </a:tabLst>
            </a:pPr>
            <a:r>
              <a:rPr b="0" lang="en-US" sz="1200" spc="-1" strike="noStrike">
                <a:solidFill>
                  <a:srgbClr val="000000"/>
                </a:solidFill>
                <a:latin typeface="Arial"/>
              </a:rPr>
              <a:t>└─ </a:t>
            </a:r>
            <a:r>
              <a:rPr b="0" lang="en-US" sz="1200" spc="-1" strike="noStrike">
                <a:solidFill>
                  <a:srgbClr val="000000"/>
                </a:solidFill>
                <a:latin typeface="Arial"/>
              </a:rPr>
              <a:t>README.md (this file)</a:t>
            </a:r>
            <a:endParaRPr b="0" lang="en-US" sz="1200" spc="-1" strike="noStrike">
              <a:solidFill>
                <a:srgbClr val="000000"/>
              </a:solidFill>
              <a:latin typeface="Arial"/>
            </a:endParaRPr>
          </a:p>
          <a:p>
            <a:pPr indent="0">
              <a:lnSpc>
                <a:spcPct val="100000"/>
              </a:lnSpc>
              <a:buNone/>
              <a:tabLst>
                <a:tab algn="l" pos="0"/>
              </a:tabLst>
            </a:pPr>
            <a:endParaRPr b="0" lang="en-US" sz="1200" spc="-1" strike="noStrike">
              <a:solidFill>
                <a:srgbClr val="000000"/>
              </a:solidFill>
              <a:latin typeface="Arial"/>
            </a:endParaRPr>
          </a:p>
          <a:p>
            <a:pPr indent="0">
              <a:lnSpc>
                <a:spcPct val="100000"/>
              </a:lnSpc>
              <a:buNone/>
              <a:tabLst>
                <a:tab algn="l" pos="0"/>
              </a:tabLst>
            </a:pPr>
            <a:r>
              <a:rPr b="1" lang="en-US" sz="2000" spc="-1" strike="noStrike">
                <a:solidFill>
                  <a:srgbClr val="000000"/>
                </a:solidFill>
                <a:latin typeface="Arial"/>
              </a:rPr>
              <a:t>Prerequisites</a:t>
            </a:r>
            <a:endParaRPr b="0" lang="en-US"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Docker, kubectl, kind (or Minikube), Make</a:t>
            </a:r>
            <a:endParaRPr b="0" lang="en-US"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Python 3.11, Java 11+</a:t>
            </a:r>
            <a:endParaRPr b="0" lang="en-US" sz="2000" spc="-1" strike="noStrike">
              <a:solidFill>
                <a:srgbClr val="000000"/>
              </a:solidFill>
              <a:latin typeface="Arial"/>
            </a:endParaRPr>
          </a:p>
          <a:p>
            <a:pPr indent="0">
              <a:lnSpc>
                <a:spcPct val="100000"/>
              </a:lnSpc>
              <a:buNone/>
              <a:tabLst>
                <a:tab algn="l" pos="0"/>
              </a:tabLst>
            </a:pPr>
            <a:r>
              <a:rPr b="0" lang="en-US" sz="2000" spc="-1" strike="noStrike">
                <a:solidFill>
                  <a:srgbClr val="000000"/>
                </a:solidFill>
                <a:latin typeface="Arial"/>
              </a:rPr>
              <a:t>Optional: </a:t>
            </a:r>
            <a:r>
              <a:rPr b="1" lang="en-US" sz="2000" spc="-1" strike="noStrike">
                <a:solidFill>
                  <a:srgbClr val="000000"/>
                </a:solidFill>
                <a:latin typeface="Arial"/>
              </a:rPr>
              <a:t>syft</a:t>
            </a:r>
            <a:r>
              <a:rPr b="0" lang="en-US" sz="2000" spc="-1" strike="noStrike">
                <a:solidFill>
                  <a:srgbClr val="000000"/>
                </a:solidFill>
                <a:latin typeface="Arial"/>
              </a:rPr>
              <a:t> (SBOM), </a:t>
            </a:r>
            <a:r>
              <a:rPr b="1" lang="en-US" sz="2000" spc="-1" strike="noStrike">
                <a:solidFill>
                  <a:srgbClr val="000000"/>
                </a:solidFill>
                <a:latin typeface="Arial"/>
              </a:rPr>
              <a:t>cosign</a:t>
            </a:r>
            <a:r>
              <a:rPr b="0" lang="en-US" sz="2000" spc="-1" strike="noStrike">
                <a:solidFill>
                  <a:srgbClr val="000000"/>
                </a:solidFill>
                <a:latin typeface="Arial"/>
              </a:rPr>
              <a:t> (signing), </a:t>
            </a:r>
            <a:r>
              <a:rPr b="1" lang="en-US" sz="2000" spc="-1" strike="noStrike">
                <a:solidFill>
                  <a:srgbClr val="000000"/>
                </a:solidFill>
                <a:latin typeface="Arial"/>
              </a:rPr>
              <a:t>trivy</a:t>
            </a:r>
            <a:r>
              <a:rPr b="0" lang="en-US" sz="2000" spc="-1" strike="noStrike">
                <a:solidFill>
                  <a:srgbClr val="000000"/>
                </a:solidFill>
                <a:latin typeface="Arial"/>
              </a:rPr>
              <a:t> (scan)</a:t>
            </a:r>
            <a:endParaRPr b="0" lang="en-US" sz="2000" spc="-1" strike="noStrike">
              <a:solidFill>
                <a:srgbClr val="000000"/>
              </a:solidFill>
              <a:latin typeface="Arial"/>
            </a:endParaRPr>
          </a:p>
          <a:p>
            <a:pPr indent="0">
              <a:lnSpc>
                <a:spcPct val="100000"/>
              </a:lnSpc>
              <a:buNone/>
              <a:tabLst>
                <a:tab algn="l" pos="0"/>
              </a:tabLst>
            </a:pPr>
            <a:endParaRPr b="0" lang="en-US" sz="2000" spc="-1" strike="noStrike">
              <a:solidFill>
                <a:srgbClr val="000000"/>
              </a:solidFill>
              <a:latin typeface="Arial"/>
            </a:endParaRPr>
          </a:p>
        </p:txBody>
      </p:sp>
      <p:sp>
        <p:nvSpPr>
          <p:cNvPr id="257" name="PlaceHolder 3"/>
          <p:cNvSpPr>
            <a:spLocks noGrp="1"/>
          </p:cNvSpPr>
          <p:nvPr>
            <p:ph type="sldNum" idx="6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95269A1-A715-4CB6-BBBF-82F1C5D956F7}"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sldImg"/>
          </p:nvPr>
        </p:nvSpPr>
        <p:spPr>
          <a:xfrm>
            <a:off x="685800" y="1143000"/>
            <a:ext cx="5486040" cy="3085920"/>
          </a:xfrm>
          <a:prstGeom prst="rect">
            <a:avLst/>
          </a:prstGeom>
          <a:ln w="0">
            <a:noFill/>
          </a:ln>
        </p:spPr>
      </p:sp>
      <p:sp>
        <p:nvSpPr>
          <p:cNvPr id="17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Apache Spark (what, why, what it does, why it matters to DataOps)</a:t>
            </a: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Apache Spark</a:t>
            </a:r>
            <a:r>
              <a:rPr b="0" lang="en-US" sz="2000" spc="-1" strike="noStrike">
                <a:solidFill>
                  <a:srgbClr val="000000"/>
                </a:solidFill>
                <a:latin typeface="Arial"/>
              </a:rPr>
              <a:t> is a distributed compute engine built to process large datasets fast, especially iterative workloads that were slow on Hadoop MapReduce. It offers unified APIs for </a:t>
            </a:r>
            <a:r>
              <a:rPr b="1" lang="en-US" sz="2000" spc="-1" strike="noStrike">
                <a:solidFill>
                  <a:srgbClr val="000000"/>
                </a:solidFill>
                <a:latin typeface="Arial"/>
              </a:rPr>
              <a:t>SQL</a:t>
            </a:r>
            <a:r>
              <a:rPr b="0" lang="en-US" sz="2000" spc="-1" strike="noStrike">
                <a:solidFill>
                  <a:srgbClr val="000000"/>
                </a:solidFill>
                <a:latin typeface="Arial"/>
              </a:rPr>
              <a:t>, </a:t>
            </a:r>
            <a:r>
              <a:rPr b="1" lang="en-US" sz="2000" spc="-1" strike="noStrike">
                <a:solidFill>
                  <a:srgbClr val="000000"/>
                </a:solidFill>
                <a:latin typeface="Arial"/>
              </a:rPr>
              <a:t>batch ETL</a:t>
            </a:r>
            <a:r>
              <a:rPr b="0" lang="en-US" sz="2000" spc="-1" strike="noStrike">
                <a:solidFill>
                  <a:srgbClr val="000000"/>
                </a:solidFill>
                <a:latin typeface="Arial"/>
              </a:rPr>
              <a:t>, </a:t>
            </a:r>
            <a:r>
              <a:rPr b="1" lang="en-US" sz="2000" spc="-1" strike="noStrike">
                <a:solidFill>
                  <a:srgbClr val="000000"/>
                </a:solidFill>
                <a:latin typeface="Arial"/>
              </a:rPr>
              <a:t>streaming</a:t>
            </a:r>
            <a:r>
              <a:rPr b="0" lang="en-US" sz="2000" spc="-1" strike="noStrike">
                <a:solidFill>
                  <a:srgbClr val="000000"/>
                </a:solidFill>
                <a:latin typeface="Arial"/>
              </a:rPr>
              <a:t>, and </a:t>
            </a:r>
            <a:r>
              <a:rPr b="1" lang="en-US" sz="2000" spc="-1" strike="noStrike">
                <a:solidFill>
                  <a:srgbClr val="000000"/>
                </a:solidFill>
                <a:latin typeface="Arial"/>
              </a:rPr>
              <a:t>ML</a:t>
            </a:r>
            <a:r>
              <a:rPr b="0" lang="en-US" sz="2000" spc="-1" strike="noStrike">
                <a:solidFill>
                  <a:srgbClr val="000000"/>
                </a:solidFill>
                <a:latin typeface="Arial"/>
              </a:rPr>
              <a:t> across clusters, with in-memory execution to keep stages snappy. Practically, Spark reads from lakes (S3, ADLS, HDFS), transforms/joins data at scale, powers feature pipelines and model scoring, and serves analytics use cases. From a </a:t>
            </a:r>
            <a:r>
              <a:rPr b="1" lang="en-US" sz="2000" spc="-1" strike="noStrike">
                <a:solidFill>
                  <a:srgbClr val="000000"/>
                </a:solidFill>
                <a:latin typeface="Arial"/>
              </a:rPr>
              <a:t>DataOps</a:t>
            </a:r>
            <a:r>
              <a:rPr b="0" lang="en-US" sz="2000" spc="-1" strike="noStrike">
                <a:solidFill>
                  <a:srgbClr val="000000"/>
                </a:solidFill>
                <a:latin typeface="Arial"/>
              </a:rPr>
              <a:t> perspective, Spark is the “execution muscle” behind data products—so treating Spark jobs as versioned, testable, promotable </a:t>
            </a:r>
            <a:r>
              <a:rPr b="1" lang="en-US" sz="2000" spc="-1" strike="noStrike">
                <a:solidFill>
                  <a:srgbClr val="000000"/>
                </a:solidFill>
                <a:latin typeface="Arial"/>
              </a:rPr>
              <a:t>releases</a:t>
            </a:r>
            <a:r>
              <a:rPr b="0" lang="en-US" sz="2000" spc="-1" strike="noStrike">
                <a:solidFill>
                  <a:srgbClr val="000000"/>
                </a:solidFill>
                <a:latin typeface="Arial"/>
              </a:rPr>
              <a:t> (with CI/CD, quality gates, and rollbacks) is what turns ad-hoc scripts into reliable production systems.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Monoliths vs. Containerization</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A </a:t>
            </a:r>
            <a:r>
              <a:rPr b="1" lang="en-US" sz="2000" spc="-1" strike="noStrike">
                <a:solidFill>
                  <a:srgbClr val="000000"/>
                </a:solidFill>
                <a:latin typeface="Arial"/>
              </a:rPr>
              <a:t>monolith</a:t>
            </a:r>
            <a:r>
              <a:rPr b="0" lang="en-US" sz="2000" spc="-1" strike="noStrike">
                <a:solidFill>
                  <a:srgbClr val="000000"/>
                </a:solidFill>
                <a:latin typeface="Arial"/>
              </a:rPr>
              <a:t> bundles app code, system packages, and configs onto long-lived servers (“snowflakes”). It’s simple at first but drifts over time—updates are risky, dependencies conflict, and scaling often means bigger VMs. </a:t>
            </a:r>
            <a:r>
              <a:rPr b="1" lang="en-US" sz="2000" spc="-1" strike="noStrike">
                <a:solidFill>
                  <a:srgbClr val="000000"/>
                </a:solidFill>
                <a:latin typeface="Arial"/>
              </a:rPr>
              <a:t>Containerization</a:t>
            </a:r>
            <a:r>
              <a:rPr b="0" lang="en-US" sz="2000" spc="-1" strike="noStrike">
                <a:solidFill>
                  <a:srgbClr val="000000"/>
                </a:solidFill>
                <a:latin typeface="Arial"/>
              </a:rPr>
              <a:t> packages an app </a:t>
            </a:r>
            <a:r>
              <a:rPr b="1" lang="en-US" sz="2000" spc="-1" strike="noStrike">
                <a:solidFill>
                  <a:srgbClr val="000000"/>
                </a:solidFill>
                <a:latin typeface="Arial"/>
              </a:rPr>
              <a:t>with its exact dependencies</a:t>
            </a:r>
            <a:r>
              <a:rPr b="0" lang="en-US" sz="2000" spc="-1" strike="noStrike">
                <a:solidFill>
                  <a:srgbClr val="000000"/>
                </a:solidFill>
                <a:latin typeface="Arial"/>
              </a:rPr>
              <a:t> into a small, immutable image that starts fast and runs the same everywhere. You get isolation (no library collisions), portability (laptop → CI → prod), and density (many workloads per host). In short: monoliths optimize for </a:t>
            </a:r>
            <a:r>
              <a:rPr b="0" i="1" lang="en-US" sz="2000" spc="-1" strike="noStrike">
                <a:solidFill>
                  <a:srgbClr val="000000"/>
                </a:solidFill>
                <a:latin typeface="Arial"/>
              </a:rPr>
              <a:t>stability of machines</a:t>
            </a:r>
            <a:r>
              <a:rPr b="0" lang="en-US" sz="2000" spc="-1" strike="noStrike">
                <a:solidFill>
                  <a:srgbClr val="000000"/>
                </a:solidFill>
                <a:latin typeface="Arial"/>
              </a:rPr>
              <a:t>; containers optimize for </a:t>
            </a:r>
            <a:r>
              <a:rPr b="0" i="1" lang="en-US" sz="2000" spc="-1" strike="noStrike">
                <a:solidFill>
                  <a:srgbClr val="000000"/>
                </a:solidFill>
                <a:latin typeface="Arial"/>
              </a:rPr>
              <a:t>stability of artifacts</a:t>
            </a:r>
            <a:r>
              <a:rPr b="0" lang="en-US" sz="2000" spc="-1" strike="noStrike">
                <a:solidFill>
                  <a:srgbClr val="000000"/>
                </a:solidFill>
                <a:latin typeface="Arial"/>
              </a:rPr>
              <a: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Why containerize; why Docker/LXC; why Kubernetes (and how it fixes DevOps pain)</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Linux containers (LXC) use kernel </a:t>
            </a:r>
            <a:r>
              <a:rPr b="1" lang="en-US" sz="2000" spc="-1" strike="noStrike">
                <a:solidFill>
                  <a:srgbClr val="000000"/>
                </a:solidFill>
                <a:latin typeface="Arial"/>
              </a:rPr>
              <a:t>namespaces</a:t>
            </a:r>
            <a:r>
              <a:rPr b="0" lang="en-US" sz="2000" spc="-1" strike="noStrike">
                <a:solidFill>
                  <a:srgbClr val="000000"/>
                </a:solidFill>
                <a:latin typeface="Arial"/>
              </a:rPr>
              <a:t> and </a:t>
            </a:r>
            <a:r>
              <a:rPr b="1" lang="en-US" sz="2000" spc="-1" strike="noStrike">
                <a:solidFill>
                  <a:srgbClr val="000000"/>
                </a:solidFill>
                <a:latin typeface="Arial"/>
              </a:rPr>
              <a:t>cgroups</a:t>
            </a:r>
            <a:r>
              <a:rPr b="0" lang="en-US" sz="2000" spc="-1" strike="noStrike">
                <a:solidFill>
                  <a:srgbClr val="000000"/>
                </a:solidFill>
                <a:latin typeface="Arial"/>
              </a:rPr>
              <a:t> to isolate processes and resources. </a:t>
            </a:r>
            <a:r>
              <a:rPr b="1" lang="en-US" sz="2000" spc="-1" strike="noStrike">
                <a:solidFill>
                  <a:srgbClr val="000000"/>
                </a:solidFill>
                <a:latin typeface="Arial"/>
              </a:rPr>
              <a:t>Docker</a:t>
            </a:r>
            <a:r>
              <a:rPr b="0" lang="en-US" sz="2000" spc="-1" strike="noStrike">
                <a:solidFill>
                  <a:srgbClr val="000000"/>
                </a:solidFill>
                <a:latin typeface="Arial"/>
              </a:rPr>
              <a:t> popularized an easy developer workflow: Dockerfile → layered image → run anywhere. That solves “works on my machine,” but at scale you need a traffic cop—</a:t>
            </a:r>
            <a:r>
              <a:rPr b="1" lang="en-US" sz="2000" spc="-1" strike="noStrike">
                <a:solidFill>
                  <a:srgbClr val="000000"/>
                </a:solidFill>
                <a:latin typeface="Arial"/>
              </a:rPr>
              <a:t>Kubernetes</a:t>
            </a:r>
            <a:r>
              <a:rPr b="0" lang="en-US" sz="2000" spc="-1" strike="noStrike">
                <a:solidFill>
                  <a:srgbClr val="000000"/>
                </a:solidFill>
                <a:latin typeface="Arial"/>
              </a:rPr>
              <a:t>. K8s schedules containers on a cluster, restarts them on failure, rolls out updates gradually, injects configs/secrets, load-balances, and autoscal es based on demand—all from declarative YAML. For DevOps, this means </a:t>
            </a:r>
            <a:r>
              <a:rPr b="1" lang="en-US" sz="2000" spc="-1" strike="noStrike">
                <a:solidFill>
                  <a:srgbClr val="000000"/>
                </a:solidFill>
                <a:latin typeface="Arial"/>
              </a:rPr>
              <a:t>reproducible environments</a:t>
            </a:r>
            <a:r>
              <a:rPr b="0" lang="en-US" sz="2000" spc="-1" strike="noStrike">
                <a:solidFill>
                  <a:srgbClr val="000000"/>
                </a:solidFill>
                <a:latin typeface="Arial"/>
              </a:rPr>
              <a:t>, </a:t>
            </a:r>
            <a:r>
              <a:rPr b="1" lang="en-US" sz="2000" spc="-1" strike="noStrike">
                <a:solidFill>
                  <a:srgbClr val="000000"/>
                </a:solidFill>
                <a:latin typeface="Arial"/>
              </a:rPr>
              <a:t>zero-downtime rollouts</a:t>
            </a:r>
            <a:r>
              <a:rPr b="0" lang="en-US" sz="2000" spc="-1" strike="noStrike">
                <a:solidFill>
                  <a:srgbClr val="000000"/>
                </a:solidFill>
                <a:latin typeface="Arial"/>
              </a:rPr>
              <a:t>, </a:t>
            </a:r>
            <a:r>
              <a:rPr b="1" lang="en-US" sz="2000" spc="-1" strike="noStrike">
                <a:solidFill>
                  <a:srgbClr val="000000"/>
                </a:solidFill>
                <a:latin typeface="Arial"/>
              </a:rPr>
              <a:t>policy guardrails</a:t>
            </a:r>
            <a:r>
              <a:rPr b="0" lang="en-US" sz="2000" spc="-1" strike="noStrike">
                <a:solidFill>
                  <a:srgbClr val="000000"/>
                </a:solidFill>
                <a:latin typeface="Arial"/>
              </a:rPr>
              <a:t> (RBAC, quotas), and a clean path to </a:t>
            </a:r>
            <a:r>
              <a:rPr b="1" lang="en-US" sz="2000" spc="-1" strike="noStrike">
                <a:solidFill>
                  <a:srgbClr val="000000"/>
                </a:solidFill>
                <a:latin typeface="Arial"/>
              </a:rPr>
              <a:t>GitOps</a:t>
            </a:r>
            <a:r>
              <a:rPr b="0" lang="en-US" sz="2000" spc="-1" strike="noStrike">
                <a:solidFill>
                  <a:srgbClr val="000000"/>
                </a:solidFill>
                <a:latin typeface="Arial"/>
              </a:rPr>
              <a:t> and </a:t>
            </a:r>
            <a:r>
              <a:rPr b="1" lang="en-US" sz="2000" spc="-1" strike="noStrike">
                <a:solidFill>
                  <a:srgbClr val="000000"/>
                </a:solidFill>
                <a:latin typeface="Arial"/>
              </a:rPr>
              <a:t>CDEvents</a:t>
            </a:r>
            <a:r>
              <a:rPr b="0" lang="en-US" sz="2000" spc="-1" strike="noStrike">
                <a:solidFill>
                  <a:srgbClr val="000000"/>
                </a:solidFill>
                <a:latin typeface="Arial"/>
              </a:rPr>
              <a:t>. It reduces toil (no more one-off servers), improves resource utilization (bin-packing), and standardizes release operations across teams.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r>
              <a:rPr b="1" lang="en-US" sz="2000" spc="-1" strike="noStrike">
                <a:solidFill>
                  <a:srgbClr val="000000"/>
                </a:solidFill>
                <a:latin typeface="Arial"/>
              </a:rPr>
              <a:t>Why run Spark on Kubernetes instead of “simple monoliths”</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Spark is a </a:t>
            </a:r>
            <a:r>
              <a:rPr b="1" lang="en-US" sz="2000" spc="-1" strike="noStrike">
                <a:solidFill>
                  <a:srgbClr val="000000"/>
                </a:solidFill>
                <a:latin typeface="Arial"/>
              </a:rPr>
              <a:t>fleet</a:t>
            </a:r>
            <a:r>
              <a:rPr b="0" lang="en-US" sz="2000" spc="-1" strike="noStrike">
                <a:solidFill>
                  <a:srgbClr val="000000"/>
                </a:solidFill>
                <a:latin typeface="Arial"/>
              </a:rPr>
              <a:t> workload by nature: a driver coordinates many executors. On a monolithic host or static VM cluster, you battle dependency conflicts, idle capacity, and slow, bespoke operations. On </a:t>
            </a:r>
            <a:r>
              <a:rPr b="1" lang="en-US" sz="2000" spc="-1" strike="noStrike">
                <a:solidFill>
                  <a:srgbClr val="000000"/>
                </a:solidFill>
                <a:latin typeface="Arial"/>
              </a:rPr>
              <a:t>Kubernetes</a:t>
            </a:r>
            <a:r>
              <a:rPr b="0" lang="en-US" sz="2000" spc="-1" strike="noStrike">
                <a:solidFill>
                  <a:srgbClr val="000000"/>
                </a:solidFill>
                <a:latin typeface="Arial"/>
              </a:rPr>
              <a:t>, each Spark app becomes a set of </a:t>
            </a:r>
            <a:r>
              <a:rPr b="1" lang="en-US" sz="2000" spc="-1" strike="noStrike">
                <a:solidFill>
                  <a:srgbClr val="000000"/>
                </a:solidFill>
                <a:latin typeface="Arial"/>
              </a:rPr>
              <a:t>pods</a:t>
            </a:r>
            <a:r>
              <a:rPr b="0" lang="en-US" sz="2000" spc="-1" strike="noStrike">
                <a:solidFill>
                  <a:srgbClr val="000000"/>
                </a:solidFill>
                <a:latin typeface="Arial"/>
              </a:rPr>
              <a:t>: the driver requests executors on demand, gets isolation per job (different Spark/Python versions coexist), and returns resources when done. Platform teams enforce </a:t>
            </a:r>
            <a:r>
              <a:rPr b="1" lang="en-US" sz="2000" spc="-1" strike="noStrike">
                <a:solidFill>
                  <a:srgbClr val="000000"/>
                </a:solidFill>
                <a:latin typeface="Arial"/>
              </a:rPr>
              <a:t>namespaces, quotas, and RBAC</a:t>
            </a:r>
            <a:r>
              <a:rPr b="0" lang="en-US" sz="2000" spc="-1" strike="noStrike">
                <a:solidFill>
                  <a:srgbClr val="000000"/>
                </a:solidFill>
                <a:latin typeface="Arial"/>
              </a:rPr>
              <a:t>; autoscalers add/remove nodes; ops gets unified </a:t>
            </a:r>
            <a:r>
              <a:rPr b="1" lang="en-US" sz="2000" spc="-1" strike="noStrike">
                <a:solidFill>
                  <a:srgbClr val="000000"/>
                </a:solidFill>
                <a:latin typeface="Arial"/>
              </a:rPr>
              <a:t>logging/metrics</a:t>
            </a:r>
            <a:r>
              <a:rPr b="0" lang="en-US" sz="2000" spc="-1" strike="noStrike">
                <a:solidFill>
                  <a:srgbClr val="000000"/>
                </a:solidFill>
                <a:latin typeface="Arial"/>
              </a:rPr>
              <a:t> and reliable </a:t>
            </a:r>
            <a:r>
              <a:rPr b="1" lang="en-US" sz="2000" spc="-1" strike="noStrike">
                <a:solidFill>
                  <a:srgbClr val="000000"/>
                </a:solidFill>
                <a:latin typeface="Arial"/>
              </a:rPr>
              <a:t>rollouts/rollbacks</a:t>
            </a:r>
            <a:r>
              <a:rPr b="0" lang="en-US" sz="2000" spc="-1" strike="noStrike">
                <a:solidFill>
                  <a:srgbClr val="000000"/>
                </a:solidFill>
                <a:latin typeface="Arial"/>
              </a:rPr>
              <a:t>. Net effect: higher utilization, faster delivery, easier multi-tenancy, and a consistent DevOps model shared with the rest of your apps—exactly what big organizations need to scale DataOps safely and cost-effectively.</a:t>
            </a:r>
            <a:endParaRPr b="0" lang="en-US" sz="2000" spc="-1" strike="noStrike">
              <a:solidFill>
                <a:srgbClr val="000000"/>
              </a:solidFill>
              <a:latin typeface="Arial"/>
            </a:endParaRPr>
          </a:p>
        </p:txBody>
      </p:sp>
      <p:sp>
        <p:nvSpPr>
          <p:cNvPr id="179"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0465D3D8-81F4-4E39-BC1B-BCD0AAFF388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sldImg"/>
          </p:nvPr>
        </p:nvSpPr>
        <p:spPr>
          <a:xfrm>
            <a:off x="685800" y="1143000"/>
            <a:ext cx="5486040" cy="3085920"/>
          </a:xfrm>
          <a:prstGeom prst="rect">
            <a:avLst/>
          </a:prstGeom>
          <a:ln w="0">
            <a:noFill/>
          </a:ln>
        </p:spPr>
      </p:sp>
      <p:sp>
        <p:nvSpPr>
          <p:cNvPr id="2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defTabSz="914400">
              <a:lnSpc>
                <a:spcPct val="100000"/>
              </a:lnSpc>
              <a:buNone/>
              <a:tabLst>
                <a:tab algn="l" pos="0"/>
              </a:tabLst>
            </a:pPr>
            <a:r>
              <a:rPr b="0" lang="en-US" sz="2000" spc="-1" strike="noStrike">
                <a:solidFill>
                  <a:srgbClr val="000000"/>
                </a:solidFill>
                <a:latin typeface="Arial"/>
              </a:rPr>
              <a:t>Takeaways: a CD blueprint you can reuse; quality gates for code and data; CDEvents for orchestration and traceability; platform guardrails for safety and cost; and a path from laptop (kind/Minikube) to managed K8s with Tekton/Jenkins and GitOps.</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260" name="PlaceHolder 3"/>
          <p:cNvSpPr>
            <a:spLocks noGrp="1"/>
          </p:cNvSpPr>
          <p:nvPr>
            <p:ph type="sldNum" idx="6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F0C52AF4-839E-4AF9-BF2C-ECD8FABF1BB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sldImg"/>
          </p:nvPr>
        </p:nvSpPr>
        <p:spPr>
          <a:xfrm>
            <a:off x="685800" y="1143000"/>
            <a:ext cx="5486040" cy="3085920"/>
          </a:xfrm>
          <a:prstGeom prst="rect">
            <a:avLst/>
          </a:prstGeom>
          <a:ln w="0">
            <a:noFill/>
          </a:ln>
        </p:spPr>
      </p:sp>
      <p:sp>
        <p:nvSpPr>
          <p:cNvPr id="2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3" name="PlaceHolder 3"/>
          <p:cNvSpPr>
            <a:spLocks noGrp="1"/>
          </p:cNvSpPr>
          <p:nvPr>
            <p:ph type="sldNum" idx="6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5E76FCD-24BA-4830-B7CA-A18CD045DE61}"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685800" y="1143000"/>
            <a:ext cx="5486040" cy="3085920"/>
          </a:xfrm>
          <a:prstGeom prst="rect">
            <a:avLst/>
          </a:prstGeom>
          <a:ln w="0">
            <a:noFill/>
          </a:ln>
        </p:spPr>
      </p:sp>
      <p:sp>
        <p:nvSpPr>
          <p:cNvPr id="26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266" name="PlaceHolder 3"/>
          <p:cNvSpPr>
            <a:spLocks noGrp="1"/>
          </p:cNvSpPr>
          <p:nvPr>
            <p:ph type="sldNum" idx="6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2BC26FA8-A419-4EF2-9E90-83FC4097E3E8}"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sldImg"/>
          </p:nvPr>
        </p:nvSpPr>
        <p:spPr>
          <a:xfrm>
            <a:off x="685800" y="1143000"/>
            <a:ext cx="5486040" cy="3085920"/>
          </a:xfrm>
          <a:prstGeom prst="rect">
            <a:avLst/>
          </a:prstGeom>
          <a:ln w="0">
            <a:noFill/>
          </a:ln>
        </p:spPr>
      </p:sp>
      <p:sp>
        <p:nvSpPr>
          <p:cNvPr id="18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defTabSz="457200">
              <a:lnSpc>
                <a:spcPct val="100000"/>
              </a:lnSpc>
              <a:spcBef>
                <a:spcPts val="1191"/>
              </a:spcBef>
              <a:spcAft>
                <a:spcPts val="992"/>
              </a:spcAft>
              <a:buNone/>
            </a:pPr>
            <a:r>
              <a:rPr b="0" lang="en-US" sz="1000" spc="-1" strike="noStrike">
                <a:solidFill>
                  <a:srgbClr val="000000"/>
                </a:solidFill>
                <a:latin typeface="Calibri"/>
              </a:rPr>
              <a:t>Created at UC Berkeley AMPLab (2009) becoming open source under Apache Software Foundation (2010)</a:t>
            </a:r>
            <a:endParaRPr b="0" lang="en-US" sz="1000" spc="-1" strike="noStrike">
              <a:solidFill>
                <a:srgbClr val="000000"/>
              </a:solidFill>
              <a:latin typeface="Arial"/>
            </a:endParaRPr>
          </a:p>
          <a:p>
            <a:pPr marL="216000" indent="0" defTabSz="457200">
              <a:lnSpc>
                <a:spcPct val="100000"/>
              </a:lnSpc>
              <a:spcBef>
                <a:spcPts val="1191"/>
              </a:spcBef>
              <a:spcAft>
                <a:spcPts val="992"/>
              </a:spcAft>
              <a:buNone/>
            </a:pPr>
            <a:r>
              <a:rPr b="0" lang="en-US" sz="1000" spc="-1" strike="noStrike">
                <a:solidFill>
                  <a:srgbClr val="000000"/>
                </a:solidFill>
                <a:latin typeface="Arial"/>
              </a:rPr>
              <a:t>Apache Spark is an open-source big data processing engine. Think of it like a super-fast calculator that can handle huge amounts of data spread across many computers. It’s mainly used for: Processing large datasets quickly, Analyzing data (batch or real-time), Powering machine learning and AI pipelines, Handling tasks like search, recommendations, fraud detection, and more. So, Apache Spark makes it easy, fast, and scalable to process and analyze massive amounts of data in real-time or in batches.</a:t>
            </a:r>
            <a:endParaRPr b="0" lang="en-US" sz="1000" spc="-1" strike="noStrike">
              <a:solidFill>
                <a:srgbClr val="000000"/>
              </a:solidFill>
              <a:latin typeface="Arial"/>
            </a:endParaRPr>
          </a:p>
          <a:p>
            <a:pPr marL="216000" indent="0">
              <a:lnSpc>
                <a:spcPct val="100000"/>
              </a:lnSpc>
              <a:spcBef>
                <a:spcPts val="1191"/>
              </a:spcBef>
              <a:spcAft>
                <a:spcPts val="992"/>
              </a:spcAft>
              <a:buNone/>
            </a:pPr>
            <a:r>
              <a:rPr b="0" lang="en-US" sz="1000" spc="-1" strike="noStrike">
                <a:solidFill>
                  <a:srgbClr val="000000"/>
                </a:solidFill>
                <a:latin typeface="Arial"/>
              </a:rPr>
              <a:t>Key Features of Spark includes its speed – Processes data much faster than older systems like Hadoop (because it keeps data in memory instead of always writing to disk). Versatility – Works for batch jobs, streaming data, machine learning, and graph processing. Easy to Use – Provides simple APIs in Python, Java, Scala, R, and SQL. Runs Anywhere – Can run on your laptop, a cluster of servers, or in the cloud (with Kubernetes, Hadoop, or standalone). Ecosystem – Has built-in libraries for SQL, ML, streaming, and graph workloads.</a:t>
            </a:r>
            <a:endParaRPr b="0" lang="en-US" sz="1000" spc="-1" strike="noStrike">
              <a:solidFill>
                <a:srgbClr val="000000"/>
              </a:solidFill>
              <a:latin typeface="Arial"/>
            </a:endParaRPr>
          </a:p>
          <a:p>
            <a:pPr marL="216000" indent="0" defTabSz="457200">
              <a:lnSpc>
                <a:spcPct val="100000"/>
              </a:lnSpc>
              <a:spcBef>
                <a:spcPts val="1191"/>
              </a:spcBef>
              <a:spcAft>
                <a:spcPts val="992"/>
              </a:spcAft>
              <a:buNone/>
            </a:pPr>
            <a:r>
              <a:rPr b="0" lang="en-US" sz="1000" spc="-1" strike="noStrike">
                <a:solidFill>
                  <a:srgbClr val="000000"/>
                </a:solidFill>
                <a:latin typeface="Arial"/>
                <a:ea typeface="Noto Sans CJK SC"/>
              </a:rPr>
              <a:t>Why is it so widely used? Handles big data easily (from gigabytes to petabytes). Scales well → can run on just one computer or thousands. Faster insights → helps companies act quickly on data (e.g., real-time fraud alerts). Flexible → one platform for many types of data processing. Community &amp; industry support → used by Netflix, Uber, eBay, and many others. </a:t>
            </a:r>
            <a:r>
              <a:rPr b="0" lang="en-US" sz="1000" spc="-1" strike="noStrike">
                <a:solidFill>
                  <a:srgbClr val="000000"/>
                </a:solidFill>
                <a:latin typeface="Calibri"/>
              </a:rPr>
              <a:t>Old tools (Hadoop MapReduce) were slow &amp; complex while Spark is fast, unified, simple → one engine for batch, streaming &amp; ML</a:t>
            </a:r>
            <a:endParaRPr b="0" lang="en-US" sz="1000" spc="-1" strike="noStrike">
              <a:solidFill>
                <a:srgbClr val="000000"/>
              </a:solidFill>
              <a:latin typeface="Arial"/>
            </a:endParaRPr>
          </a:p>
          <a:p>
            <a:pPr marL="216000" indent="0">
              <a:lnSpc>
                <a:spcPct val="100000"/>
              </a:lnSpc>
              <a:spcBef>
                <a:spcPts val="1191"/>
              </a:spcBef>
              <a:spcAft>
                <a:spcPts val="992"/>
              </a:spcAft>
              <a:buNone/>
            </a:pPr>
            <a:r>
              <a:rPr b="0" lang="en-US" sz="1000" spc="-1" strike="noStrike">
                <a:solidFill>
                  <a:srgbClr val="000000"/>
                </a:solidFill>
                <a:latin typeface="Arial"/>
              </a:rPr>
              <a:t>What problem does Spark solve? Before Spark, companies used older big data tools (like Hadoop MapReduce), which were Slow (because they kept writing to disk) and Complex (needed multiple tools for different tasks).</a:t>
            </a:r>
            <a:endParaRPr b="0" lang="en-US" sz="1000" spc="-1" strike="noStrike">
              <a:solidFill>
                <a:srgbClr val="000000"/>
              </a:solidFill>
              <a:latin typeface="Arial"/>
            </a:endParaRPr>
          </a:p>
          <a:p>
            <a:pPr marL="216000" indent="0">
              <a:lnSpc>
                <a:spcPct val="100000"/>
              </a:lnSpc>
              <a:spcBef>
                <a:spcPts val="1191"/>
              </a:spcBef>
              <a:spcAft>
                <a:spcPts val="992"/>
              </a:spcAft>
              <a:buNone/>
            </a:pPr>
            <a:r>
              <a:rPr b="0" lang="en-US" sz="1000" spc="-1" strike="noStrike">
                <a:solidFill>
                  <a:srgbClr val="000000"/>
                </a:solidFill>
                <a:latin typeface="Arial"/>
              </a:rPr>
              <a:t>Spark solved this by: Making big data processing fast (in-memory computation), allowing different data tasks (batch, streaming, ML) on one platform and  Reducing complexity → one engine, many jobs.</a:t>
            </a:r>
            <a:endParaRPr b="0" lang="en-US" sz="1000" spc="-1" strike="noStrike">
              <a:solidFill>
                <a:srgbClr val="000000"/>
              </a:solidFill>
              <a:latin typeface="Arial"/>
            </a:endParaRPr>
          </a:p>
        </p:txBody>
      </p:sp>
      <p:sp>
        <p:nvSpPr>
          <p:cNvPr id="182"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76CB7343-2428-4EB3-B283-E12C1720885E}"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sldImg"/>
          </p:nvPr>
        </p:nvSpPr>
        <p:spPr>
          <a:xfrm>
            <a:off x="685800" y="1143000"/>
            <a:ext cx="5486040" cy="3085920"/>
          </a:xfrm>
          <a:prstGeom prst="rect">
            <a:avLst/>
          </a:prstGeom>
          <a:ln w="0">
            <a:noFill/>
          </a:ln>
        </p:spPr>
      </p:sp>
      <p:sp>
        <p:nvSpPr>
          <p:cNvPr id="18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pc="-1" strike="noStrike">
                <a:solidFill>
                  <a:srgbClr val="000000"/>
                </a:solidFill>
                <a:latin typeface="Arial"/>
              </a:rPr>
              <a:t>“</a:t>
            </a:r>
            <a:r>
              <a:rPr b="0" lang="en-US" sz="2000" spc="-1" strike="noStrike">
                <a:solidFill>
                  <a:srgbClr val="000000"/>
                </a:solidFill>
                <a:latin typeface="Arial"/>
              </a:rPr>
              <a:t>Quick show of hands—or drop it in chat—who has a Spark job that ‘only works on one machine’? That’s our starting pain. Data teams often ship notebooks or scripts outside the governance that app teams enjoy. The result: drift, unknown dependencies, and fragile releases. </a:t>
            </a:r>
            <a:r>
              <a:rPr b="1" lang="en-US" sz="2000" spc="-1" strike="noStrike">
                <a:solidFill>
                  <a:srgbClr val="000000"/>
                </a:solidFill>
                <a:latin typeface="Arial"/>
              </a:rPr>
              <a:t>DevOps for data</a:t>
            </a:r>
            <a:r>
              <a:rPr b="0" lang="en-US" sz="2000" spc="-1" strike="noStrike">
                <a:solidFill>
                  <a:srgbClr val="000000"/>
                </a:solidFill>
                <a:latin typeface="Arial"/>
              </a:rPr>
              <a:t> means we treat Spark jobs as products: versioned images, tests, promotion rules, rollbacks, and SLOs. Kubernetes will be our </a:t>
            </a:r>
            <a:r>
              <a:rPr b="1" lang="en-US" sz="2000" spc="-1" strike="noStrike">
                <a:solidFill>
                  <a:srgbClr val="000000"/>
                </a:solidFill>
                <a:latin typeface="Arial"/>
              </a:rPr>
              <a:t>example runtime</a:t>
            </a:r>
            <a:r>
              <a:rPr b="0" lang="en-US" sz="2000" spc="-1" strike="noStrike">
                <a:solidFill>
                  <a:srgbClr val="000000"/>
                </a:solidFill>
                <a:latin typeface="Arial"/>
              </a:rPr>
              <a:t>, but the star of the show is </a:t>
            </a:r>
            <a:r>
              <a:rPr b="1" lang="en-US" sz="2000" spc="-1" strike="noStrike">
                <a:solidFill>
                  <a:srgbClr val="000000"/>
                </a:solidFill>
                <a:latin typeface="Arial"/>
              </a:rPr>
              <a:t>continuous delivery</a:t>
            </a:r>
            <a:r>
              <a:rPr b="0" lang="en-US" sz="2000" spc="-1" strike="noStrike">
                <a:solidFill>
                  <a:srgbClr val="000000"/>
                </a:solidFill>
                <a:latin typeface="Arial"/>
              </a:rPr>
              <a:t>—a repeatable, auditable way to get from commit to a safe production run.”</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Quick pulse check: who has a Spark job that ‘only works on one machine’? That’s the pain. Data teams often ship notebooks or scripts outside CI/CD. DevOps for data = treat Spark jobs as products: immutable images, tests, promotion rules, rollbacks, and SLOs. Kubernetes is the runtime example; the star is Continuous Delivery.</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185"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DE3E004-CEE3-42C9-9901-88B138D6B36A}"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sldImg"/>
          </p:nvPr>
        </p:nvSpPr>
        <p:spPr>
          <a:xfrm>
            <a:off x="685800" y="1143000"/>
            <a:ext cx="5486040" cy="3085920"/>
          </a:xfrm>
          <a:prstGeom prst="rect">
            <a:avLst/>
          </a:prstGeom>
          <a:ln w="0">
            <a:noFill/>
          </a:ln>
        </p:spPr>
      </p:sp>
      <p:sp>
        <p:nvSpPr>
          <p:cNvPr id="1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Monoliths vs. Containerization</a:t>
            </a:r>
            <a:endParaRPr b="0" lang="en-US" sz="2000" spc="-1" strike="noStrike">
              <a:solidFill>
                <a:srgbClr val="000000"/>
              </a:solidFill>
              <a:latin typeface="Arial"/>
            </a:endParaRPr>
          </a:p>
          <a:p>
            <a:pPr indent="0" defTabSz="914400">
              <a:lnSpc>
                <a:spcPct val="100000"/>
              </a:lnSpc>
              <a:buNone/>
              <a:tabLst>
                <a:tab algn="l" pos="0"/>
              </a:tabLst>
            </a:pPr>
            <a:r>
              <a:rPr b="0" lang="en-US" sz="2000" spc="-1" strike="noStrike">
                <a:solidFill>
                  <a:srgbClr val="000000"/>
                </a:solidFill>
                <a:latin typeface="Arial"/>
              </a:rPr>
              <a:t>A </a:t>
            </a:r>
            <a:r>
              <a:rPr b="1" lang="en-US" sz="2000" spc="-1" strike="noStrike">
                <a:solidFill>
                  <a:srgbClr val="000000"/>
                </a:solidFill>
                <a:latin typeface="Arial"/>
              </a:rPr>
              <a:t>monolith</a:t>
            </a:r>
            <a:r>
              <a:rPr b="0" lang="en-US" sz="2000" spc="-1" strike="noStrike">
                <a:solidFill>
                  <a:srgbClr val="000000"/>
                </a:solidFill>
                <a:latin typeface="Arial"/>
              </a:rPr>
              <a:t> bundles app code, system packages, and configs onto long-lived servers (“snowflakes”). It’s simple at first but drifts over time—updates are risky, dependencies conflict, and scaling often means bigger VMs. </a:t>
            </a:r>
            <a:r>
              <a:rPr b="1" lang="en-US" sz="2000" spc="-1" strike="noStrike">
                <a:solidFill>
                  <a:srgbClr val="000000"/>
                </a:solidFill>
                <a:latin typeface="Arial"/>
              </a:rPr>
              <a:t>Containerization</a:t>
            </a:r>
            <a:r>
              <a:rPr b="0" lang="en-US" sz="2000" spc="-1" strike="noStrike">
                <a:solidFill>
                  <a:srgbClr val="000000"/>
                </a:solidFill>
                <a:latin typeface="Arial"/>
              </a:rPr>
              <a:t> packages an app </a:t>
            </a:r>
            <a:r>
              <a:rPr b="1" lang="en-US" sz="2000" spc="-1" strike="noStrike">
                <a:solidFill>
                  <a:srgbClr val="000000"/>
                </a:solidFill>
                <a:latin typeface="Arial"/>
              </a:rPr>
              <a:t>with its exact dependencies</a:t>
            </a:r>
            <a:r>
              <a:rPr b="0" lang="en-US" sz="2000" spc="-1" strike="noStrike">
                <a:solidFill>
                  <a:srgbClr val="000000"/>
                </a:solidFill>
                <a:latin typeface="Arial"/>
              </a:rPr>
              <a:t> into a small, immutable image that starts fast and runs the same everywhere. You get isolation (no library collisions), portability (laptop → CI → prod), and density (many workloads per host). In short: monoliths optimize for </a:t>
            </a:r>
            <a:r>
              <a:rPr b="0" i="1" lang="en-US" sz="2000" spc="-1" strike="noStrike">
                <a:solidFill>
                  <a:srgbClr val="000000"/>
                </a:solidFill>
                <a:latin typeface="Arial"/>
              </a:rPr>
              <a:t>stability of machines</a:t>
            </a:r>
            <a:r>
              <a:rPr b="0" lang="en-US" sz="2000" spc="-1" strike="noStrike">
                <a:solidFill>
                  <a:srgbClr val="000000"/>
                </a:solidFill>
                <a:latin typeface="Arial"/>
              </a:rPr>
              <a:t>; containers optimize for </a:t>
            </a:r>
            <a:r>
              <a:rPr b="0" i="1" lang="en-US" sz="2000" spc="-1" strike="noStrike">
                <a:solidFill>
                  <a:srgbClr val="000000"/>
                </a:solidFill>
                <a:latin typeface="Arial"/>
              </a:rPr>
              <a:t>stability of artifacts</a:t>
            </a:r>
            <a:r>
              <a:rPr b="0" lang="en-US" sz="2000" spc="-1" strike="noStrike">
                <a:solidFill>
                  <a:srgbClr val="000000"/>
                </a:solidFill>
                <a:latin typeface="Arial"/>
              </a:rPr>
              <a:t>.</a:t>
            </a: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a:p>
            <a:pPr indent="0" defTabSz="914400">
              <a:lnSpc>
                <a:spcPct val="100000"/>
              </a:lnSpc>
              <a:buNone/>
              <a:tabLst>
                <a:tab algn="l" pos="0"/>
              </a:tabLst>
            </a:pPr>
            <a:endParaRPr b="0" lang="en-US" sz="2000" spc="-1" strike="noStrike">
              <a:solidFill>
                <a:srgbClr val="000000"/>
              </a:solidFill>
              <a:latin typeface="Arial"/>
            </a:endParaRPr>
          </a:p>
        </p:txBody>
      </p:sp>
      <p:sp>
        <p:nvSpPr>
          <p:cNvPr id="188"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B830E1B0-FED1-4C91-9ED0-D6F69BA2AB4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sldImg"/>
          </p:nvPr>
        </p:nvSpPr>
        <p:spPr>
          <a:xfrm>
            <a:off x="685800" y="1143000"/>
            <a:ext cx="5486040" cy="3085920"/>
          </a:xfrm>
          <a:prstGeom prst="rect">
            <a:avLst/>
          </a:prstGeom>
          <a:ln w="0">
            <a:noFill/>
          </a:ln>
        </p:spPr>
      </p:sp>
      <p:sp>
        <p:nvSpPr>
          <p:cNvPr id="1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1200" spc="-1" strike="noStrike">
                <a:solidFill>
                  <a:schemeClr val="dk1"/>
                </a:solidFill>
                <a:latin typeface="+mn-lt"/>
                <a:ea typeface="+mn-ea"/>
              </a:rPr>
              <a:t>You can include multiple components, libraries, or internal layers in each container, as illustrated in Figure 4-1. A monolithic containerized application has most of its functionality within a single container, with internal layers or libraries, and scales out by cloning the container on multiple servers/VMs. However, this monolithic pattern might conflict with the container principle "a container does one thing, and does it in one process", but might be ok for some cases.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The downside of this approach becomes evident if the application grows, requiring it to scale. If the entire application can scale, it isn't really a problem. However, in most cases, just a few parts of the application are the choke points that require scaling, while other components are used less.</a:t>
            </a:r>
            <a:endParaRPr b="0" lang="en-US" sz="1200" spc="-1" strike="noStrike">
              <a:solidFill>
                <a:srgbClr val="000000"/>
              </a:solidFill>
              <a:latin typeface="Arial"/>
            </a:endParaRPr>
          </a:p>
          <a:p>
            <a:pPr marL="216000" indent="0">
              <a:lnSpc>
                <a:spcPct val="100000"/>
              </a:lnSpc>
              <a:buNone/>
            </a:pPr>
            <a:endParaRPr b="0" lang="en-US" sz="1200" spc="-1" strike="noStrike">
              <a:solidFill>
                <a:srgbClr val="000000"/>
              </a:solidFill>
              <a:latin typeface="Arial"/>
            </a:endParaRPr>
          </a:p>
          <a:p>
            <a:pPr marL="216000" indent="0">
              <a:lnSpc>
                <a:spcPct val="100000"/>
              </a:lnSpc>
              <a:buNone/>
            </a:pPr>
            <a:r>
              <a:rPr b="0" lang="en-US" sz="1200" spc="-1" strike="noStrike">
                <a:solidFill>
                  <a:schemeClr val="dk1"/>
                </a:solidFill>
                <a:latin typeface="+mn-lt"/>
                <a:ea typeface="+mn-ea"/>
              </a:rPr>
              <a:t>For example, in a typical e-commerce application, you likely need to scale the product information subsystem, because many more customers browse products than purchase them. More customers use their basket than use the payment pipeline. Fewer customers add comments or view their purchase history. And you might have only a handful of employees that need to manage the content and marketing campaigns. If you scale the monolithic design, all the code for these different tasks is deployed multiple times and scaled at the same grade.</a:t>
            </a:r>
            <a:endParaRPr b="0" lang="en-US" sz="1200" spc="-1" strike="noStrike">
              <a:solidFill>
                <a:srgbClr val="000000"/>
              </a:solidFill>
              <a:latin typeface="Arial"/>
            </a:endParaRPr>
          </a:p>
        </p:txBody>
      </p:sp>
      <p:sp>
        <p:nvSpPr>
          <p:cNvPr id="191" name="PlaceHolder 3"/>
          <p:cNvSpPr>
            <a:spLocks noGrp="1"/>
          </p:cNvSpPr>
          <p:nvPr>
            <p:ph type="sldNum" idx="4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10D7972A-1EF5-496D-91BC-06A16E0C9F25}"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6040" cy="3085920"/>
          </a:xfrm>
          <a:prstGeom prst="rect">
            <a:avLst/>
          </a:prstGeom>
          <a:ln w="0">
            <a:noFill/>
          </a:ln>
        </p:spPr>
      </p:sp>
      <p:sp>
        <p:nvSpPr>
          <p:cNvPr id="1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Why containerize; why Docker/LXC; why Kubernetes (and how it fixes DevOps pain)</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Linux containers (LXC) use kernel </a:t>
            </a:r>
            <a:r>
              <a:rPr b="1" lang="en-US" sz="2000" spc="-1" strike="noStrike">
                <a:solidFill>
                  <a:srgbClr val="000000"/>
                </a:solidFill>
                <a:latin typeface="Arial"/>
              </a:rPr>
              <a:t>namespaces</a:t>
            </a:r>
            <a:r>
              <a:rPr b="0" lang="en-US" sz="2000" spc="-1" strike="noStrike">
                <a:solidFill>
                  <a:srgbClr val="000000"/>
                </a:solidFill>
                <a:latin typeface="Arial"/>
              </a:rPr>
              <a:t> and </a:t>
            </a:r>
            <a:r>
              <a:rPr b="1" lang="en-US" sz="2000" spc="-1" strike="noStrike">
                <a:solidFill>
                  <a:srgbClr val="000000"/>
                </a:solidFill>
                <a:latin typeface="Arial"/>
              </a:rPr>
              <a:t>cgroups</a:t>
            </a:r>
            <a:r>
              <a:rPr b="0" lang="en-US" sz="2000" spc="-1" strike="noStrike">
                <a:solidFill>
                  <a:srgbClr val="000000"/>
                </a:solidFill>
                <a:latin typeface="Arial"/>
              </a:rPr>
              <a:t> to isolate processes and resources. </a:t>
            </a:r>
            <a:r>
              <a:rPr b="1" lang="en-US" sz="2000" spc="-1" strike="noStrike">
                <a:solidFill>
                  <a:srgbClr val="000000"/>
                </a:solidFill>
                <a:latin typeface="Arial"/>
              </a:rPr>
              <a:t>Docker</a:t>
            </a:r>
            <a:r>
              <a:rPr b="0" lang="en-US" sz="2000" spc="-1" strike="noStrike">
                <a:solidFill>
                  <a:srgbClr val="000000"/>
                </a:solidFill>
                <a:latin typeface="Arial"/>
              </a:rPr>
              <a:t> popularized an easy developer workflow: Dockerfile → layered image → run anywhere. That solves “works on my machine,” but at scale you need a traffic cop—</a:t>
            </a:r>
            <a:r>
              <a:rPr b="1" lang="en-US" sz="2000" spc="-1" strike="noStrike">
                <a:solidFill>
                  <a:srgbClr val="000000"/>
                </a:solidFill>
                <a:latin typeface="Arial"/>
              </a:rPr>
              <a:t>Kubernetes</a:t>
            </a:r>
            <a:r>
              <a:rPr b="0" lang="en-US" sz="2000" spc="-1" strike="noStrike">
                <a:solidFill>
                  <a:srgbClr val="000000"/>
                </a:solidFill>
                <a:latin typeface="Arial"/>
              </a:rPr>
              <a:t>. K8s schedules containers on a cluster, restarts them on failure, rolls out updates gradually, injects configs/secrets, load-balances, and autoscal es based on demand—all from declarative YAML. For DevOps, this means </a:t>
            </a:r>
            <a:r>
              <a:rPr b="1" lang="en-US" sz="2000" spc="-1" strike="noStrike">
                <a:solidFill>
                  <a:srgbClr val="000000"/>
                </a:solidFill>
                <a:latin typeface="Arial"/>
              </a:rPr>
              <a:t>reproducible environments</a:t>
            </a:r>
            <a:r>
              <a:rPr b="0" lang="en-US" sz="2000" spc="-1" strike="noStrike">
                <a:solidFill>
                  <a:srgbClr val="000000"/>
                </a:solidFill>
                <a:latin typeface="Arial"/>
              </a:rPr>
              <a:t>, </a:t>
            </a:r>
            <a:r>
              <a:rPr b="1" lang="en-US" sz="2000" spc="-1" strike="noStrike">
                <a:solidFill>
                  <a:srgbClr val="000000"/>
                </a:solidFill>
                <a:latin typeface="Arial"/>
              </a:rPr>
              <a:t>zero-downtime rollouts</a:t>
            </a:r>
            <a:r>
              <a:rPr b="0" lang="en-US" sz="2000" spc="-1" strike="noStrike">
                <a:solidFill>
                  <a:srgbClr val="000000"/>
                </a:solidFill>
                <a:latin typeface="Arial"/>
              </a:rPr>
              <a:t>, </a:t>
            </a:r>
            <a:r>
              <a:rPr b="1" lang="en-US" sz="2000" spc="-1" strike="noStrike">
                <a:solidFill>
                  <a:srgbClr val="000000"/>
                </a:solidFill>
                <a:latin typeface="Arial"/>
              </a:rPr>
              <a:t>policy guardrails</a:t>
            </a:r>
            <a:r>
              <a:rPr b="0" lang="en-US" sz="2000" spc="-1" strike="noStrike">
                <a:solidFill>
                  <a:srgbClr val="000000"/>
                </a:solidFill>
                <a:latin typeface="Arial"/>
              </a:rPr>
              <a:t> (RBAC, quotas), and a clean path to </a:t>
            </a:r>
            <a:r>
              <a:rPr b="1" lang="en-US" sz="2000" spc="-1" strike="noStrike">
                <a:solidFill>
                  <a:srgbClr val="000000"/>
                </a:solidFill>
                <a:latin typeface="Arial"/>
              </a:rPr>
              <a:t>GitOps</a:t>
            </a:r>
            <a:r>
              <a:rPr b="0" lang="en-US" sz="2000" spc="-1" strike="noStrike">
                <a:solidFill>
                  <a:srgbClr val="000000"/>
                </a:solidFill>
                <a:latin typeface="Arial"/>
              </a:rPr>
              <a:t> and </a:t>
            </a:r>
            <a:r>
              <a:rPr b="1" lang="en-US" sz="2000" spc="-1" strike="noStrike">
                <a:solidFill>
                  <a:srgbClr val="000000"/>
                </a:solidFill>
                <a:latin typeface="Arial"/>
              </a:rPr>
              <a:t>CDEvents</a:t>
            </a:r>
            <a:r>
              <a:rPr b="0" lang="en-US" sz="2000" spc="-1" strike="noStrike">
                <a:solidFill>
                  <a:srgbClr val="000000"/>
                </a:solidFill>
                <a:latin typeface="Arial"/>
              </a:rPr>
              <a:t>. It reduces toil (no more one-off servers), improves resource utilization (bin-packing), and standardizes release operations across teams.</a:t>
            </a: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a:p>
            <a:pPr marL="216000" indent="0">
              <a:lnSpc>
                <a:spcPct val="100000"/>
              </a:lnSpc>
              <a:buNone/>
            </a:pPr>
            <a:endParaRPr b="0" lang="en-US" sz="2000" spc="-1" strike="noStrike">
              <a:solidFill>
                <a:srgbClr val="000000"/>
              </a:solidFill>
              <a:latin typeface="Arial"/>
            </a:endParaRPr>
          </a:p>
        </p:txBody>
      </p:sp>
      <p:sp>
        <p:nvSpPr>
          <p:cNvPr id="194" name="PlaceHolder 3"/>
          <p:cNvSpPr>
            <a:spLocks noGrp="1"/>
          </p:cNvSpPr>
          <p:nvPr>
            <p:ph type="sldNum" idx="4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EEA9E988-099E-4D17-B91B-9D1F8C8CC20C}"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sldImg"/>
          </p:nvPr>
        </p:nvSpPr>
        <p:spPr>
          <a:xfrm>
            <a:off x="685800" y="1143000"/>
            <a:ext cx="5486040" cy="3085920"/>
          </a:xfrm>
          <a:prstGeom prst="rect">
            <a:avLst/>
          </a:prstGeom>
          <a:ln w="0">
            <a:noFill/>
          </a:ln>
        </p:spPr>
      </p:sp>
      <p:sp>
        <p:nvSpPr>
          <p:cNvPr id="1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pc="-1" strike="noStrike">
                <a:solidFill>
                  <a:srgbClr val="000000"/>
                </a:solidFill>
                <a:latin typeface="Arial"/>
              </a:rPr>
              <a:t>Why run Spark on Kubernetes instead of “simple monoliths”</a:t>
            </a:r>
            <a:endParaRPr b="0" lang="en-US" sz="2000" spc="-1" strike="noStrike">
              <a:solidFill>
                <a:srgbClr val="000000"/>
              </a:solidFill>
              <a:latin typeface="Arial"/>
            </a:endParaRPr>
          </a:p>
          <a:p>
            <a:pPr marL="216000" indent="0">
              <a:lnSpc>
                <a:spcPct val="100000"/>
              </a:lnSpc>
              <a:buNone/>
            </a:pPr>
            <a:r>
              <a:rPr b="0" lang="en-US" sz="2000" spc="-1" strike="noStrike">
                <a:solidFill>
                  <a:srgbClr val="000000"/>
                </a:solidFill>
                <a:latin typeface="Arial"/>
              </a:rPr>
              <a:t>Spark is a </a:t>
            </a:r>
            <a:r>
              <a:rPr b="1" lang="en-US" sz="2000" spc="-1" strike="noStrike">
                <a:solidFill>
                  <a:srgbClr val="000000"/>
                </a:solidFill>
                <a:latin typeface="Arial"/>
              </a:rPr>
              <a:t>fleet</a:t>
            </a:r>
            <a:r>
              <a:rPr b="0" lang="en-US" sz="2000" spc="-1" strike="noStrike">
                <a:solidFill>
                  <a:srgbClr val="000000"/>
                </a:solidFill>
                <a:latin typeface="Arial"/>
              </a:rPr>
              <a:t> workload by nature: a driver coordinates many executors. On a monolithic host or static VM cluster, you battle dependency conflicts, idle capacity, and slow, bespoke operations. On </a:t>
            </a:r>
            <a:r>
              <a:rPr b="1" lang="en-US" sz="2000" spc="-1" strike="noStrike">
                <a:solidFill>
                  <a:srgbClr val="000000"/>
                </a:solidFill>
                <a:latin typeface="Arial"/>
              </a:rPr>
              <a:t>Kubernetes</a:t>
            </a:r>
            <a:r>
              <a:rPr b="0" lang="en-US" sz="2000" spc="-1" strike="noStrike">
                <a:solidFill>
                  <a:srgbClr val="000000"/>
                </a:solidFill>
                <a:latin typeface="Arial"/>
              </a:rPr>
              <a:t>, each Spark app becomes a set of </a:t>
            </a:r>
            <a:r>
              <a:rPr b="1" lang="en-US" sz="2000" spc="-1" strike="noStrike">
                <a:solidFill>
                  <a:srgbClr val="000000"/>
                </a:solidFill>
                <a:latin typeface="Arial"/>
              </a:rPr>
              <a:t>pods</a:t>
            </a:r>
            <a:r>
              <a:rPr b="0" lang="en-US" sz="2000" spc="-1" strike="noStrike">
                <a:solidFill>
                  <a:srgbClr val="000000"/>
                </a:solidFill>
                <a:latin typeface="Arial"/>
              </a:rPr>
              <a:t>: the driver requests executors on demand, gets isolation per job (different Spark/Python versions coexist), and returns resources when done. Platform teams enforce </a:t>
            </a:r>
            <a:r>
              <a:rPr b="1" lang="en-US" sz="2000" spc="-1" strike="noStrike">
                <a:solidFill>
                  <a:srgbClr val="000000"/>
                </a:solidFill>
                <a:latin typeface="Arial"/>
              </a:rPr>
              <a:t>namespaces, quotas, and RBAC</a:t>
            </a:r>
            <a:r>
              <a:rPr b="0" lang="en-US" sz="2000" spc="-1" strike="noStrike">
                <a:solidFill>
                  <a:srgbClr val="000000"/>
                </a:solidFill>
                <a:latin typeface="Arial"/>
              </a:rPr>
              <a:t>; autoscalers add/remove nodes; ops gets unified </a:t>
            </a:r>
            <a:r>
              <a:rPr b="1" lang="en-US" sz="2000" spc="-1" strike="noStrike">
                <a:solidFill>
                  <a:srgbClr val="000000"/>
                </a:solidFill>
                <a:latin typeface="Arial"/>
              </a:rPr>
              <a:t>logging/metrics</a:t>
            </a:r>
            <a:r>
              <a:rPr b="0" lang="en-US" sz="2000" spc="-1" strike="noStrike">
                <a:solidFill>
                  <a:srgbClr val="000000"/>
                </a:solidFill>
                <a:latin typeface="Arial"/>
              </a:rPr>
              <a:t> and reliable </a:t>
            </a:r>
            <a:r>
              <a:rPr b="1" lang="en-US" sz="2000" spc="-1" strike="noStrike">
                <a:solidFill>
                  <a:srgbClr val="000000"/>
                </a:solidFill>
                <a:latin typeface="Arial"/>
              </a:rPr>
              <a:t>rollouts/rollbacks</a:t>
            </a:r>
            <a:r>
              <a:rPr b="0" lang="en-US" sz="2000" spc="-1" strike="noStrike">
                <a:solidFill>
                  <a:srgbClr val="000000"/>
                </a:solidFill>
                <a:latin typeface="Arial"/>
              </a:rPr>
              <a:t>. Net effect: higher utilization, faster delivery, easier multi-tenancy, and a consistent DevOps model shared with the rest of your apps—exactly what big organizations need to scale DataOps safely and cost-effectively.</a:t>
            </a:r>
            <a:endParaRPr b="0" lang="en-US" sz="2000" spc="-1" strike="noStrike">
              <a:solidFill>
                <a:srgbClr val="000000"/>
              </a:solidFill>
              <a:latin typeface="Arial"/>
            </a:endParaRPr>
          </a:p>
        </p:txBody>
      </p:sp>
      <p:sp>
        <p:nvSpPr>
          <p:cNvPr id="197" name="PlaceHolder 3"/>
          <p:cNvSpPr>
            <a:spLocks noGrp="1"/>
          </p:cNvSpPr>
          <p:nvPr>
            <p:ph type="sldNum" idx="4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pc="-1" strike="noStrike">
                <a:solidFill>
                  <a:srgbClr val="000000"/>
                </a:solidFill>
                <a:latin typeface="Times New Roman"/>
              </a:defRPr>
            </a:lvl1pPr>
          </a:lstStyle>
          <a:p>
            <a:pPr indent="0" algn="r">
              <a:lnSpc>
                <a:spcPct val="100000"/>
              </a:lnSpc>
              <a:buNone/>
            </a:pPr>
            <a:fld id="{8320DA13-3361-4C4A-9876-71C467B921D4}" type="slidenum">
              <a:rPr b="0" lang="en-US" sz="1200" spc="-1" strike="noStrike">
                <a:solidFill>
                  <a:srgbClr val="000000"/>
                </a:solidFill>
                <a:latin typeface="Times New Roman"/>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30280" y="2130480"/>
            <a:ext cx="11347200" cy="1469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2ABC05-088C-41AA-80E1-D35D87F81E0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9BD46B99-E67B-408E-8F49-0F78E2D5625C}"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8836EB9D-0FDE-4758-84C3-CB5D80357484}"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3BE3B36-BAA7-470B-AD8E-C3B1181513C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7515D40B-A301-406B-A491-476D708901B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30280" y="2130480"/>
            <a:ext cx="11347200" cy="1469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FAF1B280-526D-4F6D-8854-18059831D616}"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2915564-E4C1-4EF0-9451-3D2D8E2BC43A}"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30280" y="2130480"/>
            <a:ext cx="11347200" cy="1469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5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4DD7D79A-FE76-428F-B797-6B075F6AF9F3}"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06AF57FE-38BC-42D4-B4AD-04EF305DF20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530280" y="2130480"/>
            <a:ext cx="11347200" cy="1469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211B0F45-C772-43CB-A6D5-0136E0852338}"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73AE583-E08A-4181-9FC9-2C547D615B80}"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30280" y="2130480"/>
            <a:ext cx="11347200" cy="146952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 name="PlaceHolder 2"/>
          <p:cNvSpPr>
            <a:spLocks noGrp="1"/>
          </p:cNvSpPr>
          <p:nvPr>
            <p:ph type="dt" idx="1"/>
          </p:nvPr>
        </p:nvSpPr>
        <p:spPr>
          <a:xfrm>
            <a:off x="1918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648320" y="6356520"/>
            <a:ext cx="289512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995472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9FB259F8-65B3-4EF4-ABD6-FAB469B89BC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4" name="Picture 6" descr="Introducing the Continuous Delivery Foundation"/>
          <p:cNvPicPr/>
          <p:nvPr/>
        </p:nvPicPr>
        <p:blipFill>
          <a:blip r:embed="rId2"/>
          <a:stretch/>
        </p:blipFill>
        <p:spPr>
          <a:xfrm>
            <a:off x="10857600" y="0"/>
            <a:ext cx="1342080" cy="993960"/>
          </a:xfrm>
          <a:prstGeom prst="rect">
            <a:avLst/>
          </a:prstGeom>
          <a:ln w="0">
            <a:noFill/>
          </a:ln>
        </p:spPr>
      </p:pic>
      <p:cxnSp>
        <p:nvCxnSpPr>
          <p:cNvPr id="5" name="Straight Connector 7"/>
          <p:cNvCxnSpPr/>
          <p:nvPr/>
        </p:nvCxnSpPr>
        <p:spPr>
          <a:xfrm>
            <a:off x="262080" y="6265080"/>
            <a:ext cx="11667960" cy="360"/>
          </a:xfrm>
          <a:prstGeom prst="straightConnector1">
            <a:avLst/>
          </a:prstGeom>
          <a:ln>
            <a:solidFill>
              <a:srgbClr val="f59240"/>
            </a:solidFill>
            <a:round/>
          </a:ln>
        </p:spPr>
      </p:cxnSp>
      <p:sp>
        <p:nvSpPr>
          <p:cNvPr id="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chemeClr val="dk1"/>
                </a:solidFill>
                <a:latin typeface="Calibri"/>
              </a:rPr>
              <a:t>Second Outline Level</a:t>
            </a:r>
            <a:endParaRPr b="0" lang="en-US" sz="24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chemeClr val="dk1"/>
                </a:solidFill>
                <a:latin typeface="Calibri"/>
              </a:rPr>
              <a:t>Third Outline Level</a:t>
            </a:r>
            <a:endParaRPr b="0" lang="en-US" sz="20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chemeClr val="dk1"/>
                </a:solidFill>
                <a:latin typeface="Calibri"/>
              </a:rPr>
              <a:t>Fourth Outline Level</a:t>
            </a:r>
            <a:endParaRPr b="0" lang="en-US" sz="20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2880"/>
            <a:ext cx="3007800" cy="116172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76" name="PlaceHolder 2"/>
          <p:cNvSpPr>
            <a:spLocks noGrp="1"/>
          </p:cNvSpPr>
          <p:nvPr>
            <p:ph type="body"/>
          </p:nvPr>
        </p:nvSpPr>
        <p:spPr>
          <a:xfrm>
            <a:off x="3575160" y="272880"/>
            <a:ext cx="8394120" cy="585288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77" name="PlaceHolder 3"/>
          <p:cNvSpPr>
            <a:spLocks noGrp="1"/>
          </p:cNvSpPr>
          <p:nvPr>
            <p:ph type="body"/>
          </p:nvPr>
        </p:nvSpPr>
        <p:spPr>
          <a:xfrm>
            <a:off x="457200" y="1434960"/>
            <a:ext cx="3007800" cy="46908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78" name="PlaceHolder 4"/>
          <p:cNvSpPr>
            <a:spLocks noGrp="1"/>
          </p:cNvSpPr>
          <p:nvPr>
            <p:ph type="dt" idx="28"/>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79" name="PlaceHolder 5"/>
          <p:cNvSpPr>
            <a:spLocks noGrp="1"/>
          </p:cNvSpPr>
          <p:nvPr>
            <p:ph type="ftr" idx="29"/>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0" name="PlaceHolder 6"/>
          <p:cNvSpPr>
            <a:spLocks noGrp="1"/>
          </p:cNvSpPr>
          <p:nvPr>
            <p:ph type="sldNum" idx="30"/>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63A0FF17-DECE-49E0-8851-DDF1C8E7FDD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81" name="Picture 7"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82" name="Straight Connector 8"/>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3352680" y="4800600"/>
            <a:ext cx="5486040" cy="566280"/>
          </a:xfrm>
          <a:prstGeom prst="rect">
            <a:avLst/>
          </a:prstGeom>
          <a:noFill/>
          <a:ln w="0">
            <a:noFill/>
          </a:ln>
        </p:spPr>
        <p:txBody>
          <a:bodyPr lIns="91440" rIns="91440" tIns="45720" bIns="45720" anchor="b">
            <a:noAutofit/>
          </a:bodyPr>
          <a:p>
            <a:pPr indent="0" defTabSz="457200">
              <a:lnSpc>
                <a:spcPct val="100000"/>
              </a:lnSpc>
              <a:buNone/>
            </a:pPr>
            <a:r>
              <a:rPr b="1" lang="en-US" sz="2000" spc="-1" strike="noStrike">
                <a:solidFill>
                  <a:schemeClr val="dk1"/>
                </a:solidFill>
                <a:latin typeface="Calibri"/>
              </a:rPr>
              <a:t>CLICK TO EDIT MASTER TITLE STYLE</a:t>
            </a:r>
            <a:endParaRPr b="0" lang="en-US" sz="2000" spc="-1" strike="noStrike">
              <a:solidFill>
                <a:schemeClr val="dk1"/>
              </a:solidFill>
              <a:latin typeface="Calibri"/>
            </a:endParaRPr>
          </a:p>
        </p:txBody>
      </p:sp>
      <p:sp>
        <p:nvSpPr>
          <p:cNvPr id="84" name="PlaceHolder 2"/>
          <p:cNvSpPr>
            <a:spLocks noGrp="1"/>
          </p:cNvSpPr>
          <p:nvPr>
            <p:ph type="body"/>
          </p:nvPr>
        </p:nvSpPr>
        <p:spPr>
          <a:xfrm>
            <a:off x="335268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85" name="PlaceHolder 3"/>
          <p:cNvSpPr>
            <a:spLocks noGrp="1"/>
          </p:cNvSpPr>
          <p:nvPr>
            <p:ph type="body"/>
          </p:nvPr>
        </p:nvSpPr>
        <p:spPr>
          <a:xfrm>
            <a:off x="3352680" y="5367240"/>
            <a:ext cx="5486040" cy="804600"/>
          </a:xfrm>
          <a:prstGeom prst="rect">
            <a:avLst/>
          </a:prstGeom>
          <a:noFill/>
          <a:ln w="0">
            <a:noFill/>
          </a:ln>
        </p:spPr>
        <p:txBody>
          <a:bodyPr lIns="91440" rIns="91440" tIns="45720" bIns="45720" anchor="t">
            <a:noAutofit/>
          </a:bodyPr>
          <a:p>
            <a:pPr indent="0" defTabSz="457200">
              <a:lnSpc>
                <a:spcPct val="100000"/>
              </a:lnSpc>
              <a:spcBef>
                <a:spcPts val="281"/>
              </a:spcBef>
              <a:buNone/>
              <a:tabLst>
                <a:tab algn="l" pos="0"/>
              </a:tabLst>
            </a:pPr>
            <a:r>
              <a:rPr b="0" lang="en-US" sz="1400" spc="-1" strike="noStrike">
                <a:solidFill>
                  <a:schemeClr val="dk1"/>
                </a:solidFill>
                <a:latin typeface="Calibri"/>
              </a:rPr>
              <a:t>Click to edit Master text styles</a:t>
            </a:r>
            <a:endParaRPr b="0" lang="en-US" sz="1400" spc="-1" strike="noStrike">
              <a:solidFill>
                <a:schemeClr val="dk1"/>
              </a:solidFill>
              <a:latin typeface="Calibri"/>
            </a:endParaRPr>
          </a:p>
        </p:txBody>
      </p:sp>
      <p:sp>
        <p:nvSpPr>
          <p:cNvPr id="86" name="PlaceHolder 4"/>
          <p:cNvSpPr>
            <a:spLocks noGrp="1"/>
          </p:cNvSpPr>
          <p:nvPr>
            <p:ph type="dt" idx="31"/>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87" name="PlaceHolder 5"/>
          <p:cNvSpPr>
            <a:spLocks noGrp="1"/>
          </p:cNvSpPr>
          <p:nvPr>
            <p:ph type="ftr" idx="32"/>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8" name="PlaceHolder 6"/>
          <p:cNvSpPr>
            <a:spLocks noGrp="1"/>
          </p:cNvSpPr>
          <p:nvPr>
            <p:ph type="sldNum" idx="33"/>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D2A44899-F50B-4D2D-80D5-02C13417CEC8}"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89" name="Picture 7"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90" name="Straight Connector 8"/>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69"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0" name="PlaceHolder 2"/>
          <p:cNvSpPr>
            <a:spLocks noGrp="1"/>
          </p:cNvSpPr>
          <p:nvPr>
            <p:ph type="body"/>
          </p:nvPr>
        </p:nvSpPr>
        <p:spPr>
          <a:xfrm>
            <a:off x="301680" y="1600200"/>
            <a:ext cx="11667240" cy="452556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1" name="PlaceHolder 3"/>
          <p:cNvSpPr>
            <a:spLocks noGrp="1"/>
          </p:cNvSpPr>
          <p:nvPr>
            <p:ph type="dt" idx="4"/>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2" name="PlaceHolder 4"/>
          <p:cNvSpPr>
            <a:spLocks noGrp="1"/>
          </p:cNvSpPr>
          <p:nvPr>
            <p:ph type="ftr" idx="5"/>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3" name="PlaceHolder 5"/>
          <p:cNvSpPr>
            <a:spLocks noGrp="1"/>
          </p:cNvSpPr>
          <p:nvPr>
            <p:ph type="sldNum" idx="6"/>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04F58F06-A916-438D-8432-A51BFD829ED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14" name="Picture 6"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15" name="Straight Connector 7"/>
          <p:cNvCxnSpPr/>
          <p:nvPr/>
        </p:nvCxnSpPr>
        <p:spPr>
          <a:xfrm>
            <a:off x="262080" y="6265080"/>
            <a:ext cx="11667960" cy="360"/>
          </a:xfrm>
          <a:prstGeom prst="straightConnector1">
            <a:avLst/>
          </a:prstGeom>
          <a:ln>
            <a:solidFill>
              <a:srgbClr val="f59240"/>
            </a:solidFill>
            <a:round/>
          </a:ln>
        </p:spPr>
      </p:cxnSp>
      <p:cxnSp>
        <p:nvCxnSpPr>
          <p:cNvPr id="16" name="Straight Connector 8"/>
          <p:cNvCxnSpPr/>
          <p:nvPr/>
        </p:nvCxnSpPr>
        <p:spPr>
          <a:xfrm>
            <a:off x="262080" y="150516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9912240" y="274680"/>
            <a:ext cx="2057040" cy="5851080"/>
          </a:xfrm>
          <a:prstGeom prst="rect">
            <a:avLst/>
          </a:prstGeom>
          <a:noFill/>
          <a:ln w="0">
            <a:noFill/>
          </a:ln>
        </p:spPr>
        <p:txBody>
          <a:bodyPr lIns="91440" rIns="91440" tIns="45720" bIns="45720" anchor="ctr" vert="eaVert">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457200" y="274680"/>
            <a:ext cx="9299160" cy="5851080"/>
          </a:xfrm>
          <a:prstGeom prst="rect">
            <a:avLst/>
          </a:prstGeom>
          <a:noFill/>
          <a:ln w="0">
            <a:noFill/>
          </a:ln>
        </p:spPr>
        <p:txBody>
          <a:bodyPr lIns="91440" rIns="91440" tIns="45720" bIns="45720" anchor="t" vert="eaVe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19" name="PlaceHolder 3"/>
          <p:cNvSpPr>
            <a:spLocks noGrp="1"/>
          </p:cNvSpPr>
          <p:nvPr>
            <p:ph type="dt" idx="7"/>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8"/>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9"/>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12958515-833E-41C9-BC10-44CA2C80762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22" name="Picture 6"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23" name="Straight Connector 7"/>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25" name="PlaceHolder 2"/>
          <p:cNvSpPr>
            <a:spLocks noGrp="1"/>
          </p:cNvSpPr>
          <p:nvPr>
            <p:ph type="body"/>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Click to edit Master text styles</a:t>
            </a:r>
            <a:endParaRPr b="0" lang="en-US" sz="3200" spc="-1" strike="noStrike">
              <a:solidFill>
                <a:schemeClr val="dk1"/>
              </a:solidFill>
              <a:latin typeface="Calibri"/>
            </a:endParaRPr>
          </a:p>
          <a:p>
            <a:pPr lvl="1" marL="743040" indent="-285840" defTabSz="457200">
              <a:lnSpc>
                <a:spcPct val="100000"/>
              </a:lnSpc>
              <a:spcBef>
                <a:spcPts val="561"/>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457200">
              <a:lnSpc>
                <a:spcPct val="100000"/>
              </a:lnSpc>
              <a:spcBef>
                <a:spcPts val="47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26" name="PlaceHolder 3"/>
          <p:cNvSpPr>
            <a:spLocks noGrp="1"/>
          </p:cNvSpPr>
          <p:nvPr>
            <p:ph type="dt" idx="10"/>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1"/>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2"/>
          </p:nvPr>
        </p:nvSpPr>
        <p:spPr>
          <a:xfrm>
            <a:off x="9835920" y="6356520"/>
            <a:ext cx="124344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091B893E-F1DC-4A5B-890A-064B75B559D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29" name="Picture 6"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30" name="Straight Connector 9"/>
          <p:cNvCxnSpPr/>
          <p:nvPr/>
        </p:nvCxnSpPr>
        <p:spPr>
          <a:xfrm>
            <a:off x="301680" y="1508760"/>
            <a:ext cx="11667960" cy="360"/>
          </a:xfrm>
          <a:prstGeom prst="straightConnector1">
            <a:avLst/>
          </a:prstGeom>
          <a:ln>
            <a:solidFill>
              <a:srgbClr val="f59240"/>
            </a:solidFill>
            <a:round/>
          </a:ln>
        </p:spPr>
      </p:cxnSp>
      <p:cxnSp>
        <p:nvCxnSpPr>
          <p:cNvPr id="31" name="Straight Connector 10"/>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a:noFill/>
          <a:ln w="0">
            <a:noFill/>
          </a:ln>
        </p:spPr>
        <p:txBody>
          <a:bodyPr lIns="91440" rIns="91440" tIns="45720" bIns="45720" anchor="t">
            <a:noAutofit/>
          </a:bodyPr>
          <a:p>
            <a:pPr indent="0" defTabSz="457200">
              <a:lnSpc>
                <a:spcPct val="100000"/>
              </a:lnSpc>
              <a:buNone/>
            </a:pPr>
            <a:r>
              <a:rPr b="1" lang="en-US" sz="4000" spc="-1" strike="noStrike" cap="all">
                <a:solidFill>
                  <a:schemeClr val="dk1"/>
                </a:solidFill>
                <a:latin typeface="Calibri"/>
              </a:rPr>
              <a:t>Click to edit Master title style</a:t>
            </a:r>
            <a:endParaRPr b="0" lang="en-US" sz="4000" spc="-1" strike="noStrike">
              <a:solidFill>
                <a:schemeClr val="dk1"/>
              </a:solidFill>
              <a:latin typeface="Calibri"/>
            </a:endParaRPr>
          </a:p>
        </p:txBody>
      </p:sp>
      <p:sp>
        <p:nvSpPr>
          <p:cNvPr id="35" name="PlaceHolder 2"/>
          <p:cNvSpPr>
            <a:spLocks noGrp="1"/>
          </p:cNvSpPr>
          <p:nvPr>
            <p:ph type="body"/>
          </p:nvPr>
        </p:nvSpPr>
        <p:spPr>
          <a:xfrm>
            <a:off x="722160" y="2906640"/>
            <a:ext cx="7772040" cy="1499760"/>
          </a:xfrm>
          <a:prstGeom prst="rect">
            <a:avLst/>
          </a:prstGeom>
          <a:noFill/>
          <a:ln w="0">
            <a:noFill/>
          </a:ln>
        </p:spPr>
        <p:txBody>
          <a:bodyPr lIns="91440" rIns="91440" tIns="45720" bIns="45720" anchor="b">
            <a:noAutofit/>
          </a:bodyPr>
          <a:p>
            <a:pPr indent="0" defTabSz="457200">
              <a:lnSpc>
                <a:spcPct val="100000"/>
              </a:lnSpc>
              <a:spcBef>
                <a:spcPts val="400"/>
              </a:spcBef>
              <a:buNone/>
              <a:tabLst>
                <a:tab algn="l" pos="0"/>
              </a:tabLst>
            </a:pPr>
            <a:r>
              <a:rPr b="0" lang="en-US" sz="2000" spc="-1" strike="noStrike">
                <a:solidFill>
                  <a:schemeClr val="dk1">
                    <a:tint val="75000"/>
                  </a:schemeClr>
                </a:solidFill>
                <a:latin typeface="Calibri"/>
              </a:rPr>
              <a:t>Click to edit Master text styles</a:t>
            </a:r>
            <a:endParaRPr b="0" lang="en-US" sz="2000" spc="-1" strike="noStrike">
              <a:solidFill>
                <a:schemeClr val="dk1"/>
              </a:solidFill>
              <a:latin typeface="Calibri"/>
            </a:endParaRPr>
          </a:p>
        </p:txBody>
      </p:sp>
      <p:sp>
        <p:nvSpPr>
          <p:cNvPr id="36" name="PlaceHolder 3"/>
          <p:cNvSpPr>
            <a:spLocks noGrp="1"/>
          </p:cNvSpPr>
          <p:nvPr>
            <p:ph type="dt" idx="13"/>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7" name="PlaceHolder 4"/>
          <p:cNvSpPr>
            <a:spLocks noGrp="1"/>
          </p:cNvSpPr>
          <p:nvPr>
            <p:ph type="ftr" idx="14"/>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8" name="PlaceHolder 5"/>
          <p:cNvSpPr>
            <a:spLocks noGrp="1"/>
          </p:cNvSpPr>
          <p:nvPr>
            <p:ph type="sldNum" idx="15"/>
          </p:nvPr>
        </p:nvSpPr>
        <p:spPr>
          <a:xfrm>
            <a:off x="9835920" y="6356520"/>
            <a:ext cx="213336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12E327F-0238-4406-821D-F2C54EDC13D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39" name="Picture 6" descr="Introducing the Continuous Delivery Foundation"/>
          <p:cNvPicPr/>
          <p:nvPr/>
        </p:nvPicPr>
        <p:blipFill>
          <a:blip r:embed="rId2"/>
          <a:stretch/>
        </p:blipFill>
        <p:spPr>
          <a:xfrm>
            <a:off x="10918080" y="0"/>
            <a:ext cx="1273320" cy="943200"/>
          </a:xfrm>
          <a:prstGeom prst="rect">
            <a:avLst/>
          </a:prstGeom>
          <a:ln w="0">
            <a:noFill/>
          </a:ln>
        </p:spPr>
      </p:pic>
      <p:cxnSp>
        <p:nvCxnSpPr>
          <p:cNvPr id="40" name="Straight Connector 7"/>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42" name="PlaceHolder 2"/>
          <p:cNvSpPr>
            <a:spLocks noGrp="1"/>
          </p:cNvSpPr>
          <p:nvPr>
            <p:ph type="body"/>
          </p:nvPr>
        </p:nvSpPr>
        <p:spPr>
          <a:xfrm>
            <a:off x="301680" y="1591200"/>
            <a:ext cx="5778720" cy="453492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3"/>
          <p:cNvSpPr>
            <a:spLocks noGrp="1"/>
          </p:cNvSpPr>
          <p:nvPr>
            <p:ph type="body"/>
          </p:nvPr>
        </p:nvSpPr>
        <p:spPr>
          <a:xfrm>
            <a:off x="6181200" y="1600200"/>
            <a:ext cx="5778720" cy="4525560"/>
          </a:xfrm>
          <a:prstGeom prst="rect">
            <a:avLst/>
          </a:prstGeom>
          <a:noFill/>
          <a:ln w="0">
            <a:noFill/>
          </a:ln>
        </p:spPr>
        <p:txBody>
          <a:bodyPr lIns="91440" rIns="91440" tIns="45720" bIns="45720" anchor="t">
            <a:noAutofit/>
          </a:bodyPr>
          <a:p>
            <a:pPr marL="343080" indent="-343080" defTabSz="457200">
              <a:lnSpc>
                <a:spcPct val="100000"/>
              </a:lnSpc>
              <a:spcBef>
                <a:spcPts val="561"/>
              </a:spcBef>
              <a:buClr>
                <a:srgbClr val="000000"/>
              </a:buClr>
              <a:buFont typeface="Arial"/>
              <a:buChar char="•"/>
            </a:pPr>
            <a:r>
              <a:rPr b="0" lang="en-US" sz="2800" spc="-1" strike="noStrike">
                <a:solidFill>
                  <a:schemeClr val="dk1"/>
                </a:solidFill>
                <a:latin typeface="Calibri"/>
              </a:rPr>
              <a:t>Click to edit Master text styles</a:t>
            </a:r>
            <a:endParaRPr b="0" lang="en-US" sz="2800" spc="-1" strike="noStrike">
              <a:solidFill>
                <a:schemeClr val="dk1"/>
              </a:solidFill>
              <a:latin typeface="Calibri"/>
            </a:endParaRPr>
          </a:p>
          <a:p>
            <a:pPr lvl="1" marL="743040" indent="-285840" defTabSz="457200">
              <a:lnSpc>
                <a:spcPct val="100000"/>
              </a:lnSpc>
              <a:spcBef>
                <a:spcPts val="47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457200">
              <a:lnSpc>
                <a:spcPct val="100000"/>
              </a:lnSpc>
              <a:spcBef>
                <a:spcPts val="400"/>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4" name="PlaceHolder 4"/>
          <p:cNvSpPr>
            <a:spLocks noGrp="1"/>
          </p:cNvSpPr>
          <p:nvPr>
            <p:ph type="dt" idx="16"/>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5" name="PlaceHolder 5"/>
          <p:cNvSpPr>
            <a:spLocks noGrp="1"/>
          </p:cNvSpPr>
          <p:nvPr>
            <p:ph type="ftr" idx="17"/>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6" name="PlaceHolder 6"/>
          <p:cNvSpPr>
            <a:spLocks noGrp="1"/>
          </p:cNvSpPr>
          <p:nvPr>
            <p:ph type="sldNum" idx="18"/>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16B8843-17D2-49BB-81FE-F888A6E8664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47" name="Picture 7"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48" name="Straight Connector 8"/>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53" name="PlaceHolder 2"/>
          <p:cNvSpPr>
            <a:spLocks noGrp="1"/>
          </p:cNvSpPr>
          <p:nvPr>
            <p:ph type="body"/>
          </p:nvPr>
        </p:nvSpPr>
        <p:spPr>
          <a:xfrm>
            <a:off x="301680" y="1535040"/>
            <a:ext cx="565056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54" name="PlaceHolder 3"/>
          <p:cNvSpPr>
            <a:spLocks noGrp="1"/>
          </p:cNvSpPr>
          <p:nvPr>
            <p:ph type="body"/>
          </p:nvPr>
        </p:nvSpPr>
        <p:spPr>
          <a:xfrm>
            <a:off x="301680" y="2174760"/>
            <a:ext cx="565056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55" name="PlaceHolder 4"/>
          <p:cNvSpPr>
            <a:spLocks noGrp="1"/>
          </p:cNvSpPr>
          <p:nvPr>
            <p:ph type="body"/>
          </p:nvPr>
        </p:nvSpPr>
        <p:spPr>
          <a:xfrm>
            <a:off x="6026040" y="1533960"/>
            <a:ext cx="5943240" cy="639360"/>
          </a:xfrm>
          <a:prstGeom prst="rect">
            <a:avLst/>
          </a:prstGeom>
          <a:noFill/>
          <a:ln w="0">
            <a:noFill/>
          </a:ln>
        </p:spPr>
        <p:txBody>
          <a:bodyPr lIns="91440" rIns="91440" tIns="45720" bIns="45720" anchor="b">
            <a:noAutofit/>
          </a:bodyPr>
          <a:p>
            <a:pPr indent="0" defTabSz="457200">
              <a:lnSpc>
                <a:spcPct val="100000"/>
              </a:lnSpc>
              <a:spcBef>
                <a:spcPts val="479"/>
              </a:spcBef>
              <a:buNone/>
              <a:tabLst>
                <a:tab algn="l" pos="0"/>
              </a:tabLst>
            </a:pPr>
            <a:r>
              <a:rPr b="1" lang="en-US" sz="2400" spc="-1" strike="noStrike">
                <a:solidFill>
                  <a:schemeClr val="dk1"/>
                </a:solidFill>
                <a:latin typeface="Calibri"/>
              </a:rPr>
              <a:t>Click to edit Master text styles</a:t>
            </a:r>
            <a:endParaRPr b="0" lang="en-US" sz="2400" spc="-1" strike="noStrike">
              <a:solidFill>
                <a:schemeClr val="dk1"/>
              </a:solidFill>
              <a:latin typeface="Calibri"/>
            </a:endParaRPr>
          </a:p>
        </p:txBody>
      </p:sp>
      <p:sp>
        <p:nvSpPr>
          <p:cNvPr id="56" name="PlaceHolder 5"/>
          <p:cNvSpPr>
            <a:spLocks noGrp="1"/>
          </p:cNvSpPr>
          <p:nvPr>
            <p:ph type="body"/>
          </p:nvPr>
        </p:nvSpPr>
        <p:spPr>
          <a:xfrm>
            <a:off x="6026040" y="2173680"/>
            <a:ext cx="5943240" cy="3951000"/>
          </a:xfrm>
          <a:prstGeom prst="rect">
            <a:avLst/>
          </a:prstGeom>
          <a:noFill/>
          <a:ln w="0">
            <a:noFill/>
          </a:ln>
        </p:spPr>
        <p:txBody>
          <a:bodyPr lIns="91440" rIns="91440" tIns="45720" bIns="45720" anchor="t">
            <a:noAutofit/>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Click to edit Master text styles</a:t>
            </a:r>
            <a:endParaRPr b="0" lang="en-US" sz="2400" spc="-1" strike="noStrike">
              <a:solidFill>
                <a:schemeClr val="dk1"/>
              </a:solidFill>
              <a:latin typeface="Calibri"/>
            </a:endParaRPr>
          </a:p>
          <a:p>
            <a:pPr lvl="1" marL="743040" indent="-285840" defTabSz="457200">
              <a:lnSpc>
                <a:spcPct val="100000"/>
              </a:lnSpc>
              <a:spcBef>
                <a:spcPts val="400"/>
              </a:spcBef>
              <a:buClr>
                <a:srgbClr val="000000"/>
              </a:buClr>
              <a:buFont typeface="Arial"/>
              <a:buChar char="–"/>
            </a:pPr>
            <a:r>
              <a:rPr b="0" lang="en-US" sz="2000" spc="-1" strike="noStrike">
                <a:solidFill>
                  <a:schemeClr val="dk1"/>
                </a:solidFill>
                <a:latin typeface="Calibri"/>
              </a:rPr>
              <a:t>Second level</a:t>
            </a:r>
            <a:endParaRPr b="0" lang="en-US" sz="2000" spc="-1" strike="noStrike">
              <a:solidFill>
                <a:schemeClr val="dk1"/>
              </a:solidFill>
              <a:latin typeface="Calibri"/>
            </a:endParaRPr>
          </a:p>
          <a:p>
            <a:pPr lvl="2" marL="1143000" indent="-228600" defTabSz="457200">
              <a:lnSpc>
                <a:spcPct val="100000"/>
              </a:lnSpc>
              <a:spcBef>
                <a:spcPts val="360"/>
              </a:spcBef>
              <a:buClr>
                <a:srgbClr val="000000"/>
              </a:buClr>
              <a:buFont typeface="Arial"/>
              <a:buChar char="•"/>
            </a:pPr>
            <a:r>
              <a:rPr b="0" lang="en-US" sz="1800" spc="-1" strike="noStrike">
                <a:solidFill>
                  <a:schemeClr val="dk1"/>
                </a:solidFill>
                <a:latin typeface="Calibri"/>
              </a:rPr>
              <a:t>Third level</a:t>
            </a:r>
            <a:endParaRPr b="0" lang="en-US" sz="1800" spc="-1" strike="noStrike">
              <a:solidFill>
                <a:schemeClr val="dk1"/>
              </a:solidFill>
              <a:latin typeface="Calibri"/>
            </a:endParaRPr>
          </a:p>
          <a:p>
            <a:pPr lvl="3" marL="16002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Fourth level</a:t>
            </a:r>
            <a:endParaRPr b="0" lang="en-US" sz="1600" spc="-1" strike="noStrike">
              <a:solidFill>
                <a:schemeClr val="dk1"/>
              </a:solidFill>
              <a:latin typeface="Calibri"/>
            </a:endParaRPr>
          </a:p>
          <a:p>
            <a:pPr lvl="4" marL="2057400" indent="-228600" defTabSz="457200">
              <a:lnSpc>
                <a:spcPct val="100000"/>
              </a:lnSpc>
              <a:spcBef>
                <a:spcPts val="320"/>
              </a:spcBef>
              <a:buClr>
                <a:srgbClr val="000000"/>
              </a:buClr>
              <a:buFont typeface="Arial"/>
              <a:buChar char="»"/>
            </a:pPr>
            <a:r>
              <a:rPr b="0" lang="en-US" sz="1600" spc="-1" strike="noStrike">
                <a:solidFill>
                  <a:schemeClr val="dk1"/>
                </a:solidFill>
                <a:latin typeface="Calibri"/>
              </a:rPr>
              <a:t>Fifth level</a:t>
            </a:r>
            <a:endParaRPr b="0" lang="en-US" sz="1600" spc="-1" strike="noStrike">
              <a:solidFill>
                <a:schemeClr val="dk1"/>
              </a:solidFill>
              <a:latin typeface="Calibri"/>
            </a:endParaRPr>
          </a:p>
        </p:txBody>
      </p:sp>
      <p:sp>
        <p:nvSpPr>
          <p:cNvPr id="57" name="PlaceHolder 6"/>
          <p:cNvSpPr>
            <a:spLocks noGrp="1"/>
          </p:cNvSpPr>
          <p:nvPr>
            <p:ph type="dt" idx="19"/>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7"/>
          <p:cNvSpPr>
            <a:spLocks noGrp="1"/>
          </p:cNvSpPr>
          <p:nvPr>
            <p:ph type="ftr" idx="20"/>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8"/>
          <p:cNvSpPr>
            <a:spLocks noGrp="1"/>
          </p:cNvSpPr>
          <p:nvPr>
            <p:ph type="sldNum" idx="21"/>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941719C4-5867-4D0C-A1B9-0DA360CD988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60" name="Picture 9"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61" name="Straight Connector 10"/>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CLICK TO EDIT MASTER TITLE STYLE</a:t>
            </a:r>
            <a:endParaRPr b="0" lang="en-US" sz="4400" spc="-1" strike="noStrike">
              <a:solidFill>
                <a:schemeClr val="dk1"/>
              </a:solidFill>
              <a:latin typeface="Calibri"/>
            </a:endParaRPr>
          </a:p>
        </p:txBody>
      </p:sp>
      <p:sp>
        <p:nvSpPr>
          <p:cNvPr id="63" name="PlaceHolder 2"/>
          <p:cNvSpPr>
            <a:spLocks noGrp="1"/>
          </p:cNvSpPr>
          <p:nvPr>
            <p:ph type="dt" idx="22"/>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3"/>
          <p:cNvSpPr>
            <a:spLocks noGrp="1"/>
          </p:cNvSpPr>
          <p:nvPr>
            <p:ph type="ftr" idx="23"/>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4"/>
          <p:cNvSpPr>
            <a:spLocks noGrp="1"/>
          </p:cNvSpPr>
          <p:nvPr>
            <p:ph type="sldNum" idx="24"/>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E8B15700-CC1E-4063-B84E-0C1159258A4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66" name="Picture 5"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67" name="Straight Connector 6"/>
          <p:cNvCxnSpPr/>
          <p:nvPr/>
        </p:nvCxnSpPr>
        <p:spPr>
          <a:xfrm>
            <a:off x="262080" y="6265080"/>
            <a:ext cx="11667960" cy="360"/>
          </a:xfrm>
          <a:prstGeom prst="straightConnector1">
            <a:avLst/>
          </a:prstGeom>
          <a:ln>
            <a:solidFill>
              <a:srgbClr val="f59240"/>
            </a:solidFill>
            <a:round/>
          </a:ln>
        </p:spPr>
      </p:cxnSp>
      <p:cxnSp>
        <p:nvCxnSpPr>
          <p:cNvPr id="68" name="Straight Connector 7"/>
          <p:cNvCxnSpPr/>
          <p:nvPr/>
        </p:nvCxnSpPr>
        <p:spPr>
          <a:xfrm>
            <a:off x="301680" y="150516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0" name="PlaceHolder 1"/>
          <p:cNvSpPr>
            <a:spLocks noGrp="1"/>
          </p:cNvSpPr>
          <p:nvPr>
            <p:ph type="dt" idx="25"/>
          </p:nvPr>
        </p:nvSpPr>
        <p:spPr>
          <a:xfrm>
            <a:off x="301680" y="6356520"/>
            <a:ext cx="2133360" cy="364680"/>
          </a:xfrm>
          <a:prstGeom prst="rect">
            <a:avLst/>
          </a:prstGeom>
          <a:noFill/>
          <a:ln w="0">
            <a:noFill/>
          </a:ln>
        </p:spPr>
        <p:txBody>
          <a:bodyPr lIns="91440" rIns="91440" tIns="45720" bIns="45720" anchor="ctr">
            <a:noAutofit/>
          </a:bodyPr>
          <a:lstStyle>
            <a:lvl1pPr indent="0" defTabSz="457200">
              <a:lnSpc>
                <a:spcPct val="100000"/>
              </a:lnSpc>
              <a:buNone/>
              <a:defRPr b="0" lang="en-US" sz="1200" spc="-1" strike="noStrike">
                <a:solidFill>
                  <a:schemeClr val="dk1">
                    <a:tint val="75000"/>
                  </a:schemeClr>
                </a:solidFill>
                <a:latin typeface="Calibri"/>
              </a:defRPr>
            </a:lvl1pPr>
          </a:lstStyle>
          <a:p>
            <a:pPr indent="0" defTabSz="4572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71" name="PlaceHolder 2"/>
          <p:cNvSpPr>
            <a:spLocks noGrp="1"/>
          </p:cNvSpPr>
          <p:nvPr>
            <p:ph type="ftr" idx="26"/>
          </p:nvPr>
        </p:nvSpPr>
        <p:spPr>
          <a:xfrm>
            <a:off x="2688480" y="6356520"/>
            <a:ext cx="694908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2" name="PlaceHolder 3"/>
          <p:cNvSpPr>
            <a:spLocks noGrp="1"/>
          </p:cNvSpPr>
          <p:nvPr>
            <p:ph type="sldNum" idx="27"/>
          </p:nvPr>
        </p:nvSpPr>
        <p:spPr>
          <a:xfrm>
            <a:off x="9835920" y="6356520"/>
            <a:ext cx="1535400" cy="364680"/>
          </a:xfrm>
          <a:prstGeom prst="rect">
            <a:avLst/>
          </a:prstGeom>
          <a:noFill/>
          <a:ln w="0">
            <a:noFill/>
          </a:ln>
        </p:spPr>
        <p:txBody>
          <a:bodyPr lIns="91440" rIns="91440" tIns="45720" bIns="45720" anchor="ctr">
            <a:noAutofit/>
          </a:bodyPr>
          <a:lstStyle>
            <a:lvl1pPr indent="0" algn="r" defTabSz="457200">
              <a:lnSpc>
                <a:spcPct val="100000"/>
              </a:lnSpc>
              <a:buNone/>
              <a:defRPr b="0" lang="en-US" sz="1200" spc="-1" strike="noStrike">
                <a:solidFill>
                  <a:schemeClr val="dk1">
                    <a:tint val="75000"/>
                  </a:schemeClr>
                </a:solidFill>
                <a:latin typeface="Calibri"/>
              </a:defRPr>
            </a:lvl1pPr>
          </a:lstStyle>
          <a:p>
            <a:pPr indent="0" algn="r" defTabSz="457200">
              <a:lnSpc>
                <a:spcPct val="100000"/>
              </a:lnSpc>
              <a:buNone/>
            </a:pPr>
            <a:fld id="{B395939A-DFAE-4E48-9C17-68FFA33FD87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pic>
        <p:nvPicPr>
          <p:cNvPr id="73" name="Picture 4" descr="Introducing the Continuous Delivery Foundation"/>
          <p:cNvPicPr/>
          <p:nvPr/>
        </p:nvPicPr>
        <p:blipFill>
          <a:blip r:embed="rId2"/>
          <a:stretch/>
        </p:blipFill>
        <p:spPr>
          <a:xfrm>
            <a:off x="11371680" y="6265440"/>
            <a:ext cx="657000" cy="486720"/>
          </a:xfrm>
          <a:prstGeom prst="rect">
            <a:avLst/>
          </a:prstGeom>
          <a:ln w="0">
            <a:noFill/>
          </a:ln>
        </p:spPr>
      </p:pic>
      <p:cxnSp>
        <p:nvCxnSpPr>
          <p:cNvPr id="74" name="Straight Connector 5"/>
          <p:cNvCxnSpPr/>
          <p:nvPr/>
        </p:nvCxnSpPr>
        <p:spPr>
          <a:xfrm>
            <a:off x="262080" y="6265080"/>
            <a:ext cx="11667960" cy="360"/>
          </a:xfrm>
          <a:prstGeom prst="straightConnector1">
            <a:avLst/>
          </a:prstGeom>
          <a:ln>
            <a:solidFill>
              <a:srgbClr val="f59240"/>
            </a:solidFill>
            <a:round/>
          </a:ln>
        </p:spPr>
      </p:cxnSp>
    </p:spTree>
  </p:cSld>
  <p:clrMap bg1="lt1" bg2="lt2" tx1="dk1" tx2="dk2" accent1="accent1" accent2="accent2" accent3="accent3" accent4="accent4" accent5="accent5" accent6="accent6" hlink="hlink" folHlink="folHlink"/>
  <p:sldLayoutIdLst>
    <p:sldLayoutId id="214748366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svg"/><Relationship Id="rId3" Type="http://schemas.openxmlformats.org/officeDocument/2006/relationships/slideLayout" Target="../slideLayouts/slideLayout4.xml"/><Relationship Id="rId4"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subTitle"/>
          </p:nvPr>
        </p:nvSpPr>
        <p:spPr>
          <a:xfrm>
            <a:off x="1512360" y="3886200"/>
            <a:ext cx="9344880" cy="1752120"/>
          </a:xfrm>
          <a:prstGeom prst="rect">
            <a:avLst/>
          </a:prstGeom>
          <a:noFill/>
          <a:ln w="0">
            <a:noFill/>
          </a:ln>
        </p:spPr>
        <p:txBody>
          <a:bodyPr lIns="91440" rIns="91440" tIns="45720" bIns="45720" anchor="t">
            <a:noAutofit/>
          </a:bodyPr>
          <a:p>
            <a:pPr algn="ctr"/>
            <a:endParaRPr b="0" lang="en-US" sz="3200" spc="-1" strike="noStrike">
              <a:solidFill>
                <a:schemeClr val="dk1">
                  <a:tint val="75000"/>
                </a:schemeClr>
              </a:solidFill>
              <a:latin typeface="Calibri"/>
            </a:endParaRPr>
          </a:p>
        </p:txBody>
      </p:sp>
      <p:sp>
        <p:nvSpPr>
          <p:cNvPr id="98" name="PlaceHolder 2"/>
          <p:cNvSpPr>
            <a:spLocks noGrp="1"/>
          </p:cNvSpPr>
          <p:nvPr>
            <p:ph type="title"/>
          </p:nvPr>
        </p:nvSpPr>
        <p:spPr>
          <a:xfrm>
            <a:off x="530280" y="2130480"/>
            <a:ext cx="11347200" cy="1469520"/>
          </a:xfrm>
          <a:prstGeom prst="rect">
            <a:avLst/>
          </a:prstGeom>
          <a:noFill/>
          <a:ln w="0">
            <a:noFill/>
          </a:ln>
        </p:spPr>
        <p:txBody>
          <a:bodyPr lIns="91440" rIns="91440" tIns="45720" bIns="45720" anchor="ctr">
            <a:noAutofit/>
          </a:bodyPr>
          <a:p>
            <a:pPr indent="0">
              <a:buNone/>
            </a:pPr>
            <a:endParaRPr b="1" lang="en-US" sz="4400" spc="-1" strike="noStrike">
              <a:solidFill>
                <a:schemeClr val="dk1"/>
              </a:solidFill>
              <a:latin typeface="Calibri"/>
            </a:endParaRPr>
          </a:p>
        </p:txBody>
      </p:sp>
      <p:pic>
        <p:nvPicPr>
          <p:cNvPr id="99" name="Picture 2" descr="Workshops - CD Foundation"/>
          <p:cNvPicPr/>
          <p:nvPr/>
        </p:nvPicPr>
        <p:blipFill>
          <a:blip r:embed="rId1"/>
          <a:stretch/>
        </p:blipFill>
        <p:spPr>
          <a:xfrm>
            <a:off x="0" y="234000"/>
            <a:ext cx="12189600" cy="638928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CD Blueprint for Spark</a:t>
            </a:r>
            <a:endParaRPr b="0" lang="en-US" sz="4400" spc="-1" strike="noStrike">
              <a:solidFill>
                <a:schemeClr val="dk1"/>
              </a:solidFill>
              <a:latin typeface="Calibri"/>
            </a:endParaRPr>
          </a:p>
        </p:txBody>
      </p:sp>
      <p:sp>
        <p:nvSpPr>
          <p:cNvPr id="123"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Flow: commit → CI build (image/jar) → tests (code+data+deps) → SBOM &amp; sign → CD apply → observe &amp; rollback</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CDF fit: Tekton/Jenkins pipelines • CDEvents • SBOM/provenance inventory</a:t>
            </a:r>
            <a:endParaRPr b="0" lang="en-US" sz="3200" spc="-1" strike="noStrike">
              <a:solidFill>
                <a:schemeClr val="dk1"/>
              </a:solidFill>
              <a:latin typeface="Calibri"/>
            </a:endParaRPr>
          </a:p>
        </p:txBody>
      </p:sp>
      <p:pic>
        <p:nvPicPr>
          <p:cNvPr id="124" name="Picture 4" descr=""/>
          <p:cNvPicPr/>
          <p:nvPr/>
        </p:nvPicPr>
        <p:blipFill>
          <a:blip r:embed="rId1"/>
          <a:stretch/>
        </p:blipFill>
        <p:spPr>
          <a:xfrm>
            <a:off x="1732680" y="3849840"/>
            <a:ext cx="8324640" cy="2276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CD Blueprint for Spark</a:t>
            </a:r>
            <a:endParaRPr b="0" lang="en-US" sz="4400" spc="-1" strike="noStrike">
              <a:solidFill>
                <a:schemeClr val="dk1"/>
              </a:solidFill>
              <a:latin typeface="Calibri"/>
            </a:endParaRPr>
          </a:p>
        </p:txBody>
      </p:sp>
      <p:sp>
        <p:nvSpPr>
          <p:cNvPr id="126" name="Rounded Rectangle 2"/>
          <p:cNvSpPr/>
          <p:nvPr/>
        </p:nvSpPr>
        <p:spPr>
          <a:xfrm>
            <a:off x="301680" y="1594800"/>
            <a:ext cx="11667240" cy="4605120"/>
          </a:xfrm>
          <a:prstGeom prst="roundRect">
            <a:avLst>
              <a:gd name="adj" fmla="val 16667"/>
            </a:avLst>
          </a:prstGeom>
          <a:solidFill>
            <a:schemeClr val="accent1">
              <a:lumMod val="15000"/>
              <a:lumOff val="85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r>
              <a:rPr b="1" lang="en-US" sz="2200" spc="-1" strike="noStrike">
                <a:solidFill>
                  <a:schemeClr val="dk1"/>
                </a:solidFill>
                <a:latin typeface="Courier New"/>
              </a:rPr>
              <a:t>Git push  →  CI (build &amp; test)  →  OCI Registry (image + SBOM +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	</a:t>
            </a:r>
            <a:r>
              <a:rPr b="1" lang="en-US" sz="2200" spc="-1" strike="noStrike">
                <a:solidFill>
                  <a:schemeClr val="dk1"/>
                </a:solidFill>
                <a:latin typeface="Courier New"/>
              </a:rPr>
              <a:t>signature)</a:t>
            </a:r>
            <a:br>
              <a:rPr sz="2200"/>
            </a:br>
            <a:r>
              <a:rPr b="1" lang="en-US" sz="2200" spc="-1" strike="noStrike">
                <a:solidFill>
                  <a:schemeClr val="dk1"/>
                </a:solidFill>
                <a:latin typeface="Courier New"/>
              </a:rPr>
              <a:t>                         │</a:t>
            </a:r>
            <a:br>
              <a:rPr sz="2200"/>
            </a:br>
            <a:r>
              <a:rPr b="1" lang="en-US" sz="2200" spc="-1" strike="noStrike">
                <a:solidFill>
                  <a:schemeClr val="dk1"/>
                </a:solidFill>
                <a:latin typeface="Courier New"/>
              </a:rPr>
              <a:t>                CDEvents: artifact.published</a:t>
            </a:r>
            <a:br>
              <a:rPr sz="2200"/>
            </a:br>
            <a:r>
              <a:rPr b="1" lang="en-US" sz="2200" spc="-1" strike="noStrike">
                <a:solidFill>
                  <a:schemeClr val="dk1"/>
                </a:solidFill>
                <a:latin typeface="Courier New"/>
              </a:rPr>
              <a:t>                         ▼</a:t>
            </a:r>
            <a:br>
              <a:rPr sz="2200"/>
            </a:br>
            <a:r>
              <a:rPr b="1" lang="en-US" sz="2200" spc="-1" strike="noStrike">
                <a:solidFill>
                  <a:schemeClr val="dk1"/>
                </a:solidFill>
                <a:latin typeface="Courier New"/>
              </a:rPr>
              <a:t>                   CD Pipeline (promote/apply)</a:t>
            </a:r>
            <a:br>
              <a:rPr sz="2200"/>
            </a:br>
            <a:r>
              <a:rPr b="1" lang="en-US" sz="2200" spc="-1" strike="noStrike">
                <a:solidFill>
                  <a:schemeClr val="dk1"/>
                </a:solidFill>
                <a:latin typeface="Courier New"/>
              </a:rPr>
              <a:t>                         ▼</a:t>
            </a:r>
            <a:br>
              <a:rPr sz="2200"/>
            </a:br>
            <a:r>
              <a:rPr b="1" lang="en-US" sz="2200" spc="-1" strike="noStrike">
                <a:solidFill>
                  <a:schemeClr val="dk1"/>
                </a:solidFill>
                <a:latin typeface="Courier New"/>
              </a:rPr>
              <a:t>Kubernetes Runtime: Spark Job / CronJob / SparkApplication</a:t>
            </a:r>
            <a:br>
              <a:rPr sz="2200"/>
            </a:br>
            <a:r>
              <a:rPr b="1" lang="en-US" sz="2200" spc="-1" strike="noStrike">
                <a:solidFill>
                  <a:schemeClr val="dk1"/>
                </a:solidFill>
                <a:latin typeface="Courier New"/>
              </a:rPr>
              <a:t>   Driver Pod ↔ Executor Pods  |  Logs/Metrics  |  Rollback</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rmAutofit fontScale="79329"/>
          </a:bodyPr>
          <a:p>
            <a:pPr indent="0" algn="ctr" defTabSz="457200">
              <a:lnSpc>
                <a:spcPct val="100000"/>
              </a:lnSpc>
              <a:buNone/>
            </a:pPr>
            <a:r>
              <a:rPr b="1" lang="en-US" sz="4400" spc="-1" strike="noStrike">
                <a:solidFill>
                  <a:schemeClr val="dk1"/>
                </a:solidFill>
                <a:latin typeface="Calibri"/>
              </a:rPr>
              <a:t>Packaging &amp; Quality Gates </a:t>
            </a:r>
            <a:br>
              <a:rPr sz="4400"/>
            </a:br>
            <a:r>
              <a:rPr b="1" lang="en-US" sz="4400" spc="-1" strike="noStrike">
                <a:solidFill>
                  <a:schemeClr val="dk1"/>
                </a:solidFill>
                <a:latin typeface="Calibri"/>
              </a:rPr>
              <a:t>(Code + Data + Supply Chain)</a:t>
            </a:r>
            <a:endParaRPr b="0" lang="en-US" sz="4400" spc="-1" strike="noStrike">
              <a:solidFill>
                <a:schemeClr val="dk1"/>
              </a:solidFill>
              <a:latin typeface="Calibri"/>
            </a:endParaRPr>
          </a:p>
        </p:txBody>
      </p:sp>
      <p:sp>
        <p:nvSpPr>
          <p:cNvPr id="128"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Package one job = one artifact (Docker image / jar / wheel) with pinned Spark &amp; libs.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Code tests: unit &amp; integration (pytest/ScalaTest).</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Data tests: schema/contract checks, null/freshness thresholds (pandera / Great Expectations).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Security: dependency scan (Trivy), SBOM (Syft), signatures (Cosign), attestations (in‑toto/SLSA).</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Policy-as-code gates: build must pass all to promote.</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Orchestration Targets (Containers First)</a:t>
            </a:r>
            <a:endParaRPr b="0" lang="en-US" sz="4400" spc="-1" strike="noStrike">
              <a:solidFill>
                <a:schemeClr val="dk1"/>
              </a:solidFill>
              <a:latin typeface="Calibri"/>
            </a:endParaRPr>
          </a:p>
        </p:txBody>
      </p:sp>
      <p:sp>
        <p:nvSpPr>
          <p:cNvPr id="130"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Kubernetes (demo): Driver/Executors as pods; Job/CronJob; Spark Operator (CRD).</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Other runtimes: OpenShift, Nomad, managed Spark—same CD pattern, different apply method.</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Portability: the CD blueprint stays the same across runtimes.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Observability &amp; SLOs (Production)</a:t>
            </a:r>
            <a:endParaRPr b="0" lang="en-US" sz="4400" spc="-1" strike="noStrike">
              <a:solidFill>
                <a:schemeClr val="dk1"/>
              </a:solidFill>
              <a:latin typeface="Calibri"/>
            </a:endParaRPr>
          </a:p>
        </p:txBody>
      </p:sp>
      <p:sp>
        <p:nvSpPr>
          <p:cNvPr id="132"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Metrics: Spark → Prometheus/Grafana (job duration, stage time, shuffle I/O, executor CPU/mem).</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Logs: Centralize (ELK/Cloud logging) with correlation IDs.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SLOs: job latency, success rate, cost/run; alert on error budget burn.</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Platform Guardrails</a:t>
            </a:r>
            <a:endParaRPr b="0" lang="en-US" sz="4400" spc="-1" strike="noStrike">
              <a:solidFill>
                <a:schemeClr val="dk1"/>
              </a:solidFill>
              <a:latin typeface="Calibri"/>
            </a:endParaRPr>
          </a:p>
        </p:txBody>
      </p:sp>
      <p:sp>
        <p:nvSpPr>
          <p:cNvPr id="134"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Multi‑tenancy: Namespaces, ResourceQuota, LimitRange, admission policies.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Secrets: Vault/ESO; KMS‑backed keys; least‑privilege service accounts.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Cost: requests/limits, VPA (drivers), autoscaler, spot/priority, TTL for finished jobs.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Release mgmt: environments; immutable images; rollback via previous tag.</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5" name="Table 2"/>
          <p:cNvGraphicFramePr/>
          <p:nvPr/>
        </p:nvGraphicFramePr>
        <p:xfrm>
          <a:off x="301680" y="1672560"/>
          <a:ext cx="11667240" cy="4359600"/>
        </p:xfrm>
        <a:graphic>
          <a:graphicData uri="http://schemas.openxmlformats.org/drawingml/2006/table">
            <a:tbl>
              <a:tblPr/>
              <a:tblGrid>
                <a:gridCol w="3889080"/>
                <a:gridCol w="3889080"/>
                <a:gridCol w="3889080"/>
              </a:tblGrid>
              <a:tr h="871920">
                <a:tc>
                  <a:txBody>
                    <a:bodyPr anchor="t">
                      <a:noAutofit/>
                    </a:bodyPr>
                    <a:p>
                      <a:pPr defTabSz="457200">
                        <a:lnSpc>
                          <a:spcPct val="100000"/>
                        </a:lnSpc>
                      </a:pPr>
                      <a:r>
                        <a:rPr b="1" lang="en-US" sz="1800" spc="-1" strike="noStrike">
                          <a:solidFill>
                            <a:srgbClr val="ffffff"/>
                          </a:solidFill>
                          <a:latin typeface="Calibri"/>
                        </a:rPr>
                        <a:t>Symptom</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Root cause</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Quick fix</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871920">
                <a:tc>
                  <a:txBody>
                    <a:bodyPr anchor="t">
                      <a:noAutofit/>
                    </a:bodyPr>
                    <a:p>
                      <a:pPr defTabSz="457200">
                        <a:lnSpc>
                          <a:spcPct val="100000"/>
                        </a:lnSpc>
                      </a:pPr>
                      <a:r>
                        <a:rPr b="0" lang="en-US" sz="1800" spc="-1" strike="noStrike">
                          <a:solidFill>
                            <a:srgbClr val="000000"/>
                          </a:solidFill>
                          <a:latin typeface="Calibri"/>
                        </a:rPr>
                        <a:t>Pods Pending</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Requests + overhead &gt; allocatable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Right‑size mem/cores; autoscale; bigger nodes</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871920">
                <a:tc>
                  <a:txBody>
                    <a:bodyPr anchor="t">
                      <a:noAutofit/>
                    </a:bodyPr>
                    <a:p>
                      <a:pPr defTabSz="457200">
                        <a:lnSpc>
                          <a:spcPct val="100000"/>
                        </a:lnSpc>
                      </a:pPr>
                      <a:r>
                        <a:rPr b="0" lang="en-US" sz="1800" spc="-1" strike="noStrike">
                          <a:solidFill>
                            <a:srgbClr val="000000"/>
                          </a:solidFill>
                          <a:latin typeface="Calibri"/>
                        </a:rPr>
                        <a:t>Executor OOMKilled</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Overhead too low; Py/shuffle heavy</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Raise memoryOverhead; ≤5 cores/executor</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871920">
                <a:tc>
                  <a:txBody>
                    <a:bodyPr anchor="t">
                      <a:noAutofit/>
                    </a:bodyPr>
                    <a:p>
                      <a:pPr defTabSz="457200">
                        <a:lnSpc>
                          <a:spcPct val="100000"/>
                        </a:lnSpc>
                      </a:pPr>
                      <a:r>
                        <a:rPr b="0" lang="en-US" sz="1800" spc="-1" strike="noStrike">
                          <a:solidFill>
                            <a:srgbClr val="000000"/>
                          </a:solidFill>
                          <a:latin typeface="Calibri"/>
                        </a:rPr>
                        <a:t>Slow start</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Cold images</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Pre‑pull; slimmer base image</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871920">
                <a:tc>
                  <a:txBody>
                    <a:bodyPr anchor="t">
                      <a:noAutofit/>
                    </a:bodyPr>
                    <a:p>
                      <a:pPr defTabSz="457200">
                        <a:lnSpc>
                          <a:spcPct val="100000"/>
                        </a:lnSpc>
                      </a:pPr>
                      <a:r>
                        <a:rPr b="0" lang="en-US" sz="1800" spc="-1" strike="noStrike">
                          <a:solidFill>
                            <a:srgbClr val="000000"/>
                          </a:solidFill>
                          <a:latin typeface="Calibri"/>
                        </a:rPr>
                        <a:t>Stragglers / GC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Too many cores or huge heap</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5 cores; ≤32 GiB; G1GC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bl>
          </a:graphicData>
        </a:graphic>
      </p:graphicFrame>
      <p:sp>
        <p:nvSpPr>
          <p:cNvPr id="136" name="PlaceHolder 1"/>
          <p:cNvSpPr>
            <a:spLocks noGrp="1"/>
          </p:cNvSpPr>
          <p:nvPr>
            <p:ph type="title"/>
          </p:nvPr>
        </p:nvSpPr>
        <p:spPr>
          <a:xfrm>
            <a:off x="301680" y="16020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Risks and Fixes</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37" name="Table 2"/>
          <p:cNvGraphicFramePr/>
          <p:nvPr/>
        </p:nvGraphicFramePr>
        <p:xfrm>
          <a:off x="301680" y="1639080"/>
          <a:ext cx="11667240" cy="4404240"/>
        </p:xfrm>
        <a:graphic>
          <a:graphicData uri="http://schemas.openxmlformats.org/drawingml/2006/table">
            <a:tbl>
              <a:tblPr/>
              <a:tblGrid>
                <a:gridCol w="2333520"/>
                <a:gridCol w="2333520"/>
                <a:gridCol w="2333520"/>
                <a:gridCol w="2333520"/>
                <a:gridCol w="2333520"/>
              </a:tblGrid>
              <a:tr h="1100880">
                <a:tc>
                  <a:txBody>
                    <a:bodyPr anchor="t">
                      <a:noAutofit/>
                    </a:bodyPr>
                    <a:p>
                      <a:pPr defTabSz="457200">
                        <a:lnSpc>
                          <a:spcPct val="100000"/>
                        </a:lnSpc>
                      </a:pPr>
                      <a:r>
                        <a:rPr b="1" lang="en-US" sz="1800" spc="-1" strike="noStrike">
                          <a:solidFill>
                            <a:srgbClr val="ffffff"/>
                          </a:solidFill>
                          <a:latin typeface="Calibri"/>
                        </a:rPr>
                        <a:t>Tier</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Driver (vCPU/RAM)</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Executor (vCPU/RAM)</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Count</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t">
                      <a:noAutofit/>
                    </a:bodyPr>
                    <a:p>
                      <a:pPr defTabSz="457200">
                        <a:lnSpc>
                          <a:spcPct val="100000"/>
                        </a:lnSpc>
                      </a:pPr>
                      <a:r>
                        <a:rPr b="1" lang="en-US" sz="1800" spc="-1" strike="noStrike">
                          <a:solidFill>
                            <a:srgbClr val="ffffff"/>
                          </a:solidFill>
                          <a:latin typeface="Calibri"/>
                        </a:rPr>
                        <a:t>Notes</a:t>
                      </a:r>
                      <a:endParaRPr b="0" lang="en-US" sz="18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t">
                      <a:noAutofit/>
                    </a:bodyPr>
                    <a:p>
                      <a:pPr defTabSz="457200">
                        <a:lnSpc>
                          <a:spcPct val="100000"/>
                        </a:lnSpc>
                      </a:pPr>
                      <a:r>
                        <a:rPr b="0" lang="en-US" sz="1800" spc="-1" strike="noStrike">
                          <a:solidFill>
                            <a:srgbClr val="000000"/>
                          </a:solidFill>
                          <a:latin typeface="Calibri"/>
                        </a:rPr>
                        <a:t>Dev/Small (&lt;100 GB)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1 / 2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1 / 2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2–3</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kind/minikube ≥3 vCPU, 4 GiB; pod overhead</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t">
                      <a:noAutofit/>
                    </a:bodyPr>
                    <a:p>
                      <a:pPr defTabSz="457200">
                        <a:lnSpc>
                          <a:spcPct val="100000"/>
                        </a:lnSpc>
                      </a:pPr>
                      <a:r>
                        <a:rPr b="0" lang="en-US" sz="1800" spc="-1" strike="noStrike">
                          <a:solidFill>
                            <a:srgbClr val="000000"/>
                          </a:solidFill>
                          <a:latin typeface="Calibri"/>
                        </a:rPr>
                        <a:t>Medium (0.1–1 TB)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2–4 / 4–8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3–4 / 8–16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10–20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t">
                      <a:noAutofit/>
                    </a:bodyPr>
                    <a:p>
                      <a:pPr defTabSz="457200">
                        <a:lnSpc>
                          <a:spcPct val="100000"/>
                        </a:lnSpc>
                      </a:pPr>
                      <a:r>
                        <a:rPr b="0" lang="en-US" sz="1800" spc="-1" strike="noStrike">
                          <a:solidFill>
                            <a:srgbClr val="000000"/>
                          </a:solidFill>
                          <a:latin typeface="Calibri"/>
                        </a:rPr>
                        <a:t>≤</a:t>
                      </a:r>
                      <a:r>
                        <a:rPr b="0" lang="en-US" sz="1800" spc="-1" strike="noStrike">
                          <a:solidFill>
                            <a:srgbClr val="000000"/>
                          </a:solidFill>
                          <a:latin typeface="Calibri"/>
                        </a:rPr>
                        <a:t>5 cores/executor; overhead ≥10–25%</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t">
                      <a:noAutofit/>
                    </a:bodyPr>
                    <a:p>
                      <a:pPr defTabSz="457200">
                        <a:lnSpc>
                          <a:spcPct val="100000"/>
                        </a:lnSpc>
                      </a:pPr>
                      <a:r>
                        <a:rPr b="0" lang="en-US" sz="1800" spc="-1" strike="noStrike">
                          <a:solidFill>
                            <a:srgbClr val="000000"/>
                          </a:solidFill>
                          <a:latin typeface="Calibri"/>
                        </a:rPr>
                        <a:t>Large (1–10 TB)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4–8 / 8–16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4–5 / 24–32 GiB</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50–100</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t">
                      <a:noAutofit/>
                    </a:bodyPr>
                    <a:p>
                      <a:pPr defTabSz="457200">
                        <a:lnSpc>
                          <a:spcPct val="100000"/>
                        </a:lnSpc>
                      </a:pPr>
                      <a:r>
                        <a:rPr b="0" lang="en-US" sz="1800" spc="-1" strike="noStrike">
                          <a:solidFill>
                            <a:srgbClr val="000000"/>
                          </a:solidFill>
                          <a:latin typeface="Calibri"/>
                        </a:rPr>
                        <a:t>SSD local dirs; autoscaler + dynamic alloc</a:t>
                      </a:r>
                      <a:endParaRPr b="0" lang="en-US" sz="18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
        <p:nvSpPr>
          <p:cNvPr id="138"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Resource Sizing</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Quick Sizing by Company Tier</a:t>
            </a:r>
            <a:endParaRPr b="0" lang="en-US" sz="4400" spc="-1" strike="noStrike">
              <a:solidFill>
                <a:schemeClr val="dk1"/>
              </a:solidFill>
              <a:latin typeface="Calibri"/>
            </a:endParaRPr>
          </a:p>
        </p:txBody>
      </p:sp>
      <p:graphicFrame>
        <p:nvGraphicFramePr>
          <p:cNvPr id="140" name="Table 4"/>
          <p:cNvGraphicFramePr/>
          <p:nvPr/>
        </p:nvGraphicFramePr>
        <p:xfrm>
          <a:off x="301680" y="1627920"/>
          <a:ext cx="11667240" cy="4638600"/>
        </p:xfrm>
        <a:graphic>
          <a:graphicData uri="http://schemas.openxmlformats.org/drawingml/2006/table">
            <a:tbl>
              <a:tblPr/>
              <a:tblGrid>
                <a:gridCol w="1944360"/>
                <a:gridCol w="1944360"/>
                <a:gridCol w="1944360"/>
                <a:gridCol w="1944360"/>
                <a:gridCol w="1944360"/>
                <a:gridCol w="1944360"/>
              </a:tblGrid>
              <a:tr h="1100880">
                <a:tc>
                  <a:txBody>
                    <a:bodyPr anchor="ctr">
                      <a:noAutofit/>
                    </a:bodyPr>
                    <a:p>
                      <a:pPr defTabSz="457200">
                        <a:lnSpc>
                          <a:spcPct val="100000"/>
                        </a:lnSpc>
                      </a:pPr>
                      <a:r>
                        <a:rPr b="0" lang="en-US" sz="1800" spc="-1" strike="noStrike">
                          <a:solidFill>
                            <a:srgbClr val="ffffff"/>
                          </a:solidFill>
                          <a:latin typeface="Calibri"/>
                        </a:rPr>
                        <a:t>Tier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algn="r" defTabSz="457200">
                        <a:lnSpc>
                          <a:spcPct val="100000"/>
                        </a:lnSpc>
                      </a:pPr>
                      <a:r>
                        <a:rPr b="0" lang="en-US" sz="1800" spc="-1" strike="noStrike">
                          <a:solidFill>
                            <a:srgbClr val="ffffff"/>
                          </a:solidFill>
                          <a:latin typeface="Calibri"/>
                        </a:rPr>
                        <a:t>Daily Data Volume</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algn="r" defTabSz="457200">
                        <a:lnSpc>
                          <a:spcPct val="100000"/>
                        </a:lnSpc>
                      </a:pPr>
                      <a:r>
                        <a:rPr b="0" lang="en-US" sz="1800" spc="-1" strike="noStrike">
                          <a:solidFill>
                            <a:srgbClr val="ffffff"/>
                          </a:solidFill>
                          <a:latin typeface="Calibri"/>
                        </a:rPr>
                        <a:t>DAU (people + schedulers)</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algn="r" defTabSz="457200">
                        <a:lnSpc>
                          <a:spcPct val="100000"/>
                        </a:lnSpc>
                      </a:pPr>
                      <a:r>
                        <a:rPr b="0" lang="en-US" sz="1800" spc="-1" strike="noStrike">
                          <a:solidFill>
                            <a:srgbClr val="ffffff"/>
                          </a:solidFill>
                          <a:latin typeface="Calibri"/>
                        </a:rPr>
                        <a:t>Concurrent jobs (peak)</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Typical SLA</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Good first target</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ctr">
                      <a:noAutofit/>
                    </a:bodyPr>
                    <a:p>
                      <a:pPr defTabSz="457200">
                        <a:lnSpc>
                          <a:spcPct val="100000"/>
                        </a:lnSpc>
                      </a:pPr>
                      <a:r>
                        <a:rPr b="1" lang="en-US" sz="1800" spc="-1" strike="noStrike">
                          <a:solidFill>
                            <a:srgbClr val="000000"/>
                          </a:solidFill>
                          <a:latin typeface="Calibri"/>
                        </a:rPr>
                        <a:t>Small</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10–100 GB/day</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5–15</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2–5</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Best-effort / hour</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1 shared K8s node pool, 3–5 workers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ctr">
                      <a:noAutofit/>
                    </a:bodyPr>
                    <a:p>
                      <a:pPr defTabSz="457200">
                        <a:lnSpc>
                          <a:spcPct val="100000"/>
                        </a:lnSpc>
                      </a:pPr>
                      <a:r>
                        <a:rPr b="1" lang="en-US" sz="1800" spc="-1" strike="noStrike">
                          <a:solidFill>
                            <a:srgbClr val="000000"/>
                          </a:solidFill>
                          <a:latin typeface="Calibri"/>
                        </a:rPr>
                        <a:t>Medium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algn="r" defTabSz="457200">
                        <a:lnSpc>
                          <a:spcPct val="100000"/>
                        </a:lnSpc>
                      </a:pPr>
                      <a:r>
                        <a:rPr b="0" lang="en-US" sz="1800" spc="-1" strike="noStrike">
                          <a:solidFill>
                            <a:srgbClr val="000000"/>
                          </a:solidFill>
                          <a:latin typeface="Calibri"/>
                        </a:rPr>
                        <a:t>0.1–1 TB/day</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algn="r" defTabSz="457200">
                        <a:lnSpc>
                          <a:spcPct val="100000"/>
                        </a:lnSpc>
                      </a:pPr>
                      <a:r>
                        <a:rPr b="0" lang="en-US" sz="1800" spc="-1" strike="noStrike">
                          <a:solidFill>
                            <a:srgbClr val="000000"/>
                          </a:solidFill>
                          <a:latin typeface="Calibri"/>
                        </a:rPr>
                        <a:t>15–40</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algn="r" defTabSz="457200">
                        <a:lnSpc>
                          <a:spcPct val="100000"/>
                        </a:lnSpc>
                      </a:pPr>
                      <a:r>
                        <a:rPr b="0" lang="en-US" sz="1800" spc="-1" strike="noStrike">
                          <a:solidFill>
                            <a:srgbClr val="000000"/>
                          </a:solidFill>
                          <a:latin typeface="Calibri"/>
                        </a:rPr>
                        <a:t>10–20</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&lt; 30–60 min</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2 pools (drivers small, executors large), 8–12 workers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ctr">
                      <a:noAutofit/>
                    </a:bodyPr>
                    <a:p>
                      <a:pPr defTabSz="457200">
                        <a:lnSpc>
                          <a:spcPct val="100000"/>
                        </a:lnSpc>
                      </a:pPr>
                      <a:r>
                        <a:rPr b="1" lang="en-US" sz="1800" spc="-1" strike="noStrike">
                          <a:solidFill>
                            <a:srgbClr val="000000"/>
                          </a:solidFill>
                          <a:latin typeface="Calibri"/>
                        </a:rPr>
                        <a:t>Large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1–10 TB/day</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40–120</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40–80</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&lt; 5–20 min</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3 pools, 24–40 workers, autoscaling</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Kubernetes Cluster &amp; Compute</a:t>
            </a:r>
            <a:endParaRPr b="0" lang="en-US" sz="4400" spc="-1" strike="noStrike">
              <a:solidFill>
                <a:schemeClr val="dk1"/>
              </a:solidFill>
              <a:latin typeface="Calibri"/>
            </a:endParaRPr>
          </a:p>
        </p:txBody>
      </p:sp>
      <p:graphicFrame>
        <p:nvGraphicFramePr>
          <p:cNvPr id="142" name="Table 4"/>
          <p:cNvGraphicFramePr/>
          <p:nvPr/>
        </p:nvGraphicFramePr>
        <p:xfrm>
          <a:off x="301680" y="1627920"/>
          <a:ext cx="11667240" cy="4638600"/>
        </p:xfrm>
        <a:graphic>
          <a:graphicData uri="http://schemas.openxmlformats.org/drawingml/2006/table">
            <a:tbl>
              <a:tblPr/>
              <a:tblGrid>
                <a:gridCol w="2333520"/>
                <a:gridCol w="2333520"/>
                <a:gridCol w="2333520"/>
                <a:gridCol w="2333520"/>
                <a:gridCol w="2333520"/>
              </a:tblGrid>
              <a:tr h="1100880">
                <a:tc>
                  <a:txBody>
                    <a:bodyPr anchor="ctr">
                      <a:noAutofit/>
                    </a:bodyPr>
                    <a:p>
                      <a:pPr defTabSz="457200">
                        <a:lnSpc>
                          <a:spcPct val="100000"/>
                        </a:lnSpc>
                      </a:pPr>
                      <a:r>
                        <a:rPr b="0" lang="en-US" sz="1800" spc="-1" strike="noStrike">
                          <a:solidFill>
                            <a:srgbClr val="ffffff"/>
                          </a:solidFill>
                          <a:latin typeface="Calibri"/>
                        </a:rPr>
                        <a:t>Tier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Worker node spec (vCPU/RAM)</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algn="r" defTabSz="457200">
                        <a:lnSpc>
                          <a:spcPct val="100000"/>
                        </a:lnSpc>
                      </a:pPr>
                      <a:r>
                        <a:rPr b="0" lang="en-US" sz="1800" spc="-1" strike="noStrike">
                          <a:solidFill>
                            <a:srgbClr val="ffffff"/>
                          </a:solidFill>
                          <a:latin typeface="Calibri"/>
                        </a:rPr>
                        <a:t># Workers</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algn="r" defTabSz="457200">
                        <a:lnSpc>
                          <a:spcPct val="100000"/>
                        </a:lnSpc>
                      </a:pPr>
                      <a:r>
                        <a:rPr b="0" lang="en-US" sz="1800" spc="-1" strike="noStrike">
                          <a:solidFill>
                            <a:srgbClr val="ffffff"/>
                          </a:solidFill>
                          <a:latin typeface="Calibri"/>
                        </a:rPr>
                        <a:t>Effective vCPU/RAM for Spark</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Notes</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ctr">
                      <a:noAutofit/>
                    </a:bodyPr>
                    <a:p>
                      <a:pPr defTabSz="457200">
                        <a:lnSpc>
                          <a:spcPct val="100000"/>
                        </a:lnSpc>
                      </a:pPr>
                      <a:r>
                        <a:rPr b="1" lang="en-US" sz="1800" spc="-1" strike="noStrike">
                          <a:solidFill>
                            <a:srgbClr val="000000"/>
                          </a:solidFill>
                          <a:latin typeface="Calibri"/>
                        </a:rPr>
                        <a:t>Small</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4 vCPU / 16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3–5</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~10–18 vCPU / 36–60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Fits demo/dev + a few prod jobs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ctr">
                      <a:noAutofit/>
                    </a:bodyPr>
                    <a:p>
                      <a:pPr defTabSz="457200">
                        <a:lnSpc>
                          <a:spcPct val="100000"/>
                        </a:lnSpc>
                      </a:pPr>
                      <a:r>
                        <a:rPr b="1" lang="en-US" sz="1800" spc="-1" strike="noStrike">
                          <a:solidFill>
                            <a:srgbClr val="000000"/>
                          </a:solidFill>
                          <a:latin typeface="Calibri"/>
                        </a:rPr>
                        <a:t>Medium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16 vCPU / 64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algn="r" defTabSz="457200">
                        <a:lnSpc>
                          <a:spcPct val="100000"/>
                        </a:lnSpc>
                      </a:pPr>
                      <a:r>
                        <a:rPr b="0" lang="en-US" sz="1800" spc="-1" strike="noStrike">
                          <a:solidFill>
                            <a:srgbClr val="000000"/>
                          </a:solidFill>
                          <a:latin typeface="Calibri"/>
                        </a:rPr>
                        <a:t>8–12</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algn="r" defTabSz="457200">
                        <a:lnSpc>
                          <a:spcPct val="100000"/>
                        </a:lnSpc>
                      </a:pPr>
                      <a:r>
                        <a:rPr b="0" lang="en-US" sz="1800" spc="-1" strike="noStrike">
                          <a:solidFill>
                            <a:srgbClr val="000000"/>
                          </a:solidFill>
                          <a:latin typeface="Calibri"/>
                        </a:rPr>
                        <a:t>~110–180 vCPU / 450–900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Separate </a:t>
                      </a:r>
                      <a:r>
                        <a:rPr b="1" lang="en-US" sz="1800" spc="-1" strike="noStrike">
                          <a:solidFill>
                            <a:srgbClr val="000000"/>
                          </a:solidFill>
                          <a:latin typeface="Calibri"/>
                        </a:rPr>
                        <a:t>driver</a:t>
                      </a:r>
                      <a:r>
                        <a:rPr b="0" lang="en-US" sz="1800" spc="-1" strike="noStrike">
                          <a:solidFill>
                            <a:srgbClr val="000000"/>
                          </a:solidFill>
                          <a:latin typeface="Calibri"/>
                        </a:rPr>
                        <a:t> (small) and </a:t>
                      </a:r>
                      <a:r>
                        <a:rPr b="1" lang="en-US" sz="1800" spc="-1" strike="noStrike">
                          <a:solidFill>
                            <a:srgbClr val="000000"/>
                          </a:solidFill>
                          <a:latin typeface="Calibri"/>
                        </a:rPr>
                        <a:t>executor</a:t>
                      </a:r>
                      <a:r>
                        <a:rPr b="0" lang="en-US" sz="1800" spc="-1" strike="noStrike">
                          <a:solidFill>
                            <a:srgbClr val="000000"/>
                          </a:solidFill>
                          <a:latin typeface="Calibri"/>
                        </a:rPr>
                        <a:t> (large) pools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ctr">
                      <a:noAutofit/>
                    </a:bodyPr>
                    <a:p>
                      <a:pPr defTabSz="457200">
                        <a:lnSpc>
                          <a:spcPct val="100000"/>
                        </a:lnSpc>
                      </a:pPr>
                      <a:r>
                        <a:rPr b="1" lang="en-US" sz="1800" spc="-1" strike="noStrike">
                          <a:solidFill>
                            <a:srgbClr val="000000"/>
                          </a:solidFill>
                          <a:latin typeface="Calibri"/>
                        </a:rPr>
                        <a:t>Large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32 vCPU / 128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24–40</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algn="r" defTabSz="457200">
                        <a:lnSpc>
                          <a:spcPct val="100000"/>
                        </a:lnSpc>
                      </a:pPr>
                      <a:r>
                        <a:rPr b="0" lang="en-US" sz="1800" spc="-1" strike="noStrike">
                          <a:solidFill>
                            <a:srgbClr val="000000"/>
                          </a:solidFill>
                          <a:latin typeface="Calibri"/>
                        </a:rPr>
                        <a:t>~700–1,200 vCPU / 2.6–5 TiB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Add </a:t>
                      </a:r>
                      <a:r>
                        <a:rPr b="1" lang="en-US" sz="1800" spc="-1" strike="noStrike">
                          <a:solidFill>
                            <a:srgbClr val="000000"/>
                          </a:solidFill>
                          <a:latin typeface="Calibri"/>
                        </a:rPr>
                        <a:t>high-IO</a:t>
                      </a:r>
                      <a:r>
                        <a:rPr b="0" lang="en-US" sz="1800" spc="-1" strike="noStrike">
                          <a:solidFill>
                            <a:srgbClr val="000000"/>
                          </a:solidFill>
                          <a:latin typeface="Calibri"/>
                        </a:rPr>
                        <a:t> pool (NVMe heavy) for shuffle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Rectangle 6"/>
          <p:cNvSpPr/>
          <p:nvPr/>
        </p:nvSpPr>
        <p:spPr>
          <a:xfrm>
            <a:off x="0" y="0"/>
            <a:ext cx="12191760" cy="6857640"/>
          </a:xfrm>
          <a:prstGeom prst="rect">
            <a:avLst/>
          </a:prstGeom>
          <a:solidFill>
            <a:schemeClr val="accent6">
              <a:lumMod val="75000"/>
              <a:alpha val="41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alibri"/>
            </a:endParaRPr>
          </a:p>
        </p:txBody>
      </p:sp>
      <p:sp>
        <p:nvSpPr>
          <p:cNvPr id="101" name="PlaceHolder 1"/>
          <p:cNvSpPr>
            <a:spLocks noGrp="1"/>
          </p:cNvSpPr>
          <p:nvPr>
            <p:ph type="title"/>
          </p:nvPr>
        </p:nvSpPr>
        <p:spPr>
          <a:xfrm>
            <a:off x="530280" y="2130480"/>
            <a:ext cx="11347200" cy="1469520"/>
          </a:xfrm>
          <a:prstGeom prst="rect">
            <a:avLst/>
          </a:prstGeom>
          <a:noFill/>
          <a:ln w="0">
            <a:noFill/>
          </a:ln>
        </p:spPr>
        <p:txBody>
          <a:bodyPr lIns="91440" rIns="91440" tIns="45720" bIns="45720" anchor="ctr">
            <a:normAutofit/>
          </a:bodyPr>
          <a:p>
            <a:pPr indent="0">
              <a:buNone/>
            </a:pPr>
            <a:endParaRPr b="1" lang="en-US" sz="4400" spc="-1" strike="noStrike">
              <a:solidFill>
                <a:schemeClr val="dk1"/>
              </a:solidFill>
              <a:latin typeface="Calibri"/>
            </a:endParaRPr>
          </a:p>
        </p:txBody>
      </p:sp>
      <p:pic>
        <p:nvPicPr>
          <p:cNvPr id="102" name="Picture 2" descr="CD Foundation"/>
          <p:cNvPicPr/>
          <p:nvPr/>
        </p:nvPicPr>
        <p:blipFill>
          <a:blip r:embed="rId1"/>
          <a:stretch/>
        </p:blipFill>
        <p:spPr>
          <a:xfrm>
            <a:off x="2666880" y="0"/>
            <a:ext cx="6857640" cy="6857640"/>
          </a:xfrm>
          <a:prstGeom prst="rect">
            <a:avLst/>
          </a:prstGeom>
          <a:ln w="0">
            <a:noFill/>
          </a:ln>
        </p:spPr>
      </p:pic>
      <p:sp>
        <p:nvSpPr>
          <p:cNvPr id="103" name="PlaceHolder 2"/>
          <p:cNvSpPr>
            <a:spLocks noGrp="1"/>
          </p:cNvSpPr>
          <p:nvPr>
            <p:ph type="subTitle"/>
          </p:nvPr>
        </p:nvSpPr>
        <p:spPr>
          <a:xfrm>
            <a:off x="1512360" y="3886200"/>
            <a:ext cx="9344880" cy="1752120"/>
          </a:xfrm>
          <a:prstGeom prst="rect">
            <a:avLst/>
          </a:prstGeom>
          <a:noFill/>
          <a:ln w="0">
            <a:noFill/>
          </a:ln>
        </p:spPr>
        <p:txBody>
          <a:bodyPr lIns="91440" rIns="91440" tIns="45720" bIns="45720" anchor="t">
            <a:noAutofit/>
          </a:bodyPr>
          <a:p>
            <a:pPr algn="ctr"/>
            <a:endParaRPr b="0" lang="en-US" sz="3200" spc="-1" strike="noStrike">
              <a:solidFill>
                <a:schemeClr val="dk1">
                  <a:tint val="75000"/>
                </a:schemeClr>
              </a:solidFill>
              <a:latin typeface="Calibri"/>
            </a:endParaRPr>
          </a:p>
        </p:txBody>
      </p:sp>
      <p:pic>
        <p:nvPicPr>
          <p:cNvPr id="104" name="Picture 4" descr="Continuous Delivery Foundation - YouTube"/>
          <p:cNvPicPr/>
          <p:nvPr/>
        </p:nvPicPr>
        <p:blipFill>
          <a:blip r:embed="rId2"/>
          <a:stretch/>
        </p:blipFill>
        <p:spPr>
          <a:xfrm>
            <a:off x="0" y="5778000"/>
            <a:ext cx="1079640" cy="10796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Storage (Capacity &amp; IO)</a:t>
            </a:r>
            <a:endParaRPr b="0" lang="en-US" sz="4400" spc="-1" strike="noStrike">
              <a:solidFill>
                <a:schemeClr val="dk1"/>
              </a:solidFill>
              <a:latin typeface="Calibri"/>
            </a:endParaRPr>
          </a:p>
        </p:txBody>
      </p:sp>
      <p:graphicFrame>
        <p:nvGraphicFramePr>
          <p:cNvPr id="144" name="Table 4"/>
          <p:cNvGraphicFramePr/>
          <p:nvPr/>
        </p:nvGraphicFramePr>
        <p:xfrm>
          <a:off x="301680" y="1627920"/>
          <a:ext cx="11667240" cy="4638600"/>
        </p:xfrm>
        <a:graphic>
          <a:graphicData uri="http://schemas.openxmlformats.org/drawingml/2006/table">
            <a:tbl>
              <a:tblPr/>
              <a:tblGrid>
                <a:gridCol w="2333520"/>
                <a:gridCol w="2333520"/>
                <a:gridCol w="2333520"/>
                <a:gridCol w="2333520"/>
                <a:gridCol w="2333520"/>
              </a:tblGrid>
              <a:tr h="1100880">
                <a:tc>
                  <a:txBody>
                    <a:bodyPr anchor="ctr">
                      <a:noAutofit/>
                    </a:bodyPr>
                    <a:p>
                      <a:pPr defTabSz="457200">
                        <a:lnSpc>
                          <a:spcPct val="100000"/>
                        </a:lnSpc>
                      </a:pPr>
                      <a:r>
                        <a:rPr b="0" lang="en-US" sz="1800" spc="-1" strike="noStrike">
                          <a:solidFill>
                            <a:srgbClr val="ffffff"/>
                          </a:solidFill>
                          <a:latin typeface="Calibri"/>
                        </a:rPr>
                        <a:t>Tier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Object store (data lake)*</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Metastore</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Local NVMe (per worker)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Why</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ctr">
                      <a:noAutofit/>
                    </a:bodyPr>
                    <a:p>
                      <a:pPr defTabSz="457200">
                        <a:lnSpc>
                          <a:spcPct val="100000"/>
                        </a:lnSpc>
                      </a:pPr>
                      <a:r>
                        <a:rPr b="1" lang="en-US" sz="1800" spc="-1" strike="noStrike">
                          <a:solidFill>
                            <a:srgbClr val="000000"/>
                          </a:solidFill>
                          <a:latin typeface="Calibri"/>
                        </a:rPr>
                        <a:t>Small</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2–5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de-DE" sz="1800" spc="-1" strike="noStrike">
                          <a:solidFill>
                            <a:srgbClr val="000000"/>
                          </a:solidFill>
                          <a:latin typeface="Calibri"/>
                        </a:rPr>
                        <a:t>Postgres 2 vCPU/4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0.5–1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Lake holds Parquet/Delta; NVMe speeds shuffle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ctr">
                      <a:noAutofit/>
                    </a:bodyPr>
                    <a:p>
                      <a:pPr defTabSz="457200">
                        <a:lnSpc>
                          <a:spcPct val="100000"/>
                        </a:lnSpc>
                      </a:pPr>
                      <a:r>
                        <a:rPr b="1" lang="en-US" sz="1800" spc="-1" strike="noStrike">
                          <a:solidFill>
                            <a:srgbClr val="000000"/>
                          </a:solidFill>
                          <a:latin typeface="Calibri"/>
                        </a:rPr>
                        <a:t>Medium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20–100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Postgres 4 vCPU/8 GiB HA</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1–2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Consider </a:t>
                      </a:r>
                      <a:r>
                        <a:rPr b="1" lang="en-US" sz="1800" spc="-1" strike="noStrike">
                          <a:solidFill>
                            <a:srgbClr val="000000"/>
                          </a:solidFill>
                          <a:latin typeface="Calibri"/>
                        </a:rPr>
                        <a:t>Delta/Iceberg</a:t>
                      </a:r>
                      <a:r>
                        <a:rPr b="0" lang="en-US" sz="1800" spc="-1" strike="noStrike">
                          <a:solidFill>
                            <a:srgbClr val="000000"/>
                          </a:solidFill>
                          <a:latin typeface="Calibri"/>
                        </a:rPr>
                        <a:t> + compaction jobs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ctr">
                      <a:noAutofit/>
                    </a:bodyPr>
                    <a:p>
                      <a:pPr defTabSz="457200">
                        <a:lnSpc>
                          <a:spcPct val="100000"/>
                        </a:lnSpc>
                      </a:pPr>
                      <a:r>
                        <a:rPr b="1" lang="en-US" sz="1800" spc="-1" strike="noStrike">
                          <a:solidFill>
                            <a:srgbClr val="000000"/>
                          </a:solidFill>
                          <a:latin typeface="Calibri"/>
                        </a:rPr>
                        <a:t>Large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100–1,000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Postgres 8 vCPU/16 GiB HA</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2–4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Tiered/object lifecycle policies to control cost</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Network Throughput Planning</a:t>
            </a:r>
            <a:endParaRPr b="0" lang="en-US" sz="4400" spc="-1" strike="noStrike">
              <a:solidFill>
                <a:schemeClr val="dk1"/>
              </a:solidFill>
              <a:latin typeface="Calibri"/>
            </a:endParaRPr>
          </a:p>
        </p:txBody>
      </p:sp>
      <p:graphicFrame>
        <p:nvGraphicFramePr>
          <p:cNvPr id="146" name="Table 4"/>
          <p:cNvGraphicFramePr/>
          <p:nvPr/>
        </p:nvGraphicFramePr>
        <p:xfrm>
          <a:off x="301680" y="1627920"/>
          <a:ext cx="11667240" cy="4404240"/>
        </p:xfrm>
        <a:graphic>
          <a:graphicData uri="http://schemas.openxmlformats.org/drawingml/2006/table">
            <a:tbl>
              <a:tblPr/>
              <a:tblGrid>
                <a:gridCol w="2916720"/>
                <a:gridCol w="2916720"/>
                <a:gridCol w="2916720"/>
                <a:gridCol w="2916720"/>
              </a:tblGrid>
              <a:tr h="1100880">
                <a:tc>
                  <a:txBody>
                    <a:bodyPr anchor="ctr">
                      <a:noAutofit/>
                    </a:bodyPr>
                    <a:p>
                      <a:pPr defTabSz="457200">
                        <a:lnSpc>
                          <a:spcPct val="100000"/>
                        </a:lnSpc>
                      </a:pPr>
                      <a:r>
                        <a:rPr b="0" lang="en-US" sz="1800" spc="-1" strike="noStrike">
                          <a:solidFill>
                            <a:srgbClr val="ffffff"/>
                          </a:solidFill>
                          <a:latin typeface="Calibri"/>
                        </a:rPr>
                        <a:t>Tier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NIC per worker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East-west agg. throughput</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Notes</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ctr">
                      <a:noAutofit/>
                    </a:bodyPr>
                    <a:p>
                      <a:pPr defTabSz="457200">
                        <a:lnSpc>
                          <a:spcPct val="100000"/>
                        </a:lnSpc>
                      </a:pPr>
                      <a:r>
                        <a:rPr b="1" lang="en-US" sz="1800" spc="-1" strike="noStrike">
                          <a:solidFill>
                            <a:srgbClr val="000000"/>
                          </a:solidFill>
                          <a:latin typeface="Calibri"/>
                        </a:rPr>
                        <a:t>Small</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1× 1–10 GbE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3–50 Gb/s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Fine for dev/smaller shuffles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ctr">
                      <a:noAutofit/>
                    </a:bodyPr>
                    <a:p>
                      <a:pPr defTabSz="457200">
                        <a:lnSpc>
                          <a:spcPct val="100000"/>
                        </a:lnSpc>
                      </a:pPr>
                      <a:r>
                        <a:rPr b="1" lang="en-US" sz="1800" spc="-1" strike="noStrike">
                          <a:solidFill>
                            <a:srgbClr val="000000"/>
                          </a:solidFill>
                          <a:latin typeface="Calibri"/>
                        </a:rPr>
                        <a:t>Medium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1× 10–25 GbE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80–300 Gb/s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Prefer 25 GbE if shuffles &gt; 0.5 TB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ctr">
                      <a:noAutofit/>
                    </a:bodyPr>
                    <a:p>
                      <a:pPr defTabSz="457200">
                        <a:lnSpc>
                          <a:spcPct val="100000"/>
                        </a:lnSpc>
                      </a:pPr>
                      <a:r>
                        <a:rPr b="1" lang="en-US" sz="1800" spc="-1" strike="noStrike">
                          <a:solidFill>
                            <a:srgbClr val="000000"/>
                          </a:solidFill>
                          <a:latin typeface="Calibri"/>
                        </a:rPr>
                        <a:t>Large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1× 25–40 GbE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600 Gb/s–1.6 Tb/s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Spine/leaf fabric, avoid oversubscription on shuffle-heavy pools</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Typical Spark App Defaults (per tier)</a:t>
            </a:r>
            <a:endParaRPr b="0" lang="en-US" sz="4400" spc="-1" strike="noStrike">
              <a:solidFill>
                <a:schemeClr val="dk1"/>
              </a:solidFill>
              <a:latin typeface="Calibri"/>
            </a:endParaRPr>
          </a:p>
        </p:txBody>
      </p:sp>
      <p:graphicFrame>
        <p:nvGraphicFramePr>
          <p:cNvPr id="148" name="Table 4"/>
          <p:cNvGraphicFramePr/>
          <p:nvPr/>
        </p:nvGraphicFramePr>
        <p:xfrm>
          <a:off x="301680" y="1627920"/>
          <a:ext cx="11667240" cy="4404240"/>
        </p:xfrm>
        <a:graphic>
          <a:graphicData uri="http://schemas.openxmlformats.org/drawingml/2006/table">
            <a:tbl>
              <a:tblPr/>
              <a:tblGrid>
                <a:gridCol w="2916720"/>
                <a:gridCol w="2916720"/>
                <a:gridCol w="2916720"/>
                <a:gridCol w="2916720"/>
              </a:tblGrid>
              <a:tr h="1100880">
                <a:tc>
                  <a:txBody>
                    <a:bodyPr anchor="ctr">
                      <a:noAutofit/>
                    </a:bodyPr>
                    <a:p>
                      <a:pPr defTabSz="457200">
                        <a:lnSpc>
                          <a:spcPct val="100000"/>
                        </a:lnSpc>
                      </a:pPr>
                      <a:r>
                        <a:rPr b="0" lang="en-US" sz="1800" spc="-1" strike="noStrike">
                          <a:solidFill>
                            <a:srgbClr val="ffffff"/>
                          </a:solidFill>
                          <a:latin typeface="Calibri"/>
                        </a:rPr>
                        <a:t>Tier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Driver</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Executors (instances × cores × mem)</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800" spc="-1" strike="noStrike">
                          <a:solidFill>
                            <a:srgbClr val="ffffff"/>
                          </a:solidFill>
                          <a:latin typeface="Calibri"/>
                        </a:rPr>
                        <a:t>Notes</a:t>
                      </a:r>
                      <a:endParaRPr b="0" lang="en-US" sz="18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1100880">
                <a:tc>
                  <a:txBody>
                    <a:bodyPr anchor="ctr">
                      <a:noAutofit/>
                    </a:bodyPr>
                    <a:p>
                      <a:pPr defTabSz="457200">
                        <a:lnSpc>
                          <a:spcPct val="100000"/>
                        </a:lnSpc>
                      </a:pPr>
                      <a:r>
                        <a:rPr b="1" lang="en-US" sz="1800" spc="-1" strike="noStrike">
                          <a:solidFill>
                            <a:srgbClr val="000000"/>
                          </a:solidFill>
                          <a:latin typeface="Calibri"/>
                        </a:rPr>
                        <a:t>Small</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1 core / 2–4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it-IT" sz="1800" spc="-1" strike="noStrike">
                          <a:solidFill>
                            <a:srgbClr val="000000"/>
                          </a:solidFill>
                          <a:latin typeface="Calibri"/>
                        </a:rPr>
                        <a:t>2–3 × 1 core × 1–2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memoryOverhead=512m, G1GC</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1100880">
                <a:tc>
                  <a:txBody>
                    <a:bodyPr anchor="ctr">
                      <a:noAutofit/>
                    </a:bodyPr>
                    <a:p>
                      <a:pPr defTabSz="457200">
                        <a:lnSpc>
                          <a:spcPct val="100000"/>
                        </a:lnSpc>
                      </a:pPr>
                      <a:r>
                        <a:rPr b="1" lang="en-US" sz="1800" spc="-1" strike="noStrike">
                          <a:solidFill>
                            <a:srgbClr val="000000"/>
                          </a:solidFill>
                          <a:latin typeface="Calibri"/>
                        </a:rPr>
                        <a:t>Medium</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2–4 cores / 4–8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10–20 × 3–4 cores × 8–16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800" spc="-1" strike="noStrike">
                          <a:solidFill>
                            <a:srgbClr val="000000"/>
                          </a:solidFill>
                          <a:latin typeface="Calibri"/>
                        </a:rPr>
                        <a:t>Overhead 1–4 GiB; enable </a:t>
                      </a:r>
                      <a:r>
                        <a:rPr b="1" lang="en-US" sz="1800" spc="-1" strike="noStrike">
                          <a:solidFill>
                            <a:srgbClr val="000000"/>
                          </a:solidFill>
                          <a:latin typeface="Calibri"/>
                        </a:rPr>
                        <a:t>AQE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1100880">
                <a:tc>
                  <a:txBody>
                    <a:bodyPr anchor="ctr">
                      <a:noAutofit/>
                    </a:bodyPr>
                    <a:p>
                      <a:pPr defTabSz="457200">
                        <a:lnSpc>
                          <a:spcPct val="100000"/>
                        </a:lnSpc>
                      </a:pPr>
                      <a:r>
                        <a:rPr b="1" lang="en-US" sz="1800" spc="-1" strike="noStrike">
                          <a:solidFill>
                            <a:srgbClr val="000000"/>
                          </a:solidFill>
                          <a:latin typeface="Calibri"/>
                        </a:rPr>
                        <a:t>Large</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4–8 cores / 8–16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50–100 × 4–5 cores × 24–32 GiB</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800" spc="-1" strike="noStrike">
                          <a:solidFill>
                            <a:srgbClr val="000000"/>
                          </a:solidFill>
                          <a:latin typeface="Calibri"/>
                        </a:rPr>
                        <a:t>NVMe for spark.local.dir, dynamic allocation</a:t>
                      </a:r>
                      <a:endParaRPr b="0" lang="en-US" sz="18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Platform Services Requirement</a:t>
            </a:r>
            <a:endParaRPr b="0" lang="en-US" sz="4400" spc="-1" strike="noStrike">
              <a:solidFill>
                <a:schemeClr val="dk1"/>
              </a:solidFill>
              <a:latin typeface="Calibri"/>
            </a:endParaRPr>
          </a:p>
        </p:txBody>
      </p:sp>
      <p:graphicFrame>
        <p:nvGraphicFramePr>
          <p:cNvPr id="150" name="Table 4"/>
          <p:cNvGraphicFramePr/>
          <p:nvPr/>
        </p:nvGraphicFramePr>
        <p:xfrm>
          <a:off x="301680" y="1551960"/>
          <a:ext cx="11667240" cy="4885920"/>
        </p:xfrm>
        <a:graphic>
          <a:graphicData uri="http://schemas.openxmlformats.org/drawingml/2006/table">
            <a:tbl>
              <a:tblPr/>
              <a:tblGrid>
                <a:gridCol w="2333520"/>
                <a:gridCol w="2333520"/>
                <a:gridCol w="2333520"/>
                <a:gridCol w="2333520"/>
                <a:gridCol w="2333520"/>
              </a:tblGrid>
              <a:tr h="372960">
                <a:tc>
                  <a:txBody>
                    <a:bodyPr anchor="ctr">
                      <a:noAutofit/>
                    </a:bodyPr>
                    <a:p>
                      <a:pPr defTabSz="457200">
                        <a:lnSpc>
                          <a:spcPct val="100000"/>
                        </a:lnSpc>
                      </a:pPr>
                      <a:r>
                        <a:rPr b="0" lang="en-US" sz="1600" spc="-1" strike="noStrike">
                          <a:solidFill>
                            <a:srgbClr val="ffffff"/>
                          </a:solidFill>
                          <a:latin typeface="Calibri"/>
                        </a:rPr>
                        <a:t>Component</a:t>
                      </a:r>
                      <a:endParaRPr b="0" lang="en-US" sz="16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600" spc="-1" strike="noStrike">
                          <a:solidFill>
                            <a:srgbClr val="ffffff"/>
                          </a:solidFill>
                          <a:latin typeface="Calibri"/>
                        </a:rPr>
                        <a:t>Small</a:t>
                      </a:r>
                      <a:endParaRPr b="0" lang="en-US" sz="16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600" spc="-1" strike="noStrike">
                          <a:solidFill>
                            <a:srgbClr val="ffffff"/>
                          </a:solidFill>
                          <a:latin typeface="Calibri"/>
                        </a:rPr>
                        <a:t>Medium</a:t>
                      </a:r>
                      <a:endParaRPr b="0" lang="en-US" sz="16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600" spc="-1" strike="noStrike">
                          <a:solidFill>
                            <a:srgbClr val="ffffff"/>
                          </a:solidFill>
                          <a:latin typeface="Calibri"/>
                        </a:rPr>
                        <a:t>Large</a:t>
                      </a:r>
                      <a:endParaRPr b="0" lang="en-US" sz="16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c>
                  <a:txBody>
                    <a:bodyPr anchor="ctr">
                      <a:noAutofit/>
                    </a:bodyPr>
                    <a:p>
                      <a:pPr defTabSz="457200">
                        <a:lnSpc>
                          <a:spcPct val="100000"/>
                        </a:lnSpc>
                      </a:pPr>
                      <a:r>
                        <a:rPr b="0" lang="en-US" sz="1600" spc="-1" strike="noStrike">
                          <a:solidFill>
                            <a:srgbClr val="ffffff"/>
                          </a:solidFill>
                          <a:latin typeface="Calibri"/>
                        </a:rPr>
                        <a:t>Notes</a:t>
                      </a:r>
                      <a:endParaRPr b="0" lang="en-US" sz="1600" spc="-1" strike="noStrike">
                        <a:solidFill>
                          <a:srgbClr val="ffffff"/>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4f81bd"/>
                    </a:solidFill>
                  </a:tcPr>
                </a:tc>
              </a:tr>
              <a:tr h="410040">
                <a:tc>
                  <a:txBody>
                    <a:bodyPr anchor="ctr">
                      <a:noAutofit/>
                    </a:bodyPr>
                    <a:p>
                      <a:pPr defTabSz="457200">
                        <a:lnSpc>
                          <a:spcPct val="100000"/>
                        </a:lnSpc>
                      </a:pPr>
                      <a:r>
                        <a:rPr b="1" lang="en-US" sz="1600" spc="-1" strike="noStrike">
                          <a:solidFill>
                            <a:srgbClr val="000000"/>
                          </a:solidFill>
                          <a:latin typeface="Calibri"/>
                        </a:rPr>
                        <a:t>Kubernetes control-plane</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1× single-node</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HA (3 control)</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HA (3–5 control)</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Managed or kubeadm</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915840">
                <a:tc>
                  <a:txBody>
                    <a:bodyPr anchor="ctr">
                      <a:noAutofit/>
                    </a:bodyPr>
                    <a:p>
                      <a:pPr defTabSz="457200">
                        <a:lnSpc>
                          <a:spcPct val="100000"/>
                        </a:lnSpc>
                      </a:pPr>
                      <a:r>
                        <a:rPr b="1" lang="en-US" sz="1600" spc="-1" strike="noStrike">
                          <a:solidFill>
                            <a:srgbClr val="000000"/>
                          </a:solidFill>
                          <a:latin typeface="Calibri"/>
                        </a:rPr>
                        <a:t>Image registry</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Local (kind/minikube cache) or self-hosted (Harbor)</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Harbor/Artifactory HA</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HA + retention &amp; signing</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Attach </a:t>
                      </a:r>
                      <a:r>
                        <a:rPr b="1" lang="en-US" sz="1600" spc="-1" strike="noStrike">
                          <a:solidFill>
                            <a:srgbClr val="000000"/>
                          </a:solidFill>
                          <a:latin typeface="Calibri"/>
                        </a:rPr>
                        <a:t>Cosign</a:t>
                      </a:r>
                      <a:r>
                        <a:rPr b="0" lang="en-US" sz="1600" spc="-1" strike="noStrike">
                          <a:solidFill>
                            <a:srgbClr val="000000"/>
                          </a:solidFill>
                          <a:latin typeface="Calibri"/>
                        </a:rPr>
                        <a:t> &amp; </a:t>
                      </a:r>
                      <a:r>
                        <a:rPr b="1" lang="en-US" sz="1600" spc="-1" strike="noStrike">
                          <a:solidFill>
                            <a:srgbClr val="000000"/>
                          </a:solidFill>
                          <a:latin typeface="Calibri"/>
                        </a:rPr>
                        <a:t>SBOM</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644400">
                <a:tc>
                  <a:txBody>
                    <a:bodyPr anchor="ctr">
                      <a:noAutofit/>
                    </a:bodyPr>
                    <a:p>
                      <a:pPr defTabSz="457200">
                        <a:lnSpc>
                          <a:spcPct val="100000"/>
                        </a:lnSpc>
                      </a:pPr>
                      <a:r>
                        <a:rPr b="1" lang="en-US" sz="1600" spc="-1" strike="noStrike">
                          <a:solidFill>
                            <a:srgbClr val="000000"/>
                          </a:solidFill>
                          <a:latin typeface="Calibri"/>
                        </a:rPr>
                        <a:t>Secrets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K8s secrets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External Secrets + Vault (small)</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Vault HA</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GitOps-friendly</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644400">
                <a:tc>
                  <a:txBody>
                    <a:bodyPr anchor="ctr">
                      <a:noAutofit/>
                    </a:bodyPr>
                    <a:p>
                      <a:pPr defTabSz="457200">
                        <a:lnSpc>
                          <a:spcPct val="100000"/>
                        </a:lnSpc>
                      </a:pPr>
                      <a:r>
                        <a:rPr b="1" lang="en-US" sz="1600" spc="-1" strike="noStrike">
                          <a:solidFill>
                            <a:srgbClr val="000000"/>
                          </a:solidFill>
                          <a:latin typeface="Calibri"/>
                        </a:rPr>
                        <a:t>Observability</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Prometheus + Grafana (small)</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Prom + Grafana (HA) + EFK/Opensearch</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Same + tracing (OTel)</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1–3% of cluster CPU/RAM</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644400">
                <a:tc>
                  <a:txBody>
                    <a:bodyPr anchor="ctr">
                      <a:noAutofit/>
                    </a:bodyPr>
                    <a:p>
                      <a:pPr defTabSz="457200">
                        <a:lnSpc>
                          <a:spcPct val="100000"/>
                        </a:lnSpc>
                      </a:pPr>
                      <a:r>
                        <a:rPr b="1" lang="en-US" sz="1600" spc="-1" strike="noStrike">
                          <a:solidFill>
                            <a:srgbClr val="000000"/>
                          </a:solidFill>
                          <a:latin typeface="Calibri"/>
                        </a:rPr>
                        <a:t>CI/CD</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GitHub Actions / Jenkins single</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Jenkins HA / Tekton</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Tekton/Jenkins + Argo CD</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Emit </a:t>
                      </a:r>
                      <a:r>
                        <a:rPr b="1" lang="en-US" sz="1600" spc="-1" strike="noStrike">
                          <a:solidFill>
                            <a:srgbClr val="000000"/>
                          </a:solidFill>
                          <a:latin typeface="Calibri"/>
                        </a:rPr>
                        <a:t>CDEvents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r h="644400">
                <a:tc>
                  <a:txBody>
                    <a:bodyPr anchor="ctr">
                      <a:noAutofit/>
                    </a:bodyPr>
                    <a:p>
                      <a:pPr defTabSz="457200">
                        <a:lnSpc>
                          <a:spcPct val="100000"/>
                        </a:lnSpc>
                      </a:pPr>
                      <a:r>
                        <a:rPr b="1" lang="en-US" sz="1600" spc="-1" strike="noStrike">
                          <a:solidFill>
                            <a:srgbClr val="000000"/>
                          </a:solidFill>
                          <a:latin typeface="Calibri"/>
                        </a:rPr>
                        <a:t>Catalog/Metastore</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Hive/Glue/Unity-like (Postgres)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HA Postgres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HA + backups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c>
                  <a:txBody>
                    <a:bodyPr anchor="ctr">
                      <a:noAutofit/>
                    </a:bodyPr>
                    <a:p>
                      <a:pPr defTabSz="457200">
                        <a:lnSpc>
                          <a:spcPct val="100000"/>
                        </a:lnSpc>
                      </a:pPr>
                      <a:r>
                        <a:rPr b="0" lang="en-US" sz="1600" spc="-1" strike="noStrike">
                          <a:solidFill>
                            <a:srgbClr val="000000"/>
                          </a:solidFill>
                          <a:latin typeface="Calibri"/>
                        </a:rPr>
                        <a:t>One source of truth</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e9ecf3"/>
                    </a:solidFill>
                  </a:tcPr>
                </a:tc>
              </a:tr>
              <a:tr h="372960">
                <a:tc>
                  <a:txBody>
                    <a:bodyPr anchor="ctr">
                      <a:noAutofit/>
                    </a:bodyPr>
                    <a:p>
                      <a:pPr defTabSz="457200">
                        <a:lnSpc>
                          <a:spcPct val="100000"/>
                        </a:lnSpc>
                      </a:pPr>
                      <a:r>
                        <a:rPr b="1" lang="en-US" sz="1600" spc="-1" strike="noStrike">
                          <a:solidFill>
                            <a:srgbClr val="000000"/>
                          </a:solidFill>
                          <a:latin typeface="Calibri"/>
                        </a:rPr>
                        <a:t>Streaming (opt.)</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Single Kafka broker</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3-broker Kafka</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5–9 brokers</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c>
                  <a:txBody>
                    <a:bodyPr anchor="ctr">
                      <a:noAutofit/>
                    </a:bodyPr>
                    <a:p>
                      <a:pPr defTabSz="457200">
                        <a:lnSpc>
                          <a:spcPct val="100000"/>
                        </a:lnSpc>
                      </a:pPr>
                      <a:r>
                        <a:rPr b="0" lang="en-US" sz="1600" spc="-1" strike="noStrike">
                          <a:solidFill>
                            <a:srgbClr val="000000"/>
                          </a:solidFill>
                          <a:latin typeface="Calibri"/>
                        </a:rPr>
                        <a:t>Only if you stream</a:t>
                      </a:r>
                      <a:endParaRPr b="0" lang="en-US" sz="1600" spc="-1" strike="noStrike">
                        <a:solidFill>
                          <a:srgbClr val="000000"/>
                        </a:solidFill>
                        <a:latin typeface="Arial"/>
                      </a:endParaRPr>
                    </a:p>
                  </a:txBody>
                  <a:tcPr anchor="ctr"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d0d8e7"/>
                    </a:solid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Monolithic Fallback</a:t>
            </a:r>
            <a:endParaRPr b="0" lang="en-US" sz="4400" spc="-1" strike="noStrike">
              <a:solidFill>
                <a:schemeClr val="dk1"/>
              </a:solidFill>
              <a:latin typeface="Calibri"/>
            </a:endParaRPr>
          </a:p>
        </p:txBody>
      </p:sp>
      <p:sp>
        <p:nvSpPr>
          <p:cNvPr id="152"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3–10 VMs with Spark Standalone/YARN; same </a:t>
            </a:r>
            <a:r>
              <a:rPr b="1" lang="en-US" sz="3200" spc="-1" strike="noStrike">
                <a:solidFill>
                  <a:schemeClr val="dk1"/>
                </a:solidFill>
                <a:latin typeface="Calibri"/>
              </a:rPr>
              <a:t>NVMe</a:t>
            </a:r>
            <a:r>
              <a:rPr b="0" lang="en-US" sz="3200" spc="-1" strike="noStrike">
                <a:solidFill>
                  <a:schemeClr val="dk1"/>
                </a:solidFill>
                <a:latin typeface="Calibri"/>
              </a:rPr>
              <a:t>, </a:t>
            </a:r>
            <a:r>
              <a:rPr b="1" lang="en-US" sz="3200" spc="-1" strike="noStrike">
                <a:solidFill>
                  <a:schemeClr val="dk1"/>
                </a:solidFill>
                <a:latin typeface="Calibri"/>
              </a:rPr>
              <a:t>object store</a:t>
            </a:r>
            <a:r>
              <a:rPr b="0" lang="en-US" sz="3200" spc="-1" strike="noStrike">
                <a:solidFill>
                  <a:schemeClr val="dk1"/>
                </a:solidFill>
                <a:latin typeface="Calibri"/>
              </a:rPr>
              <a:t>, </a:t>
            </a:r>
            <a:r>
              <a:rPr b="1" lang="en-US" sz="3200" spc="-1" strike="noStrike">
                <a:solidFill>
                  <a:schemeClr val="dk1"/>
                </a:solidFill>
                <a:latin typeface="Calibri"/>
              </a:rPr>
              <a:t>Prometheus/Grafana</a:t>
            </a:r>
            <a:r>
              <a:rPr b="0" lang="en-US" sz="3200" spc="-1" strike="noStrike">
                <a:solidFill>
                  <a:schemeClr val="dk1"/>
                </a:solidFill>
                <a:latin typeface="Calibri"/>
              </a:rPr>
              <a:t>.</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Expect lower utilization, more drift, and weaker isolation; still keep </a:t>
            </a:r>
            <a:r>
              <a:rPr b="1" lang="en-US" sz="3200" spc="-1" strike="noStrike">
                <a:solidFill>
                  <a:schemeClr val="dk1"/>
                </a:solidFill>
                <a:latin typeface="Calibri"/>
              </a:rPr>
              <a:t>one image per job</a:t>
            </a:r>
            <a:r>
              <a:rPr b="0" lang="en-US" sz="3200" spc="-1" strike="noStrike">
                <a:solidFill>
                  <a:schemeClr val="dk1"/>
                </a:solidFill>
                <a:latin typeface="Calibri"/>
              </a:rPr>
              <a:t> if possible (podman/nerdctl) and wire </a:t>
            </a:r>
            <a:r>
              <a:rPr b="1" lang="en-US" sz="3200" spc="-1" strike="noStrike">
                <a:solidFill>
                  <a:schemeClr val="dk1"/>
                </a:solidFill>
                <a:latin typeface="Calibri"/>
              </a:rPr>
              <a:t>CI/CD</a:t>
            </a:r>
            <a:r>
              <a:rPr b="0" lang="en-US" sz="3200" spc="-1" strike="noStrike">
                <a:solidFill>
                  <a:schemeClr val="dk1"/>
                </a:solidFill>
                <a:latin typeface="Calibri"/>
              </a:rPr>
              <a:t> for artifacts.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CDEvents Mapping (examples)</a:t>
            </a:r>
            <a:endParaRPr b="0" lang="en-US" sz="4400" spc="-1" strike="noStrike">
              <a:solidFill>
                <a:schemeClr val="dk1"/>
              </a:solidFill>
              <a:latin typeface="Calibri"/>
            </a:endParaRPr>
          </a:p>
        </p:txBody>
      </p:sp>
      <p:sp>
        <p:nvSpPr>
          <p:cNvPr id="154" name="Rounded Rectangle 2"/>
          <p:cNvSpPr/>
          <p:nvPr/>
        </p:nvSpPr>
        <p:spPr>
          <a:xfrm>
            <a:off x="301680" y="1639080"/>
            <a:ext cx="11667240" cy="4482360"/>
          </a:xfrm>
          <a:prstGeom prst="roundRect">
            <a:avLst>
              <a:gd name="adj" fmla="val 16667"/>
            </a:avLst>
          </a:prstGeom>
          <a:solidFill>
            <a:schemeClr val="accent1">
              <a:lumMod val="15000"/>
              <a:lumOff val="85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r>
              <a:rPr b="1" lang="en-US" sz="2000" spc="-1" strike="noStrike">
                <a:solidFill>
                  <a:schemeClr val="dk1"/>
                </a:solidFill>
                <a:latin typeface="Courier New"/>
              </a:rPr>
              <a:t>{</a:t>
            </a:r>
            <a:br>
              <a:rPr sz="2000"/>
            </a:br>
            <a:r>
              <a:rPr b="1" lang="en-US" sz="2000" spc="-1" strike="noStrike">
                <a:solidFill>
                  <a:schemeClr val="dk1"/>
                </a:solidFill>
                <a:latin typeface="Courier New"/>
              </a:rPr>
              <a:t>  "type":"dev.cdevents.artifact.published.v1",</a:t>
            </a:r>
            <a:br>
              <a:rPr sz="2000"/>
            </a:br>
            <a:r>
              <a:rPr b="1" lang="en-US" sz="2000" spc="-1" strike="noStrike">
                <a:solidFill>
                  <a:schemeClr val="dk1"/>
                </a:solidFill>
                <a:latin typeface="Courier New"/>
              </a:rPr>
              <a:t>  "subject":{"id":"spark-app:${GIT_SHA}","type":"artifact"}</a:t>
            </a:r>
            <a:br>
              <a:rPr sz="2000"/>
            </a:br>
            <a:r>
              <a:rPr b="1" lang="en-US" sz="2000" spc="-1" strike="noStrike">
                <a:solidFill>
                  <a:schemeClr val="dk1"/>
                </a:solidFill>
                <a:latin typeface="Courier New"/>
              </a:rPr>
              <a:t>}</a:t>
            </a:r>
            <a:br>
              <a:rPr sz="2000"/>
            </a:br>
            <a:r>
              <a:rPr b="1" lang="en-US" sz="2000" spc="-1" strike="noStrike">
                <a:solidFill>
                  <a:schemeClr val="dk1"/>
                </a:solidFill>
                <a:latin typeface="Courier New"/>
              </a:rPr>
              <a:t>{</a:t>
            </a:r>
            <a:br>
              <a:rPr sz="2000"/>
            </a:br>
            <a:r>
              <a:rPr b="1" lang="en-US" sz="2000" spc="-1" strike="noStrike">
                <a:solidFill>
                  <a:schemeClr val="dk1"/>
                </a:solidFill>
                <a:latin typeface="Courier New"/>
              </a:rPr>
              <a:t>  "type":"dev.cdevents.pipelinerun.finished.v1", "subject":{"id":"build-123"}, "data":{"outcome":"success"}</a:t>
            </a:r>
            <a:br>
              <a:rPr sz="2000"/>
            </a:br>
            <a:r>
              <a:rPr b="1" lang="en-US" sz="2000" spc="-1" strike="noStrike">
                <a:solidFill>
                  <a:schemeClr val="dk1"/>
                </a:solidFill>
                <a:latin typeface="Courier New"/>
              </a:rPr>
              <a:t>}</a:t>
            </a:r>
            <a:br>
              <a:rPr sz="2000"/>
            </a:br>
            <a:r>
              <a:rPr b="1" lang="en-US" sz="2000" spc="-1" strike="noStrike">
                <a:solidFill>
                  <a:schemeClr val="dk1"/>
                </a:solidFill>
                <a:latin typeface="Courier New"/>
              </a:rPr>
              <a:t>{</a:t>
            </a:r>
            <a:br>
              <a:rPr sz="2000"/>
            </a:br>
            <a:r>
              <a:rPr b="1" lang="en-US" sz="2000" spc="-1" strike="noStrike">
                <a:solidFill>
                  <a:schemeClr val="dk1"/>
                </a:solidFill>
                <a:latin typeface="Courier New"/>
              </a:rPr>
              <a:t>  "type":"dev.cdevents.deployment.started.v1", "subject":{"id":"job/spark-pi"}</a:t>
            </a:r>
            <a:br>
              <a:rPr sz="2000"/>
            </a:br>
            <a:r>
              <a:rPr b="1" lang="en-US" sz="2000" spc="-1" strike="noStrike">
                <a:solidFill>
                  <a:schemeClr val="dk1"/>
                </a:solidFill>
                <a:latin typeface="Courier New"/>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01680" y="25164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Spark → Prometheus (JMX exporter)</a:t>
            </a:r>
            <a:endParaRPr b="0" lang="en-US" sz="4400" spc="-1" strike="noStrike">
              <a:solidFill>
                <a:schemeClr val="dk1"/>
              </a:solidFill>
              <a:latin typeface="Calibri"/>
            </a:endParaRPr>
          </a:p>
        </p:txBody>
      </p:sp>
      <p:sp>
        <p:nvSpPr>
          <p:cNvPr id="156" name="Rounded Rectangle 2"/>
          <p:cNvSpPr/>
          <p:nvPr/>
        </p:nvSpPr>
        <p:spPr>
          <a:xfrm>
            <a:off x="301680" y="1583640"/>
            <a:ext cx="11667240" cy="4538160"/>
          </a:xfrm>
          <a:prstGeom prst="roundRect">
            <a:avLst>
              <a:gd name="adj" fmla="val 16667"/>
            </a:avLst>
          </a:prstGeom>
          <a:solidFill>
            <a:schemeClr val="accent1">
              <a:lumMod val="15000"/>
              <a:lumOff val="85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r>
              <a:rPr b="0" lang="en-US" sz="2200" spc="-1" strike="noStrike">
                <a:solidFill>
                  <a:schemeClr val="dk1"/>
                </a:solidFill>
                <a:latin typeface="Courier New"/>
              </a:rPr>
              <a:t>metrics.properties:</a:t>
            </a:r>
            <a:br>
              <a:rPr sz="2200"/>
            </a:br>
            <a:r>
              <a:rPr b="0" lang="en-US" sz="2200" spc="-1" strike="noStrike">
                <a:solidFill>
                  <a:schemeClr val="dk1"/>
                </a:solidFill>
                <a:latin typeface="Courier New"/>
              </a:rPr>
              <a:t>  jmxReporter.enabled=true</a:t>
            </a:r>
            <a:br>
              <a:rPr sz="2200"/>
            </a:br>
            <a:r>
              <a:rPr b="0" lang="en-US" sz="2200" spc="-1" strike="noStrike">
                <a:solidFill>
                  <a:schemeClr val="dk1"/>
                </a:solidFill>
                <a:latin typeface="Courier New"/>
              </a:rPr>
              <a:t>  metrics.namespace=spark</a:t>
            </a:r>
            <a:br>
              <a:rPr sz="2200"/>
            </a:br>
            <a:br>
              <a:rPr sz="2200"/>
            </a:br>
            <a:r>
              <a:rPr b="0" lang="en-US" sz="2200" spc="-1" strike="noStrike">
                <a:solidFill>
                  <a:schemeClr val="dk1"/>
                </a:solidFill>
                <a:latin typeface="Courier New"/>
              </a:rPr>
              <a:t>Driver/Executor opts:</a:t>
            </a:r>
            <a:br>
              <a:rPr sz="2200"/>
            </a:br>
            <a:r>
              <a:rPr b="0" lang="en-US" sz="2200" spc="-1" strike="noStrike">
                <a:solidFill>
                  <a:schemeClr val="dk1"/>
                </a:solidFill>
                <a:latin typeface="Courier New"/>
              </a:rPr>
              <a:t>  --conf spark.metrics.conf=/opt/spark/conf/metrics.properties</a:t>
            </a:r>
            <a:br>
              <a:rPr sz="2200"/>
            </a:br>
            <a:r>
              <a:rPr b="0" lang="en-US" sz="2200" spc="-1" strike="noStrike">
                <a:solidFill>
                  <a:schemeClr val="dk1"/>
                </a:solidFill>
                <a:latin typeface="Courier New"/>
              </a:rPr>
              <a:t>  --conf spark.driver.extraJavaOptions=-javaagent:/opt/jmx/jmx_prometheus_javaagent.jar=9404:/opt/jmx/config.yaml</a:t>
            </a:r>
            <a:br>
              <a:rPr sz="2200"/>
            </a:br>
            <a:r>
              <a:rPr b="0" lang="en-US" sz="2200" spc="-1" strike="noStrike">
                <a:solidFill>
                  <a:schemeClr val="dk1"/>
                </a:solidFill>
                <a:latin typeface="Courier New"/>
              </a:rPr>
              <a:t>  --conf spark.executor.extraJavaOptions=-javaagent:/opt/jmx/jmx_prometheus_javaagent.jar=9504:/opt/jmx/config.yaml</a:t>
            </a:r>
            <a:br>
              <a:rPr sz="2200"/>
            </a:b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Live Demo Plan (15 min)</a:t>
            </a:r>
            <a:endParaRPr b="0" lang="en-US" sz="4400" spc="-1" strike="noStrike">
              <a:solidFill>
                <a:schemeClr val="dk1"/>
              </a:solidFill>
              <a:latin typeface="Calibri"/>
            </a:endParaRPr>
          </a:p>
        </p:txBody>
      </p:sp>
      <p:sp>
        <p:nvSpPr>
          <p:cNvPr id="158"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a:bodyPr>
          <a:p>
            <a:pPr indent="0" defTabSz="457200">
              <a:lnSpc>
                <a:spcPct val="100000"/>
              </a:lnSpc>
              <a:spcBef>
                <a:spcPts val="641"/>
              </a:spcBef>
              <a:buNone/>
              <a:tabLst>
                <a:tab algn="l" pos="0"/>
              </a:tabLst>
            </a:pPr>
            <a:r>
              <a:rPr b="0" lang="en-US" sz="3200" spc="-1" strike="noStrike">
                <a:solidFill>
                  <a:schemeClr val="dk1"/>
                </a:solidFill>
                <a:latin typeface="Calibri"/>
              </a:rPr>
              <a:t>1) make kind-up — local cluster</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2) make build — build Spark app image</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3) (Optional) pip install -r requirements-dev.txt &amp;&amp; make test</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4) make load — preload image (no registry)</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5) make deploy-local — run job; </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	</a:t>
            </a:r>
            <a:r>
              <a:rPr b="0" lang="en-US" sz="3200" spc="-1" strike="noStrike">
                <a:solidFill>
                  <a:schemeClr val="dk1"/>
                </a:solidFill>
                <a:latin typeface="Calibri"/>
              </a:rPr>
              <a:t>- kubectl logs jobs/spark-pi -n spark -f</a:t>
            </a:r>
            <a:endParaRPr b="0" lang="en-US" sz="3200" spc="-1" strike="noStrike">
              <a:solidFill>
                <a:schemeClr val="dk1"/>
              </a:solidFill>
              <a:latin typeface="Calibri"/>
            </a:endParaRPr>
          </a:p>
          <a:p>
            <a:pPr indent="0" defTabSz="457200">
              <a:lnSpc>
                <a:spcPct val="100000"/>
              </a:lnSpc>
              <a:spcBef>
                <a:spcPts val="641"/>
              </a:spcBef>
              <a:buNone/>
              <a:tabLst>
                <a:tab algn="l" pos="0"/>
              </a:tabLst>
            </a:pPr>
            <a:r>
              <a:rPr b="0" lang="en-US" sz="3200" spc="-1" strike="noStrike">
                <a:solidFill>
                  <a:schemeClr val="dk1"/>
                </a:solidFill>
                <a:latin typeface="Calibri"/>
              </a:rPr>
              <a:t>6) make kind-down — cleanup</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ounded Rectangle 2"/>
          <p:cNvSpPr/>
          <p:nvPr/>
        </p:nvSpPr>
        <p:spPr>
          <a:xfrm>
            <a:off x="301680" y="1627920"/>
            <a:ext cx="11667240" cy="4393080"/>
          </a:xfrm>
          <a:prstGeom prst="roundRect">
            <a:avLst>
              <a:gd name="adj" fmla="val 16667"/>
            </a:avLst>
          </a:prstGeom>
          <a:solidFill>
            <a:schemeClr val="accent1">
              <a:lumMod val="15000"/>
              <a:lumOff val="85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r>
              <a:rPr b="0" lang="en-US" sz="3200" spc="-1" strike="noStrike">
                <a:solidFill>
                  <a:schemeClr val="dk1"/>
                </a:solidFill>
                <a:latin typeface="Courier New"/>
              </a:rPr>
              <a:t>make kind-up</a:t>
            </a:r>
            <a:br>
              <a:rPr sz="3200"/>
            </a:br>
            <a:r>
              <a:rPr b="0" lang="en-US" sz="3200" spc="-1" strike="noStrike">
                <a:solidFill>
                  <a:schemeClr val="dk1"/>
                </a:solidFill>
                <a:latin typeface="Courier New"/>
              </a:rPr>
              <a:t>make build &amp;&amp; make load &amp;&amp; make deploy-local</a:t>
            </a:r>
            <a:br>
              <a:rPr sz="3200"/>
            </a:br>
            <a:r>
              <a:rPr b="0" lang="en-US" sz="3200" spc="-1" strike="noStrike">
                <a:solidFill>
                  <a:schemeClr val="dk1"/>
                </a:solidFill>
                <a:latin typeface="Courier New"/>
              </a:rPr>
              <a:t>kubectl get pods -n spark -w</a:t>
            </a:r>
            <a:br>
              <a:rPr sz="3200"/>
            </a:br>
            <a:r>
              <a:rPr b="0" lang="en-US" sz="3200" spc="-1" strike="noStrike">
                <a:solidFill>
                  <a:schemeClr val="dk1"/>
                </a:solidFill>
                <a:latin typeface="Courier New"/>
              </a:rPr>
              <a:t>kubectl logs job/spark-pi -n spark -f</a:t>
            </a:r>
            <a:br>
              <a:rPr sz="3200"/>
            </a:br>
            <a:r>
              <a:rPr b="0" lang="en-US" sz="3200" spc="-1" strike="noStrike">
                <a:solidFill>
                  <a:schemeClr val="dk1"/>
                </a:solidFill>
                <a:latin typeface="Courier New"/>
              </a:rPr>
              <a:t>make kind-down</a:t>
            </a:r>
            <a:endParaRPr b="0" lang="en-US" sz="3200" spc="-1" strike="noStrike">
              <a:solidFill>
                <a:srgbClr val="000000"/>
              </a:solidFill>
              <a:latin typeface="Arial"/>
            </a:endParaRPr>
          </a:p>
        </p:txBody>
      </p:sp>
      <p:sp>
        <p:nvSpPr>
          <p:cNvPr id="160" name="PlaceHolder 1"/>
          <p:cNvSpPr>
            <a:spLocks noGrp="1"/>
          </p:cNvSpPr>
          <p:nvPr>
            <p:ph type="title"/>
          </p:nvPr>
        </p:nvSpPr>
        <p:spPr>
          <a:xfrm>
            <a:off x="301680" y="20592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Quick Demo Commands (Copy/ Paste)</a:t>
            </a:r>
            <a:endParaRPr b="0" lang="en-US" sz="4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Repository Layout</a:t>
            </a:r>
            <a:endParaRPr b="0" lang="en-US" sz="4400" spc="-1" strike="noStrike">
              <a:solidFill>
                <a:schemeClr val="dk1"/>
              </a:solidFill>
              <a:latin typeface="Calibri"/>
            </a:endParaRPr>
          </a:p>
        </p:txBody>
      </p:sp>
      <p:pic>
        <p:nvPicPr>
          <p:cNvPr id="162" name="Picture 4" descr=""/>
          <p:cNvPicPr/>
          <p:nvPr/>
        </p:nvPicPr>
        <p:blipFill>
          <a:blip r:embed="rId1"/>
          <a:stretch/>
        </p:blipFill>
        <p:spPr>
          <a:xfrm>
            <a:off x="2388960" y="1696320"/>
            <a:ext cx="6305400" cy="4525560"/>
          </a:xfrm>
          <a:prstGeom prst="rect">
            <a:avLst/>
          </a:prstGeom>
          <a:ln w="0">
            <a:noFill/>
          </a:ln>
        </p:spPr>
      </p:pic>
      <p:sp>
        <p:nvSpPr>
          <p:cNvPr id="163" name=""/>
          <p:cNvSpPr txBox="1"/>
          <p:nvPr/>
        </p:nvSpPr>
        <p:spPr>
          <a:xfrm>
            <a:off x="2286000" y="6400800"/>
            <a:ext cx="6368040" cy="346680"/>
          </a:xfrm>
          <a:prstGeom prst="rect">
            <a:avLst/>
          </a:prstGeom>
          <a:noFill/>
          <a:ln w="0">
            <a:noFill/>
          </a:ln>
        </p:spPr>
        <p:txBody>
          <a:bodyPr lIns="90000" rIns="90000" tIns="45000" bIns="45000" anchor="t">
            <a:noAutofit/>
          </a:bodyPr>
          <a:p>
            <a:r>
              <a:rPr b="0" lang="en-US" sz="1800" spc="-1" strike="noStrike">
                <a:solidFill>
                  <a:srgbClr val="000000"/>
                </a:solidFill>
                <a:latin typeface="Arial"/>
              </a:rPr>
              <a:t>https://github.com/sage-khan/cdf-workshop-spark-containers/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rmAutofit/>
          </a:bodyPr>
          <a:p>
            <a:pPr indent="0" algn="ctr" defTabSz="457200">
              <a:lnSpc>
                <a:spcPct val="100000"/>
              </a:lnSpc>
              <a:buNone/>
            </a:pPr>
            <a:r>
              <a:rPr b="1" lang="en-US" sz="4400" spc="-1" strike="noStrike">
                <a:solidFill>
                  <a:schemeClr val="dk1"/>
                </a:solidFill>
                <a:latin typeface="Calibri"/>
              </a:rPr>
              <a:t>Apache Spark</a:t>
            </a:r>
            <a:endParaRPr b="0" lang="en-US" sz="4400" spc="-1" strike="noStrike">
              <a:solidFill>
                <a:schemeClr val="dk1"/>
              </a:solidFill>
              <a:latin typeface="Calibri"/>
            </a:endParaRPr>
          </a:p>
        </p:txBody>
      </p:sp>
      <p:sp>
        <p:nvSpPr>
          <p:cNvPr id="106"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1" lang="en-US" sz="3200" spc="-1" strike="noStrike">
                <a:solidFill>
                  <a:schemeClr val="dk1"/>
                </a:solidFill>
                <a:latin typeface="Calibri"/>
              </a:rPr>
              <a:t>Apache Spark</a:t>
            </a:r>
            <a:r>
              <a:rPr b="0" lang="en-US" sz="3200" spc="-1" strike="noStrike">
                <a:solidFill>
                  <a:schemeClr val="dk1"/>
                </a:solidFill>
                <a:latin typeface="Calibri"/>
              </a:rPr>
              <a:t> is a distributed compute engine built to </a:t>
            </a:r>
            <a:r>
              <a:rPr b="0" lang="en-US" sz="3200" spc="-1" strike="noStrike">
                <a:solidFill>
                  <a:schemeClr val="dk1"/>
                </a:solidFill>
                <a:latin typeface="Calibri"/>
              </a:rPr>
              <a:t>process large datasets fast, especially iterative workloads </a:t>
            </a:r>
            <a:r>
              <a:rPr b="0" lang="en-US" sz="3200" spc="-1" strike="noStrike">
                <a:solidFill>
                  <a:schemeClr val="dk1"/>
                </a:solidFill>
                <a:latin typeface="Calibri"/>
              </a:rPr>
              <a:t>that were slow on Hadoop MapReduce</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It offers unified APIs for </a:t>
            </a:r>
            <a:r>
              <a:rPr b="1" lang="en-US" sz="3200" spc="-1" strike="noStrike">
                <a:solidFill>
                  <a:schemeClr val="dk1"/>
                </a:solidFill>
                <a:latin typeface="Calibri"/>
              </a:rPr>
              <a:t>SQL</a:t>
            </a:r>
            <a:r>
              <a:rPr b="0" lang="en-US" sz="3200" spc="-1" strike="noStrike">
                <a:solidFill>
                  <a:schemeClr val="dk1"/>
                </a:solidFill>
                <a:latin typeface="Calibri"/>
              </a:rPr>
              <a:t>, </a:t>
            </a:r>
            <a:r>
              <a:rPr b="1" lang="en-US" sz="3200" spc="-1" strike="noStrike">
                <a:solidFill>
                  <a:schemeClr val="dk1"/>
                </a:solidFill>
                <a:latin typeface="Calibri"/>
              </a:rPr>
              <a:t>batch ETL</a:t>
            </a:r>
            <a:r>
              <a:rPr b="0" lang="en-US" sz="3200" spc="-1" strike="noStrike">
                <a:solidFill>
                  <a:schemeClr val="dk1"/>
                </a:solidFill>
                <a:latin typeface="Calibri"/>
              </a:rPr>
              <a:t>, </a:t>
            </a:r>
            <a:r>
              <a:rPr b="1" lang="en-US" sz="3200" spc="-1" strike="noStrike">
                <a:solidFill>
                  <a:schemeClr val="dk1"/>
                </a:solidFill>
                <a:latin typeface="Calibri"/>
              </a:rPr>
              <a:t>streaming</a:t>
            </a:r>
            <a:r>
              <a:rPr b="0" lang="en-US" sz="3200" spc="-1" strike="noStrike">
                <a:solidFill>
                  <a:schemeClr val="dk1"/>
                </a:solidFill>
                <a:latin typeface="Calibri"/>
              </a:rPr>
              <a:t>, and </a:t>
            </a:r>
            <a:r>
              <a:rPr b="1" lang="en-US" sz="3200" spc="-1" strike="noStrike">
                <a:solidFill>
                  <a:schemeClr val="dk1"/>
                </a:solidFill>
                <a:latin typeface="Calibri"/>
              </a:rPr>
              <a:t>ML</a:t>
            </a:r>
            <a:r>
              <a:rPr b="0" lang="en-US" sz="3200" spc="-1" strike="noStrike">
                <a:solidFill>
                  <a:schemeClr val="dk1"/>
                </a:solidFill>
                <a:latin typeface="Calibri"/>
              </a:rPr>
              <a:t> across clusters, with in-memory execution to keep </a:t>
            </a:r>
            <a:r>
              <a:rPr b="0" lang="en-US" sz="3200" spc="-1" strike="noStrike">
                <a:solidFill>
                  <a:schemeClr val="dk1"/>
                </a:solidFill>
                <a:latin typeface="Calibri"/>
              </a:rPr>
              <a:t>stages snappy </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From a </a:t>
            </a:r>
            <a:r>
              <a:rPr b="1" lang="en-US" sz="3200" spc="-1" strike="noStrike">
                <a:solidFill>
                  <a:schemeClr val="dk1"/>
                </a:solidFill>
                <a:latin typeface="Calibri"/>
              </a:rPr>
              <a:t>DataOps</a:t>
            </a:r>
            <a:r>
              <a:rPr b="0" lang="en-US" sz="3200" spc="-1" strike="noStrike">
                <a:solidFill>
                  <a:schemeClr val="dk1"/>
                </a:solidFill>
                <a:latin typeface="Calibri"/>
              </a:rPr>
              <a:t> perspective, Spark is the “execution </a:t>
            </a:r>
            <a:r>
              <a:rPr b="0" lang="en-US" sz="3200" spc="-1" strike="noStrike">
                <a:solidFill>
                  <a:schemeClr val="dk1"/>
                </a:solidFill>
                <a:latin typeface="Calibri"/>
              </a:rPr>
              <a:t>muscle” behind data products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Key Takeaways</a:t>
            </a:r>
            <a:endParaRPr b="0" lang="en-US" sz="4400" spc="-1" strike="noStrike">
              <a:solidFill>
                <a:schemeClr val="dk1"/>
              </a:solidFill>
              <a:latin typeface="Calibri"/>
            </a:endParaRPr>
          </a:p>
        </p:txBody>
      </p:sp>
      <p:sp>
        <p:nvSpPr>
          <p:cNvPr id="165"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fontScale="84366"/>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CD blueprint: commit → artifact → checks → promotion → safe rollouts (Job/Cron/SparkApplication).</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Quality gates for code and data: unit/integration + schema/freshness; dep scan; SBOM; signatures.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CDEvents everywhere: event‑driven orchestration &amp; traceability across CI, registry, runtime.</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Platform guardrails: namespaces/quotas, secrets, cost controls, multi‑tenancy, SLOs.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From laptop to prod: kind/Minikube → managed K8s with Tekton/Jenkins/GitOps.</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Q</a:t>
            </a:r>
            <a:r>
              <a:rPr b="1" lang="en-US" sz="4400" spc="-1" strike="noStrike">
                <a:solidFill>
                  <a:schemeClr val="dk1"/>
                </a:solidFill>
                <a:latin typeface="Calibri"/>
              </a:rPr>
              <a:t> &amp; A</a:t>
            </a:r>
            <a:endParaRPr b="0" lang="en-US" sz="4400" spc="-1" strike="noStrike">
              <a:solidFill>
                <a:schemeClr val="dk1"/>
              </a:solidFill>
              <a:latin typeface="Calibri"/>
            </a:endParaRPr>
          </a:p>
        </p:txBody>
      </p:sp>
      <p:sp>
        <p:nvSpPr>
          <p:cNvPr id="167"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algn="ctr" defTabSz="457200">
              <a:lnSpc>
                <a:spcPct val="100000"/>
              </a:lnSpc>
              <a:spcBef>
                <a:spcPts val="641"/>
              </a:spcBef>
              <a:buClr>
                <a:srgbClr val="000000"/>
              </a:buClr>
              <a:buFont typeface="Wingdings" charset="2"/>
              <a:buChar char=""/>
            </a:pPr>
            <a:r>
              <a:rPr b="0" lang="en-US" sz="3200" spc="-1" strike="noStrike">
                <a:solidFill>
                  <a:schemeClr val="dk1"/>
                </a:solidFill>
                <a:latin typeface="Calibri"/>
              </a:rPr>
              <a:t>Share your org’s top blocker; we’ll map it to the blueprint.</a:t>
            </a:r>
            <a:endParaRPr b="0" lang="en-US" sz="3200" spc="-1" strike="noStrike">
              <a:solidFill>
                <a:schemeClr val="dk1"/>
              </a:solidFill>
              <a:latin typeface="Calibri"/>
            </a:endParaRPr>
          </a:p>
          <a:p>
            <a:pPr marL="343080" indent="-343080" algn="ctr" defTabSz="457200">
              <a:lnSpc>
                <a:spcPct val="100000"/>
              </a:lnSpc>
              <a:spcBef>
                <a:spcPts val="641"/>
              </a:spcBef>
              <a:buClr>
                <a:srgbClr val="000000"/>
              </a:buClr>
              <a:buFont typeface="Wingdings" charset="2"/>
              <a:buChar char=""/>
            </a:pPr>
            <a:r>
              <a:rPr b="0" lang="en-US" sz="3200" spc="-1" strike="noStrike">
                <a:solidFill>
                  <a:schemeClr val="dk1"/>
                </a:solidFill>
                <a:latin typeface="Calibri"/>
              </a:rPr>
              <a:t>Share your problems and we will help solve it it</a:t>
            </a:r>
            <a:endParaRPr b="0" lang="en-US" sz="3200" spc="-1" strike="noStrike">
              <a:solidFill>
                <a:schemeClr val="dk1"/>
              </a:solidFill>
              <a:latin typeface="Calibri"/>
            </a:endParaRPr>
          </a:p>
          <a:p>
            <a:pPr indent="0" algn="ctr" defTabSz="457200">
              <a:lnSpc>
                <a:spcPct val="100000"/>
              </a:lnSpc>
              <a:spcBef>
                <a:spcPts val="641"/>
              </a:spcBef>
              <a:buNone/>
            </a:pPr>
            <a:endParaRPr b="0" lang="en-US" sz="3200" spc="-1" strike="noStrike">
              <a:solidFill>
                <a:schemeClr val="dk1"/>
              </a:solidFill>
              <a:latin typeface="Calibri"/>
            </a:endParaRPr>
          </a:p>
          <a:p>
            <a:pPr indent="0" algn="ctr" defTabSz="457200">
              <a:lnSpc>
                <a:spcPct val="100000"/>
              </a:lnSpc>
              <a:spcBef>
                <a:spcPts val="641"/>
              </a:spcBef>
              <a:buNone/>
            </a:pPr>
            <a:endParaRPr b="0" lang="en-US" sz="3200" spc="-1" strike="noStrike">
              <a:solidFill>
                <a:schemeClr val="dk1"/>
              </a:solidFill>
              <a:latin typeface="Calibri"/>
            </a:endParaRPr>
          </a:p>
          <a:p>
            <a:pPr indent="0" algn="ctr" defTabSz="457200">
              <a:lnSpc>
                <a:spcPct val="100000"/>
              </a:lnSpc>
              <a:spcBef>
                <a:spcPts val="641"/>
              </a:spcBef>
              <a:buNone/>
            </a:pPr>
            <a:endParaRPr b="0" lang="en-US" sz="3200" spc="-1" strike="noStrike">
              <a:solidFill>
                <a:schemeClr val="dk1"/>
              </a:solidFill>
              <a:latin typeface="Calibri"/>
            </a:endParaRPr>
          </a:p>
          <a:p>
            <a:pPr indent="0" algn="ctr" defTabSz="457200">
              <a:lnSpc>
                <a:spcPct val="100000"/>
              </a:lnSpc>
              <a:spcBef>
                <a:spcPts val="641"/>
              </a:spcBef>
              <a:buNone/>
              <a:tabLst>
                <a:tab algn="l" pos="0"/>
              </a:tabLst>
            </a:pPr>
            <a:r>
              <a:rPr b="0" lang="en-US" sz="3200" spc="-1" strike="noStrike">
                <a:solidFill>
                  <a:schemeClr val="dk1"/>
                </a:solidFill>
                <a:latin typeface="Calibri"/>
              </a:rPr>
              <a:t>Questions, Concerns?</a:t>
            </a:r>
            <a:endParaRPr b="0" lang="en-US" sz="3200" spc="-1" strike="noStrike">
              <a:solidFill>
                <a:schemeClr val="dk1"/>
              </a:solidFill>
              <a:latin typeface="Calibri"/>
            </a:endParaRPr>
          </a:p>
          <a:p>
            <a:pPr indent="0" defTabSz="457200">
              <a:lnSpc>
                <a:spcPct val="100000"/>
              </a:lnSpc>
              <a:spcBef>
                <a:spcPts val="641"/>
              </a:spcBef>
              <a:buNone/>
              <a:tabLst>
                <a:tab algn="l" pos="0"/>
              </a:tabLst>
            </a:pPr>
            <a:endParaRPr b="0" lang="en-US" sz="3200" spc="-1" strike="noStrike">
              <a:solidFill>
                <a:schemeClr val="dk1"/>
              </a:solidFill>
              <a:latin typeface="Calibri"/>
            </a:endParaRPr>
          </a:p>
          <a:p>
            <a:pPr indent="0" defTabSz="457200">
              <a:lnSpc>
                <a:spcPct val="100000"/>
              </a:lnSpc>
              <a:spcBef>
                <a:spcPts val="641"/>
              </a:spcBef>
              <a:buNone/>
              <a:tabLst>
                <a:tab algn="l" pos="0"/>
              </a:tabLst>
            </a:pPr>
            <a:endParaRPr b="0" lang="en-US" sz="3200" spc="-1" strike="noStrike">
              <a:solidFill>
                <a:schemeClr val="dk1"/>
              </a:solidFill>
              <a:latin typeface="Calibri"/>
            </a:endParaRPr>
          </a:p>
          <a:p>
            <a:pPr indent="0" defTabSz="457200">
              <a:lnSpc>
                <a:spcPct val="100000"/>
              </a:lnSpc>
              <a:spcBef>
                <a:spcPts val="641"/>
              </a:spcBef>
              <a:buNone/>
              <a:tabLst>
                <a:tab algn="l" pos="0"/>
              </a:tabLst>
            </a:pP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4"/>
          <p:cNvSpPr/>
          <p:nvPr/>
        </p:nvSpPr>
        <p:spPr>
          <a:xfrm>
            <a:off x="0" y="0"/>
            <a:ext cx="12191760" cy="6857640"/>
          </a:xfrm>
          <a:prstGeom prst="rect">
            <a:avLst/>
          </a:prstGeom>
          <a:solidFill>
            <a:schemeClr val="accent6">
              <a:lumMod val="75000"/>
              <a:alpha val="41000"/>
            </a:schemeClr>
          </a:solidFill>
          <a:ln>
            <a:solidFill>
              <a:srgbClr val="4a7ebb"/>
            </a:solidFill>
            <a:round/>
          </a:ln>
          <a:effectLst>
            <a:outerShdw blurRad="39960" dir="5400000" dist="2304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rIns="90000" tIns="45000" bIns="45000" anchor="ctr">
            <a:noAutofit/>
          </a:bodyPr>
          <a:p>
            <a:pPr algn="ctr" defTabSz="457200">
              <a:lnSpc>
                <a:spcPct val="100000"/>
              </a:lnSpc>
            </a:pPr>
            <a:endParaRPr b="0" lang="en-US" sz="1800" spc="-1" strike="noStrike">
              <a:solidFill>
                <a:schemeClr val="lt1"/>
              </a:solidFill>
              <a:latin typeface="Calibri"/>
            </a:endParaRPr>
          </a:p>
        </p:txBody>
      </p:sp>
      <p:sp>
        <p:nvSpPr>
          <p:cNvPr id="169" name="PlaceHolder 1"/>
          <p:cNvSpPr>
            <a:spLocks noGrp="1"/>
          </p:cNvSpPr>
          <p:nvPr>
            <p:ph type="title"/>
          </p:nvPr>
        </p:nvSpPr>
        <p:spPr>
          <a:xfrm>
            <a:off x="530280" y="2130480"/>
            <a:ext cx="11347200" cy="146952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Thanks, Gracias, </a:t>
            </a:r>
            <a:r>
              <a:rPr b="1" lang="az-Cyrl-AZ" sz="4400" spc="-1" strike="noStrike">
                <a:solidFill>
                  <a:schemeClr val="dk1"/>
                </a:solidFill>
                <a:latin typeface="Calibri"/>
              </a:rPr>
              <a:t>Спасибо, </a:t>
            </a:r>
            <a:r>
              <a:rPr b="1" lang="en-US" sz="4400" spc="-1" strike="noStrike">
                <a:solidFill>
                  <a:schemeClr val="dk1"/>
                </a:solidFill>
                <a:latin typeface="Calibri"/>
              </a:rPr>
              <a:t>Shukrya</a:t>
            </a:r>
            <a:endParaRPr b="0" lang="en-US" sz="4400" spc="-1" strike="noStrike">
              <a:solidFill>
                <a:schemeClr val="dk1"/>
              </a:solidFill>
              <a:latin typeface="Calibri"/>
            </a:endParaRPr>
          </a:p>
        </p:txBody>
      </p:sp>
      <p:sp>
        <p:nvSpPr>
          <p:cNvPr id="170" name="PlaceHolder 2"/>
          <p:cNvSpPr>
            <a:spLocks noGrp="1"/>
          </p:cNvSpPr>
          <p:nvPr>
            <p:ph type="subTitle"/>
          </p:nvPr>
        </p:nvSpPr>
        <p:spPr>
          <a:xfrm>
            <a:off x="1512360" y="3886200"/>
            <a:ext cx="9344880" cy="175212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n-US" sz="3200" spc="-1" strike="noStrike">
                <a:solidFill>
                  <a:schemeClr val="dk1"/>
                </a:solidFill>
                <a:latin typeface="Calibri"/>
              </a:rPr>
              <a:t>Contact:</a:t>
            </a:r>
            <a:endParaRPr b="0" lang="en-US" sz="3200" spc="-1" strike="noStrike">
              <a:solidFill>
                <a:srgbClr val="000000"/>
              </a:solidFill>
              <a:latin typeface="Arial"/>
            </a:endParaRPr>
          </a:p>
          <a:p>
            <a:pPr indent="0" algn="ctr" defTabSz="457200">
              <a:lnSpc>
                <a:spcPct val="100000"/>
              </a:lnSpc>
              <a:spcBef>
                <a:spcPts val="641"/>
              </a:spcBef>
              <a:buNone/>
              <a:tabLst>
                <a:tab algn="l" pos="0"/>
              </a:tabLst>
            </a:pPr>
            <a:r>
              <a:rPr b="0" lang="en-US" sz="3200" spc="-1" strike="noStrike">
                <a:solidFill>
                  <a:schemeClr val="dk1"/>
                </a:solidFill>
                <a:latin typeface="Calibri"/>
              </a:rPr>
              <a:t>sagekhanofficial@gmail.com</a:t>
            </a:r>
            <a:endParaRPr b="0" lang="en-US" sz="3200" spc="-1" strike="noStrike">
              <a:solidFill>
                <a:srgbClr val="000000"/>
              </a:solidFill>
              <a:latin typeface="Arial"/>
            </a:endParaRPr>
          </a:p>
          <a:p>
            <a:pPr indent="0" algn="ctr" defTabSz="457200">
              <a:lnSpc>
                <a:spcPct val="100000"/>
              </a:lnSpc>
              <a:spcBef>
                <a:spcPts val="641"/>
              </a:spcBef>
              <a:buNone/>
              <a:tabLst>
                <a:tab algn="l" pos="0"/>
              </a:tabLst>
            </a:pPr>
            <a:r>
              <a:rPr b="0" lang="en-US" sz="3200" spc="-1" strike="noStrike">
                <a:solidFill>
                  <a:schemeClr val="dk1"/>
                </a:solidFill>
                <a:latin typeface="Calibri"/>
              </a:rPr>
              <a:t>www.linkedin.com/in/sagekhan</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Apache Spark</a:t>
            </a:r>
            <a:endParaRPr b="0" lang="en-US" sz="4400" spc="-1" strike="noStrike">
              <a:solidFill>
                <a:schemeClr val="dk1"/>
              </a:solidFill>
              <a:latin typeface="Calibri"/>
            </a:endParaRPr>
          </a:p>
        </p:txBody>
      </p:sp>
      <p:sp>
        <p:nvSpPr>
          <p:cNvPr id="108" name="PlaceHolder 2"/>
          <p:cNvSpPr>
            <a:spLocks noGrp="1"/>
          </p:cNvSpPr>
          <p:nvPr>
            <p:ph/>
          </p:nvPr>
        </p:nvSpPr>
        <p:spPr>
          <a:xfrm>
            <a:off x="301680" y="1600200"/>
            <a:ext cx="4041720" cy="4525560"/>
          </a:xfrm>
          <a:prstGeom prst="rect">
            <a:avLst/>
          </a:prstGeom>
          <a:noFill/>
          <a:ln w="0">
            <a:noFill/>
          </a:ln>
        </p:spPr>
        <p:txBody>
          <a:bodyPr lIns="91440" rIns="91440" tIns="45720" bIns="45720" anchor="t">
            <a:noAutofit/>
          </a:bodyPr>
          <a:p>
            <a:pPr marL="216000" defTabSz="457200">
              <a:lnSpc>
                <a:spcPct val="100000"/>
              </a:lnSpc>
              <a:spcBef>
                <a:spcPts val="1191"/>
              </a:spcBef>
              <a:spcAft>
                <a:spcPts val="992"/>
              </a:spcAft>
              <a:buClr>
                <a:srgbClr val="000000"/>
              </a:buClr>
              <a:buFont typeface="Arial"/>
              <a:buChar char="•"/>
            </a:pPr>
            <a:r>
              <a:rPr b="0" lang="en-US" sz="1800" spc="-1" strike="noStrike">
                <a:solidFill>
                  <a:srgbClr val="000000"/>
                </a:solidFill>
                <a:latin typeface="Calibri"/>
              </a:rPr>
              <a:t>Processes large datasets quickly, analyze data (batch + real-time), Machine Learning &amp; AI pipelines, </a:t>
            </a:r>
            <a:r>
              <a:rPr b="0" lang="en-US" sz="1800" spc="-1" strike="noStrike">
                <a:solidFill>
                  <a:srgbClr val="000000"/>
                </a:solidFill>
                <a:latin typeface="Calibri"/>
              </a:rPr>
              <a:t>Search, recommendations, fraud detection</a:t>
            </a:r>
            <a:endParaRPr b="0" lang="en-US" sz="1800" spc="-1" strike="noStrike">
              <a:solidFill>
                <a:schemeClr val="dk1"/>
              </a:solidFill>
              <a:latin typeface="Calibri"/>
            </a:endParaRPr>
          </a:p>
          <a:p>
            <a:pPr marL="216000" defTabSz="457200">
              <a:lnSpc>
                <a:spcPct val="100000"/>
              </a:lnSpc>
              <a:spcBef>
                <a:spcPts val="1191"/>
              </a:spcBef>
              <a:spcAft>
                <a:spcPts val="992"/>
              </a:spcAft>
              <a:buClr>
                <a:srgbClr val="000000"/>
              </a:buClr>
              <a:buFont typeface="Arial"/>
              <a:buChar char="•"/>
            </a:pPr>
            <a:r>
              <a:rPr b="0" lang="en-US" sz="1800" spc="-1" strike="noStrike">
                <a:solidFill>
                  <a:srgbClr val="000000"/>
                </a:solidFill>
                <a:latin typeface="Calibri"/>
              </a:rPr>
              <a:t>Handles huge data (GB → PB), Scales well (1 computer → 1000s), Faster insights (real-time fraud alerts, </a:t>
            </a:r>
            <a:r>
              <a:rPr b="0" lang="en-US" sz="1800" spc="-1" strike="noStrike">
                <a:solidFill>
                  <a:srgbClr val="000000"/>
                </a:solidFill>
                <a:latin typeface="Calibri"/>
              </a:rPr>
              <a:t>analytics), Flexible → one engine, many jobs, Backed by community &amp; industry (Netflix, Uber, eBay, </a:t>
            </a:r>
            <a:r>
              <a:rPr b="0" lang="en-US" sz="1800" spc="-1" strike="noStrike">
                <a:solidFill>
                  <a:srgbClr val="000000"/>
                </a:solidFill>
                <a:latin typeface="Calibri"/>
              </a:rPr>
              <a:t>etc.)</a:t>
            </a:r>
            <a:endParaRPr b="0" lang="en-US" sz="1800" spc="-1" strike="noStrike">
              <a:solidFill>
                <a:schemeClr val="dk1"/>
              </a:solidFill>
              <a:latin typeface="Calibri"/>
            </a:endParaRPr>
          </a:p>
        </p:txBody>
      </p:sp>
      <p:pic>
        <p:nvPicPr>
          <p:cNvPr id="109" name="" descr=""/>
          <p:cNvPicPr/>
          <p:nvPr/>
        </p:nvPicPr>
        <p:blipFill>
          <a:blip r:embed="rId1">
            <a:extLst>
              <a:ext uri="{96DAC541-7B7A-43D3-8B79-37D633B846F1}">
                <asvg:svgBlip xmlns:asvg="http://schemas.microsoft.com/office/drawing/2016/SVG/main" r:embed="rId2"/>
              </a:ext>
            </a:extLst>
          </a:blip>
          <a:stretch/>
        </p:blipFill>
        <p:spPr>
          <a:xfrm>
            <a:off x="4343400" y="1600200"/>
            <a:ext cx="7575120" cy="45255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Why DevOps/CD for Spark (not 'just Kubernetes')</a:t>
            </a:r>
            <a:endParaRPr b="0" lang="en-US" sz="4400" spc="-1" strike="noStrike">
              <a:solidFill>
                <a:schemeClr val="dk1"/>
              </a:solidFill>
              <a:latin typeface="Calibri"/>
            </a:endParaRPr>
          </a:p>
        </p:txBody>
      </p:sp>
      <p:sp>
        <p:nvSpPr>
          <p:cNvPr id="111" name="PlaceHolder 2"/>
          <p:cNvSpPr>
            <a:spLocks noGrp="1"/>
          </p:cNvSpPr>
          <p:nvPr>
            <p:ph/>
          </p:nvPr>
        </p:nvSpPr>
        <p:spPr>
          <a:xfrm>
            <a:off x="301680" y="1600200"/>
            <a:ext cx="11667240" cy="4525560"/>
          </a:xfrm>
          <a:prstGeom prst="rect">
            <a:avLst/>
          </a:prstGeom>
          <a:noFill/>
          <a:ln w="0">
            <a:noFill/>
          </a:ln>
        </p:spPr>
        <p:txBody>
          <a:bodyPr lIns="91440" rIns="91440" tIns="45720" bIns="45720" anchor="t">
            <a:no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Spark powers business‑critical data products; many jobs </a:t>
            </a:r>
            <a:r>
              <a:rPr b="0" lang="en-US" sz="3200" spc="-1" strike="noStrike">
                <a:solidFill>
                  <a:schemeClr val="dk1"/>
                </a:solidFill>
                <a:latin typeface="Calibri"/>
              </a:rPr>
              <a:t>bypass CI/CD guardrails.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We need immutable artifacts, environment promotion, </a:t>
            </a:r>
            <a:r>
              <a:rPr b="0" lang="en-US" sz="3200" spc="-1" strike="noStrike">
                <a:solidFill>
                  <a:schemeClr val="dk1"/>
                </a:solidFill>
                <a:latin typeface="Calibri"/>
              </a:rPr>
              <a:t>rollbacks, and SLOs—just like app teams.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Containers → reproducible runtime • CD → trusted, </a:t>
            </a:r>
            <a:r>
              <a:rPr b="0" lang="en-US" sz="3200" spc="-1" strike="noStrike">
                <a:solidFill>
                  <a:schemeClr val="dk1"/>
                </a:solidFill>
                <a:latin typeface="Calibri"/>
              </a:rPr>
              <a:t>auditable delivery • CDEvents → traceability.</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Monolithic, Containerization &amp; Microservices </a:t>
            </a:r>
            <a:endParaRPr b="0" lang="en-US" sz="4400" spc="-1" strike="noStrike">
              <a:solidFill>
                <a:schemeClr val="dk1"/>
              </a:solidFill>
              <a:latin typeface="Calibri"/>
            </a:endParaRPr>
          </a:p>
        </p:txBody>
      </p:sp>
      <p:sp>
        <p:nvSpPr>
          <p:cNvPr id="113" name="PlaceHolder 2"/>
          <p:cNvSpPr>
            <a:spLocks noGrp="1"/>
          </p:cNvSpPr>
          <p:nvPr>
            <p:ph/>
          </p:nvPr>
        </p:nvSpPr>
        <p:spPr>
          <a:xfrm>
            <a:off x="301680" y="1600200"/>
            <a:ext cx="5407200" cy="4525560"/>
          </a:xfrm>
          <a:prstGeom prst="rect">
            <a:avLst/>
          </a:prstGeom>
          <a:noFill/>
          <a:ln w="0">
            <a:noFill/>
          </a:ln>
        </p:spPr>
        <p:txBody>
          <a:bodyPr lIns="91440" rIns="91440" tIns="45720" bIns="45720" anchor="t">
            <a:normAutofit/>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Monoliths optimize for </a:t>
            </a:r>
            <a:r>
              <a:rPr b="0" i="1" lang="en-US" sz="3200" spc="-1" strike="noStrike">
                <a:solidFill>
                  <a:schemeClr val="dk1"/>
                </a:solidFill>
                <a:latin typeface="Calibri"/>
              </a:rPr>
              <a:t>stability of machines</a:t>
            </a:r>
            <a:r>
              <a:rPr b="0" lang="en-US" sz="3200" spc="-1" strike="noStrike">
                <a:solidFill>
                  <a:schemeClr val="dk1"/>
                </a:solidFill>
                <a:latin typeface="Calibri"/>
              </a:rPr>
              <a:t>; </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Containers optimize for </a:t>
            </a:r>
            <a:r>
              <a:rPr b="0" i="1" lang="en-US" sz="3200" spc="-1" strike="noStrike">
                <a:solidFill>
                  <a:schemeClr val="dk1"/>
                </a:solidFill>
                <a:latin typeface="Calibri"/>
              </a:rPr>
              <a:t>stability of artifacts</a:t>
            </a:r>
            <a:r>
              <a:rPr b="0" lang="en-US" sz="3200" spc="-1" strike="noStrike">
                <a:solidFill>
                  <a:schemeClr val="dk1"/>
                </a:solidFill>
                <a:latin typeface="Calibri"/>
              </a:rPr>
              <a:t>.</a:t>
            </a:r>
            <a:endParaRPr b="0" lang="en-US" sz="3200" spc="-1" strike="noStrike">
              <a:solidFill>
                <a:schemeClr val="dk1"/>
              </a:solidFill>
              <a:latin typeface="Calibri"/>
            </a:endParaRPr>
          </a:p>
        </p:txBody>
      </p:sp>
      <p:pic>
        <p:nvPicPr>
          <p:cNvPr id="114" name="Picture 8" descr="Microservices and Cloud Native Applications vs. Monolithic Applications"/>
          <p:cNvPicPr/>
          <p:nvPr/>
        </p:nvPicPr>
        <p:blipFill>
          <a:blip r:embed="rId1"/>
          <a:stretch/>
        </p:blipFill>
        <p:spPr>
          <a:xfrm>
            <a:off x="5486400" y="1633680"/>
            <a:ext cx="6605280" cy="449208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Autofit/>
          </a:bodyPr>
          <a:p>
            <a:pPr indent="0" algn="ctr" defTabSz="457200">
              <a:lnSpc>
                <a:spcPct val="100000"/>
              </a:lnSpc>
              <a:buNone/>
            </a:pPr>
            <a:r>
              <a:rPr b="1" lang="en-US" sz="4400" spc="-1" strike="noStrike">
                <a:solidFill>
                  <a:schemeClr val="dk1"/>
                </a:solidFill>
                <a:latin typeface="Calibri"/>
              </a:rPr>
              <a:t>Monolithic, Containerization &amp; Microservices </a:t>
            </a:r>
            <a:endParaRPr b="0" lang="en-US" sz="4400" spc="-1" strike="noStrike">
              <a:solidFill>
                <a:schemeClr val="dk1"/>
              </a:solidFill>
              <a:latin typeface="Calibri"/>
            </a:endParaRPr>
          </a:p>
        </p:txBody>
      </p:sp>
      <p:sp>
        <p:nvSpPr>
          <p:cNvPr id="116" name="PlaceHolder 2"/>
          <p:cNvSpPr>
            <a:spLocks noGrp="1"/>
          </p:cNvSpPr>
          <p:nvPr>
            <p:ph/>
          </p:nvPr>
        </p:nvSpPr>
        <p:spPr>
          <a:xfrm>
            <a:off x="301680" y="1600200"/>
            <a:ext cx="5407200" cy="4525560"/>
          </a:xfrm>
          <a:prstGeom prst="rect">
            <a:avLst/>
          </a:prstGeom>
          <a:noFill/>
          <a:ln w="0">
            <a:noFill/>
          </a:ln>
        </p:spPr>
        <p:txBody>
          <a:bodyPr lIns="91440" rIns="91440" tIns="45720" bIns="45720" anchor="t">
            <a:normAutofit fontScale="87491"/>
          </a:bodyPr>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You can include multiple components, libraries, or internal layers in each container</a:t>
            </a:r>
            <a:endParaRPr b="0" lang="en-US" sz="2400" spc="-1" strike="noStrike">
              <a:solidFill>
                <a:schemeClr val="dk1"/>
              </a:solidFill>
              <a:latin typeface="Calibri"/>
            </a:endParaRPr>
          </a:p>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A monolithic containerized application has most of its functionality within a single container, with internal layers or libraries, and scales out by cloning the container on multiple servers/VMs</a:t>
            </a:r>
            <a:endParaRPr b="0" lang="en-US" sz="2400" spc="-1" strike="noStrike">
              <a:solidFill>
                <a:schemeClr val="dk1"/>
              </a:solidFill>
              <a:latin typeface="Calibri"/>
            </a:endParaRPr>
          </a:p>
          <a:p>
            <a:pPr marL="343080" indent="-343080" defTabSz="457200">
              <a:lnSpc>
                <a:spcPct val="100000"/>
              </a:lnSpc>
              <a:spcBef>
                <a:spcPts val="479"/>
              </a:spcBef>
              <a:buClr>
                <a:srgbClr val="000000"/>
              </a:buClr>
              <a:buFont typeface="Arial"/>
              <a:buChar char="•"/>
            </a:pPr>
            <a:r>
              <a:rPr b="0" lang="en-US" sz="2400" spc="-1" strike="noStrike">
                <a:solidFill>
                  <a:schemeClr val="dk1"/>
                </a:solidFill>
                <a:latin typeface="Calibri"/>
              </a:rPr>
              <a:t>This monolithic pattern might conflict with the container principle "a container does one thing, and does it in one process", but might be ok for some cases.</a:t>
            </a:r>
            <a:endParaRPr b="0" lang="en-US" sz="2400" spc="-1" strike="noStrike">
              <a:solidFill>
                <a:schemeClr val="dk1"/>
              </a:solidFill>
              <a:latin typeface="Calibri"/>
            </a:endParaRPr>
          </a:p>
        </p:txBody>
      </p:sp>
      <p:pic>
        <p:nvPicPr>
          <p:cNvPr id="117" name="Picture 2" descr="Diagram showing a monolithic containerized application's components."/>
          <p:cNvPicPr/>
          <p:nvPr/>
        </p:nvPicPr>
        <p:blipFill>
          <a:blip r:embed="rId1"/>
          <a:stretch/>
        </p:blipFill>
        <p:spPr>
          <a:xfrm>
            <a:off x="5997240" y="1661400"/>
            <a:ext cx="5557680" cy="43840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rmAutofit/>
          </a:bodyPr>
          <a:p>
            <a:pPr indent="0" algn="ctr" defTabSz="457200">
              <a:lnSpc>
                <a:spcPct val="100000"/>
              </a:lnSpc>
              <a:buNone/>
            </a:pPr>
            <a:r>
              <a:rPr b="1" lang="en-US" sz="4400" spc="-1" strike="noStrike">
                <a:solidFill>
                  <a:schemeClr val="dk1"/>
                </a:solidFill>
                <a:latin typeface="Calibri"/>
              </a:rPr>
              <a:t>How Containers Fix DevOps Aches</a:t>
            </a:r>
            <a:endParaRPr b="0" lang="en-US" sz="4400" spc="-1" strike="noStrike">
              <a:solidFill>
                <a:schemeClr val="dk1"/>
              </a:solidFill>
              <a:latin typeface="Calibri"/>
            </a:endParaRPr>
          </a:p>
        </p:txBody>
      </p:sp>
      <p:sp>
        <p:nvSpPr>
          <p:cNvPr id="119"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fontScale="96865"/>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Linux containers (LXC) use kernel </a:t>
            </a:r>
            <a:r>
              <a:rPr b="1" lang="en-US" sz="3200" spc="-1" strike="noStrike">
                <a:solidFill>
                  <a:schemeClr val="dk1"/>
                </a:solidFill>
                <a:latin typeface="Calibri"/>
              </a:rPr>
              <a:t>namespaces</a:t>
            </a:r>
            <a:r>
              <a:rPr b="0" lang="en-US" sz="3200" spc="-1" strike="noStrike">
                <a:solidFill>
                  <a:schemeClr val="dk1"/>
                </a:solidFill>
                <a:latin typeface="Calibri"/>
              </a:rPr>
              <a:t> and </a:t>
            </a:r>
            <a:r>
              <a:rPr b="1" lang="en-US" sz="3200" spc="-1" strike="noStrike">
                <a:solidFill>
                  <a:schemeClr val="dk1"/>
                </a:solidFill>
                <a:latin typeface="Calibri"/>
              </a:rPr>
              <a:t>cgroups</a:t>
            </a:r>
            <a:r>
              <a:rPr b="0" lang="en-US" sz="3200" spc="-1" strike="noStrike">
                <a:solidFill>
                  <a:schemeClr val="dk1"/>
                </a:solidFill>
                <a:latin typeface="Calibri"/>
              </a:rPr>
              <a:t> to isolate processes and resources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1" lang="en-US" sz="3200" spc="-1" strike="noStrike">
                <a:solidFill>
                  <a:schemeClr val="dk1"/>
                </a:solidFill>
                <a:latin typeface="Calibri"/>
              </a:rPr>
              <a:t>Docker</a:t>
            </a:r>
            <a:r>
              <a:rPr b="0" lang="en-US" sz="3200" spc="-1" strike="noStrike">
                <a:solidFill>
                  <a:schemeClr val="dk1"/>
                </a:solidFill>
                <a:latin typeface="Calibri"/>
              </a:rPr>
              <a:t> popularized an easy developer workflow: </a:t>
            </a:r>
            <a:r>
              <a:rPr b="0" lang="en-US" sz="3200" spc="-1" strike="noStrike">
                <a:solidFill>
                  <a:schemeClr val="dk1"/>
                </a:solidFill>
                <a:latin typeface="Calibri"/>
              </a:rPr>
              <a:t>Dockerfile → layered image → run anywhere. That solves </a:t>
            </a:r>
            <a:r>
              <a:rPr b="0" lang="en-US" sz="3200" spc="-1" strike="noStrike">
                <a:solidFill>
                  <a:schemeClr val="dk1"/>
                </a:solidFill>
                <a:latin typeface="Calibri"/>
              </a:rPr>
              <a:t>“works on my machine,” but at scale </a:t>
            </a:r>
            <a:r>
              <a:rPr b="1" lang="en-US" sz="3200" spc="-1" strike="noStrike">
                <a:solidFill>
                  <a:schemeClr val="dk1"/>
                </a:solidFill>
                <a:latin typeface="Calibri"/>
              </a:rPr>
              <a:t>Kubernetes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K8s schedules containers on a cluster, restarts them on </a:t>
            </a:r>
            <a:r>
              <a:rPr b="0" lang="en-US" sz="3200" spc="-1" strike="noStrike">
                <a:solidFill>
                  <a:schemeClr val="dk1"/>
                </a:solidFill>
                <a:latin typeface="Calibri"/>
              </a:rPr>
              <a:t>failure, rolls out updates gradually, injects configs/secrets, </a:t>
            </a:r>
            <a:r>
              <a:rPr b="0" lang="en-US" sz="3200" spc="-1" strike="noStrike">
                <a:solidFill>
                  <a:schemeClr val="dk1"/>
                </a:solidFill>
                <a:latin typeface="Calibri"/>
              </a:rPr>
              <a:t>load-balances, and autoscal es based on demand—all </a:t>
            </a:r>
            <a:r>
              <a:rPr b="0" lang="en-US" sz="3200" spc="-1" strike="noStrike">
                <a:solidFill>
                  <a:schemeClr val="dk1"/>
                </a:solidFill>
                <a:latin typeface="Calibri"/>
              </a:rPr>
              <a:t>from declarative YAML</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01680" y="274680"/>
            <a:ext cx="11667240" cy="1142640"/>
          </a:xfrm>
          <a:prstGeom prst="rect">
            <a:avLst/>
          </a:prstGeom>
          <a:noFill/>
          <a:ln w="0">
            <a:noFill/>
          </a:ln>
        </p:spPr>
        <p:txBody>
          <a:bodyPr lIns="91440" rIns="91440" tIns="45720" bIns="45720" anchor="ctr">
            <a:normAutofit fontScale="79329"/>
          </a:bodyPr>
          <a:p>
            <a:pPr indent="0" algn="ctr" defTabSz="457200">
              <a:lnSpc>
                <a:spcPct val="100000"/>
              </a:lnSpc>
              <a:buNone/>
            </a:pPr>
            <a:r>
              <a:rPr b="1" lang="en-US" sz="4400" spc="-1" strike="noStrike">
                <a:solidFill>
                  <a:schemeClr val="dk1"/>
                </a:solidFill>
                <a:latin typeface="Calibri"/>
              </a:rPr>
              <a:t>Running Spark on Kubernetes vs “Simple Monoliths”</a:t>
            </a:r>
            <a:endParaRPr b="0" lang="en-US" sz="4400" spc="-1" strike="noStrike">
              <a:solidFill>
                <a:schemeClr val="dk1"/>
              </a:solidFill>
              <a:latin typeface="Calibri"/>
            </a:endParaRPr>
          </a:p>
        </p:txBody>
      </p:sp>
      <p:sp>
        <p:nvSpPr>
          <p:cNvPr id="121" name="PlaceHolder 2"/>
          <p:cNvSpPr>
            <a:spLocks noGrp="1"/>
          </p:cNvSpPr>
          <p:nvPr>
            <p:ph/>
          </p:nvPr>
        </p:nvSpPr>
        <p:spPr>
          <a:xfrm>
            <a:off x="301680" y="1600200"/>
            <a:ext cx="11667240" cy="4525560"/>
          </a:xfrm>
          <a:prstGeom prst="rect">
            <a:avLst/>
          </a:prstGeom>
          <a:noFill/>
          <a:ln w="0">
            <a:noFill/>
          </a:ln>
        </p:spPr>
        <p:txBody>
          <a:bodyPr lIns="91440" rIns="91440" tIns="45720" bIns="45720" anchor="t">
            <a:normAutofit fontScale="96865"/>
          </a:bodyPr>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Spark is a </a:t>
            </a:r>
            <a:r>
              <a:rPr b="1" lang="en-US" sz="3200" spc="-1" strike="noStrike">
                <a:solidFill>
                  <a:schemeClr val="dk1"/>
                </a:solidFill>
                <a:latin typeface="Calibri"/>
              </a:rPr>
              <a:t>fleet</a:t>
            </a:r>
            <a:r>
              <a:rPr b="0" lang="en-US" sz="3200" spc="-1" strike="noStrike">
                <a:solidFill>
                  <a:schemeClr val="dk1"/>
                </a:solidFill>
                <a:latin typeface="Calibri"/>
              </a:rPr>
              <a:t> workload by nature: a driver coordinates many executors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On a monolithic host or static VM cluster, you battle dependency conflicts, idle capacity, and slow, bespoke operations</a:t>
            </a:r>
            <a:endParaRPr b="0" lang="en-US" sz="3200" spc="-1" strike="noStrike">
              <a:solidFill>
                <a:schemeClr val="dk1"/>
              </a:solidFill>
              <a:latin typeface="Calibri"/>
            </a:endParaRPr>
          </a:p>
          <a:p>
            <a:pPr marL="343080" indent="-343080" defTabSz="457200">
              <a:lnSpc>
                <a:spcPct val="100000"/>
              </a:lnSpc>
              <a:spcBef>
                <a:spcPts val="641"/>
              </a:spcBef>
              <a:buClr>
                <a:srgbClr val="000000"/>
              </a:buClr>
              <a:buFont typeface="Arial"/>
              <a:buChar char="•"/>
            </a:pPr>
            <a:r>
              <a:rPr b="0" lang="en-US" sz="3200" spc="-1" strike="noStrike">
                <a:solidFill>
                  <a:schemeClr val="dk1"/>
                </a:solidFill>
                <a:latin typeface="Calibri"/>
              </a:rPr>
              <a:t>On </a:t>
            </a:r>
            <a:r>
              <a:rPr b="1" lang="en-US" sz="3200" spc="-1" strike="noStrike">
                <a:solidFill>
                  <a:schemeClr val="dk1"/>
                </a:solidFill>
                <a:latin typeface="Calibri"/>
              </a:rPr>
              <a:t>Kubernetes</a:t>
            </a:r>
            <a:r>
              <a:rPr b="0" lang="en-US" sz="3200" spc="-1" strike="noStrike">
                <a:solidFill>
                  <a:schemeClr val="dk1"/>
                </a:solidFill>
                <a:latin typeface="Calibri"/>
              </a:rPr>
              <a:t>, each Spark app becomes a set of </a:t>
            </a:r>
            <a:r>
              <a:rPr b="1" lang="en-US" sz="3200" spc="-1" strike="noStrike">
                <a:solidFill>
                  <a:schemeClr val="dk1"/>
                </a:solidFill>
                <a:latin typeface="Calibri"/>
              </a:rPr>
              <a:t>pods</a:t>
            </a:r>
            <a:r>
              <a:rPr b="0" lang="en-US" sz="3200" spc="-1" strike="noStrike">
                <a:solidFill>
                  <a:schemeClr val="dk1"/>
                </a:solidFill>
                <a:latin typeface="Calibri"/>
              </a:rPr>
              <a:t>: the driver requests executors on demand, gets isolation per job (different Spark/Python versions coexist), and returns resources when done</a:t>
            </a:r>
            <a:endParaRPr b="0" lang="en-US" sz="32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375</TotalTime>
  <Application>LibreOffice/24.2.7.2$Linux_X86_64 LibreOffice_project/420$Build-2</Application>
  <AppVersion>15.0000</AppVersion>
  <Words>8389</Words>
  <Paragraphs>597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2025-08-28T14:17:45Z</dcterms:modified>
  <cp:revision>72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31</vt:i4>
  </property>
  <property fmtid="{D5CDD505-2E9C-101B-9397-08002B2CF9AE}" pid="3" name="PresentationFormat">
    <vt:lpwstr>Widescreen</vt:lpwstr>
  </property>
  <property fmtid="{D5CDD505-2E9C-101B-9397-08002B2CF9AE}" pid="4" name="Slides">
    <vt:i4>31</vt:i4>
  </property>
</Properties>
</file>