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7" r:id="rId27"/>
    <p:sldId id="285" r:id="rId28"/>
    <p:sldId id="293" r:id="rId29"/>
    <p:sldId id="292" r:id="rId30"/>
    <p:sldId id="288" r:id="rId31"/>
    <p:sldId id="289" r:id="rId32"/>
    <p:sldId id="294" r:id="rId33"/>
    <p:sldId id="295" r:id="rId34"/>
    <p:sldId id="290" r:id="rId35"/>
    <p:sldId id="291" r:id="rId36"/>
    <p:sldId id="296" r:id="rId37"/>
    <p:sldId id="297" r:id="rId38"/>
    <p:sldId id="298" r:id="rId39"/>
    <p:sldId id="299" r:id="rId40"/>
    <p:sldId id="301" r:id="rId41"/>
    <p:sldId id="300"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B216FD-F57C-473D-8A0C-F9749CEF3F94}">
  <a:tblStyle styleId="{F9B216FD-F57C-473D-8A0C-F9749CEF3F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D0A6CA-FCCF-4EC7-9AA4-3ECF8D7B2CD8}"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1643"/>
        <p:guide pos="2880"/>
      </p:guideLst>
    </p:cSldViewPr>
  </p:slideViewPr>
  <p:notesTextViewPr>
    <p:cViewPr>
      <p:scale>
        <a:sx n="1" d="1"/>
        <a:sy n="1" d="1"/>
      </p:scale>
      <p:origin x="0" y="0"/>
    </p:cViewPr>
  </p:notesTextViewPr>
  <p:notesViewPr>
    <p:cSldViewPr snapToGrid="0">
      <p:cViewPr varScale="1">
        <p:scale>
          <a:sx n="58" d="100"/>
          <a:sy n="58" d="100"/>
        </p:scale>
        <p:origin x="279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2C560F-73EE-40F9-85B1-5185E39466EE}" type="datetimeFigureOut">
              <a:rPr lang="en-IN" smtClean="0"/>
              <a:t>10-09-2020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91D62A-96A8-4192-B64C-10ADC28644CA}" type="slidenum">
              <a:rPr lang="en-IN" smtClean="0"/>
              <a:t>‹#›</a:t>
            </a:fld>
            <a:endParaRPr lang="en-IN"/>
          </a:p>
        </p:txBody>
      </p:sp>
    </p:spTree>
    <p:extLst>
      <p:ext uri="{BB962C8B-B14F-4D97-AF65-F5344CB8AC3E}">
        <p14:creationId xmlns:p14="http://schemas.microsoft.com/office/powerpoint/2010/main" val="7411276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36617332"/>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418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59e294ed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59e294ed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29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59e294ed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59e294ed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6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59e294ed0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59e294ed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121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4429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59e294ed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59e294ed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70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59e294ed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59e294ed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59e294ed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59e294ed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02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59e294ed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59e294ed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3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59e294e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59e294e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439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59e294ed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59e294ed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714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59e294ed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59e294ed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92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59e294ed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59e294ed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79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1410"/>
            <a:ext cx="9144000" cy="6858000"/>
          </a:xfrm>
          <a:prstGeom prst="rect">
            <a:avLst/>
          </a:prstGeom>
        </p:spPr>
      </p:pic>
      <p:sp>
        <p:nvSpPr>
          <p:cNvPr id="54" name="Google Shape;54;p13"/>
          <p:cNvSpPr txBox="1">
            <a:spLocks noGrp="1"/>
          </p:cNvSpPr>
          <p:nvPr>
            <p:ph type="ctrTitle"/>
          </p:nvPr>
        </p:nvSpPr>
        <p:spPr>
          <a:xfrm>
            <a:off x="461826" y="1217077"/>
            <a:ext cx="8520600" cy="18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bg1"/>
                </a:solidFill>
                <a:latin typeface="Calibri"/>
                <a:ea typeface="Calibri"/>
                <a:cs typeface="Calibri"/>
                <a:sym typeface="Calibri"/>
              </a:rPr>
              <a:t>Capstone Project: Full Report: Car Accident Severity</a:t>
            </a:r>
            <a:endParaRPr sz="4400" dirty="0">
              <a:solidFill>
                <a:schemeClr val="bg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7" name="Rectangle 6"/>
          <p:cNvSpPr/>
          <p:nvPr/>
        </p:nvSpPr>
        <p:spPr>
          <a:xfrm>
            <a:off x="367415" y="187951"/>
            <a:ext cx="279234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Google Shape;141;p27"/>
          <p:cNvSpPr txBox="1"/>
          <p:nvPr/>
        </p:nvSpPr>
        <p:spPr>
          <a:xfrm>
            <a:off x="250775" y="956225"/>
            <a:ext cx="8264400" cy="127897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500" b="1" dirty="0">
                <a:solidFill>
                  <a:schemeClr val="dk1"/>
                </a:solidFill>
                <a:latin typeface="Calibri"/>
                <a:ea typeface="Calibri"/>
                <a:cs typeface="Calibri"/>
                <a:sym typeface="Calibri"/>
              </a:rPr>
              <a:t>Non-numeric columns of interest¶</a:t>
            </a:r>
            <a:endParaRPr sz="1500" b="1"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sz="1500" b="1"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 sz="1500" dirty="0">
                <a:solidFill>
                  <a:schemeClr val="dk1"/>
                </a:solidFill>
                <a:latin typeface="Calibri"/>
                <a:ea typeface="Calibri"/>
                <a:cs typeface="Calibri"/>
                <a:sym typeface="Calibri"/>
              </a:rPr>
              <a:t>These string and categorical variables provide information about the situation or environment in which each accident occurred and could be used as predictors of accidents.</a:t>
            </a:r>
            <a:endParaRPr sz="1500"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sz="1500" dirty="0">
              <a:solidFill>
                <a:schemeClr val="dk1"/>
              </a:solidFill>
              <a:latin typeface="Calibri"/>
              <a:ea typeface="Calibri"/>
              <a:cs typeface="Calibri"/>
              <a:sym typeface="Calibri"/>
            </a:endParaRPr>
          </a:p>
        </p:txBody>
      </p:sp>
      <p:graphicFrame>
        <p:nvGraphicFramePr>
          <p:cNvPr id="142" name="Google Shape;142;p27"/>
          <p:cNvGraphicFramePr/>
          <p:nvPr>
            <p:extLst>
              <p:ext uri="{D42A27DB-BD31-4B8C-83A1-F6EECF244321}">
                <p14:modId xmlns:p14="http://schemas.microsoft.com/office/powerpoint/2010/main" val="399970658"/>
              </p:ext>
            </p:extLst>
          </p:nvPr>
        </p:nvGraphicFramePr>
        <p:xfrm>
          <a:off x="458854" y="2571855"/>
          <a:ext cx="7744250" cy="1023370"/>
        </p:xfrm>
        <a:graphic>
          <a:graphicData uri="http://schemas.openxmlformats.org/drawingml/2006/table">
            <a:tbl>
              <a:tblPr>
                <a:noFill/>
                <a:tableStyleId>{F9B216FD-F57C-473D-8A0C-F9749CEF3F94}</a:tableStyleId>
              </a:tblPr>
              <a:tblGrid>
                <a:gridCol w="2649800">
                  <a:extLst>
                    <a:ext uri="{9D8B030D-6E8A-4147-A177-3AD203B41FA5}">
                      <a16:colId xmlns:a16="http://schemas.microsoft.com/office/drawing/2014/main" val="20000"/>
                    </a:ext>
                  </a:extLst>
                </a:gridCol>
                <a:gridCol w="5094450">
                  <a:extLst>
                    <a:ext uri="{9D8B030D-6E8A-4147-A177-3AD203B41FA5}">
                      <a16:colId xmlns:a16="http://schemas.microsoft.com/office/drawing/2014/main" val="20001"/>
                    </a:ext>
                  </a:extLst>
                </a:gridCol>
              </a:tblGrid>
              <a:tr h="325125">
                <a:tc>
                  <a:txBody>
                    <a:bodyPr/>
                    <a:lstStyle/>
                    <a:p>
                      <a:pPr marL="0" lvl="0" indent="0" algn="just" rtl="0">
                        <a:lnSpc>
                          <a:spcPct val="115000"/>
                        </a:lnSpc>
                        <a:spcBef>
                          <a:spcPts val="0"/>
                        </a:spcBef>
                        <a:spcAft>
                          <a:spcPts val="0"/>
                        </a:spcAft>
                        <a:buNone/>
                      </a:pPr>
                      <a:r>
                        <a:rPr lang="en">
                          <a:latin typeface="Calibri"/>
                          <a:ea typeface="Calibri"/>
                          <a:cs typeface="Calibri"/>
                          <a:sym typeface="Calibri"/>
                        </a:rPr>
                        <a:t>LIGHTCOND</a:t>
                      </a:r>
                      <a:endParaRPr>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a:latin typeface="Calibri"/>
                          <a:ea typeface="Calibri"/>
                          <a:cs typeface="Calibri"/>
                          <a:sym typeface="Calibri"/>
                        </a:rPr>
                        <a:t>light condition</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25125">
                <a:tc>
                  <a:txBody>
                    <a:bodyPr/>
                    <a:lstStyle/>
                    <a:p>
                      <a:pPr marL="0" lvl="0" indent="0" algn="l" rtl="0">
                        <a:spcBef>
                          <a:spcPts val="0"/>
                        </a:spcBef>
                        <a:spcAft>
                          <a:spcPts val="0"/>
                        </a:spcAft>
                        <a:buNone/>
                      </a:pPr>
                      <a:r>
                        <a:rPr lang="en">
                          <a:latin typeface="Calibri"/>
                          <a:ea typeface="Calibri"/>
                          <a:cs typeface="Calibri"/>
                          <a:sym typeface="Calibri"/>
                        </a:rPr>
                        <a:t>WEATHER</a:t>
                      </a:r>
                      <a:endParaRPr>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 dirty="0">
                          <a:latin typeface="Calibri"/>
                          <a:ea typeface="Calibri"/>
                          <a:cs typeface="Calibri"/>
                          <a:sym typeface="Calibri"/>
                        </a:rPr>
                        <a:t>description of the weather conditions during the time of the collision</a:t>
                      </a:r>
                      <a:endParaRPr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sp>
        <p:nvSpPr>
          <p:cNvPr id="6" name="Google Shape;133;p26"/>
          <p:cNvSpPr txBox="1"/>
          <p:nvPr/>
        </p:nvSpPr>
        <p:spPr>
          <a:xfrm>
            <a:off x="458854" y="187951"/>
            <a:ext cx="2609465" cy="637724"/>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b="1" dirty="0">
                <a:solidFill>
                  <a:schemeClr val="bg1"/>
                </a:solidFill>
                <a:latin typeface="Calibri"/>
                <a:ea typeface="Calibri"/>
                <a:cs typeface="Calibri"/>
                <a:sym typeface="Calibri"/>
              </a:rPr>
              <a:t>Kind of variables:</a:t>
            </a:r>
            <a:endParaRPr sz="24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Rectangle 4"/>
          <p:cNvSpPr/>
          <p:nvPr/>
        </p:nvSpPr>
        <p:spPr>
          <a:xfrm>
            <a:off x="336935" y="200826"/>
            <a:ext cx="342226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Google Shape;147;p28"/>
          <p:cNvSpPr txBox="1"/>
          <p:nvPr/>
        </p:nvSpPr>
        <p:spPr>
          <a:xfrm>
            <a:off x="511790" y="200826"/>
            <a:ext cx="3247410" cy="637724"/>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b="1" dirty="0">
                <a:solidFill>
                  <a:schemeClr val="bg1"/>
                </a:solidFill>
                <a:latin typeface="Calibri"/>
                <a:ea typeface="Calibri"/>
                <a:cs typeface="Calibri"/>
                <a:sym typeface="Calibri"/>
              </a:rPr>
              <a:t>Profile: Overview</a:t>
            </a:r>
            <a:endParaRPr sz="2400" b="1" dirty="0">
              <a:solidFill>
                <a:schemeClr val="bg1"/>
              </a:solidFill>
            </a:endParaRPr>
          </a:p>
        </p:txBody>
      </p:sp>
      <p:graphicFrame>
        <p:nvGraphicFramePr>
          <p:cNvPr id="148" name="Google Shape;148;p28"/>
          <p:cNvGraphicFramePr/>
          <p:nvPr>
            <p:extLst>
              <p:ext uri="{D42A27DB-BD31-4B8C-83A1-F6EECF244321}">
                <p14:modId xmlns:p14="http://schemas.microsoft.com/office/powerpoint/2010/main" val="617749735"/>
              </p:ext>
            </p:extLst>
          </p:nvPr>
        </p:nvGraphicFramePr>
        <p:xfrm>
          <a:off x="739810" y="1315083"/>
          <a:ext cx="7125800" cy="2941320"/>
        </p:xfrm>
        <a:graphic>
          <a:graphicData uri="http://schemas.openxmlformats.org/drawingml/2006/table">
            <a:tbl>
              <a:tblPr>
                <a:noFill/>
                <a:tableStyleId>{68D0A6CA-FCCF-4EC7-9AA4-3ECF8D7B2CD8}</a:tableStyleId>
              </a:tblPr>
              <a:tblGrid>
                <a:gridCol w="2213500">
                  <a:extLst>
                    <a:ext uri="{9D8B030D-6E8A-4147-A177-3AD203B41FA5}">
                      <a16:colId xmlns:a16="http://schemas.microsoft.com/office/drawing/2014/main" val="20000"/>
                    </a:ext>
                  </a:extLst>
                </a:gridCol>
                <a:gridCol w="946950">
                  <a:extLst>
                    <a:ext uri="{9D8B030D-6E8A-4147-A177-3AD203B41FA5}">
                      <a16:colId xmlns:a16="http://schemas.microsoft.com/office/drawing/2014/main" val="20001"/>
                    </a:ext>
                  </a:extLst>
                </a:gridCol>
                <a:gridCol w="2947375">
                  <a:extLst>
                    <a:ext uri="{9D8B030D-6E8A-4147-A177-3AD203B41FA5}">
                      <a16:colId xmlns:a16="http://schemas.microsoft.com/office/drawing/2014/main" val="20002"/>
                    </a:ext>
                  </a:extLst>
                </a:gridCol>
                <a:gridCol w="1017975">
                  <a:extLst>
                    <a:ext uri="{9D8B030D-6E8A-4147-A177-3AD203B41FA5}">
                      <a16:colId xmlns:a16="http://schemas.microsoft.com/office/drawing/2014/main" val="20003"/>
                    </a:ext>
                  </a:extLst>
                </a:gridCol>
              </a:tblGrid>
              <a:tr h="279400">
                <a:tc gridSpan="2">
                  <a:txBody>
                    <a:bodyPr/>
                    <a:lstStyle/>
                    <a:p>
                      <a:pPr marL="0" lvl="0" indent="0" algn="l" rtl="0">
                        <a:spcBef>
                          <a:spcPts val="0"/>
                        </a:spcBef>
                        <a:spcAft>
                          <a:spcPts val="0"/>
                        </a:spcAft>
                        <a:buNone/>
                      </a:pPr>
                      <a:r>
                        <a:rPr lang="en" b="1" dirty="0">
                          <a:latin typeface="Calibri"/>
                          <a:ea typeface="Calibri"/>
                          <a:cs typeface="Calibri"/>
                          <a:sym typeface="Calibri"/>
                        </a:rPr>
                        <a:t>Dataset statistics</a:t>
                      </a:r>
                      <a:endParaRPr b="1" dirty="0">
                        <a:latin typeface="Calibri"/>
                        <a:ea typeface="Calibri"/>
                        <a:cs typeface="Calibri"/>
                        <a:sym typeface="Calibri"/>
                      </a:endParaRPr>
                    </a:p>
                  </a:txBody>
                  <a:tcPr marL="63500" marR="63500" marT="63500" marB="63500">
                    <a:solidFill>
                      <a:schemeClr val="tx2">
                        <a:lumMod val="90000"/>
                      </a:schemeClr>
                    </a:solidFill>
                  </a:tcPr>
                </a:tc>
                <a:tc hMerge="1">
                  <a:txBody>
                    <a:bodyPr/>
                    <a:lstStyle/>
                    <a:p>
                      <a:endParaRPr lang="en-US"/>
                    </a:p>
                  </a:txBody>
                  <a:tcPr/>
                </a:tc>
                <a:tc gridSpan="2">
                  <a:txBody>
                    <a:bodyPr/>
                    <a:lstStyle/>
                    <a:p>
                      <a:pPr marL="0" lvl="0" indent="0" algn="l" rtl="0">
                        <a:spcBef>
                          <a:spcPts val="0"/>
                        </a:spcBef>
                        <a:spcAft>
                          <a:spcPts val="0"/>
                        </a:spcAft>
                        <a:buNone/>
                      </a:pPr>
                      <a:r>
                        <a:rPr lang="en" b="1" dirty="0">
                          <a:latin typeface="Calibri"/>
                          <a:ea typeface="Calibri"/>
                          <a:cs typeface="Calibri"/>
                          <a:sym typeface="Calibri"/>
                        </a:rPr>
                        <a:t>Variable types</a:t>
                      </a:r>
                      <a:endParaRPr b="1" dirty="0">
                        <a:latin typeface="Calibri"/>
                        <a:ea typeface="Calibri"/>
                        <a:cs typeface="Calibri"/>
                        <a:sym typeface="Calibri"/>
                      </a:endParaRPr>
                    </a:p>
                  </a:txBody>
                  <a:tcPr marL="63500" marR="63500" marT="63500" marB="63500">
                    <a:solidFill>
                      <a:schemeClr val="tx2">
                        <a:lumMod val="90000"/>
                      </a:schemeClr>
                    </a:solidFill>
                  </a:tcPr>
                </a:tc>
                <a:tc hMerge="1">
                  <a:txBody>
                    <a:bodyPr/>
                    <a:lstStyle/>
                    <a:p>
                      <a:endParaRPr lang="en-US"/>
                    </a:p>
                  </a:txBody>
                  <a:tcPr/>
                </a:tc>
                <a:extLst>
                  <a:ext uri="{0D108BD9-81ED-4DB2-BD59-A6C34878D82A}">
                    <a16:rowId xmlns:a16="http://schemas.microsoft.com/office/drawing/2014/main" val="10000"/>
                  </a:ext>
                </a:extLst>
              </a:tr>
              <a:tr h="266700">
                <a:tc>
                  <a:txBody>
                    <a:bodyPr/>
                    <a:lstStyle/>
                    <a:p>
                      <a:pPr marL="0" lvl="0" indent="0" algn="l" rtl="0">
                        <a:spcBef>
                          <a:spcPts val="0"/>
                        </a:spcBef>
                        <a:spcAft>
                          <a:spcPts val="0"/>
                        </a:spcAft>
                        <a:buNone/>
                      </a:pPr>
                      <a:r>
                        <a:rPr lang="en" sz="1300">
                          <a:latin typeface="Calibri"/>
                          <a:ea typeface="Calibri"/>
                          <a:cs typeface="Calibri"/>
                          <a:sym typeface="Calibri"/>
                        </a:rPr>
                        <a:t>Number of variables</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5</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NUM</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3</a:t>
                      </a: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300">
                          <a:latin typeface="Calibri"/>
                          <a:ea typeface="Calibri"/>
                          <a:cs typeface="Calibri"/>
                          <a:sym typeface="Calibri"/>
                        </a:rPr>
                        <a:t>Number of observations</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187525</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CAT</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1</a:t>
                      </a: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300">
                          <a:latin typeface="Calibri"/>
                          <a:ea typeface="Calibri"/>
                          <a:cs typeface="Calibri"/>
                          <a:sym typeface="Calibri"/>
                        </a:rPr>
                        <a:t>Missing cells</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0</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BOOL</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1</a:t>
                      </a: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3"/>
                  </a:ext>
                </a:extLst>
              </a:tr>
              <a:tr h="309875">
                <a:tc>
                  <a:txBody>
                    <a:bodyPr/>
                    <a:lstStyle/>
                    <a:p>
                      <a:pPr marL="0" lvl="0" indent="0" algn="l" rtl="0">
                        <a:spcBef>
                          <a:spcPts val="0"/>
                        </a:spcBef>
                        <a:spcAft>
                          <a:spcPts val="0"/>
                        </a:spcAft>
                        <a:buNone/>
                      </a:pPr>
                      <a:r>
                        <a:rPr lang="en" sz="1300">
                          <a:latin typeface="Calibri"/>
                          <a:ea typeface="Calibri"/>
                          <a:cs typeface="Calibri"/>
                          <a:sym typeface="Calibri"/>
                        </a:rPr>
                        <a:t>Missing cells (%)</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0.0%</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4"/>
                  </a:ext>
                </a:extLst>
              </a:tr>
              <a:tr h="309875">
                <a:tc>
                  <a:txBody>
                    <a:bodyPr/>
                    <a:lstStyle/>
                    <a:p>
                      <a:pPr marL="0" lvl="0" indent="0" algn="l" rtl="0">
                        <a:spcBef>
                          <a:spcPts val="0"/>
                        </a:spcBef>
                        <a:spcAft>
                          <a:spcPts val="0"/>
                        </a:spcAft>
                        <a:buNone/>
                      </a:pPr>
                      <a:r>
                        <a:rPr lang="en" sz="1300">
                          <a:latin typeface="Calibri"/>
                          <a:ea typeface="Calibri"/>
                          <a:cs typeface="Calibri"/>
                          <a:sym typeface="Calibri"/>
                        </a:rPr>
                        <a:t>Duplicate rows</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186580</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5"/>
                  </a:ext>
                </a:extLst>
              </a:tr>
              <a:tr h="309875">
                <a:tc>
                  <a:txBody>
                    <a:bodyPr/>
                    <a:lstStyle/>
                    <a:p>
                      <a:pPr marL="0" lvl="0" indent="0" algn="l" rtl="0">
                        <a:spcBef>
                          <a:spcPts val="0"/>
                        </a:spcBef>
                        <a:spcAft>
                          <a:spcPts val="0"/>
                        </a:spcAft>
                        <a:buNone/>
                      </a:pPr>
                      <a:r>
                        <a:rPr lang="en" sz="1300">
                          <a:latin typeface="Calibri"/>
                          <a:ea typeface="Calibri"/>
                          <a:cs typeface="Calibri"/>
                          <a:sym typeface="Calibri"/>
                        </a:rPr>
                        <a:t>Duplicate rows (%)</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99.5%</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6"/>
                  </a:ext>
                </a:extLst>
              </a:tr>
              <a:tr h="309875">
                <a:tc>
                  <a:txBody>
                    <a:bodyPr/>
                    <a:lstStyle/>
                    <a:p>
                      <a:pPr marL="0" lvl="0" indent="0" algn="l" rtl="0">
                        <a:spcBef>
                          <a:spcPts val="0"/>
                        </a:spcBef>
                        <a:spcAft>
                          <a:spcPts val="0"/>
                        </a:spcAft>
                        <a:buNone/>
                      </a:pPr>
                      <a:r>
                        <a:rPr lang="en" sz="1300">
                          <a:latin typeface="Calibri"/>
                          <a:ea typeface="Calibri"/>
                          <a:cs typeface="Calibri"/>
                          <a:sym typeface="Calibri"/>
                        </a:rPr>
                        <a:t>Total size in memory</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7.2 MiB</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1300">
                          <a:latin typeface="Calibri"/>
                          <a:ea typeface="Calibri"/>
                          <a:cs typeface="Calibri"/>
                          <a:sym typeface="Calibri"/>
                        </a:rPr>
                        <a:t>Average record size in memory</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r>
                        <a:rPr lang="en" sz="1300">
                          <a:latin typeface="Calibri"/>
                          <a:ea typeface="Calibri"/>
                          <a:cs typeface="Calibri"/>
                          <a:sym typeface="Calibri"/>
                        </a:rPr>
                        <a:t>40.0 B</a:t>
                      </a: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300" dirty="0">
                        <a:latin typeface="Calibri"/>
                        <a:ea typeface="Calibri"/>
                        <a:cs typeface="Calibri"/>
                        <a:sym typeface="Calibri"/>
                      </a:endParaRPr>
                    </a:p>
                  </a:txBody>
                  <a:tcPr marL="63500" marR="63500" marT="63500" marB="63500"/>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3" name="Rectangle 2"/>
          <p:cNvSpPr/>
          <p:nvPr/>
        </p:nvSpPr>
        <p:spPr>
          <a:xfrm>
            <a:off x="438535" y="169831"/>
            <a:ext cx="281266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Google Shape;153;p29"/>
          <p:cNvSpPr txBox="1">
            <a:spLocks noGrp="1"/>
          </p:cNvSpPr>
          <p:nvPr>
            <p:ph type="ctrTitle"/>
          </p:nvPr>
        </p:nvSpPr>
        <p:spPr>
          <a:xfrm>
            <a:off x="692535" y="169831"/>
            <a:ext cx="2558665" cy="5836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bg1"/>
                </a:solidFill>
                <a:latin typeface="Calibri"/>
                <a:ea typeface="Calibri"/>
                <a:cs typeface="Calibri"/>
                <a:sym typeface="Calibri"/>
              </a:rPr>
              <a:t>Variable</a:t>
            </a:r>
            <a:endParaRPr sz="2800" b="1" dirty="0">
              <a:solidFill>
                <a:schemeClr val="bg1"/>
              </a:solidFill>
              <a:latin typeface="Calibri"/>
              <a:ea typeface="Calibri"/>
              <a:cs typeface="Calibri"/>
              <a:sym typeface="Calibri"/>
            </a:endParaRPr>
          </a:p>
        </p:txBody>
      </p:sp>
      <p:pic>
        <p:nvPicPr>
          <p:cNvPr id="1026" name="Picture 2" descr="https://lh5.googleusercontent.com/6vpjSFlb0796Tp_F4o64JnZ2G_3JXg3ZR1xzSNRISJOjbfuOcj2AjjNujFwZ7801Oi_OS4FgQirQb9d7RVJVCdtdBxNoFy4iOWDxz1-lyaeCjacWROqhnLqWh9AHslJFj927FG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95" y="1217254"/>
            <a:ext cx="8105932" cy="3029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3.googleusercontent.com/fxQaAIRsxqMuXY9bFS0sSf2Q9jHOk0UdtGWh4BgywrwX4qT47bLXZmsud_rkL3y4oE-IdAXx-PRRZpyxFfqhfY_4k1QGzoQtgBT3bMWxzAiKRl5_quO02DqpYhRcBwlwVuRi_e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2433955"/>
            <a:ext cx="573405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lh5.googleusercontent.com/0oZlB2EVyFUrTomp_U8yKoqnkhOd-Iwn9pWUHHZgp-o6eplIWbFy32G0XmiqVb07e43XdN_QwGDQJVBnubtCJVPDTg7wvQ48plQ9SyEH9QsAkoQSLoBow8-mLfj6iBn85Vv_O4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 y="180299"/>
            <a:ext cx="573405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71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PaRLIliijt988YK5NQPA0I_ZuFvs8U5soXV_CXZakzsvLrw4jU0d_JTWcJA1_7Yl8W8P22RP3sDYgNsbQNA_8PXniJt0t053YOM56lMyPFO4j2UxnEHZqzjwvZrJwv20DHxUjyx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725" y="2661920"/>
            <a:ext cx="5336550" cy="2225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lh5.googleusercontent.com/vzdlYKemXAePT2TCbu0gVZVoEnAIRaQU0wP3JifYJLg0_OBBTO8Gc8f9gz8z53mqVLO8y3Pkfhj2TgdsWzqIJN6QmWYoGT1CTG9fx1fz6_XkvOtoWjnVMDmoAsviOF05C1z4Mrb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8" y="163830"/>
            <a:ext cx="5832312" cy="237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37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139351"/>
            <a:ext cx="281266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4" name="Rectangle 3"/>
          <p:cNvSpPr/>
          <p:nvPr/>
        </p:nvSpPr>
        <p:spPr>
          <a:xfrm>
            <a:off x="347556" y="227380"/>
            <a:ext cx="1805302" cy="461665"/>
          </a:xfrm>
          <a:prstGeom prst="rect">
            <a:avLst/>
          </a:prstGeom>
        </p:spPr>
        <p:txBody>
          <a:bodyPr wrap="none">
            <a:spAutoFit/>
          </a:bodyPr>
          <a:lstStyle/>
          <a:p>
            <a:r>
              <a:rPr lang="en-IN" sz="2400" b="1" dirty="0">
                <a:solidFill>
                  <a:schemeClr val="bg1"/>
                </a:solidFill>
                <a:latin typeface="Calibri" panose="020F0502020204030204" pitchFamily="34" charset="0"/>
                <a:cs typeface="Calibri" panose="020F0502020204030204" pitchFamily="34" charset="0"/>
              </a:rPr>
              <a:t>Interactions:</a:t>
            </a:r>
            <a:endParaRPr lang="en-IN" sz="2400" dirty="0">
              <a:solidFill>
                <a:schemeClr val="bg1"/>
              </a:solidFill>
              <a:latin typeface="Calibri" panose="020F0502020204030204" pitchFamily="34" charset="0"/>
              <a:cs typeface="Calibri" panose="020F0502020204030204" pitchFamily="34" charset="0"/>
            </a:endParaRPr>
          </a:p>
        </p:txBody>
      </p:sp>
      <p:pic>
        <p:nvPicPr>
          <p:cNvPr id="4098" name="Picture 2" descr="https://lh4.googleusercontent.com/K3x3jnKq2UrtB1DGfoEWnU2GvU8aw8LiINxvhfaYA6mDMXwgz7UWqllqHZkjJkPBnKJFGiWzkpTUQe0Hku0w_20mSqeZ6BMAcQuBncSQwS8VQjxcJQjU4n9ubSHrvncqXR02sf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354" y="1990354"/>
            <a:ext cx="2904105" cy="23352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6.googleusercontent.com/HkXcpQ9Rb2e2f3ZzPtLjApO1hrlTjhJK621p6EFvE2LSolD0mllYvVdCIuS8F_oShNV44uSO4EgSo8BECcGI7O9SfzFyJcH8jhJ0ENo50OYmmZIcs_LsUFesIy5KxAXGj9H1ZC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1024779"/>
            <a:ext cx="3172914" cy="25349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5.googleusercontent.com/x8wTPa6PDsqHo0VLepMuC7RrC5jlquyvlWYZrlbqrXUCzcATJCdBNr_kYRQ7yr1ZzkjyQXXzRf51zzj77A_SK4Lq_OUriAXSUN7ryk64vF84BVhKVXUj5TRAmX3Hzxg4YPVZfPe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459" y="1087989"/>
            <a:ext cx="2904105" cy="229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3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lh3.googleusercontent.com/oAqAErrR_zJ1LnbRoU5YoqLbGXvqI7AN20i-PNc8DAUfXUO2GqNY9jJnzw3cwjfr5KtLqn2kdiYMOaE8CSd-Y5q6Sii_TpGhbWrEyQLgyyFV7hFKKEO4pkGQ-X4vkc1gSejWDuK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0" y="622457"/>
            <a:ext cx="2989151" cy="24008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6.googleusercontent.com/eyzefBxx3dSH1DSzAXqxS9sBwOA9RhKZ4Vv1CIRtSAy3sHEWV6y7KupBleUCrUnHKD8rCzK1gzRhaD48zc1y9pwqndq1d7sOnSQK-5Xbr-IQQwDZA7WniVoW-XSdsXABIfxurTu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052" y="1507209"/>
            <a:ext cx="3227705" cy="257289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lh3.googleusercontent.com/Zq2g2CaVlcqrSh6j-PZ8y9XcW4iQihGaQfQQbh4qvgbRRBl4-CzhRPwnnLw4JNekjBwAyQjFLrNjsDjdqtYXNzhQRgGVATCLbwd6jSrE--1wPP0UjgHvvo_Ou1A23rDm-M2-kkX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208" y="728265"/>
            <a:ext cx="2724061" cy="218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61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4.googleusercontent.com/TWWmLmooodxwEqyDWWsdYQkq0rP4HexiTy2GIFQPmVdofme_fXofaXFF8UaPab_pmLaTT-zg2IU0vR35_jiYM4qGfVisGI639sxCREcYpHbItOUXM1fh8_8_MMi7jHpo9WMHyLW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1" y="846455"/>
            <a:ext cx="2821808" cy="2232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6.googleusercontent.com/694gxeMFxwbupRxzfEPml4cVSpWU3dFRGST7x4k2ErHrNELVKKM1NJb1Q47x2skf5gibAGckk9RquBEBGnss6ysDwTzi4DNH_Vz64PG8H1ePf-NUp-Euhg25Wrhc-hTaX_ceE6S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170" y="1278859"/>
            <a:ext cx="3044082" cy="243970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3.googleusercontent.com/bkZGYTInm7vFTWKiYMdztmlqpkO6_j4U92_LJDRiLizpcVFw-StNDGzp5s4bsLhxRrhPZjj3ad74bcaq_Fm1fdWUp5Xx_qBQGZDnzl6QJ9D3vW4QJgcsuCaJP1YVsTR5LmzmsrB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252" y="739933"/>
            <a:ext cx="3119380" cy="244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34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9351"/>
            <a:ext cx="281266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274320" y="227380"/>
            <a:ext cx="1835759" cy="461665"/>
          </a:xfrm>
          <a:prstGeom prst="rect">
            <a:avLst/>
          </a:prstGeom>
        </p:spPr>
        <p:txBody>
          <a:bodyPr wrap="none">
            <a:spAutoFit/>
          </a:bodyPr>
          <a:lstStyle/>
          <a:p>
            <a:r>
              <a:rPr lang="en-IN" sz="2400" b="1" dirty="0">
                <a:solidFill>
                  <a:schemeClr val="bg1"/>
                </a:solidFill>
                <a:latin typeface="Calibri" panose="020F0502020204030204" pitchFamily="34" charset="0"/>
              </a:rPr>
              <a:t>Correlations:</a:t>
            </a:r>
            <a:endParaRPr lang="en-IN" sz="2400" dirty="0">
              <a:solidFill>
                <a:schemeClr val="bg1"/>
              </a:solidFill>
            </a:endParaRPr>
          </a:p>
        </p:txBody>
      </p:sp>
      <p:pic>
        <p:nvPicPr>
          <p:cNvPr id="7170" name="Picture 2" descr="https://lh6.googleusercontent.com/9AjnQm9NbypajTj8Q661LoGCDzE0Ff8GnZXMdkyelaGZ5sOjfB5vy-RjT7gOhHekRI-QpWx9VpzXv801N5hKGQt4O6BXIT70MPoCQc0-1KAJMq4Dsf8VfMxD55y5n5FbfxlVW0W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360" y="1043940"/>
            <a:ext cx="519112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6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6.googleusercontent.com/Cmll1BcweL_b6b-k3ixeSbDaNrksCci3FYG5iCPNclXfD1hiN5wP9MRpNvGT-LTmXoG6yTGiMPiXN7DGK53sfCQ65vkM0RPoUdS0AlsdqtKx24SbufTi6ukYbfJopUTP5HLymxv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360" y="608012"/>
            <a:ext cx="54483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8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Rectangle 1"/>
          <p:cNvSpPr/>
          <p:nvPr/>
        </p:nvSpPr>
        <p:spPr>
          <a:xfrm>
            <a:off x="198005" y="221166"/>
            <a:ext cx="356119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Google Shape;59;p14"/>
          <p:cNvSpPr txBox="1">
            <a:spLocks noGrp="1"/>
          </p:cNvSpPr>
          <p:nvPr>
            <p:ph type="ctrTitle"/>
          </p:nvPr>
        </p:nvSpPr>
        <p:spPr>
          <a:xfrm>
            <a:off x="340680" y="221166"/>
            <a:ext cx="428062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bg1"/>
                </a:solidFill>
                <a:latin typeface="Calibri"/>
                <a:ea typeface="Calibri"/>
                <a:cs typeface="Calibri"/>
                <a:sym typeface="Calibri"/>
              </a:rPr>
              <a:t>Introduction</a:t>
            </a:r>
            <a:endParaRPr sz="2400" b="1" dirty="0">
              <a:solidFill>
                <a:schemeClr val="bg1"/>
              </a:solidFill>
              <a:latin typeface="Calibri"/>
              <a:ea typeface="Calibri"/>
              <a:cs typeface="Calibri"/>
              <a:sym typeface="Calibri"/>
            </a:endParaRPr>
          </a:p>
        </p:txBody>
      </p:sp>
      <p:sp>
        <p:nvSpPr>
          <p:cNvPr id="60" name="Google Shape;60;p14"/>
          <p:cNvSpPr txBox="1">
            <a:spLocks noGrp="1"/>
          </p:cNvSpPr>
          <p:nvPr>
            <p:ph type="ctrTitle"/>
          </p:nvPr>
        </p:nvSpPr>
        <p:spPr>
          <a:xfrm>
            <a:off x="361000" y="1269275"/>
            <a:ext cx="8520600" cy="16512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Clr>
                <a:schemeClr val="dk1"/>
              </a:buClr>
              <a:buSzPts val="1100"/>
              <a:buFont typeface="Arial"/>
              <a:buNone/>
            </a:pPr>
            <a:r>
              <a:rPr lang="en" sz="1800" dirty="0">
                <a:latin typeface="Calibri"/>
                <a:ea typeface="Calibri"/>
                <a:cs typeface="Calibri"/>
                <a:sym typeface="Calibri"/>
              </a:rPr>
              <a:t>Road Accidents are the most undesirable and unexpected thing to occur to a road user, though they happen quite often. Unfortunately, we can see a minatory rise of road accidents, conspicuously high road accidents over the past few years. It has a massive impact on society as well as in the economy of the country as there is an immense cost of fatalities and injuries.</a:t>
            </a:r>
            <a:endParaRPr sz="1800" dirty="0">
              <a:latin typeface="Calibri"/>
              <a:ea typeface="Calibri"/>
              <a:cs typeface="Calibri"/>
              <a:sym typeface="Calibri"/>
            </a:endParaRPr>
          </a:p>
        </p:txBody>
      </p:sp>
      <p:sp>
        <p:nvSpPr>
          <p:cNvPr id="61" name="Google Shape;61;p14"/>
          <p:cNvSpPr txBox="1"/>
          <p:nvPr/>
        </p:nvSpPr>
        <p:spPr>
          <a:xfrm>
            <a:off x="443625" y="2920475"/>
            <a:ext cx="8388600" cy="18138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r>
              <a:rPr lang="en" sz="1800" dirty="0">
                <a:solidFill>
                  <a:schemeClr val="dk1"/>
                </a:solidFill>
                <a:latin typeface="Calibri"/>
                <a:ea typeface="Calibri"/>
                <a:cs typeface="Calibri"/>
                <a:sym typeface="Calibri"/>
              </a:rPr>
              <a:t>According to a recent report, annually on an average 9,000 lives have been taken by road accidents and lead to almost 28,000 injuries. This record indicates the idea to leverage the accident data that you found to predict the different accidents' severity and come up with solutions which can be beneficial to the government.</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lh5.googleusercontent.com/7ficqP84ALqBS7mDCurGl0LYJSFCDeIVyzbndNJg6vssZ0gWhNOCAX5BppjYj6BoiHtZKqK-dEg3HxZHI3Q4UpfEMAA8yDoOixiyUnDLuH6q_AfMcM5JFeKK3mBo5eiKpQn9thF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520" y="490220"/>
            <a:ext cx="6069434"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66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lh6.googleusercontent.com/SNF1hywRivUHJ6iWXsOMjWcxqDP7eN6nAHcNkOWWLI237qixVTgftykCe1Tqhk2aGotvwYvYHWXj-7vUrdtb8rPghSqMl-6KG4LvBEWmbhFYM0jee3Vic5ELzX0pf0duSC1Tcs6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378460"/>
            <a:ext cx="6121400" cy="41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9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9351"/>
            <a:ext cx="281266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303801" y="227380"/>
            <a:ext cx="2133918" cy="461665"/>
          </a:xfrm>
          <a:prstGeom prst="rect">
            <a:avLst/>
          </a:prstGeom>
        </p:spPr>
        <p:txBody>
          <a:bodyPr wrap="none">
            <a:spAutoFit/>
          </a:bodyPr>
          <a:lstStyle/>
          <a:p>
            <a:r>
              <a:rPr lang="en-IN" sz="2400" b="1" dirty="0">
                <a:solidFill>
                  <a:schemeClr val="bg1"/>
                </a:solidFill>
                <a:latin typeface="Calibri" panose="020F0502020204030204" pitchFamily="34" charset="0"/>
              </a:rPr>
              <a:t>Missing values:</a:t>
            </a:r>
            <a:endParaRPr lang="en-IN" sz="2400" dirty="0">
              <a:solidFill>
                <a:schemeClr val="bg1"/>
              </a:solidFill>
            </a:endParaRPr>
          </a:p>
        </p:txBody>
      </p:sp>
      <p:pic>
        <p:nvPicPr>
          <p:cNvPr id="11266" name="Picture 2" descr="https://lh5.googleusercontent.com/z9iPXC6sVD7eNHivbcjS4FlJOlQZBILkeQxMmvMx_5Ngw1KKr46oh-Op4O5YI9j3P5ZNRmLqOFJJcANaFG2DRnVjNdYelSc1-AYpIsUrTYDI4axO_nsR-NmuoZuJF-ox5cGfkb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312144"/>
            <a:ext cx="3965244" cy="232513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4.googleusercontent.com/0OLeElpsy-sFuY9aEqSFUmvi98Xq-CW2ss4B3u9Ztei1t3JC_hZF8sq3xs2p2Nq0BLI8I2pYtzd3_1apSd-lxpKdvfwryaaVU4bnMPlWQZ_M-KTTA5HpHhYSSaa19p1TaAB1xs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481" y="1383264"/>
            <a:ext cx="4394993" cy="218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04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139351"/>
            <a:ext cx="463728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2" name="Rectangle 1"/>
          <p:cNvSpPr/>
          <p:nvPr/>
        </p:nvSpPr>
        <p:spPr>
          <a:xfrm>
            <a:off x="248160" y="288936"/>
            <a:ext cx="4572000" cy="338554"/>
          </a:xfrm>
          <a:prstGeom prst="rect">
            <a:avLst/>
          </a:prstGeom>
        </p:spPr>
        <p:txBody>
          <a:bodyPr>
            <a:spAutoFit/>
          </a:bodyPr>
          <a:lstStyle/>
          <a:p>
            <a:pPr algn="just"/>
            <a:r>
              <a:rPr lang="en-US" sz="1600" b="1" dirty="0" err="1">
                <a:solidFill>
                  <a:schemeClr val="bg1"/>
                </a:solidFill>
                <a:latin typeface="Calibri" panose="020F0502020204030204" pitchFamily="34" charset="0"/>
                <a:cs typeface="Calibri" panose="020F0502020204030204" pitchFamily="34" charset="0"/>
              </a:rPr>
              <a:t>Df.shape</a:t>
            </a:r>
            <a:r>
              <a:rPr lang="en-US" sz="1600" dirty="0">
                <a:solidFill>
                  <a:schemeClr val="bg1"/>
                </a:solidFill>
                <a:latin typeface="Calibri" panose="020F0502020204030204" pitchFamily="34" charset="0"/>
                <a:cs typeface="Calibri" panose="020F0502020204030204" pitchFamily="34" charset="0"/>
              </a:rPr>
              <a:t>: </a:t>
            </a:r>
            <a:r>
              <a:rPr lang="en-US" sz="1600" b="1" dirty="0">
                <a:solidFill>
                  <a:schemeClr val="bg1"/>
                </a:solidFill>
                <a:latin typeface="Calibri" panose="020F0502020204030204" pitchFamily="34" charset="0"/>
                <a:cs typeface="Calibri" panose="020F0502020204030204" pitchFamily="34" charset="0"/>
              </a:rPr>
              <a:t>Overall data 194673 with 38 column</a:t>
            </a:r>
            <a:endParaRPr lang="en-US" sz="1600" dirty="0">
              <a:solidFill>
                <a:schemeClr val="bg1"/>
              </a:solidFill>
              <a:latin typeface="Calibri" panose="020F0502020204030204" pitchFamily="34" charset="0"/>
              <a:cs typeface="Calibri" panose="020F0502020204030204" pitchFamily="34" charset="0"/>
            </a:endParaRPr>
          </a:p>
        </p:txBody>
      </p:sp>
      <p:pic>
        <p:nvPicPr>
          <p:cNvPr id="12290" name="Picture 2" descr="https://lh6.googleusercontent.com/tiRFDmT-vKbm0ZLfnql_bbBMqwLpnlu8jgvCmrjbSJoeDh0j-IGrfQ_giiPQ6JKppKB4zoKbl5_C7zkG8BlbkZ8t3SpELSJuCIQeCes_SPP3enS4mC39bPxyTNrSbpol-fG-hk3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906446"/>
            <a:ext cx="35242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lh5.googleusercontent.com/PxTpV2aXBi6KLQPetBbRZK14-U__thf3P2Cj2mMkYKyKrMCgDm62E6FKHpuCx8h9nPOZ7KKfRFhrxYUP1nebuMW96FUNVf3G2C7hMsfv5wugdtdxf22ooGjvAqRzAMJA6yeKG8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0" y="2009375"/>
            <a:ext cx="4539018" cy="150598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lh5.googleusercontent.com/TBKpTB-QDldAkp6N5jbzihMcFQraNbtNGbYX1zosrR8hQJ1rZURTisXE_lDDECM2jXAek2Tgk5WJL7hoaTSoJi_rSNxFy_k0N0lNG50Sv0-j03wREuWRm64Tv1nXQyL1bS98ZFt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160" y="3371450"/>
            <a:ext cx="4064442" cy="15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60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139351"/>
            <a:ext cx="690880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2" name="Rectangle 1"/>
          <p:cNvSpPr/>
          <p:nvPr/>
        </p:nvSpPr>
        <p:spPr>
          <a:xfrm>
            <a:off x="375920" y="273547"/>
            <a:ext cx="6563360" cy="369332"/>
          </a:xfrm>
          <a:prstGeom prst="rect">
            <a:avLst/>
          </a:prstGeom>
        </p:spPr>
        <p:txBody>
          <a:bodyPr wrap="square">
            <a:spAutoFit/>
          </a:bodyPr>
          <a:lstStyle/>
          <a:p>
            <a:r>
              <a:rPr lang="en-US" sz="1800" b="1" dirty="0">
                <a:solidFill>
                  <a:schemeClr val="bg1"/>
                </a:solidFill>
                <a:latin typeface="Calibri" panose="020F0502020204030204" pitchFamily="34" charset="0"/>
              </a:rPr>
              <a:t>Understand the data frame in relation to the questions at hand</a:t>
            </a:r>
            <a:endParaRPr lang="en-IN" sz="1800" dirty="0">
              <a:solidFill>
                <a:schemeClr val="bg1"/>
              </a:solidFill>
            </a:endParaRPr>
          </a:p>
        </p:txBody>
      </p:sp>
      <p:sp>
        <p:nvSpPr>
          <p:cNvPr id="4" name="Rectangle 3"/>
          <p:cNvSpPr/>
          <p:nvPr/>
        </p:nvSpPr>
        <p:spPr>
          <a:xfrm>
            <a:off x="899844" y="911271"/>
            <a:ext cx="1975436" cy="338554"/>
          </a:xfrm>
          <a:prstGeom prst="rect">
            <a:avLst/>
          </a:prstGeom>
        </p:spPr>
        <p:txBody>
          <a:bodyPr wrap="square">
            <a:spAutoFit/>
          </a:bodyPr>
          <a:lstStyle/>
          <a:p>
            <a:r>
              <a:rPr lang="en-IN" sz="1600" b="1" dirty="0">
                <a:latin typeface="Calibri" panose="020F0502020204030204" pitchFamily="34" charset="0"/>
              </a:rPr>
              <a:t>Numeric variables</a:t>
            </a:r>
            <a:endParaRPr lang="en-IN" sz="1600" dirty="0"/>
          </a:p>
        </p:txBody>
      </p:sp>
      <p:sp>
        <p:nvSpPr>
          <p:cNvPr id="5" name="Rectangle 4"/>
          <p:cNvSpPr/>
          <p:nvPr/>
        </p:nvSpPr>
        <p:spPr>
          <a:xfrm>
            <a:off x="899844" y="1384021"/>
            <a:ext cx="7563436" cy="954107"/>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Although there are many columns that contain numerical data, many of those columns use numbers for labels or identification (aka key values).</a:t>
            </a:r>
          </a:p>
          <a:p>
            <a:pPr algn="just"/>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These numerical variables provide information about what each accident looked like:</a:t>
            </a:r>
          </a:p>
        </p:txBody>
      </p:sp>
      <p:graphicFrame>
        <p:nvGraphicFramePr>
          <p:cNvPr id="8" name="Table 7"/>
          <p:cNvGraphicFramePr>
            <a:graphicFrameLocks noGrp="1"/>
          </p:cNvGraphicFramePr>
          <p:nvPr>
            <p:extLst>
              <p:ext uri="{D42A27DB-BD31-4B8C-83A1-F6EECF244321}">
                <p14:modId xmlns:p14="http://schemas.microsoft.com/office/powerpoint/2010/main" val="2825303188"/>
              </p:ext>
            </p:extLst>
          </p:nvPr>
        </p:nvGraphicFramePr>
        <p:xfrm>
          <a:off x="1752600" y="2583296"/>
          <a:ext cx="5339080" cy="2161425"/>
        </p:xfrm>
        <a:graphic>
          <a:graphicData uri="http://schemas.openxmlformats.org/drawingml/2006/table">
            <a:tbl>
              <a:tblPr firstRow="1" bandRow="1">
                <a:tableStyleId>{F9B216FD-F57C-473D-8A0C-F9749CEF3F94}</a:tableStyleId>
              </a:tblPr>
              <a:tblGrid>
                <a:gridCol w="1659564">
                  <a:extLst>
                    <a:ext uri="{9D8B030D-6E8A-4147-A177-3AD203B41FA5}">
                      <a16:colId xmlns:a16="http://schemas.microsoft.com/office/drawing/2014/main" val="20000"/>
                    </a:ext>
                  </a:extLst>
                </a:gridCol>
                <a:gridCol w="3679516">
                  <a:extLst>
                    <a:ext uri="{9D8B030D-6E8A-4147-A177-3AD203B41FA5}">
                      <a16:colId xmlns:a16="http://schemas.microsoft.com/office/drawing/2014/main" val="20001"/>
                    </a:ext>
                  </a:extLst>
                </a:gridCol>
              </a:tblGrid>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PERSONCOUNT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people involved</a:t>
                      </a:r>
                    </a:p>
                  </a:txBody>
                  <a:tcPr/>
                </a:tc>
                <a:extLst>
                  <a:ext uri="{0D108BD9-81ED-4DB2-BD59-A6C34878D82A}">
                    <a16:rowId xmlns:a16="http://schemas.microsoft.com/office/drawing/2014/main" val="10000"/>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PEDCOUNT</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pedestrians</a:t>
                      </a:r>
                    </a:p>
                  </a:txBody>
                  <a:tcPr/>
                </a:tc>
                <a:extLst>
                  <a:ext uri="{0D108BD9-81ED-4DB2-BD59-A6C34878D82A}">
                    <a16:rowId xmlns:a16="http://schemas.microsoft.com/office/drawing/2014/main" val="10001"/>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PEDCYLCOUNT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cyclists</a:t>
                      </a:r>
                    </a:p>
                  </a:txBody>
                  <a:tcPr/>
                </a:tc>
                <a:extLst>
                  <a:ext uri="{0D108BD9-81ED-4DB2-BD59-A6C34878D82A}">
                    <a16:rowId xmlns:a16="http://schemas.microsoft.com/office/drawing/2014/main" val="10002"/>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VEHCOUNT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vehicles</a:t>
                      </a:r>
                    </a:p>
                  </a:txBody>
                  <a:tcPr/>
                </a:tc>
                <a:extLst>
                  <a:ext uri="{0D108BD9-81ED-4DB2-BD59-A6C34878D82A}">
                    <a16:rowId xmlns:a16="http://schemas.microsoft.com/office/drawing/2014/main" val="10003"/>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INJURIES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injuries</a:t>
                      </a:r>
                    </a:p>
                  </a:txBody>
                  <a:tcPr/>
                </a:tc>
                <a:extLst>
                  <a:ext uri="{0D108BD9-81ED-4DB2-BD59-A6C34878D82A}">
                    <a16:rowId xmlns:a16="http://schemas.microsoft.com/office/drawing/2014/main" val="10004"/>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SERIOUSINJURIES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serious injuries</a:t>
                      </a:r>
                    </a:p>
                  </a:txBody>
                  <a:tcPr/>
                </a:tc>
                <a:extLst>
                  <a:ext uri="{0D108BD9-81ED-4DB2-BD59-A6C34878D82A}">
                    <a16:rowId xmlns:a16="http://schemas.microsoft.com/office/drawing/2014/main" val="10005"/>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FATALITIES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deaths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961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139351"/>
            <a:ext cx="690880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2" name="Rectangle 1"/>
          <p:cNvSpPr/>
          <p:nvPr/>
        </p:nvSpPr>
        <p:spPr>
          <a:xfrm>
            <a:off x="375920" y="273547"/>
            <a:ext cx="6563360" cy="369332"/>
          </a:xfrm>
          <a:prstGeom prst="rect">
            <a:avLst/>
          </a:prstGeom>
        </p:spPr>
        <p:txBody>
          <a:bodyPr wrap="square">
            <a:spAutoFit/>
          </a:bodyPr>
          <a:lstStyle/>
          <a:p>
            <a:r>
              <a:rPr lang="en-US" sz="1800" b="1" dirty="0">
                <a:solidFill>
                  <a:schemeClr val="bg1"/>
                </a:solidFill>
                <a:latin typeface="Calibri" panose="020F0502020204030204" pitchFamily="34" charset="0"/>
              </a:rPr>
              <a:t>Understand the data frame in relation to the questions at hand</a:t>
            </a:r>
            <a:endParaRPr lang="en-IN" sz="1800" dirty="0">
              <a:solidFill>
                <a:schemeClr val="bg1"/>
              </a:solidFill>
            </a:endParaRPr>
          </a:p>
        </p:txBody>
      </p:sp>
      <p:sp>
        <p:nvSpPr>
          <p:cNvPr id="4" name="Rectangle 3"/>
          <p:cNvSpPr/>
          <p:nvPr/>
        </p:nvSpPr>
        <p:spPr>
          <a:xfrm>
            <a:off x="899844" y="911271"/>
            <a:ext cx="1975436" cy="338554"/>
          </a:xfrm>
          <a:prstGeom prst="rect">
            <a:avLst/>
          </a:prstGeom>
        </p:spPr>
        <p:txBody>
          <a:bodyPr wrap="square">
            <a:spAutoFit/>
          </a:bodyPr>
          <a:lstStyle/>
          <a:p>
            <a:r>
              <a:rPr lang="en-IN" sz="1600" b="1" dirty="0">
                <a:latin typeface="Calibri" panose="020F0502020204030204" pitchFamily="34" charset="0"/>
              </a:rPr>
              <a:t>Numeric variables</a:t>
            </a:r>
            <a:endParaRPr lang="en-IN" sz="1600" dirty="0"/>
          </a:p>
        </p:txBody>
      </p:sp>
      <p:sp>
        <p:nvSpPr>
          <p:cNvPr id="5" name="Rectangle 4"/>
          <p:cNvSpPr/>
          <p:nvPr/>
        </p:nvSpPr>
        <p:spPr>
          <a:xfrm>
            <a:off x="899844" y="1384021"/>
            <a:ext cx="7563436" cy="954107"/>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Although there are many columns that contain numerical data, many of those columns use numbers for labels or identification (aka key values).</a:t>
            </a:r>
          </a:p>
          <a:p>
            <a:pPr algn="just"/>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These numerical variables provide information about what each accident looked like:</a:t>
            </a:r>
          </a:p>
        </p:txBody>
      </p:sp>
      <p:graphicFrame>
        <p:nvGraphicFramePr>
          <p:cNvPr id="8" name="Table 7"/>
          <p:cNvGraphicFramePr>
            <a:graphicFrameLocks noGrp="1"/>
          </p:cNvGraphicFramePr>
          <p:nvPr/>
        </p:nvGraphicFramePr>
        <p:xfrm>
          <a:off x="1752600" y="2583296"/>
          <a:ext cx="5339080" cy="2161425"/>
        </p:xfrm>
        <a:graphic>
          <a:graphicData uri="http://schemas.openxmlformats.org/drawingml/2006/table">
            <a:tbl>
              <a:tblPr firstRow="1" bandRow="1">
                <a:tableStyleId>{F9B216FD-F57C-473D-8A0C-F9749CEF3F94}</a:tableStyleId>
              </a:tblPr>
              <a:tblGrid>
                <a:gridCol w="1659564">
                  <a:extLst>
                    <a:ext uri="{9D8B030D-6E8A-4147-A177-3AD203B41FA5}">
                      <a16:colId xmlns:a16="http://schemas.microsoft.com/office/drawing/2014/main" val="20000"/>
                    </a:ext>
                  </a:extLst>
                </a:gridCol>
                <a:gridCol w="3679516">
                  <a:extLst>
                    <a:ext uri="{9D8B030D-6E8A-4147-A177-3AD203B41FA5}">
                      <a16:colId xmlns:a16="http://schemas.microsoft.com/office/drawing/2014/main" val="20001"/>
                    </a:ext>
                  </a:extLst>
                </a:gridCol>
              </a:tblGrid>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PERSONCOUNT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people involved</a:t>
                      </a:r>
                    </a:p>
                  </a:txBody>
                  <a:tcPr/>
                </a:tc>
                <a:extLst>
                  <a:ext uri="{0D108BD9-81ED-4DB2-BD59-A6C34878D82A}">
                    <a16:rowId xmlns:a16="http://schemas.microsoft.com/office/drawing/2014/main" val="10000"/>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PEDCOUNT</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pedestrians</a:t>
                      </a:r>
                    </a:p>
                  </a:txBody>
                  <a:tcPr/>
                </a:tc>
                <a:extLst>
                  <a:ext uri="{0D108BD9-81ED-4DB2-BD59-A6C34878D82A}">
                    <a16:rowId xmlns:a16="http://schemas.microsoft.com/office/drawing/2014/main" val="10001"/>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PEDCYLCOUNT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cyclists</a:t>
                      </a:r>
                    </a:p>
                  </a:txBody>
                  <a:tcPr/>
                </a:tc>
                <a:extLst>
                  <a:ext uri="{0D108BD9-81ED-4DB2-BD59-A6C34878D82A}">
                    <a16:rowId xmlns:a16="http://schemas.microsoft.com/office/drawing/2014/main" val="10002"/>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VEHCOUNT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vehicles</a:t>
                      </a:r>
                    </a:p>
                  </a:txBody>
                  <a:tcPr/>
                </a:tc>
                <a:extLst>
                  <a:ext uri="{0D108BD9-81ED-4DB2-BD59-A6C34878D82A}">
                    <a16:rowId xmlns:a16="http://schemas.microsoft.com/office/drawing/2014/main" val="10003"/>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INJURIES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injuries</a:t>
                      </a:r>
                    </a:p>
                  </a:txBody>
                  <a:tcPr/>
                </a:tc>
                <a:extLst>
                  <a:ext uri="{0D108BD9-81ED-4DB2-BD59-A6C34878D82A}">
                    <a16:rowId xmlns:a16="http://schemas.microsoft.com/office/drawing/2014/main" val="10004"/>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SERIOUSINJURIES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serious injuries</a:t>
                      </a:r>
                    </a:p>
                  </a:txBody>
                  <a:tcPr/>
                </a:tc>
                <a:extLst>
                  <a:ext uri="{0D108BD9-81ED-4DB2-BD59-A6C34878D82A}">
                    <a16:rowId xmlns:a16="http://schemas.microsoft.com/office/drawing/2014/main" val="10005"/>
                  </a:ext>
                </a:extLst>
              </a:tr>
              <a:tr h="308775">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FATALITIES </a:t>
                      </a:r>
                    </a:p>
                  </a:txBody>
                  <a:tcPr/>
                </a:tc>
                <a:tc>
                  <a:txBody>
                    <a:bodyPr/>
                    <a:lstStyle/>
                    <a:p>
                      <a:r>
                        <a:rPr lang="en-IN" sz="1400" b="0" i="0" u="none" strike="noStrike" cap="none" dirty="0">
                          <a:solidFill>
                            <a:srgbClr val="000000"/>
                          </a:solidFill>
                          <a:latin typeface="Calibri" panose="020F0502020204030204" pitchFamily="34" charset="0"/>
                          <a:ea typeface="Arial"/>
                          <a:cs typeface="Calibri" panose="020F0502020204030204" pitchFamily="34" charset="0"/>
                          <a:sym typeface="Arial"/>
                        </a:rPr>
                        <a:t># of deaths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3794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139351"/>
            <a:ext cx="690880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2" name="Rectangle 1"/>
          <p:cNvSpPr/>
          <p:nvPr/>
        </p:nvSpPr>
        <p:spPr>
          <a:xfrm>
            <a:off x="375920" y="273547"/>
            <a:ext cx="6563360" cy="369332"/>
          </a:xfrm>
          <a:prstGeom prst="rect">
            <a:avLst/>
          </a:prstGeom>
        </p:spPr>
        <p:txBody>
          <a:bodyPr wrap="square">
            <a:spAutoFit/>
          </a:bodyPr>
          <a:lstStyle/>
          <a:p>
            <a:r>
              <a:rPr lang="en-US" sz="1800" b="1" dirty="0">
                <a:solidFill>
                  <a:schemeClr val="bg1"/>
                </a:solidFill>
                <a:latin typeface="Calibri" panose="020F0502020204030204" pitchFamily="34" charset="0"/>
              </a:rPr>
              <a:t>Understand the data frame in relation to the questions at hand</a:t>
            </a:r>
            <a:endParaRPr lang="en-IN" sz="1800" dirty="0">
              <a:solidFill>
                <a:schemeClr val="bg1"/>
              </a:solidFill>
            </a:endParaRPr>
          </a:p>
        </p:txBody>
      </p:sp>
      <p:sp>
        <p:nvSpPr>
          <p:cNvPr id="4" name="Rectangle 3"/>
          <p:cNvSpPr/>
          <p:nvPr/>
        </p:nvSpPr>
        <p:spPr>
          <a:xfrm>
            <a:off x="792480" y="1006441"/>
            <a:ext cx="5023436" cy="338554"/>
          </a:xfrm>
          <a:prstGeom prst="rect">
            <a:avLst/>
          </a:prstGeom>
        </p:spPr>
        <p:txBody>
          <a:bodyPr wrap="square">
            <a:spAutoFit/>
          </a:bodyPr>
          <a:lstStyle/>
          <a:p>
            <a:r>
              <a:rPr lang="en-IN" sz="1600" b="1" dirty="0">
                <a:latin typeface="Calibri" panose="020F0502020204030204" pitchFamily="34" charset="0"/>
              </a:rPr>
              <a:t>Non-numeric columns of interest</a:t>
            </a:r>
          </a:p>
        </p:txBody>
      </p:sp>
      <p:sp>
        <p:nvSpPr>
          <p:cNvPr id="5" name="Rectangle 4"/>
          <p:cNvSpPr/>
          <p:nvPr/>
        </p:nvSpPr>
        <p:spPr>
          <a:xfrm>
            <a:off x="792480" y="1344995"/>
            <a:ext cx="7563436" cy="1200329"/>
          </a:xfrm>
          <a:prstGeom prst="rect">
            <a:avLst/>
          </a:prstGeom>
        </p:spPr>
        <p:txBody>
          <a:bodyPr wrap="square">
            <a:spAutoFit/>
          </a:bodyPr>
          <a:lstStyle/>
          <a:p>
            <a:pPr algn="just"/>
            <a:r>
              <a:rPr lang="en-US" sz="1200" dirty="0">
                <a:latin typeface="Calibri" panose="020F0502020204030204" pitchFamily="34" charset="0"/>
                <a:cs typeface="Calibri" panose="020F0502020204030204" pitchFamily="34" charset="0"/>
              </a:rPr>
              <a:t>These string and categorical variables provide information about the situation or environment in which each accident occurred and could be used as predictors of accidents.</a:t>
            </a:r>
          </a:p>
          <a:p>
            <a:pPr algn="just"/>
            <a:endParaRPr lang="en-US" sz="1200" dirty="0">
              <a:latin typeface="Calibri" panose="020F0502020204030204" pitchFamily="34" charset="0"/>
              <a:cs typeface="Calibri" panose="020F0502020204030204" pitchFamily="34" charset="0"/>
            </a:endParaRPr>
          </a:p>
          <a:p>
            <a:pPr algn="just"/>
            <a:r>
              <a:rPr lang="en-US" sz="1200" dirty="0">
                <a:latin typeface="Calibri" panose="020F0502020204030204" pitchFamily="34" charset="0"/>
                <a:cs typeface="Calibri" panose="020F0502020204030204" pitchFamily="34" charset="0"/>
              </a:rPr>
              <a:t>External factors (i.e., not dependent on the characteristics of the collision site)</a:t>
            </a:r>
          </a:p>
          <a:p>
            <a:pPr algn="just"/>
            <a:r>
              <a:rPr lang="en-US" sz="1200" dirty="0">
                <a:latin typeface="Calibri" panose="020F0502020204030204" pitchFamily="34" charset="0"/>
                <a:cs typeface="Calibri" panose="020F0502020204030204" pitchFamily="34" charset="0"/>
              </a:rPr>
              <a:t>LIGHTCOND (light condition)</a:t>
            </a:r>
          </a:p>
          <a:p>
            <a:pPr algn="just"/>
            <a:r>
              <a:rPr lang="en-US" sz="1200" dirty="0">
                <a:latin typeface="Calibri" panose="020F0502020204030204" pitchFamily="34" charset="0"/>
                <a:cs typeface="Calibri" panose="020F0502020204030204" pitchFamily="34" charset="0"/>
              </a:rPr>
              <a:t>WEATHER (description of the weather conditions during the time of the collision)</a:t>
            </a:r>
          </a:p>
        </p:txBody>
      </p:sp>
      <p:sp>
        <p:nvSpPr>
          <p:cNvPr id="6" name="Rectangle 5"/>
          <p:cNvSpPr/>
          <p:nvPr/>
        </p:nvSpPr>
        <p:spPr>
          <a:xfrm>
            <a:off x="792480" y="2545324"/>
            <a:ext cx="3068320" cy="2492990"/>
          </a:xfrm>
          <a:prstGeom prst="rect">
            <a:avLst/>
          </a:prstGeom>
        </p:spPr>
        <p:txBody>
          <a:bodyPr wrap="square">
            <a:spAutoFit/>
          </a:bodyPr>
          <a:lstStyle/>
          <a:p>
            <a:pPr algn="just"/>
            <a:r>
              <a:rPr lang="en-IN" sz="1200" dirty="0">
                <a:latin typeface="Calibri" panose="020F0502020204030204" pitchFamily="34" charset="0"/>
                <a:cs typeface="Calibri" panose="020F0502020204030204" pitchFamily="34" charset="0"/>
              </a:rPr>
              <a:t>&lt;class '</a:t>
            </a:r>
            <a:r>
              <a:rPr lang="en-IN" sz="1200" dirty="0" err="1">
                <a:latin typeface="Calibri" panose="020F0502020204030204" pitchFamily="34" charset="0"/>
                <a:cs typeface="Calibri" panose="020F0502020204030204" pitchFamily="34" charset="0"/>
              </a:rPr>
              <a:t>pandas.core.frame.DataFrame</a:t>
            </a:r>
            <a:r>
              <a:rPr lang="en-IN" sz="1200" dirty="0">
                <a:latin typeface="Calibri" panose="020F0502020204030204" pitchFamily="34" charset="0"/>
                <a:cs typeface="Calibri" panose="020F0502020204030204" pitchFamily="34" charset="0"/>
              </a:rPr>
              <a:t>'&gt;</a:t>
            </a:r>
          </a:p>
          <a:p>
            <a:pPr algn="just"/>
            <a:r>
              <a:rPr lang="en-IN" sz="1200" dirty="0" err="1">
                <a:latin typeface="Calibri" panose="020F0502020204030204" pitchFamily="34" charset="0"/>
                <a:cs typeface="Calibri" panose="020F0502020204030204" pitchFamily="34" charset="0"/>
              </a:rPr>
              <a:t>RangeIndex</a:t>
            </a:r>
            <a:r>
              <a:rPr lang="en-IN" sz="1200" dirty="0">
                <a:latin typeface="Calibri" panose="020F0502020204030204" pitchFamily="34" charset="0"/>
                <a:cs typeface="Calibri" panose="020F0502020204030204" pitchFamily="34" charset="0"/>
              </a:rPr>
              <a:t>: 187525 entries, 0 to 187524</a:t>
            </a:r>
          </a:p>
          <a:p>
            <a:pPr algn="just"/>
            <a:r>
              <a:rPr lang="en-IN" sz="1200" dirty="0">
                <a:latin typeface="Calibri" panose="020F0502020204030204" pitchFamily="34" charset="0"/>
                <a:cs typeface="Calibri" panose="020F0502020204030204" pitchFamily="34" charset="0"/>
              </a:rPr>
              <a:t>Data columns (total 5 columns):</a:t>
            </a:r>
          </a:p>
          <a:p>
            <a:pPr algn="just"/>
            <a:r>
              <a:rPr lang="en-IN" sz="1200" dirty="0">
                <a:latin typeface="Calibri" panose="020F0502020204030204" pitchFamily="34" charset="0"/>
                <a:cs typeface="Calibri" panose="020F0502020204030204" pitchFamily="34" charset="0"/>
              </a:rPr>
              <a:t> #   Column        Non-Null Count   </a:t>
            </a:r>
            <a:r>
              <a:rPr lang="en-IN" sz="1200" dirty="0" err="1">
                <a:latin typeface="Calibri" panose="020F0502020204030204" pitchFamily="34" charset="0"/>
                <a:cs typeface="Calibri" panose="020F0502020204030204" pitchFamily="34" charset="0"/>
              </a:rPr>
              <a:t>Dtype</a:t>
            </a:r>
            <a:r>
              <a:rPr lang="en-IN" sz="1200" dirty="0">
                <a:latin typeface="Calibri" panose="020F0502020204030204" pitchFamily="34" charset="0"/>
                <a:cs typeface="Calibri" panose="020F0502020204030204" pitchFamily="34" charset="0"/>
              </a:rPr>
              <a:t> </a:t>
            </a:r>
          </a:p>
          <a:p>
            <a:pPr algn="just"/>
            <a:r>
              <a:rPr lang="en-IN" sz="1200" dirty="0">
                <a:latin typeface="Calibri" panose="020F0502020204030204" pitchFamily="34" charset="0"/>
                <a:cs typeface="Calibri" panose="020F0502020204030204" pitchFamily="34" charset="0"/>
              </a:rPr>
              <a:t>---  ------        --------------   ----- </a:t>
            </a:r>
          </a:p>
          <a:p>
            <a:pPr algn="just"/>
            <a:r>
              <a:rPr lang="en-IN" sz="1200" dirty="0">
                <a:latin typeface="Calibri" panose="020F0502020204030204" pitchFamily="34" charset="0"/>
                <a:cs typeface="Calibri" panose="020F0502020204030204" pitchFamily="34" charset="0"/>
              </a:rPr>
              <a:t> 0   SEVERITYCODE  187525 non-null  int64 </a:t>
            </a:r>
          </a:p>
          <a:p>
            <a:pPr algn="just"/>
            <a:r>
              <a:rPr lang="en-IN" sz="1200" dirty="0">
                <a:latin typeface="Calibri" panose="020F0502020204030204" pitchFamily="34" charset="0"/>
                <a:cs typeface="Calibri" panose="020F0502020204030204" pitchFamily="34" charset="0"/>
              </a:rPr>
              <a:t> 1   ADDRTYPE      187525 non-null  object</a:t>
            </a:r>
          </a:p>
          <a:p>
            <a:pPr algn="just"/>
            <a:r>
              <a:rPr lang="en-IN" sz="1200" dirty="0">
                <a:latin typeface="Calibri" panose="020F0502020204030204" pitchFamily="34" charset="0"/>
                <a:cs typeface="Calibri" panose="020F0502020204030204" pitchFamily="34" charset="0"/>
              </a:rPr>
              <a:t> 2   WEATHER       187525 non-null  object</a:t>
            </a:r>
          </a:p>
          <a:p>
            <a:pPr algn="just"/>
            <a:r>
              <a:rPr lang="en-IN" sz="1200" dirty="0">
                <a:latin typeface="Calibri" panose="020F0502020204030204" pitchFamily="34" charset="0"/>
                <a:cs typeface="Calibri" panose="020F0502020204030204" pitchFamily="34" charset="0"/>
              </a:rPr>
              <a:t> 3   ROADCOND      187525 non-null  object</a:t>
            </a:r>
          </a:p>
          <a:p>
            <a:pPr algn="just"/>
            <a:r>
              <a:rPr lang="en-IN" sz="1200" dirty="0">
                <a:latin typeface="Calibri" panose="020F0502020204030204" pitchFamily="34" charset="0"/>
                <a:cs typeface="Calibri" panose="020F0502020204030204" pitchFamily="34" charset="0"/>
              </a:rPr>
              <a:t> 4   LIGHTCOND     187525 non-null  object</a:t>
            </a:r>
          </a:p>
          <a:p>
            <a:pPr algn="just"/>
            <a:r>
              <a:rPr lang="en-IN" sz="1200" dirty="0" err="1">
                <a:latin typeface="Calibri" panose="020F0502020204030204" pitchFamily="34" charset="0"/>
                <a:cs typeface="Calibri" panose="020F0502020204030204" pitchFamily="34" charset="0"/>
              </a:rPr>
              <a:t>dtypes</a:t>
            </a:r>
            <a:r>
              <a:rPr lang="en-IN" sz="1200" dirty="0">
                <a:latin typeface="Calibri" panose="020F0502020204030204" pitchFamily="34" charset="0"/>
                <a:cs typeface="Calibri" panose="020F0502020204030204" pitchFamily="34" charset="0"/>
              </a:rPr>
              <a:t>: int64(1), object(4)</a:t>
            </a:r>
          </a:p>
          <a:p>
            <a:r>
              <a:rPr lang="en-IN" sz="1200" dirty="0">
                <a:latin typeface="Calibri" panose="020F0502020204030204" pitchFamily="34" charset="0"/>
                <a:cs typeface="Calibri" panose="020F0502020204030204" pitchFamily="34" charset="0"/>
              </a:rPr>
              <a:t>memory usage: 7.2+ MB</a:t>
            </a:r>
            <a:br>
              <a:rPr lang="en-IN" sz="1200" dirty="0">
                <a:latin typeface="Calibri" panose="020F0502020204030204" pitchFamily="34" charset="0"/>
                <a:cs typeface="Calibri" panose="020F0502020204030204" pitchFamily="34" charset="0"/>
              </a:rPr>
            </a:br>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9712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12004"/>
            <a:ext cx="800219" cy="307777"/>
          </a:xfrm>
          <a:prstGeom prst="rect">
            <a:avLst/>
          </a:prstGeom>
        </p:spPr>
        <p:txBody>
          <a:bodyPr wrap="none">
            <a:spAutoFit/>
          </a:bodyPr>
          <a:lstStyle/>
          <a:p>
            <a:r>
              <a:rPr lang="en-IN" b="1" dirty="0">
                <a:latin typeface="Calibri" panose="020F0502020204030204" pitchFamily="34" charset="0"/>
              </a:rPr>
              <a:t>Out (13)</a:t>
            </a:r>
            <a:endParaRPr lang="en-IN" b="1" dirty="0"/>
          </a:p>
        </p:txBody>
      </p:sp>
      <p:pic>
        <p:nvPicPr>
          <p:cNvPr id="13314" name="Picture 2" descr="https://lh6.googleusercontent.com/vV-X77acbnQ4OAGE2DmJCl23B31VZjwsSWUXS_M7FfiL-pgpCTgA8g8GUdpEC3-QuRchzen1x4Dkrq8876Q-tV4HLPObrsb6BE7UMK7T-DyPyzoXBE3A96fHOcuFx5JVu6-kKGj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00286"/>
            <a:ext cx="3992217" cy="83597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lh3.googleusercontent.com/61CS2uOvwJ6L1V42CrJRMbp-zQuDNy5fgZr8vvdhOT3jqtgF5vHwubL-qovOf6SvZ2kJC1InEEMXzrpqTqQp0ri7EUiCNNZQH-D1cf02BUDEHpj62NLB095D02l6-3k9qykQIB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617" y="1079806"/>
            <a:ext cx="4098732" cy="251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93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259" y="233462"/>
            <a:ext cx="800219" cy="307777"/>
          </a:xfrm>
          <a:prstGeom prst="rect">
            <a:avLst/>
          </a:prstGeom>
        </p:spPr>
        <p:txBody>
          <a:bodyPr wrap="none">
            <a:spAutoFit/>
          </a:bodyPr>
          <a:lstStyle/>
          <a:p>
            <a:r>
              <a:rPr lang="en-IN" b="1" dirty="0">
                <a:latin typeface="Calibri" panose="020F0502020204030204" pitchFamily="34" charset="0"/>
              </a:rPr>
              <a:t>Out (16)</a:t>
            </a:r>
            <a:endParaRPr lang="en-IN" b="1" dirty="0"/>
          </a:p>
        </p:txBody>
      </p:sp>
      <p:pic>
        <p:nvPicPr>
          <p:cNvPr id="13318" name="Picture 6" descr="https://lh3.googleusercontent.com/EbFJJPTV_EYysBT5hqH_VrhP6MdHL9U_tQEMLMOOQCHphhrUxrxVu7zhawFeBvC3QH-MV2wnPI5zwV19Y2UrCDBOOoi4PV_M-3Z0K38rfydkUsr6ICaD4HCjg6Sp-OMMRJ-eRp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39" y="1114065"/>
            <a:ext cx="3201016" cy="1133693"/>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s://lh4.googleusercontent.com/OgKCdlWX4xhOXG09Xnm90ChpbJ6ky2IScTST_ojXR51iS0bnwpvXWtD7DQYu6ERslC7wd0tkRiPmE6I_9tciLhCmNOTl7UnZ54XSGWBR892yj1ycUeg3g84oNwa1ysa1LkkR866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558" y="897037"/>
            <a:ext cx="3747162" cy="270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535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59" y="202982"/>
            <a:ext cx="800219" cy="307777"/>
          </a:xfrm>
          <a:prstGeom prst="rect">
            <a:avLst/>
          </a:prstGeom>
        </p:spPr>
        <p:txBody>
          <a:bodyPr wrap="none">
            <a:spAutoFit/>
          </a:bodyPr>
          <a:lstStyle/>
          <a:p>
            <a:r>
              <a:rPr lang="en-IN" b="1" dirty="0">
                <a:latin typeface="Calibri" panose="020F0502020204030204" pitchFamily="34" charset="0"/>
              </a:rPr>
              <a:t>Out (19)</a:t>
            </a:r>
            <a:endParaRPr lang="en-IN" b="1" dirty="0"/>
          </a:p>
        </p:txBody>
      </p:sp>
      <p:pic>
        <p:nvPicPr>
          <p:cNvPr id="17410" name="Picture 2" descr="https://lh4.googleusercontent.com/osJyVLTkCP-zT8Ok32Cib3YSnGBNDG2QUKOE3_aKcbp06CKnPCADMnUi9wtqW9Qz7WBo71_ytmycWZ8q9x5pYXeWkLqMNLCiJgNyPO_X9gxsReJ0GfYm840tZUcgU9aSoqZS_j9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59" y="823912"/>
            <a:ext cx="3633584" cy="263281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lh3.googleusercontent.com/t1DY5a_0MzVRMhaZHlQmZzaKKXiHydhuas0-TJmGD16BUGV-4z7gGhcFDso4WFvhqEzjdfaq_k_-AdmVhrLxZvb_CYeF7hQHYNWdt8aE4gHk5DlE1Q4PMRY_PtHsg-Uqg7PjwfD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859" y="683042"/>
            <a:ext cx="3531367" cy="304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34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Rectangle 4"/>
          <p:cNvSpPr/>
          <p:nvPr/>
        </p:nvSpPr>
        <p:spPr>
          <a:xfrm>
            <a:off x="159300" y="187926"/>
            <a:ext cx="346782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Google Shape;66;p15"/>
          <p:cNvSpPr txBox="1">
            <a:spLocks noGrp="1"/>
          </p:cNvSpPr>
          <p:nvPr>
            <p:ph type="ctrTitle"/>
          </p:nvPr>
        </p:nvSpPr>
        <p:spPr>
          <a:xfrm>
            <a:off x="320360" y="180456"/>
            <a:ext cx="430094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bg1"/>
                </a:solidFill>
                <a:latin typeface="Calibri"/>
                <a:ea typeface="Calibri"/>
                <a:cs typeface="Calibri"/>
                <a:sym typeface="Calibri"/>
              </a:rPr>
              <a:t>Problem Statement</a:t>
            </a:r>
            <a:endParaRPr sz="2400" b="1" dirty="0">
              <a:solidFill>
                <a:schemeClr val="bg1"/>
              </a:solidFill>
              <a:latin typeface="Calibri"/>
              <a:ea typeface="Calibri"/>
              <a:cs typeface="Calibri"/>
              <a:sym typeface="Calibri"/>
            </a:endParaRPr>
          </a:p>
        </p:txBody>
      </p:sp>
      <p:sp>
        <p:nvSpPr>
          <p:cNvPr id="67" name="Google Shape;67;p15"/>
          <p:cNvSpPr txBox="1">
            <a:spLocks noGrp="1"/>
          </p:cNvSpPr>
          <p:nvPr>
            <p:ph type="ctrTitle"/>
          </p:nvPr>
        </p:nvSpPr>
        <p:spPr>
          <a:xfrm>
            <a:off x="361000" y="1269275"/>
            <a:ext cx="8520600" cy="16512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en" sz="1800">
                <a:latin typeface="Calibri"/>
                <a:ea typeface="Calibri"/>
                <a:cs typeface="Calibri"/>
                <a:sym typeface="Calibri"/>
              </a:rPr>
              <a:t>Say you are driving to another city for work or to visit some friends. It is rainy and windy, and on the way, you come across a terrible traffic jam on the other side of the highway. Long lines of cars barely moving. As you keep driving, police cars start appearing from afar shutting down the highway. Oh, it is an accident and there's a helicopter transporting the ones involved in the crash to the nearest hospital.</a:t>
            </a:r>
            <a:endParaRPr sz="1800">
              <a:latin typeface="Calibri"/>
              <a:ea typeface="Calibri"/>
              <a:cs typeface="Calibri"/>
              <a:sym typeface="Calibri"/>
            </a:endParaRPr>
          </a:p>
        </p:txBody>
      </p:sp>
      <p:sp>
        <p:nvSpPr>
          <p:cNvPr id="68" name="Google Shape;68;p15"/>
          <p:cNvSpPr txBox="1"/>
          <p:nvPr/>
        </p:nvSpPr>
        <p:spPr>
          <a:xfrm>
            <a:off x="443625" y="2920475"/>
            <a:ext cx="8388600" cy="2008800"/>
          </a:xfrm>
          <a:prstGeom prst="rect">
            <a:avLst/>
          </a:prstGeom>
          <a:noFill/>
          <a:ln>
            <a:noFill/>
          </a:ln>
        </p:spPr>
        <p:txBody>
          <a:bodyPr spcFirstLastPara="1" wrap="square" lIns="91425" tIns="91425" rIns="91425" bIns="91425" anchor="ctr" anchorCtr="0">
            <a:noAutofit/>
          </a:bodyPr>
          <a:lstStyle/>
          <a:p>
            <a:pPr marL="457200" marR="0" lvl="0" indent="-336550" algn="just" rtl="0">
              <a:lnSpc>
                <a:spcPct val="115000"/>
              </a:lnSpc>
              <a:spcBef>
                <a:spcPts val="0"/>
              </a:spcBef>
              <a:spcAft>
                <a:spcPts val="0"/>
              </a:spcAft>
              <a:buClr>
                <a:schemeClr val="dk1"/>
              </a:buClr>
              <a:buSzPts val="1700"/>
              <a:buFont typeface="Calibri"/>
              <a:buChar char="●"/>
            </a:pPr>
            <a:r>
              <a:rPr lang="en" sz="1800" dirty="0">
                <a:solidFill>
                  <a:schemeClr val="dk1"/>
                </a:solidFill>
                <a:latin typeface="Calibri"/>
                <a:ea typeface="Calibri"/>
                <a:cs typeface="Calibri"/>
                <a:sym typeface="Calibri"/>
              </a:rPr>
              <a:t>Identify dangerous locations</a:t>
            </a:r>
            <a:endParaRPr sz="1800" dirty="0">
              <a:solidFill>
                <a:schemeClr val="dk1"/>
              </a:solidFill>
              <a:latin typeface="Calibri"/>
              <a:ea typeface="Calibri"/>
              <a:cs typeface="Calibri"/>
              <a:sym typeface="Calibri"/>
            </a:endParaRPr>
          </a:p>
          <a:p>
            <a:pPr marL="457200" marR="0" lvl="0" indent="-336550" algn="just" rtl="0">
              <a:lnSpc>
                <a:spcPct val="115000"/>
              </a:lnSpc>
              <a:spcBef>
                <a:spcPts val="0"/>
              </a:spcBef>
              <a:spcAft>
                <a:spcPts val="0"/>
              </a:spcAft>
              <a:buClr>
                <a:schemeClr val="dk1"/>
              </a:buClr>
              <a:buSzPts val="1700"/>
              <a:buFont typeface="Calibri"/>
              <a:buChar char="●"/>
            </a:pPr>
            <a:r>
              <a:rPr lang="en" sz="1800" dirty="0">
                <a:solidFill>
                  <a:schemeClr val="dk1"/>
                </a:solidFill>
                <a:latin typeface="Calibri"/>
                <a:ea typeface="Calibri"/>
                <a:cs typeface="Calibri"/>
                <a:sym typeface="Calibri"/>
              </a:rPr>
              <a:t>Identify predictors of accidents (e.g., physical characteristics of the location, road condition, DUI, weather)</a:t>
            </a:r>
            <a:endParaRPr sz="1800" dirty="0">
              <a:solidFill>
                <a:schemeClr val="dk1"/>
              </a:solidFill>
              <a:latin typeface="Calibri"/>
              <a:ea typeface="Calibri"/>
              <a:cs typeface="Calibri"/>
              <a:sym typeface="Calibri"/>
            </a:endParaRPr>
          </a:p>
          <a:p>
            <a:pPr marL="457200" marR="0" lvl="0" indent="-336550" algn="just" rtl="0">
              <a:lnSpc>
                <a:spcPct val="115000"/>
              </a:lnSpc>
              <a:spcBef>
                <a:spcPts val="0"/>
              </a:spcBef>
              <a:spcAft>
                <a:spcPts val="0"/>
              </a:spcAft>
              <a:buClr>
                <a:schemeClr val="dk1"/>
              </a:buClr>
              <a:buSzPts val="1700"/>
              <a:buFont typeface="Calibri"/>
              <a:buChar char="●"/>
            </a:pPr>
            <a:r>
              <a:rPr lang="en" sz="1800" dirty="0">
                <a:solidFill>
                  <a:schemeClr val="dk1"/>
                </a:solidFill>
                <a:latin typeface="Calibri"/>
                <a:ea typeface="Calibri"/>
                <a:cs typeface="Calibri"/>
                <a:sym typeface="Calibri"/>
              </a:rPr>
              <a:t>Examine increase or decrease in number of accidents over time</a:t>
            </a:r>
            <a:endParaRPr sz="1800" dirty="0">
              <a:solidFill>
                <a:schemeClr val="dk1"/>
              </a:solidFill>
              <a:latin typeface="Calibri"/>
              <a:ea typeface="Calibri"/>
              <a:cs typeface="Calibri"/>
              <a:sym typeface="Calibri"/>
            </a:endParaRPr>
          </a:p>
          <a:p>
            <a:pPr marL="457200" marR="0" lvl="0" indent="-336550" algn="just" rtl="0">
              <a:lnSpc>
                <a:spcPct val="115000"/>
              </a:lnSpc>
              <a:spcBef>
                <a:spcPts val="0"/>
              </a:spcBef>
              <a:spcAft>
                <a:spcPts val="0"/>
              </a:spcAft>
              <a:buClr>
                <a:schemeClr val="dk1"/>
              </a:buClr>
              <a:buSzPts val="1700"/>
              <a:buFont typeface="Calibri"/>
              <a:buChar char="●"/>
            </a:pPr>
            <a:r>
              <a:rPr lang="en" sz="1800" dirty="0">
                <a:solidFill>
                  <a:schemeClr val="dk1"/>
                </a:solidFill>
                <a:latin typeface="Calibri"/>
                <a:ea typeface="Calibri"/>
                <a:cs typeface="Calibri"/>
                <a:sym typeface="Calibri"/>
              </a:rPr>
              <a:t>Identify predictors of increase or decrease in the number of accidents</a:t>
            </a:r>
            <a:endParaRPr sz="1800" dirty="0">
              <a:solidFill>
                <a:schemeClr val="dk1"/>
              </a:solidFill>
              <a:latin typeface="Calibri"/>
              <a:ea typeface="Calibri"/>
              <a:cs typeface="Calibri"/>
              <a:sym typeface="Calibri"/>
            </a:endParaRPr>
          </a:p>
          <a:p>
            <a:pPr marL="457200" marR="0" lvl="0" indent="-336550" algn="just" rtl="0">
              <a:lnSpc>
                <a:spcPct val="115000"/>
              </a:lnSpc>
              <a:spcBef>
                <a:spcPts val="0"/>
              </a:spcBef>
              <a:spcAft>
                <a:spcPts val="0"/>
              </a:spcAft>
              <a:buClr>
                <a:schemeClr val="dk1"/>
              </a:buClr>
              <a:buSzPts val="1700"/>
              <a:buFont typeface="Calibri"/>
              <a:buChar char="●"/>
            </a:pPr>
            <a:r>
              <a:rPr lang="en" sz="1800" dirty="0">
                <a:solidFill>
                  <a:schemeClr val="dk1"/>
                </a:solidFill>
                <a:latin typeface="Calibri"/>
                <a:ea typeface="Calibri"/>
                <a:cs typeface="Calibri"/>
                <a:sym typeface="Calibri"/>
              </a:rPr>
              <a:t>Recommend improvements on dangerous locations</a:t>
            </a:r>
            <a:endParaRPr sz="1800" dirty="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99" y="213142"/>
            <a:ext cx="800219" cy="307777"/>
          </a:xfrm>
          <a:prstGeom prst="rect">
            <a:avLst/>
          </a:prstGeom>
        </p:spPr>
        <p:txBody>
          <a:bodyPr wrap="none">
            <a:spAutoFit/>
          </a:bodyPr>
          <a:lstStyle/>
          <a:p>
            <a:r>
              <a:rPr lang="en-IN" b="1" dirty="0">
                <a:latin typeface="Calibri" panose="020F0502020204030204" pitchFamily="34" charset="0"/>
              </a:rPr>
              <a:t>Out (22)</a:t>
            </a:r>
            <a:endParaRPr lang="en-IN" b="1" dirty="0"/>
          </a:p>
        </p:txBody>
      </p:sp>
      <p:pic>
        <p:nvPicPr>
          <p:cNvPr id="17414" name="Picture 6" descr="https://lh3.googleusercontent.com/Als1dZPurqJtK_uMAULoqeSPjCt3VDZg5VtRC1JLBSY4wqHrCHa_F8POL69w7dw16tfIUga8u8MjPubA5iYH_wBHbwF2FDs4UrQ38M3DOUsjfX3sK5bjVCELTGI-KBel2-J3VbQ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99" y="755015"/>
            <a:ext cx="3328660" cy="2364105"/>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https://lh6.googleusercontent.com/iQSHhBDLRdMmAufS6sePkf-ArYzC8cRtmNfNat-JOhHNBNJ9WVWjsglHOI05E41ryf44Tde-IZPOYYJ6lS1JxcbWTlEV86eOADM_u4AqnrIX0F28AWuzd0iI0wmoI2MquJlNGe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779" y="630236"/>
            <a:ext cx="3762038" cy="282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676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92338"/>
            <a:ext cx="883920" cy="307777"/>
          </a:xfrm>
          <a:prstGeom prst="rect">
            <a:avLst/>
          </a:prstGeom>
        </p:spPr>
        <p:txBody>
          <a:bodyPr wrap="square">
            <a:spAutoFit/>
          </a:bodyPr>
          <a:lstStyle/>
          <a:p>
            <a:pPr algn="just"/>
            <a:r>
              <a:rPr lang="en-IN" b="1" dirty="0">
                <a:latin typeface="Calibri" panose="020F0502020204030204" pitchFamily="34" charset="0"/>
              </a:rPr>
              <a:t>Out (25)</a:t>
            </a:r>
            <a:endParaRPr lang="en-IN" b="1" dirty="0"/>
          </a:p>
        </p:txBody>
      </p:sp>
      <p:pic>
        <p:nvPicPr>
          <p:cNvPr id="18434" name="Picture 2" descr="https://lh6.googleusercontent.com/bywOXyQMimCZttIz--h9PMm2ekN7EBzavUFS8CO9L2A7XRGoaTjGzmtnUwnFMKBsVGFuKZ3dlk7Eff6FakCT23Yzq_0CFtF0s2VCRw7MSxvRx6AitmypbTvskikaXqjMwsIL2e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 y="1197253"/>
            <a:ext cx="3330111" cy="2104747"/>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lh3.googleusercontent.com/r4qKEoQrRFQ5bzTwx2fz8zQq6GxHWYgT0Q9cAOsMbi3b01QDwLW2ACTUyJlmBOHgoGNEDll3KDD3RP7psrP1tlOPTMl5r9DVdY4ks8HnGZkDxvfYqsBbkDdAcgF-0LTc2LMjKMq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537" y="1102242"/>
            <a:ext cx="3247663" cy="2860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55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074" y="211058"/>
            <a:ext cx="800219" cy="307777"/>
          </a:xfrm>
          <a:prstGeom prst="rect">
            <a:avLst/>
          </a:prstGeom>
        </p:spPr>
        <p:txBody>
          <a:bodyPr wrap="none">
            <a:spAutoFit/>
          </a:bodyPr>
          <a:lstStyle/>
          <a:p>
            <a:r>
              <a:rPr lang="en-IN" b="1" dirty="0">
                <a:latin typeface="Calibri" panose="020F0502020204030204" pitchFamily="34" charset="0"/>
              </a:rPr>
              <a:t>Out (28)</a:t>
            </a:r>
            <a:endParaRPr lang="en-IN" b="1" dirty="0"/>
          </a:p>
        </p:txBody>
      </p:sp>
      <p:pic>
        <p:nvPicPr>
          <p:cNvPr id="18438" name="Picture 6" descr="https://lh3.googleusercontent.com/zDY1blEEdaFcWQWPqGWsgBmDHzwX2obyAdnhc_iptpuwbKF_QoIhNff14NDxZz40qHYll6FUrlpsLQqOzsR7eD3dsrwtuK18oNpHp0qXW3jpHG6bTZSYWt4UfpEuWpGANSDKt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34" y="1024772"/>
            <a:ext cx="3328313" cy="1596508"/>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https://lh5.googleusercontent.com/K5QELbtjKyvcaKqAFvE3JnYC9ru4GY5599NMzAviGSM5s1RAb0YMwqJ-viCcXgPTeZNu-_xIYt6KIFZwKgHk7pqTefXCJQJgCyDPRtgPq4vUYDiW8tfwzmjLQcGuMSJvg78s9j3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074" y="1024772"/>
            <a:ext cx="3750806" cy="28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51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699" y="253782"/>
            <a:ext cx="800219" cy="307777"/>
          </a:xfrm>
          <a:prstGeom prst="rect">
            <a:avLst/>
          </a:prstGeom>
        </p:spPr>
        <p:txBody>
          <a:bodyPr wrap="none">
            <a:spAutoFit/>
          </a:bodyPr>
          <a:lstStyle/>
          <a:p>
            <a:r>
              <a:rPr lang="en-IN" b="1" dirty="0">
                <a:latin typeface="Calibri" panose="020F0502020204030204" pitchFamily="34" charset="0"/>
              </a:rPr>
              <a:t>Out (30)</a:t>
            </a:r>
            <a:endParaRPr lang="en-IN" b="1" dirty="0"/>
          </a:p>
        </p:txBody>
      </p:sp>
      <p:pic>
        <p:nvPicPr>
          <p:cNvPr id="19458" name="Picture 2" descr="https://lh5.googleusercontent.com/O5PhJTD4LI-J2NEDIDMubRmrjnF1T3OlgxgcG-L3cA-CRknOxuCttDJk3DV5c9EfxAfigP71sE_KppHDn3xXmNUZMgdl0cvwbk1Xl0DqtsbHXFwsqEfYcpp1Jb3-HYuypZo0r-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38" y="915452"/>
            <a:ext cx="3250261" cy="322158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lh5.googleusercontent.com/tHIYSh7GPqVVzuDMcoCNPgPt120vT9uUcMmWqqwltGNVElSx3DCr-wmmqpmReG851FFyLYmXZfOFVgS1OxK5FP-JI9S3Ki75K0cHk-yCF9D9FxeY-BAZ0glbIQEXWw8AeN96Q4J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658" y="915452"/>
            <a:ext cx="3544901" cy="3075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05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000" y="277414"/>
            <a:ext cx="883920" cy="307777"/>
          </a:xfrm>
          <a:prstGeom prst="rect">
            <a:avLst/>
          </a:prstGeom>
        </p:spPr>
        <p:txBody>
          <a:bodyPr wrap="square">
            <a:spAutoFit/>
          </a:bodyPr>
          <a:lstStyle/>
          <a:p>
            <a:pPr algn="just"/>
            <a:r>
              <a:rPr lang="en-IN" b="1" dirty="0">
                <a:latin typeface="Calibri" panose="020F0502020204030204" pitchFamily="34" charset="0"/>
              </a:rPr>
              <a:t>Out (32)</a:t>
            </a:r>
            <a:endParaRPr lang="en-IN" b="1" dirty="0"/>
          </a:p>
        </p:txBody>
      </p:sp>
      <p:pic>
        <p:nvPicPr>
          <p:cNvPr id="19462" name="Picture 6" descr="https://lh4.googleusercontent.com/RAKc5P5LE7o2zgZGYCe4CzaT6kQhXwQP1kaCaWolfgNpTIhfCnb3KQw4bRRO46YrWoQdK3b6L558TwAXpz3MFO5Eh3uo9ODWrKSu-h2helL4M4uQoXm8TXpYiJchCSefbewQbE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0" y="1001750"/>
            <a:ext cx="3484880" cy="3534487"/>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https://lh4.googleusercontent.com/5O3LOVTL580LecZ3Q6gyoLQp-5_0YHAr0fj8MeOM0xA0EgHeVR7SD61KMl6VMqpAE2XjfGdno2Qcq8bFRt4a5c-eO9WtKsS4FHg85U2tRrOP-vnnIvJxXQRrP-2oCcFX5_i2AJv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040" y="1001750"/>
            <a:ext cx="4221781" cy="333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32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 y="272018"/>
            <a:ext cx="853440" cy="307777"/>
          </a:xfrm>
          <a:prstGeom prst="rect">
            <a:avLst/>
          </a:prstGeom>
        </p:spPr>
        <p:txBody>
          <a:bodyPr wrap="square">
            <a:spAutoFit/>
          </a:bodyPr>
          <a:lstStyle/>
          <a:p>
            <a:pPr algn="just"/>
            <a:r>
              <a:rPr lang="en-IN" b="1" dirty="0">
                <a:latin typeface="Calibri" panose="020F0502020204030204" pitchFamily="34" charset="0"/>
              </a:rPr>
              <a:t>Out (34)</a:t>
            </a:r>
            <a:endParaRPr lang="en-IN" b="1" dirty="0"/>
          </a:p>
        </p:txBody>
      </p:sp>
      <p:pic>
        <p:nvPicPr>
          <p:cNvPr id="20482" name="Picture 2" descr="https://lh6.googleusercontent.com/DE_WtKEtmAOQpWP8w6_IZA9XWyDfZJ6fmCTqoh-85RAbVcvdzFYARGe2XWsBwaEHy5GN6Wtt9pcXKANXVbPdSD6V7OOWtHIQfZhTepMMKheJhk89zyqqh-UUL8rrV_F-kHbMwtc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 y="865545"/>
            <a:ext cx="33909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lh5.googleusercontent.com/IKGxe00FSU-JaCkjygAnMdZ1t_fdqDOKZxKXgV7bVJgrkZNtirRVQJRMks8BRStYmw0IRa-_VFiA6Sg9JTOF9XYp1ggE_VV8RF_KNO67j8VnWHOEKH3v4Jf4wMD6qaOQhlWBZm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760" y="865545"/>
            <a:ext cx="3476625"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937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9350"/>
            <a:ext cx="247904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350005" y="227380"/>
            <a:ext cx="1909497" cy="461665"/>
          </a:xfrm>
          <a:prstGeom prst="rect">
            <a:avLst/>
          </a:prstGeom>
        </p:spPr>
        <p:txBody>
          <a:bodyPr wrap="none">
            <a:spAutoFit/>
          </a:bodyPr>
          <a:lstStyle/>
          <a:p>
            <a:r>
              <a:rPr lang="en-IN" sz="2400" b="1" dirty="0">
                <a:solidFill>
                  <a:schemeClr val="bg1"/>
                </a:solidFill>
                <a:latin typeface="Calibri" panose="020F0502020204030204" pitchFamily="34" charset="0"/>
              </a:rPr>
              <a:t>Methodology</a:t>
            </a:r>
            <a:endParaRPr lang="en-IN" sz="2400" dirty="0">
              <a:solidFill>
                <a:schemeClr val="bg1"/>
              </a:solidFill>
            </a:endParaRPr>
          </a:p>
        </p:txBody>
      </p:sp>
      <p:sp>
        <p:nvSpPr>
          <p:cNvPr id="4" name="Rectangle 3"/>
          <p:cNvSpPr/>
          <p:nvPr/>
        </p:nvSpPr>
        <p:spPr>
          <a:xfrm>
            <a:off x="182880" y="1082735"/>
            <a:ext cx="8361680" cy="738664"/>
          </a:xfrm>
          <a:prstGeom prst="rect">
            <a:avLst/>
          </a:prstGeom>
        </p:spPr>
        <p:txBody>
          <a:bodyPr wrap="square">
            <a:spAutoFit/>
          </a:bodyPr>
          <a:lstStyle/>
          <a:p>
            <a:pPr algn="just"/>
            <a:r>
              <a:rPr lang="en-US" dirty="0">
                <a:latin typeface="Calibri" panose="020F0502020204030204" pitchFamily="34" charset="0"/>
              </a:rPr>
              <a:t>In the first step we properly loaded the data and kept only the variables we need for the analysis, which are the variable we are trying to predict (SEVERITYCODE) and the predictor variables (ADDRTYPE, WEATHER, ROADCOND, LIGHTCOND). </a:t>
            </a:r>
            <a:endParaRPr lang="en-IN" dirty="0"/>
          </a:p>
        </p:txBody>
      </p:sp>
      <p:sp>
        <p:nvSpPr>
          <p:cNvPr id="5" name="Rectangle 4"/>
          <p:cNvSpPr/>
          <p:nvPr/>
        </p:nvSpPr>
        <p:spPr>
          <a:xfrm>
            <a:off x="182880" y="1915855"/>
            <a:ext cx="8514080" cy="738664"/>
          </a:xfrm>
          <a:prstGeom prst="rect">
            <a:avLst/>
          </a:prstGeom>
        </p:spPr>
        <p:txBody>
          <a:bodyPr wrap="square">
            <a:spAutoFit/>
          </a:bodyPr>
          <a:lstStyle/>
          <a:p>
            <a:pPr algn="just"/>
            <a:r>
              <a:rPr lang="en-US" dirty="0">
                <a:latin typeface="Calibri" panose="020F0502020204030204" pitchFamily="34" charset="0"/>
              </a:rPr>
              <a:t>In the second step we will prepare our data for model building. Since all the variables are categorical, we will label encode them to produce numerical labels. We will then randomly split our data into training and test sets for our model.</a:t>
            </a:r>
            <a:endParaRPr lang="en-IN" dirty="0"/>
          </a:p>
        </p:txBody>
      </p:sp>
      <p:sp>
        <p:nvSpPr>
          <p:cNvPr id="6" name="Rectangle 5"/>
          <p:cNvSpPr/>
          <p:nvPr/>
        </p:nvSpPr>
        <p:spPr>
          <a:xfrm>
            <a:off x="182880" y="2748975"/>
            <a:ext cx="8514080" cy="954107"/>
          </a:xfrm>
          <a:prstGeom prst="rect">
            <a:avLst/>
          </a:prstGeom>
        </p:spPr>
        <p:txBody>
          <a:bodyPr wrap="square">
            <a:spAutoFit/>
          </a:bodyPr>
          <a:lstStyle/>
          <a:p>
            <a:pPr algn="just"/>
            <a:r>
              <a:rPr lang="en-US" dirty="0">
                <a:latin typeface="Calibri" panose="020F0502020204030204" pitchFamily="34" charset="0"/>
              </a:rPr>
              <a:t>In the third and final step we will fit our data into different models and evaluate them to see which produces the highest accuracy. Since we want to use machine learning models that can be used to predict a certain class or group based on given conditions, the models we fit will be SVM (Support Vector Machines), K-Nearest Neighbors, and Decision Trees. </a:t>
            </a:r>
            <a:endParaRPr lang="en-IN" dirty="0"/>
          </a:p>
        </p:txBody>
      </p:sp>
    </p:spTree>
    <p:extLst>
      <p:ext uri="{BB962C8B-B14F-4D97-AF65-F5344CB8AC3E}">
        <p14:creationId xmlns:p14="http://schemas.microsoft.com/office/powerpoint/2010/main" val="3842444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200898"/>
            <a:ext cx="822960" cy="307777"/>
          </a:xfrm>
          <a:prstGeom prst="rect">
            <a:avLst/>
          </a:prstGeom>
        </p:spPr>
        <p:txBody>
          <a:bodyPr wrap="square">
            <a:spAutoFit/>
          </a:bodyPr>
          <a:lstStyle/>
          <a:p>
            <a:pPr algn="just"/>
            <a:r>
              <a:rPr lang="en-IN" b="1" dirty="0">
                <a:latin typeface="Calibri" panose="020F0502020204030204" pitchFamily="34" charset="0"/>
              </a:rPr>
              <a:t>In (64)</a:t>
            </a:r>
            <a:endParaRPr lang="en-IN" b="1" dirty="0"/>
          </a:p>
        </p:txBody>
      </p:sp>
      <p:pic>
        <p:nvPicPr>
          <p:cNvPr id="21506" name="Picture 2" descr="https://lh4.googleusercontent.com/i2_DYDIST7RMof3dbr-BOQhMcxE3Q129dpA8vydsg2dYzfiZICaLledVOLTFt_7KSyLIpAcN7Lxh3ZvdBO6PCib-pDTSrf_NJsaajNC3f3P2ORsdjx_OGHeEj7rbirNzAxctyT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0" y="714057"/>
            <a:ext cx="4787874" cy="1541463"/>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6.googleusercontent.com/WtXSzG3Q_GG_4ExieNKKkBakPbkv84t0mjStkWbfbhq1PvRb2l-MOyMf4Bo42lGQpWjhj4XvQJkpNeQERLECjUehE-eckRSOaG2OMeQxogj0xS4QfO2vXqK9pwayOHw6VwGUCtL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934" y="2359976"/>
            <a:ext cx="5561261" cy="196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631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9351"/>
            <a:ext cx="280416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281305" y="273547"/>
            <a:ext cx="2428870" cy="369332"/>
          </a:xfrm>
          <a:prstGeom prst="rect">
            <a:avLst/>
          </a:prstGeom>
        </p:spPr>
        <p:txBody>
          <a:bodyPr wrap="none">
            <a:spAutoFit/>
          </a:bodyPr>
          <a:lstStyle/>
          <a:p>
            <a:r>
              <a:rPr lang="en-IN" sz="1800" b="1" dirty="0">
                <a:solidFill>
                  <a:schemeClr val="bg1"/>
                </a:solidFill>
                <a:latin typeface="Calibri" panose="020F0502020204030204" pitchFamily="34" charset="0"/>
              </a:rPr>
              <a:t>Modelling &amp; Evaluation</a:t>
            </a:r>
            <a:endParaRPr lang="en-IN" sz="1800" dirty="0">
              <a:solidFill>
                <a:schemeClr val="bg1"/>
              </a:solidFill>
            </a:endParaRPr>
          </a:p>
        </p:txBody>
      </p:sp>
      <p:sp>
        <p:nvSpPr>
          <p:cNvPr id="4" name="Rectangle 3"/>
          <p:cNvSpPr/>
          <p:nvPr/>
        </p:nvSpPr>
        <p:spPr>
          <a:xfrm>
            <a:off x="182880" y="911271"/>
            <a:ext cx="701040" cy="307777"/>
          </a:xfrm>
          <a:prstGeom prst="rect">
            <a:avLst/>
          </a:prstGeom>
        </p:spPr>
        <p:txBody>
          <a:bodyPr wrap="square">
            <a:spAutoFit/>
          </a:bodyPr>
          <a:lstStyle/>
          <a:p>
            <a:pPr algn="just"/>
            <a:r>
              <a:rPr lang="en-IN" b="1" dirty="0">
                <a:latin typeface="Calibri" panose="020F0502020204030204" pitchFamily="34" charset="0"/>
              </a:rPr>
              <a:t>In (56)</a:t>
            </a:r>
            <a:endParaRPr lang="en-IN" dirty="0"/>
          </a:p>
        </p:txBody>
      </p:sp>
      <p:pic>
        <p:nvPicPr>
          <p:cNvPr id="27650" name="Picture 2" descr="https://lh4.googleusercontent.com/TDAwGVViOWUA960s0sA8nhzXa061feZiHr9cMwk9RIv4llRapYYhv03zD1sw59_5VHTcmERKCbwlPB3tTkGyDTRczVp7oPSRCfY2jrR8pFCqZLKyrKfpu_obIVc-2MgWSorQNc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0328"/>
            <a:ext cx="5821680" cy="249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2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9351"/>
            <a:ext cx="280416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264160" y="273547"/>
            <a:ext cx="2479040" cy="369332"/>
          </a:xfrm>
          <a:prstGeom prst="rect">
            <a:avLst/>
          </a:prstGeom>
        </p:spPr>
        <p:txBody>
          <a:bodyPr wrap="square">
            <a:spAutoFit/>
          </a:bodyPr>
          <a:lstStyle/>
          <a:p>
            <a:pPr algn="just"/>
            <a:r>
              <a:rPr lang="en-IN" sz="1800" b="1" dirty="0">
                <a:solidFill>
                  <a:schemeClr val="bg1"/>
                </a:solidFill>
                <a:latin typeface="Calibri" panose="020F0502020204030204" pitchFamily="34" charset="0"/>
              </a:rPr>
              <a:t>Results and Discussion</a:t>
            </a:r>
            <a:endParaRPr lang="en-IN" sz="1800" dirty="0">
              <a:solidFill>
                <a:schemeClr val="bg1"/>
              </a:solidFill>
            </a:endParaRPr>
          </a:p>
        </p:txBody>
      </p:sp>
      <p:sp>
        <p:nvSpPr>
          <p:cNvPr id="4" name="Rectangle 3"/>
          <p:cNvSpPr/>
          <p:nvPr/>
        </p:nvSpPr>
        <p:spPr>
          <a:xfrm>
            <a:off x="375920" y="1058923"/>
            <a:ext cx="8351520" cy="1384995"/>
          </a:xfrm>
          <a:prstGeom prst="rect">
            <a:avLst/>
          </a:prstGeom>
        </p:spPr>
        <p:txBody>
          <a:bodyPr wrap="square">
            <a:spAutoFit/>
          </a:bodyPr>
          <a:lstStyle/>
          <a:p>
            <a:pPr algn="just"/>
            <a:r>
              <a:rPr lang="en-US" dirty="0">
                <a:latin typeface="Calibri" panose="020F0502020204030204" pitchFamily="34" charset="0"/>
              </a:rPr>
              <a:t>Through our exploratory analysis we see that the majority of accidents from this dataset resulted in prop damage. In all accident groups, it appears that the accident occurred the most during daylight, when the weather was clear, and road condition was dry. The second most likely conditions that cause accidents are rainy weather, wet road conditions, and being in the dark with street lights on. Most of the accidents that resulted in prop damage occurred at a block, while accidents that resulted in injury occurred almost equally at blocks and intersections. It seems that accidents that resulted in fatality only occurred at blocks and intersections.</a:t>
            </a:r>
            <a:endParaRPr lang="en-IN" dirty="0"/>
          </a:p>
        </p:txBody>
      </p:sp>
      <p:sp>
        <p:nvSpPr>
          <p:cNvPr id="5" name="Rectangle 4"/>
          <p:cNvSpPr/>
          <p:nvPr/>
        </p:nvSpPr>
        <p:spPr>
          <a:xfrm>
            <a:off x="416560" y="2535358"/>
            <a:ext cx="8310880" cy="1815882"/>
          </a:xfrm>
          <a:prstGeom prst="rect">
            <a:avLst/>
          </a:prstGeom>
        </p:spPr>
        <p:txBody>
          <a:bodyPr wrap="square">
            <a:spAutoFit/>
          </a:bodyPr>
          <a:lstStyle/>
          <a:p>
            <a:pPr algn="just"/>
            <a:r>
              <a:rPr lang="en-US" dirty="0">
                <a:latin typeface="Calibri" panose="020F0502020204030204" pitchFamily="34" charset="0"/>
              </a:rPr>
              <a:t>The four models we built are all very similar in terms of prediction and accuracy. However, overall it seems that the model accuracy for all models can be greatly improved. The highest prediction accuracy is only around 70%. The classification reports for all the models (except K-Nearest Neighbors) also show that the model could only predict accidents with prop damage. This could likely be due to eliminating many variables that could be more significant predictors or having significantly more data for prop damage accidents than other accidents. We only kept the "environmental" variables so our model had very limited data and predictors. It is pretty difficult to choose the most accurate model since the test set accuracy is the same for the SVM, and Decision Tree models. However, the Decision Tree train set accuracy is slightly higher so we can say that this model is more accurate.</a:t>
            </a:r>
            <a:endParaRPr lang="en-US" dirty="0"/>
          </a:p>
        </p:txBody>
      </p:sp>
    </p:spTree>
    <p:extLst>
      <p:ext uri="{BB962C8B-B14F-4D97-AF65-F5344CB8AC3E}">
        <p14:creationId xmlns:p14="http://schemas.microsoft.com/office/powerpoint/2010/main" val="277851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Rectangle 3"/>
          <p:cNvSpPr/>
          <p:nvPr/>
        </p:nvSpPr>
        <p:spPr>
          <a:xfrm>
            <a:off x="296345" y="208114"/>
            <a:ext cx="457200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Google Shape;73;p16"/>
          <p:cNvSpPr txBox="1">
            <a:spLocks noGrp="1"/>
          </p:cNvSpPr>
          <p:nvPr>
            <p:ph type="ctrTitle"/>
          </p:nvPr>
        </p:nvSpPr>
        <p:spPr>
          <a:xfrm>
            <a:off x="377625" y="208114"/>
            <a:ext cx="440944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bg1"/>
                </a:solidFill>
                <a:latin typeface="Calibri"/>
                <a:ea typeface="Calibri"/>
                <a:cs typeface="Calibri"/>
                <a:sym typeface="Calibri"/>
              </a:rPr>
              <a:t>Data Description</a:t>
            </a:r>
            <a:endParaRPr sz="2400" b="1" dirty="0">
              <a:solidFill>
                <a:schemeClr val="bg1"/>
              </a:solidFill>
              <a:latin typeface="Calibri"/>
              <a:ea typeface="Calibri"/>
              <a:cs typeface="Calibri"/>
              <a:sym typeface="Calibri"/>
            </a:endParaRPr>
          </a:p>
        </p:txBody>
      </p:sp>
      <p:sp>
        <p:nvSpPr>
          <p:cNvPr id="74" name="Google Shape;74;p16"/>
          <p:cNvSpPr txBox="1">
            <a:spLocks noGrp="1"/>
          </p:cNvSpPr>
          <p:nvPr>
            <p:ph type="ctrTitle"/>
          </p:nvPr>
        </p:nvSpPr>
        <p:spPr>
          <a:xfrm>
            <a:off x="377625" y="973325"/>
            <a:ext cx="8520600" cy="279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en" sz="1800" dirty="0">
                <a:latin typeface="Calibri"/>
                <a:ea typeface="Calibri"/>
                <a:cs typeface="Calibri"/>
                <a:sym typeface="Calibri"/>
              </a:rPr>
              <a:t>For the accurate prediction of the severity of accidents, a considerable number of traffic accident records with full information is required to train by using the proposed approaches. In this research work, the authors have collected a dataset from the Traffic Bureau that consists of total 37,885 traffic accidents recorded from the year 2007-2017. The entire dataset will split into two parts- Training Dataset and Test Dataset. 70% of the whole dataset has been chosen randomly by using a python library as a training data set and the remaining 30% has been used as our test dataset. We have used the 70-30 ratio for splitting dataset because of its proven accuracy.</a:t>
            </a:r>
            <a:endParaRPr sz="1800" dirty="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80" y="273547"/>
            <a:ext cx="280416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548640" y="407743"/>
            <a:ext cx="2479040" cy="369332"/>
          </a:xfrm>
          <a:prstGeom prst="rect">
            <a:avLst/>
          </a:prstGeom>
        </p:spPr>
        <p:txBody>
          <a:bodyPr wrap="square">
            <a:spAutoFit/>
          </a:bodyPr>
          <a:lstStyle/>
          <a:p>
            <a:pPr algn="just"/>
            <a:r>
              <a:rPr lang="en-IN" sz="1800" b="1" dirty="0">
                <a:solidFill>
                  <a:schemeClr val="bg1"/>
                </a:solidFill>
                <a:latin typeface="Calibri" panose="020F0502020204030204" pitchFamily="34" charset="0"/>
              </a:rPr>
              <a:t>Results and Discussion</a:t>
            </a:r>
            <a:endParaRPr lang="en-IN" sz="1800" dirty="0">
              <a:solidFill>
                <a:schemeClr val="bg1"/>
              </a:solidFill>
            </a:endParaRPr>
          </a:p>
        </p:txBody>
      </p:sp>
      <p:sp>
        <p:nvSpPr>
          <p:cNvPr id="4" name="Rectangle 3"/>
          <p:cNvSpPr/>
          <p:nvPr/>
        </p:nvSpPr>
        <p:spPr>
          <a:xfrm>
            <a:off x="386080" y="1198404"/>
            <a:ext cx="8351520" cy="1600438"/>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In terms of recommendations, based on our observations and analysis, we should pay more attention on the road when faced with conditions that do not seem to bring much risk. Road signs and warnings should be put up to caution drivers and pedestrians, especially at blocks and intersections. More caution and speed limits should be enforced during rainy and wet conditions since they are the second lead cause of car accidents (in this model). Installing signs and lights that light up in the dark will be very helpful in cautioning drivers at night. If we want to predict the severity of car accidents solely based on these environmental and road factors, the decision tree would be a good model to use.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207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9351"/>
            <a:ext cx="280416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IN" dirty="0"/>
            </a:br>
            <a:endParaRPr lang="en-IN" dirty="0"/>
          </a:p>
        </p:txBody>
      </p:sp>
      <p:sp>
        <p:nvSpPr>
          <p:cNvPr id="3" name="Rectangle 2"/>
          <p:cNvSpPr/>
          <p:nvPr/>
        </p:nvSpPr>
        <p:spPr>
          <a:xfrm>
            <a:off x="268939" y="227380"/>
            <a:ext cx="1661032" cy="461665"/>
          </a:xfrm>
          <a:prstGeom prst="rect">
            <a:avLst/>
          </a:prstGeom>
        </p:spPr>
        <p:txBody>
          <a:bodyPr wrap="none">
            <a:spAutoFit/>
          </a:bodyPr>
          <a:lstStyle/>
          <a:p>
            <a:r>
              <a:rPr lang="en-IN" sz="2400" b="1" dirty="0">
                <a:solidFill>
                  <a:schemeClr val="bg1"/>
                </a:solidFill>
                <a:latin typeface="Calibri" panose="020F0502020204030204" pitchFamily="34" charset="0"/>
              </a:rPr>
              <a:t>Conclusion:</a:t>
            </a:r>
            <a:endParaRPr lang="en-IN" sz="2400" dirty="0">
              <a:solidFill>
                <a:schemeClr val="bg1"/>
              </a:solidFill>
            </a:endParaRPr>
          </a:p>
        </p:txBody>
      </p:sp>
      <p:sp>
        <p:nvSpPr>
          <p:cNvPr id="4" name="Rectangle 3"/>
          <p:cNvSpPr/>
          <p:nvPr/>
        </p:nvSpPr>
        <p:spPr>
          <a:xfrm>
            <a:off x="182880" y="1247120"/>
            <a:ext cx="8371840" cy="1600438"/>
          </a:xfrm>
          <a:prstGeom prst="rect">
            <a:avLst/>
          </a:prstGeom>
        </p:spPr>
        <p:txBody>
          <a:bodyPr wrap="square">
            <a:spAutoFit/>
          </a:bodyPr>
          <a:lstStyle/>
          <a:p>
            <a:pPr algn="just"/>
            <a:r>
              <a:rPr lang="en-US" dirty="0">
                <a:latin typeface="Calibri" panose="020F0502020204030204" pitchFamily="34" charset="0"/>
              </a:rPr>
              <a:t>In this project, I focused on finding the major environmental factors and road conditions that affect car accidents, as well as building a model that can help predict the severity of car accidents based on these conditions. I cleaned our data and prepared it for exploratory data analysis and model building. I fit four machine learning models on our data and determined which produces the most accurate predictions. Based on our analysis and results, we made some recommendations to improve the safety of drivers and those on the road during certain road and weather conditions. Finally, we suggested a model that produces the best results for further analysis of car accident severity based on the same predictors.</a:t>
            </a:r>
            <a:endParaRPr lang="en-IN" dirty="0"/>
          </a:p>
        </p:txBody>
      </p:sp>
    </p:spTree>
    <p:extLst>
      <p:ext uri="{BB962C8B-B14F-4D97-AF65-F5344CB8AC3E}">
        <p14:creationId xmlns:p14="http://schemas.microsoft.com/office/powerpoint/2010/main" val="151971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4" name="Rectangle 3"/>
          <p:cNvSpPr/>
          <p:nvPr/>
        </p:nvSpPr>
        <p:spPr>
          <a:xfrm>
            <a:off x="362500" y="307850"/>
            <a:ext cx="655646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Google Shape;79;p17"/>
          <p:cNvSpPr txBox="1">
            <a:spLocks noGrp="1"/>
          </p:cNvSpPr>
          <p:nvPr>
            <p:ph type="ctrTitle"/>
          </p:nvPr>
        </p:nvSpPr>
        <p:spPr>
          <a:xfrm>
            <a:off x="548830" y="331062"/>
            <a:ext cx="852060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bg1"/>
                </a:solidFill>
                <a:latin typeface="Calibri"/>
                <a:ea typeface="Calibri"/>
                <a:cs typeface="Calibri"/>
                <a:sym typeface="Calibri"/>
              </a:rPr>
              <a:t>About the original column variables¶</a:t>
            </a:r>
            <a:endParaRPr sz="2400" b="1" dirty="0">
              <a:solidFill>
                <a:schemeClr val="bg1"/>
              </a:solidFill>
              <a:latin typeface="Calibri"/>
              <a:ea typeface="Calibri"/>
              <a:cs typeface="Calibri"/>
              <a:sym typeface="Calibri"/>
            </a:endParaRPr>
          </a:p>
        </p:txBody>
      </p:sp>
      <p:sp>
        <p:nvSpPr>
          <p:cNvPr id="80" name="Google Shape;80;p17"/>
          <p:cNvSpPr txBox="1"/>
          <p:nvPr/>
        </p:nvSpPr>
        <p:spPr>
          <a:xfrm>
            <a:off x="443625" y="1047500"/>
            <a:ext cx="8388600" cy="3881700"/>
          </a:xfrm>
          <a:prstGeom prst="rect">
            <a:avLst/>
          </a:prstGeom>
          <a:noFill/>
          <a:ln>
            <a:noFill/>
          </a:ln>
        </p:spPr>
        <p:txBody>
          <a:bodyPr spcFirstLastPara="1" wrap="square" lIns="91425" tIns="91425" rIns="91425" bIns="91425" anchor="ctr" anchorCtr="0">
            <a:noAutofit/>
          </a:bodyPr>
          <a:lstStyle/>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X - longitude, the GPS values moving left to right (East and West) along the X axis</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Y - latitude, represented by horizontal lines, which go up and down (North and South)</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OBJECTID - ESRI unique identifier</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INCKEY - a unique key for the incident, variable type: Long</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COLDETKEY - a secondary key for the incident, variable type: Long</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REPORTNO - unknown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STATUS - unknown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ADDRTYPE - Collision address location type, variable type: text, 12 VARCHAR, e.g. Alley, Block, Intersection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INTKEY - a key that corresponds to the intersection associated with a collision, variable type: Double</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LOCATION - a text description of location, e.g. TERRY AVE BETWEEN JAMES ST AND CHERRY ST</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EXCEPTRSNCODE - unknown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EXCEPTRSNDESC - unknown</a:t>
            </a:r>
            <a:endParaRPr sz="15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Rectangle 3"/>
          <p:cNvSpPr/>
          <p:nvPr/>
        </p:nvSpPr>
        <p:spPr>
          <a:xfrm>
            <a:off x="199940" y="400996"/>
            <a:ext cx="838526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Google Shape;85;p18"/>
          <p:cNvSpPr txBox="1">
            <a:spLocks noGrp="1"/>
          </p:cNvSpPr>
          <p:nvPr>
            <p:ph type="ctrTitle"/>
          </p:nvPr>
        </p:nvSpPr>
        <p:spPr>
          <a:xfrm>
            <a:off x="281220" y="400996"/>
            <a:ext cx="838526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b="1" dirty="0">
                <a:solidFill>
                  <a:schemeClr val="bg1"/>
                </a:solidFill>
                <a:latin typeface="Calibri"/>
                <a:ea typeface="Calibri"/>
                <a:cs typeface="Calibri"/>
                <a:sym typeface="Calibri"/>
              </a:rPr>
              <a:t>SEVERITY CODE - a code that corresponds to the severity of the collision:</a:t>
            </a:r>
            <a:endParaRPr sz="2100" b="1" dirty="0">
              <a:solidFill>
                <a:schemeClr val="bg1"/>
              </a:solidFill>
              <a:latin typeface="Calibri"/>
              <a:ea typeface="Calibri"/>
              <a:cs typeface="Calibri"/>
              <a:sym typeface="Calibri"/>
            </a:endParaRPr>
          </a:p>
        </p:txBody>
      </p:sp>
      <p:sp>
        <p:nvSpPr>
          <p:cNvPr id="86" name="Google Shape;86;p18"/>
          <p:cNvSpPr txBox="1"/>
          <p:nvPr/>
        </p:nvSpPr>
        <p:spPr>
          <a:xfrm>
            <a:off x="474180" y="1166360"/>
            <a:ext cx="8111020" cy="2205900"/>
          </a:xfrm>
          <a:prstGeom prst="rect">
            <a:avLst/>
          </a:prstGeom>
          <a:noFill/>
          <a:ln>
            <a:noFill/>
          </a:ln>
        </p:spPr>
        <p:txBody>
          <a:bodyPr spcFirstLastPara="1" wrap="square" lIns="91425" tIns="91425" rIns="91425" bIns="91425" anchor="ctr" anchorCtr="0">
            <a:noAutofit/>
          </a:bodyPr>
          <a:lstStyle/>
          <a:p>
            <a:pPr marL="457200" marR="0" lvl="0" indent="-361950" algn="just" rtl="0">
              <a:lnSpc>
                <a:spcPct val="115000"/>
              </a:lnSpc>
              <a:spcBef>
                <a:spcPts val="0"/>
              </a:spcBef>
              <a:spcAft>
                <a:spcPts val="0"/>
              </a:spcAft>
              <a:buClr>
                <a:schemeClr val="dk1"/>
              </a:buClr>
              <a:buSzPts val="2100"/>
              <a:buFont typeface="Calibri"/>
              <a:buChar char="●"/>
            </a:pPr>
            <a:r>
              <a:rPr lang="en" sz="1500" dirty="0">
                <a:solidFill>
                  <a:schemeClr val="dk1"/>
                </a:solidFill>
                <a:latin typeface="Calibri"/>
                <a:ea typeface="Calibri"/>
                <a:cs typeface="Calibri"/>
                <a:sym typeface="Calibri"/>
              </a:rPr>
              <a:t>3 — fatality</a:t>
            </a:r>
            <a:endParaRPr sz="1500" dirty="0">
              <a:solidFill>
                <a:schemeClr val="dk1"/>
              </a:solidFill>
              <a:latin typeface="Calibri"/>
              <a:ea typeface="Calibri"/>
              <a:cs typeface="Calibri"/>
              <a:sym typeface="Calibri"/>
            </a:endParaRPr>
          </a:p>
          <a:p>
            <a:pPr marL="457200" marR="0" lvl="0" indent="-361950" algn="just" rtl="0">
              <a:lnSpc>
                <a:spcPct val="115000"/>
              </a:lnSpc>
              <a:spcBef>
                <a:spcPts val="0"/>
              </a:spcBef>
              <a:spcAft>
                <a:spcPts val="0"/>
              </a:spcAft>
              <a:buClr>
                <a:schemeClr val="dk1"/>
              </a:buClr>
              <a:buSzPts val="2100"/>
              <a:buFont typeface="Calibri"/>
              <a:buChar char="●"/>
            </a:pPr>
            <a:r>
              <a:rPr lang="en" sz="1500" dirty="0">
                <a:solidFill>
                  <a:schemeClr val="dk1"/>
                </a:solidFill>
                <a:latin typeface="Calibri"/>
                <a:ea typeface="Calibri"/>
                <a:cs typeface="Calibri"/>
                <a:sym typeface="Calibri"/>
              </a:rPr>
              <a:t>2b — serious injury</a:t>
            </a:r>
            <a:endParaRPr sz="1500" dirty="0">
              <a:solidFill>
                <a:schemeClr val="dk1"/>
              </a:solidFill>
              <a:latin typeface="Calibri"/>
              <a:ea typeface="Calibri"/>
              <a:cs typeface="Calibri"/>
              <a:sym typeface="Calibri"/>
            </a:endParaRPr>
          </a:p>
          <a:p>
            <a:pPr marL="457200" marR="0" lvl="0" indent="-361950" algn="just" rtl="0">
              <a:lnSpc>
                <a:spcPct val="115000"/>
              </a:lnSpc>
              <a:spcBef>
                <a:spcPts val="0"/>
              </a:spcBef>
              <a:spcAft>
                <a:spcPts val="0"/>
              </a:spcAft>
              <a:buClr>
                <a:schemeClr val="dk1"/>
              </a:buClr>
              <a:buSzPts val="2100"/>
              <a:buFont typeface="Calibri"/>
              <a:buChar char="●"/>
            </a:pPr>
            <a:r>
              <a:rPr lang="en" sz="1500" dirty="0">
                <a:solidFill>
                  <a:schemeClr val="dk1"/>
                </a:solidFill>
                <a:latin typeface="Calibri"/>
                <a:ea typeface="Calibri"/>
                <a:cs typeface="Calibri"/>
                <a:sym typeface="Calibri"/>
              </a:rPr>
              <a:t>2 — injury</a:t>
            </a:r>
            <a:endParaRPr sz="1500" dirty="0">
              <a:solidFill>
                <a:schemeClr val="dk1"/>
              </a:solidFill>
              <a:latin typeface="Calibri"/>
              <a:ea typeface="Calibri"/>
              <a:cs typeface="Calibri"/>
              <a:sym typeface="Calibri"/>
            </a:endParaRPr>
          </a:p>
          <a:p>
            <a:pPr marL="457200" marR="0" lvl="0" indent="-361950" algn="just" rtl="0">
              <a:lnSpc>
                <a:spcPct val="115000"/>
              </a:lnSpc>
              <a:spcBef>
                <a:spcPts val="0"/>
              </a:spcBef>
              <a:spcAft>
                <a:spcPts val="0"/>
              </a:spcAft>
              <a:buClr>
                <a:schemeClr val="dk1"/>
              </a:buClr>
              <a:buSzPts val="2100"/>
              <a:buFont typeface="Calibri"/>
              <a:buChar char="●"/>
            </a:pPr>
            <a:r>
              <a:rPr lang="en" sz="1500" dirty="0">
                <a:solidFill>
                  <a:schemeClr val="dk1"/>
                </a:solidFill>
                <a:latin typeface="Calibri"/>
                <a:ea typeface="Calibri"/>
                <a:cs typeface="Calibri"/>
                <a:sym typeface="Calibri"/>
              </a:rPr>
              <a:t>1 — prop damage</a:t>
            </a:r>
            <a:endParaRPr sz="1500" dirty="0">
              <a:solidFill>
                <a:schemeClr val="dk1"/>
              </a:solidFill>
              <a:latin typeface="Calibri"/>
              <a:ea typeface="Calibri"/>
              <a:cs typeface="Calibri"/>
              <a:sym typeface="Calibri"/>
            </a:endParaRPr>
          </a:p>
          <a:p>
            <a:pPr marL="457200" marR="0" lvl="0" indent="-361950" algn="just" rtl="0">
              <a:lnSpc>
                <a:spcPct val="115000"/>
              </a:lnSpc>
              <a:spcBef>
                <a:spcPts val="0"/>
              </a:spcBef>
              <a:spcAft>
                <a:spcPts val="0"/>
              </a:spcAft>
              <a:buClr>
                <a:schemeClr val="dk1"/>
              </a:buClr>
              <a:buSzPts val="2100"/>
              <a:buFont typeface="Calibri"/>
              <a:buChar char="●"/>
            </a:pPr>
            <a:r>
              <a:rPr lang="en" sz="1500" dirty="0">
                <a:solidFill>
                  <a:schemeClr val="dk1"/>
                </a:solidFill>
                <a:latin typeface="Calibri"/>
                <a:ea typeface="Calibri"/>
                <a:cs typeface="Calibri"/>
                <a:sym typeface="Calibri"/>
              </a:rPr>
              <a:t>0 — unknown</a:t>
            </a:r>
            <a:endParaRPr sz="15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9"/>
          <p:cNvSpPr txBox="1"/>
          <p:nvPr/>
        </p:nvSpPr>
        <p:spPr>
          <a:xfrm>
            <a:off x="377700" y="1207700"/>
            <a:ext cx="8388600" cy="3388800"/>
          </a:xfrm>
          <a:prstGeom prst="rect">
            <a:avLst/>
          </a:prstGeom>
          <a:noFill/>
          <a:ln>
            <a:noFill/>
          </a:ln>
        </p:spPr>
        <p:txBody>
          <a:bodyPr spcFirstLastPara="1" wrap="square" lIns="91425" tIns="91425" rIns="91425" bIns="91425" anchor="ctr" anchorCtr="0">
            <a:noAutofit/>
          </a:bodyPr>
          <a:lstStyle/>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SEVERITYDESC - a description of the collision, e.g. Property Damage Only Collision, Injury Collision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COLLISIONTYPE - a description of the collision type, e.g. Parked Car, Rear Ended, Sideswipe</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PERSONCOUNT - the total number of people involved</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PEDCOUNT - the total number of pedestrians involved</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PEDCYLCOUNT - the total number of cyclists involved</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VEHCOUNT - the total number of vehicles involved</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INJURIES - the total number of injuries other than fatal or disabling at the scene, including broken fingers or toes, abrasions, etc.</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SERIOUSINJURIES - total number of injuries that result in at least a temporary impairment, e.g. a broken limb. It does not mean that the collision resulted in a permanent disability</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FATALITIES - includes the total number of persons who died at the scene of the collisions, were dead on arrival at the hospital, or died within 30 days of the collision from collision-related injuries</a:t>
            </a:r>
            <a:endParaRPr sz="1500" dirty="0">
              <a:solidFill>
                <a:schemeClr val="dk1"/>
              </a:solidFill>
              <a:latin typeface="Calibri"/>
              <a:ea typeface="Calibri"/>
              <a:cs typeface="Calibri"/>
              <a:sym typeface="Calibri"/>
            </a:endParaRPr>
          </a:p>
        </p:txBody>
      </p:sp>
      <p:sp>
        <p:nvSpPr>
          <p:cNvPr id="5" name="Rectangle 4"/>
          <p:cNvSpPr/>
          <p:nvPr/>
        </p:nvSpPr>
        <p:spPr>
          <a:xfrm>
            <a:off x="199940" y="399020"/>
            <a:ext cx="851920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85;p18"/>
          <p:cNvSpPr txBox="1">
            <a:spLocks noGrp="1"/>
          </p:cNvSpPr>
          <p:nvPr>
            <p:ph type="ctrTitle"/>
          </p:nvPr>
        </p:nvSpPr>
        <p:spPr>
          <a:xfrm>
            <a:off x="245700" y="399020"/>
            <a:ext cx="852060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b="1" dirty="0">
                <a:solidFill>
                  <a:schemeClr val="bg1"/>
                </a:solidFill>
                <a:latin typeface="Calibri"/>
                <a:ea typeface="Calibri"/>
                <a:cs typeface="Calibri"/>
                <a:sym typeface="Calibri"/>
              </a:rPr>
              <a:t>SEVERITY CODE - a code that corresponds to the severity of the collision:</a:t>
            </a:r>
            <a:endParaRPr sz="2100" b="1" dirty="0">
              <a:solidFill>
                <a:schemeClr val="bg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0"/>
          <p:cNvSpPr txBox="1"/>
          <p:nvPr/>
        </p:nvSpPr>
        <p:spPr>
          <a:xfrm>
            <a:off x="377700" y="985875"/>
            <a:ext cx="8388600" cy="3696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None/>
            </a:pP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INCDATE - incident date</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INCDTTM - date and time of the incident, variable type: text, 30 VARCHAR</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JUNCTIONTYPE - category of the junction where the collision took place</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SDOT_COLCODE - the SDOT collision code</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SDOT_COLDESC - a description of the collision corresponding to the collision code</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INATTENTIONIND - whether or not collision was due to inattention. (Y/N)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UNDERINFL - whether or not the driver was under the influence of alcohol or drugs</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WEATHER - a description of the weather, e.g. Raining, Clear</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ROADCOND - a description of the road conditions, e.g. Dry, Wet</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LIGHTCOND - a description of the light conditions, e.g. Dark - No Street Lights, Daylight</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PEDROWNOTGRNT - whether or not the pedestrian right of way was not granted. (Y/N)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SDOTCOLNUM - unknown</a:t>
            </a:r>
            <a:endParaRPr sz="1500" dirty="0">
              <a:solidFill>
                <a:schemeClr val="dk1"/>
              </a:solidFill>
              <a:latin typeface="Calibri"/>
              <a:ea typeface="Calibri"/>
              <a:cs typeface="Calibri"/>
              <a:sym typeface="Calibri"/>
            </a:endParaRPr>
          </a:p>
          <a:p>
            <a:pPr marL="457200" marR="0" lvl="0" indent="-323850" algn="just" rtl="0">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SPEEDING - whether or not the driver was speeding</a:t>
            </a:r>
            <a:endParaRPr sz="1500" dirty="0">
              <a:solidFill>
                <a:schemeClr val="dk1"/>
              </a:solidFill>
              <a:latin typeface="Calibri"/>
              <a:ea typeface="Calibri"/>
              <a:cs typeface="Calibri"/>
              <a:sym typeface="Calibri"/>
            </a:endParaRPr>
          </a:p>
        </p:txBody>
      </p:sp>
      <p:sp>
        <p:nvSpPr>
          <p:cNvPr id="6" name="Rectangle 5"/>
          <p:cNvSpPr/>
          <p:nvPr/>
        </p:nvSpPr>
        <p:spPr>
          <a:xfrm>
            <a:off x="66000" y="400996"/>
            <a:ext cx="8519200"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Google Shape;85;p18"/>
          <p:cNvSpPr txBox="1">
            <a:spLocks noGrp="1"/>
          </p:cNvSpPr>
          <p:nvPr>
            <p:ph type="ctrTitle"/>
          </p:nvPr>
        </p:nvSpPr>
        <p:spPr>
          <a:xfrm>
            <a:off x="199940" y="399020"/>
            <a:ext cx="8520600" cy="5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b="1" dirty="0">
                <a:solidFill>
                  <a:schemeClr val="bg1"/>
                </a:solidFill>
                <a:latin typeface="Calibri"/>
                <a:ea typeface="Calibri"/>
                <a:cs typeface="Calibri"/>
                <a:sym typeface="Calibri"/>
              </a:rPr>
              <a:t>SEVERITY CODE - a code that corresponds to the severity of the collision:</a:t>
            </a:r>
            <a:endParaRPr sz="2100" b="1" dirty="0">
              <a:solidFill>
                <a:schemeClr val="bg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5" name="Rectangle 4"/>
          <p:cNvSpPr/>
          <p:nvPr/>
        </p:nvSpPr>
        <p:spPr>
          <a:xfrm>
            <a:off x="199975" y="44778"/>
            <a:ext cx="3087185" cy="637724"/>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Google Shape;133;p26"/>
          <p:cNvSpPr txBox="1"/>
          <p:nvPr/>
        </p:nvSpPr>
        <p:spPr>
          <a:xfrm>
            <a:off x="352375" y="44778"/>
            <a:ext cx="3087185" cy="637724"/>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b="1" dirty="0">
                <a:solidFill>
                  <a:schemeClr val="bg1"/>
                </a:solidFill>
                <a:latin typeface="Calibri"/>
                <a:ea typeface="Calibri"/>
                <a:cs typeface="Calibri"/>
                <a:sym typeface="Calibri"/>
              </a:rPr>
              <a:t>Kind of variables:</a:t>
            </a:r>
            <a:endParaRPr sz="2400" b="1" dirty="0">
              <a:solidFill>
                <a:schemeClr val="bg1"/>
              </a:solidFill>
            </a:endParaRPr>
          </a:p>
        </p:txBody>
      </p:sp>
      <p:sp>
        <p:nvSpPr>
          <p:cNvPr id="134" name="Google Shape;134;p26"/>
          <p:cNvSpPr txBox="1"/>
          <p:nvPr/>
        </p:nvSpPr>
        <p:spPr>
          <a:xfrm>
            <a:off x="199975" y="682502"/>
            <a:ext cx="8264400" cy="1476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500" b="1" dirty="0">
                <a:solidFill>
                  <a:schemeClr val="dk1"/>
                </a:solidFill>
                <a:latin typeface="Calibri"/>
                <a:ea typeface="Calibri"/>
                <a:cs typeface="Calibri"/>
                <a:sym typeface="Calibri"/>
              </a:rPr>
              <a:t>Numeric variables¶</a:t>
            </a:r>
            <a:endParaRPr sz="1500" b="1"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 sz="1500" dirty="0">
                <a:solidFill>
                  <a:schemeClr val="dk1"/>
                </a:solidFill>
                <a:latin typeface="Calibri"/>
                <a:ea typeface="Calibri"/>
                <a:cs typeface="Calibri"/>
                <a:sym typeface="Calibri"/>
              </a:rPr>
              <a:t>Although there are many columns that contain numerical data, many of those columns use numbers for labels or identification (aka key values).</a:t>
            </a:r>
            <a:endParaRPr sz="1500"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sz="1500" b="1"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 sz="1500" dirty="0">
                <a:solidFill>
                  <a:schemeClr val="dk1"/>
                </a:solidFill>
                <a:latin typeface="Calibri"/>
                <a:ea typeface="Calibri"/>
                <a:cs typeface="Calibri"/>
                <a:sym typeface="Calibri"/>
              </a:rPr>
              <a:t>These numerical variables provide information about what each accident looked like:</a:t>
            </a:r>
            <a:endParaRPr sz="1500"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sz="1500" dirty="0">
              <a:solidFill>
                <a:schemeClr val="dk1"/>
              </a:solidFill>
              <a:latin typeface="Calibri"/>
              <a:ea typeface="Calibri"/>
              <a:cs typeface="Calibri"/>
              <a:sym typeface="Calibri"/>
            </a:endParaRPr>
          </a:p>
        </p:txBody>
      </p:sp>
      <p:graphicFrame>
        <p:nvGraphicFramePr>
          <p:cNvPr id="135" name="Google Shape;135;p26"/>
          <p:cNvGraphicFramePr/>
          <p:nvPr>
            <p:extLst>
              <p:ext uri="{D42A27DB-BD31-4B8C-83A1-F6EECF244321}">
                <p14:modId xmlns:p14="http://schemas.microsoft.com/office/powerpoint/2010/main" val="3374903918"/>
              </p:ext>
            </p:extLst>
          </p:nvPr>
        </p:nvGraphicFramePr>
        <p:xfrm>
          <a:off x="1950719" y="2296159"/>
          <a:ext cx="5110480" cy="2559143"/>
        </p:xfrm>
        <a:graphic>
          <a:graphicData uri="http://schemas.openxmlformats.org/drawingml/2006/table">
            <a:tbl>
              <a:tblPr>
                <a:noFill/>
                <a:tableStyleId>{F9B216FD-F57C-473D-8A0C-F9749CEF3F94}</a:tableStyleId>
              </a:tblPr>
              <a:tblGrid>
                <a:gridCol w="2555240">
                  <a:extLst>
                    <a:ext uri="{9D8B030D-6E8A-4147-A177-3AD203B41FA5}">
                      <a16:colId xmlns:a16="http://schemas.microsoft.com/office/drawing/2014/main" val="20000"/>
                    </a:ext>
                  </a:extLst>
                </a:gridCol>
                <a:gridCol w="2555240">
                  <a:extLst>
                    <a:ext uri="{9D8B030D-6E8A-4147-A177-3AD203B41FA5}">
                      <a16:colId xmlns:a16="http://schemas.microsoft.com/office/drawing/2014/main" val="20001"/>
                    </a:ext>
                  </a:extLst>
                </a:gridCol>
              </a:tblGrid>
              <a:tr h="384731">
                <a:tc>
                  <a:txBody>
                    <a:bodyPr/>
                    <a:lstStyle/>
                    <a:p>
                      <a:pPr marL="0" lvl="0" indent="0" algn="just" rtl="0">
                        <a:lnSpc>
                          <a:spcPct val="115000"/>
                        </a:lnSpc>
                        <a:spcBef>
                          <a:spcPts val="0"/>
                        </a:spcBef>
                        <a:spcAft>
                          <a:spcPts val="0"/>
                        </a:spcAft>
                        <a:buClr>
                          <a:schemeClr val="dk1"/>
                        </a:buClr>
                        <a:buSzPts val="1100"/>
                        <a:buFont typeface="Arial"/>
                        <a:buNone/>
                      </a:pPr>
                      <a:r>
                        <a:rPr lang="en" sz="1300" dirty="0">
                          <a:latin typeface="Calibri"/>
                          <a:ea typeface="Calibri"/>
                          <a:cs typeface="Calibri"/>
                          <a:sym typeface="Calibri"/>
                        </a:rPr>
                        <a:t>PERSONCOUNT</a:t>
                      </a:r>
                      <a:endParaRPr sz="1300" dirty="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dirty="0">
                          <a:latin typeface="Calibri"/>
                          <a:ea typeface="Calibri"/>
                          <a:cs typeface="Calibri"/>
                          <a:sym typeface="Calibri"/>
                        </a:rPr>
                        <a:t># of people invovled</a:t>
                      </a:r>
                      <a:endParaRPr sz="1300" dirty="0">
                        <a:latin typeface="Calibri"/>
                        <a:ea typeface="Calibri"/>
                        <a:cs typeface="Calibri"/>
                        <a:sym typeface="Calibri"/>
                      </a:endParaRPr>
                    </a:p>
                  </a:txBody>
                  <a:tcPr marL="82141" marR="82141" marT="82141" marB="82141"/>
                </a:tc>
                <a:extLst>
                  <a:ext uri="{0D108BD9-81ED-4DB2-BD59-A6C34878D82A}">
                    <a16:rowId xmlns:a16="http://schemas.microsoft.com/office/drawing/2014/main" val="10000"/>
                  </a:ext>
                </a:extLst>
              </a:tr>
              <a:tr h="355976">
                <a:tc>
                  <a:txBody>
                    <a:bodyPr/>
                    <a:lstStyle/>
                    <a:p>
                      <a:pPr marL="0" lvl="0" indent="0" algn="l" rtl="0">
                        <a:spcBef>
                          <a:spcPts val="0"/>
                        </a:spcBef>
                        <a:spcAft>
                          <a:spcPts val="0"/>
                        </a:spcAft>
                        <a:buNone/>
                      </a:pPr>
                      <a:r>
                        <a:rPr lang="en" sz="1300">
                          <a:latin typeface="Calibri"/>
                          <a:ea typeface="Calibri"/>
                          <a:cs typeface="Calibri"/>
                          <a:sym typeface="Calibri"/>
                        </a:rPr>
                        <a:t>PEDCOUNT</a:t>
                      </a:r>
                      <a:endParaRPr sz="130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a:latin typeface="Calibri"/>
                          <a:ea typeface="Calibri"/>
                          <a:cs typeface="Calibri"/>
                          <a:sym typeface="Calibri"/>
                        </a:rPr>
                        <a:t># of pedestirans</a:t>
                      </a:r>
                      <a:endParaRPr sz="1300">
                        <a:latin typeface="Calibri"/>
                        <a:ea typeface="Calibri"/>
                        <a:cs typeface="Calibri"/>
                        <a:sym typeface="Calibri"/>
                      </a:endParaRPr>
                    </a:p>
                  </a:txBody>
                  <a:tcPr marL="82141" marR="82141" marT="82141" marB="82141"/>
                </a:tc>
                <a:extLst>
                  <a:ext uri="{0D108BD9-81ED-4DB2-BD59-A6C34878D82A}">
                    <a16:rowId xmlns:a16="http://schemas.microsoft.com/office/drawing/2014/main" val="10001"/>
                  </a:ext>
                </a:extLst>
              </a:tr>
              <a:tr h="355976">
                <a:tc>
                  <a:txBody>
                    <a:bodyPr/>
                    <a:lstStyle/>
                    <a:p>
                      <a:pPr marL="0" lvl="0" indent="0" algn="l" rtl="0">
                        <a:spcBef>
                          <a:spcPts val="0"/>
                        </a:spcBef>
                        <a:spcAft>
                          <a:spcPts val="0"/>
                        </a:spcAft>
                        <a:buNone/>
                      </a:pPr>
                      <a:r>
                        <a:rPr lang="en" sz="1300" dirty="0">
                          <a:latin typeface="Calibri"/>
                          <a:ea typeface="Calibri"/>
                          <a:cs typeface="Calibri"/>
                          <a:sym typeface="Calibri"/>
                        </a:rPr>
                        <a:t>PEDCYLCOUNT</a:t>
                      </a:r>
                      <a:endParaRPr sz="1300" dirty="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a:latin typeface="Calibri"/>
                          <a:ea typeface="Calibri"/>
                          <a:cs typeface="Calibri"/>
                          <a:sym typeface="Calibri"/>
                        </a:rPr>
                        <a:t># of cyclists</a:t>
                      </a:r>
                      <a:endParaRPr sz="1300">
                        <a:latin typeface="Calibri"/>
                        <a:ea typeface="Calibri"/>
                        <a:cs typeface="Calibri"/>
                        <a:sym typeface="Calibri"/>
                      </a:endParaRPr>
                    </a:p>
                  </a:txBody>
                  <a:tcPr marL="82141" marR="82141" marT="82141" marB="82141"/>
                </a:tc>
                <a:extLst>
                  <a:ext uri="{0D108BD9-81ED-4DB2-BD59-A6C34878D82A}">
                    <a16:rowId xmlns:a16="http://schemas.microsoft.com/office/drawing/2014/main" val="10002"/>
                  </a:ext>
                </a:extLst>
              </a:tr>
              <a:tr h="355976">
                <a:tc>
                  <a:txBody>
                    <a:bodyPr/>
                    <a:lstStyle/>
                    <a:p>
                      <a:pPr marL="0" lvl="0" indent="0" algn="l" rtl="0">
                        <a:spcBef>
                          <a:spcPts val="0"/>
                        </a:spcBef>
                        <a:spcAft>
                          <a:spcPts val="0"/>
                        </a:spcAft>
                        <a:buNone/>
                      </a:pPr>
                      <a:r>
                        <a:rPr lang="en" sz="1300" dirty="0">
                          <a:latin typeface="Calibri"/>
                          <a:ea typeface="Calibri"/>
                          <a:cs typeface="Calibri"/>
                          <a:sym typeface="Calibri"/>
                        </a:rPr>
                        <a:t>VEHCOUNT</a:t>
                      </a:r>
                      <a:endParaRPr sz="1300" dirty="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a:latin typeface="Calibri"/>
                          <a:ea typeface="Calibri"/>
                          <a:cs typeface="Calibri"/>
                          <a:sym typeface="Calibri"/>
                        </a:rPr>
                        <a:t># of vehicles</a:t>
                      </a:r>
                      <a:endParaRPr sz="1300">
                        <a:latin typeface="Calibri"/>
                        <a:ea typeface="Calibri"/>
                        <a:cs typeface="Calibri"/>
                        <a:sym typeface="Calibri"/>
                      </a:endParaRPr>
                    </a:p>
                  </a:txBody>
                  <a:tcPr marL="82141" marR="82141" marT="82141" marB="82141"/>
                </a:tc>
                <a:extLst>
                  <a:ext uri="{0D108BD9-81ED-4DB2-BD59-A6C34878D82A}">
                    <a16:rowId xmlns:a16="http://schemas.microsoft.com/office/drawing/2014/main" val="10003"/>
                  </a:ext>
                </a:extLst>
              </a:tr>
              <a:tr h="355976">
                <a:tc>
                  <a:txBody>
                    <a:bodyPr/>
                    <a:lstStyle/>
                    <a:p>
                      <a:pPr marL="0" lvl="0" indent="0" algn="l" rtl="0">
                        <a:spcBef>
                          <a:spcPts val="0"/>
                        </a:spcBef>
                        <a:spcAft>
                          <a:spcPts val="0"/>
                        </a:spcAft>
                        <a:buNone/>
                      </a:pPr>
                      <a:r>
                        <a:rPr lang="en" sz="1300">
                          <a:latin typeface="Calibri"/>
                          <a:ea typeface="Calibri"/>
                          <a:cs typeface="Calibri"/>
                          <a:sym typeface="Calibri"/>
                        </a:rPr>
                        <a:t>INJURIES</a:t>
                      </a:r>
                      <a:endParaRPr sz="130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a:latin typeface="Calibri"/>
                          <a:ea typeface="Calibri"/>
                          <a:cs typeface="Calibri"/>
                          <a:sym typeface="Calibri"/>
                        </a:rPr>
                        <a:t># of injuries</a:t>
                      </a:r>
                      <a:endParaRPr sz="1300">
                        <a:latin typeface="Calibri"/>
                        <a:ea typeface="Calibri"/>
                        <a:cs typeface="Calibri"/>
                        <a:sym typeface="Calibri"/>
                      </a:endParaRPr>
                    </a:p>
                  </a:txBody>
                  <a:tcPr marL="82141" marR="82141" marT="82141" marB="82141"/>
                </a:tc>
                <a:extLst>
                  <a:ext uri="{0D108BD9-81ED-4DB2-BD59-A6C34878D82A}">
                    <a16:rowId xmlns:a16="http://schemas.microsoft.com/office/drawing/2014/main" val="10004"/>
                  </a:ext>
                </a:extLst>
              </a:tr>
              <a:tr h="355976">
                <a:tc>
                  <a:txBody>
                    <a:bodyPr/>
                    <a:lstStyle/>
                    <a:p>
                      <a:pPr marL="0" lvl="0" indent="0" algn="l" rtl="0">
                        <a:spcBef>
                          <a:spcPts val="0"/>
                        </a:spcBef>
                        <a:spcAft>
                          <a:spcPts val="0"/>
                        </a:spcAft>
                        <a:buNone/>
                      </a:pPr>
                      <a:r>
                        <a:rPr lang="en" sz="1300">
                          <a:latin typeface="Calibri"/>
                          <a:ea typeface="Calibri"/>
                          <a:cs typeface="Calibri"/>
                          <a:sym typeface="Calibri"/>
                        </a:rPr>
                        <a:t>SERIOUSINJURIES</a:t>
                      </a:r>
                      <a:endParaRPr sz="130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a:latin typeface="Calibri"/>
                          <a:ea typeface="Calibri"/>
                          <a:cs typeface="Calibri"/>
                          <a:sym typeface="Calibri"/>
                        </a:rPr>
                        <a:t># of serious injuries</a:t>
                      </a:r>
                      <a:endParaRPr sz="1300">
                        <a:latin typeface="Calibri"/>
                        <a:ea typeface="Calibri"/>
                        <a:cs typeface="Calibri"/>
                        <a:sym typeface="Calibri"/>
                      </a:endParaRPr>
                    </a:p>
                  </a:txBody>
                  <a:tcPr marL="82141" marR="82141" marT="82141" marB="82141"/>
                </a:tc>
                <a:extLst>
                  <a:ext uri="{0D108BD9-81ED-4DB2-BD59-A6C34878D82A}">
                    <a16:rowId xmlns:a16="http://schemas.microsoft.com/office/drawing/2014/main" val="10005"/>
                  </a:ext>
                </a:extLst>
              </a:tr>
              <a:tr h="355976">
                <a:tc>
                  <a:txBody>
                    <a:bodyPr/>
                    <a:lstStyle/>
                    <a:p>
                      <a:pPr marL="0" lvl="0" indent="0" algn="l" rtl="0">
                        <a:spcBef>
                          <a:spcPts val="0"/>
                        </a:spcBef>
                        <a:spcAft>
                          <a:spcPts val="0"/>
                        </a:spcAft>
                        <a:buNone/>
                      </a:pPr>
                      <a:r>
                        <a:rPr lang="en" sz="1300">
                          <a:latin typeface="Calibri"/>
                          <a:ea typeface="Calibri"/>
                          <a:cs typeface="Calibri"/>
                          <a:sym typeface="Calibri"/>
                        </a:rPr>
                        <a:t>FATALITIES</a:t>
                      </a:r>
                      <a:endParaRPr sz="1300">
                        <a:latin typeface="Calibri"/>
                        <a:ea typeface="Calibri"/>
                        <a:cs typeface="Calibri"/>
                        <a:sym typeface="Calibri"/>
                      </a:endParaRPr>
                    </a:p>
                  </a:txBody>
                  <a:tcPr marL="82141" marR="82141" marT="82141" marB="82141"/>
                </a:tc>
                <a:tc>
                  <a:txBody>
                    <a:bodyPr/>
                    <a:lstStyle/>
                    <a:p>
                      <a:pPr marL="0" lvl="0" indent="0" algn="l" rtl="0">
                        <a:spcBef>
                          <a:spcPts val="0"/>
                        </a:spcBef>
                        <a:spcAft>
                          <a:spcPts val="0"/>
                        </a:spcAft>
                        <a:buNone/>
                      </a:pPr>
                      <a:r>
                        <a:rPr lang="en" sz="1300" dirty="0">
                          <a:latin typeface="Calibri"/>
                          <a:ea typeface="Calibri"/>
                          <a:cs typeface="Calibri"/>
                          <a:sym typeface="Calibri"/>
                        </a:rPr>
                        <a:t># of deaths</a:t>
                      </a:r>
                      <a:endParaRPr sz="1300" dirty="0">
                        <a:latin typeface="Calibri"/>
                        <a:ea typeface="Calibri"/>
                        <a:cs typeface="Calibri"/>
                        <a:sym typeface="Calibri"/>
                      </a:endParaRPr>
                    </a:p>
                  </a:txBody>
                  <a:tcPr marL="82141" marR="82141" marT="82141" marB="82141"/>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83</TotalTime>
  <Words>2216</Words>
  <Application>Microsoft Office PowerPoint</Application>
  <PresentationFormat>On-screen Show (16:9)</PresentationFormat>
  <Paragraphs>204</Paragraphs>
  <Slides>41</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Simple Light</vt:lpstr>
      <vt:lpstr>Capstone Project: Full Report: Car Accident Severity</vt:lpstr>
      <vt:lpstr>Introduction</vt:lpstr>
      <vt:lpstr>Problem Statement</vt:lpstr>
      <vt:lpstr>Data Description</vt:lpstr>
      <vt:lpstr>About the original column variables¶</vt:lpstr>
      <vt:lpstr>SEVERITY CODE - a code that corresponds to the severity of the collision:</vt:lpstr>
      <vt:lpstr>SEVERITY CODE - a code that corresponds to the severity of the collision:</vt:lpstr>
      <vt:lpstr>SEVERITY CODE - a code that corresponds to the severity of the collision:</vt:lpstr>
      <vt:lpstr>PowerPoint Presentation</vt:lpstr>
      <vt:lpstr>PowerPoint Presentation</vt:lpstr>
      <vt:lpstr>PowerPoint Presentation</vt:lpstr>
      <vt:lpstr>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Full Report: Car Accident Severity</dc:title>
  <cp:lastModifiedBy>sageer</cp:lastModifiedBy>
  <cp:revision>16</cp:revision>
  <dcterms:modified xsi:type="dcterms:W3CDTF">2020-09-10T17:45:13Z</dcterms:modified>
</cp:coreProperties>
</file>