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75" r:id="rId26"/>
    <p:sldId id="276" r:id="rId27"/>
    <p:sldId id="277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7741"/>
    <p:restoredTop sz="90000"/>
  </p:normalViewPr>
  <p:slideViewPr>
    <p:cSldViewPr snapToGrid="0" snapToObjects="1">
      <p:cViewPr>
        <p:scale>
          <a:sx n="68" d="100"/>
          <a:sy n="68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8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8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TOMATO님의 2025 감정 데이터</a:t>
            </a:r>
            <a:endParaRPr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2025 MOOD</c:v>
                </c:pt>
              </c:strCache>
            </c:strRef>
          </c:tx>
          <c:spPr/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4">
                  <a:tint val="57562"/>
                </a:schemeClr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4">
                  <a:tint val="86549"/>
                </a:schemeClr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4">
                  <a:shade val="85549"/>
                </a:schemeClr>
              </a:solidFill>
            </c:spPr>
          </c:dPt>
          <c:dPt>
            <c:idx val="3"/>
            <c:invertIfNegative val="0"/>
            <c:bubble3D val="0"/>
            <c:explosion val="0"/>
            <c:spPr>
              <a:solidFill>
                <a:schemeClr val="accent4">
                  <a:shade val="56562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행복함</c:v>
                </c:pt>
                <c:pt idx="1">
                  <c:v>울적함</c:v>
                </c:pt>
                <c:pt idx="2">
                  <c:v>기진맥진함</c:v>
                </c:pt>
                <c:pt idx="3">
                  <c:v>활력넘침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General">
                  <c:v>3.2</c:v>
                </c:pt>
                <c:pt idx="1" formatCode="General">
                  <c:v>2.1</c:v>
                </c:pt>
                <c:pt idx="2" formatCode="General">
                  <c:v>1.3</c:v>
                </c:pt>
                <c:pt idx="3" formatCode="General">
                  <c:v>1.0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1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2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88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3954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6691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chart" Target="../charts/char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739620" y="2064486"/>
            <a:ext cx="2567831" cy="2490519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182678" y="4367480"/>
            <a:ext cx="2567831" cy="2490519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410989" y="-159001"/>
            <a:ext cx="2567831" cy="2490519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2866293" y="2444872"/>
            <a:ext cx="10363198" cy="1470025"/>
          </a:xfrm>
        </p:spPr>
        <p:txBody>
          <a:bodyPr>
            <a:noAutofit/>
          </a:bodyPr>
          <a:p>
            <a:pPr lvl="0">
              <a:defRPr/>
            </a:pPr>
            <a:r>
              <a:rPr lang="en-US" altLang="ko-KR" sz="12000" b="1">
                <a:latin typeface="맑은 고딕"/>
              </a:rPr>
              <a:t>INNO</a:t>
            </a:r>
            <a:endParaRPr lang="ko-KR" altLang="en-US" sz="12000" b="1">
              <a:latin typeface="맑은 고딕"/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332225" y="3914897"/>
            <a:ext cx="5926667" cy="8266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한컴돋움"/>
                <a:ea typeface="한컴돋움"/>
                <a:cs typeface="한컴돋움"/>
                <a:sym typeface="한컴돋움"/>
              </a:rPr>
              <a:t>감정기반 음악 큐레이션</a:t>
            </a:r>
            <a:endParaRPr lang="ko-KR" altLang="en-US" b="1">
              <a:latin typeface="한컴돋움"/>
              <a:ea typeface="한컴돋움"/>
              <a:cs typeface="한컴돋움"/>
              <a:sym typeface="한컴돋움"/>
            </a:endParaRPr>
          </a:p>
          <a:p>
            <a:pPr lvl="0">
              <a:defRPr/>
            </a:pPr>
            <a:r>
              <a:rPr lang="en-US" altLang="ko-KR" b="1">
                <a:latin typeface="한컴돋움"/>
                <a:ea typeface="한컴돋움"/>
                <a:cs typeface="한컴돋움"/>
                <a:sym typeface="한컴돋움"/>
              </a:rPr>
              <a:t>#MAKE_YOUR_OWN_INNER_CORE</a:t>
            </a:r>
            <a:endParaRPr lang="en-US" altLang="ko-KR" b="1">
              <a:latin typeface="한컴돋움"/>
              <a:ea typeface="한컴돋움"/>
              <a:cs typeface="한컴돋움"/>
              <a:sym typeface="한컴돋움"/>
            </a:endParaRPr>
          </a:p>
          <a:p>
            <a:pPr lvl="0">
              <a:defRPr/>
            </a:pPr>
            <a:r>
              <a:rPr lang="en-US" altLang="ko-KR" sz="1300">
                <a:latin typeface="한컴돋움"/>
                <a:ea typeface="한컴돋움"/>
                <a:cs typeface="한컴돋움"/>
                <a:sym typeface="한컴돋움"/>
              </a:rPr>
              <a:t>AI</a:t>
            </a:r>
            <a:r>
              <a:rPr lang="ko-KR" altLang="en-US" sz="1300">
                <a:latin typeface="한컴돋움"/>
                <a:ea typeface="한컴돋움"/>
                <a:cs typeface="한컴돋움"/>
                <a:sym typeface="한컴돋움"/>
              </a:rPr>
              <a:t>융합소프트웨어 </a:t>
            </a:r>
            <a:r>
              <a:rPr lang="en-US" altLang="ko-KR" sz="1300">
                <a:latin typeface="한컴돋움"/>
                <a:ea typeface="한컴돋움"/>
                <a:cs typeface="한컴돋움"/>
                <a:sym typeface="한컴돋움"/>
              </a:rPr>
              <a:t>B</a:t>
            </a:r>
            <a:r>
              <a:rPr lang="ko-KR" altLang="en-US" sz="1300">
                <a:latin typeface="한컴돋움"/>
                <a:ea typeface="한컴돋움"/>
                <a:cs typeface="한컴돋움"/>
                <a:sym typeface="한컴돋움"/>
              </a:rPr>
              <a:t> </a:t>
            </a:r>
            <a:r>
              <a:rPr lang="en-US" altLang="ko-KR" sz="1300">
                <a:latin typeface="한컴돋움"/>
                <a:ea typeface="한컴돋움"/>
                <a:cs typeface="한컴돋움"/>
                <a:sym typeface="한컴돋움"/>
              </a:rPr>
              <a:t>/</a:t>
            </a:r>
            <a:r>
              <a:rPr lang="ko-KR" altLang="en-US" sz="1300">
                <a:latin typeface="한컴돋움"/>
                <a:ea typeface="한컴돋움"/>
                <a:cs typeface="한컴돋움"/>
                <a:sym typeface="한컴돋움"/>
              </a:rPr>
              <a:t> 정해서</a:t>
            </a:r>
            <a:endParaRPr lang="ko-KR" altLang="en-US" sz="1300">
              <a:latin typeface="한컴돋움"/>
              <a:ea typeface="한컴돋움"/>
              <a:cs typeface="한컴돋움"/>
              <a:sym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342415618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회원가입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75981" y="1972056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708935" y="2842641"/>
            <a:ext cx="584548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</a:rPr>
              <a:t>서비스 이용약관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&gt;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가입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 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정보 입력 및 인증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&gt;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 가입 완료</a:t>
            </a:r>
            <a:endParaRPr lang="ko-KR" altLang="en-US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70132" y="6107332"/>
            <a:ext cx="849628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다음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3758838" y="3265054"/>
            <a:ext cx="3360639" cy="2886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 b="1">
                <a:solidFill>
                  <a:srgbClr val="595959"/>
                </a:solidFill>
                <a:latin typeface="맑은 고딕"/>
              </a:rPr>
              <a:t>개인정보 수집 및 이용 동의 </a:t>
            </a:r>
            <a:r>
              <a:rPr lang="en-US" altLang="ko-KR" sz="1300" b="1">
                <a:solidFill>
                  <a:srgbClr val="595959"/>
                </a:solidFill>
                <a:latin typeface="맑은 고딕"/>
              </a:rPr>
              <a:t>(</a:t>
            </a:r>
            <a:r>
              <a:rPr lang="ko-KR" altLang="en-US" sz="1300" b="1">
                <a:solidFill>
                  <a:srgbClr val="595959"/>
                </a:solidFill>
                <a:latin typeface="맑은 고딕"/>
              </a:rPr>
              <a:t>필수</a:t>
            </a:r>
            <a:r>
              <a:rPr lang="en-US" altLang="ko-KR" sz="1300" b="1">
                <a:solidFill>
                  <a:srgbClr val="595959"/>
                </a:solidFill>
                <a:latin typeface="맑은 고딕"/>
              </a:rPr>
              <a:t>)</a:t>
            </a:r>
            <a:endParaRPr lang="en-US" altLang="ko-KR" sz="1300" b="1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3955087" y="4369517"/>
            <a:ext cx="1076024" cy="4524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 b="1">
                <a:solidFill>
                  <a:srgbClr val="595959"/>
                </a:solidFill>
                <a:latin typeface="맑은 고딕"/>
              </a:rPr>
              <a:t>동의합니다</a:t>
            </a:r>
            <a:r>
              <a:rPr lang="en-US" altLang="ko-KR" sz="1200" b="1">
                <a:solidFill>
                  <a:srgbClr val="595959"/>
                </a:solidFill>
                <a:latin typeface="맑은 고딕"/>
              </a:rPr>
              <a:t>.</a:t>
            </a:r>
            <a:endParaRPr lang="en-US" altLang="ko-KR" sz="1200" b="1">
              <a:solidFill>
                <a:srgbClr val="595959"/>
              </a:solidFill>
              <a:latin typeface="맑은 고딕"/>
            </a:endParaRPr>
          </a:p>
          <a:p>
            <a:pPr lvl="0">
              <a:defRPr/>
            </a:pPr>
            <a:endParaRPr lang="ko-KR" altLang="en-US" sz="1200" b="1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62783" y="2487882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72989" y="3600513"/>
            <a:ext cx="6046770" cy="649683"/>
          </a:xfrm>
          <a:prstGeom prst="roundRect">
            <a:avLst>
              <a:gd name="adj" fmla="val 16667"/>
            </a:avLst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785135" y="4399195"/>
            <a:ext cx="169952" cy="166770"/>
          </a:xfrm>
          <a:prstGeom prst="ellipse">
            <a:avLst/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1905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758839" y="4612816"/>
            <a:ext cx="3360639" cy="2886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 b="1">
                <a:solidFill>
                  <a:srgbClr val="595959"/>
                </a:solidFill>
                <a:latin typeface="맑은 고딕"/>
              </a:rPr>
              <a:t>금지 행위 </a:t>
            </a:r>
            <a:r>
              <a:rPr lang="en-US" altLang="ko-KR" sz="1300" b="1">
                <a:solidFill>
                  <a:srgbClr val="595959"/>
                </a:solidFill>
                <a:latin typeface="맑은 고딕"/>
              </a:rPr>
              <a:t>(</a:t>
            </a:r>
            <a:r>
              <a:rPr lang="ko-KR" altLang="en-US" sz="1300" b="1">
                <a:solidFill>
                  <a:srgbClr val="595959"/>
                </a:solidFill>
                <a:latin typeface="맑은 고딕"/>
              </a:rPr>
              <a:t>필수</a:t>
            </a:r>
            <a:r>
              <a:rPr lang="en-US" altLang="ko-KR" sz="1300" b="1">
                <a:solidFill>
                  <a:srgbClr val="595959"/>
                </a:solidFill>
                <a:latin typeface="맑은 고딕"/>
              </a:rPr>
              <a:t>)</a:t>
            </a:r>
            <a:endParaRPr lang="en-US" altLang="ko-KR" sz="1300" b="1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919141" y="5746957"/>
            <a:ext cx="1020524" cy="4524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 b="1">
                <a:solidFill>
                  <a:srgbClr val="595959"/>
                </a:solidFill>
                <a:latin typeface="맑은 고딕"/>
              </a:rPr>
              <a:t>동의합니다</a:t>
            </a:r>
            <a:r>
              <a:rPr lang="en-US" altLang="ko-KR" sz="1200" b="1">
                <a:solidFill>
                  <a:srgbClr val="595959"/>
                </a:solidFill>
                <a:latin typeface="맑은 고딕"/>
              </a:rPr>
              <a:t>.</a:t>
            </a:r>
            <a:endParaRPr lang="en-US" altLang="ko-KR" sz="1200" b="1">
              <a:solidFill>
                <a:srgbClr val="595959"/>
              </a:solidFill>
              <a:latin typeface="맑은 고딕"/>
            </a:endParaRPr>
          </a:p>
          <a:p>
            <a:pPr lvl="0">
              <a:defRPr/>
            </a:pPr>
            <a:endParaRPr lang="ko-KR" altLang="en-US" sz="1200" b="1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72990" y="4948276"/>
            <a:ext cx="6046770" cy="649683"/>
          </a:xfrm>
          <a:prstGeom prst="roundRect">
            <a:avLst>
              <a:gd name="adj" fmla="val 16667"/>
            </a:avLst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85135" y="5806406"/>
            <a:ext cx="169952" cy="166770"/>
          </a:xfrm>
          <a:prstGeom prst="ellipse">
            <a:avLst/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1905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785135" y="6181624"/>
            <a:ext cx="169952" cy="166770"/>
          </a:xfrm>
          <a:prstGeom prst="ellipse">
            <a:avLst/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1905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3955087" y="6122175"/>
            <a:ext cx="1020524" cy="4524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 b="1">
                <a:solidFill>
                  <a:srgbClr val="595959"/>
                </a:solidFill>
                <a:latin typeface="맑은 고딕"/>
              </a:rPr>
              <a:t>모두 동의</a:t>
            </a:r>
            <a:endParaRPr lang="ko-KR" altLang="en-US" sz="1200" b="1">
              <a:solidFill>
                <a:srgbClr val="595959"/>
              </a:solidFill>
              <a:latin typeface="맑은 고딕"/>
            </a:endParaRPr>
          </a:p>
          <a:p>
            <a:pPr lvl="0">
              <a:defRPr/>
            </a:pPr>
            <a:endParaRPr lang="ko-KR" altLang="en-US" sz="1200" b="1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753" y="1972056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5" name="타원 44"/>
          <p:cNvSpPr/>
          <p:nvPr/>
        </p:nvSpPr>
        <p:spPr>
          <a:xfrm>
            <a:off x="726364" y="1743378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79186" y="2800758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095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회원가입</a:t>
            </a: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75981" y="1972056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708935" y="2842641"/>
            <a:ext cx="584548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서비스 이용약관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&gt;</a:t>
            </a:r>
            <a:r>
              <a:rPr lang="ko-KR" altLang="en-US" b="1">
                <a:solidFill>
                  <a:srgbClr val="000000"/>
                </a:solidFill>
                <a:latin typeface="맑은 고딕"/>
              </a:rPr>
              <a:t>가입</a:t>
            </a:r>
            <a:r>
              <a:rPr lang="en-US" altLang="ko-KR" b="1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b="1">
                <a:solidFill>
                  <a:srgbClr val="000000"/>
                </a:solidFill>
                <a:latin typeface="맑은 고딕"/>
              </a:rPr>
              <a:t>정보 입력 및 인증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&gt;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 가입 완료</a:t>
            </a:r>
            <a:endParaRPr lang="ko-KR" altLang="en-US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753" y="1972056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이름을 입력해주세요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5" name="타원 44"/>
          <p:cNvSpPr/>
          <p:nvPr/>
        </p:nvSpPr>
        <p:spPr>
          <a:xfrm>
            <a:off x="726364" y="1743378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98763" y="3374200"/>
          <a:ext cx="4086528" cy="2264147"/>
        </p:xfrm>
        <a:graphic>
          <a:graphicData uri="http://schemas.openxmlformats.org/drawingml/2006/table">
            <a:tbl>
              <a:tblPr firstRow="1" bandRow="1"/>
              <a:tblGrid>
                <a:gridCol w="1348063"/>
                <a:gridCol w="2738464"/>
              </a:tblGrid>
              <a:tr h="6514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사용자 이름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36421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이메일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36421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2006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 확인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36421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휴대폰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858753" y="3252180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이메일 형식을 맞춰주세요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8" name="직사각형 47"/>
          <p:cNvSpPr/>
          <p:nvPr/>
        </p:nvSpPr>
        <p:spPr>
          <a:xfrm>
            <a:off x="858754" y="4502374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이메일이 전송되었습니다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32" name="타원 31"/>
          <p:cNvSpPr/>
          <p:nvPr/>
        </p:nvSpPr>
        <p:spPr>
          <a:xfrm>
            <a:off x="4032094" y="3429000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032094" y="3937526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032094" y="4540681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032094" y="5143836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554414" y="4502374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이미 존재하는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휴대폰 번호입니다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53" name="직사각형 52"/>
          <p:cNvSpPr/>
          <p:nvPr/>
        </p:nvSpPr>
        <p:spPr>
          <a:xfrm>
            <a:off x="9661992" y="1866651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비밀번호 조건에 맞춰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입력해주세요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54" name="직사각형 53"/>
          <p:cNvSpPr/>
          <p:nvPr/>
        </p:nvSpPr>
        <p:spPr>
          <a:xfrm>
            <a:off x="9661992" y="3184512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휴대폰 번호 중복확인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확인해주세요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55" name="타원 54"/>
          <p:cNvSpPr/>
          <p:nvPr/>
        </p:nvSpPr>
        <p:spPr>
          <a:xfrm>
            <a:off x="726363" y="3122876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56" name="타원 55"/>
          <p:cNvSpPr/>
          <p:nvPr/>
        </p:nvSpPr>
        <p:spPr>
          <a:xfrm>
            <a:off x="726363" y="4290842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</a:t>
            </a:r>
            <a:endParaRPr lang="en-US" altLang="ko-KR"/>
          </a:p>
        </p:txBody>
      </p:sp>
      <p:sp>
        <p:nvSpPr>
          <p:cNvPr id="57" name="타원 56"/>
          <p:cNvSpPr/>
          <p:nvPr/>
        </p:nvSpPr>
        <p:spPr>
          <a:xfrm>
            <a:off x="9366317" y="1616812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</a:t>
            </a:r>
            <a:endParaRPr lang="en-US" altLang="ko-KR"/>
          </a:p>
        </p:txBody>
      </p:sp>
      <p:sp>
        <p:nvSpPr>
          <p:cNvPr id="58" name="타원 57"/>
          <p:cNvSpPr/>
          <p:nvPr/>
        </p:nvSpPr>
        <p:spPr>
          <a:xfrm>
            <a:off x="9410934" y="3002341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E</a:t>
            </a:r>
            <a:endParaRPr lang="en-US" altLang="ko-KR"/>
          </a:p>
        </p:txBody>
      </p:sp>
      <p:sp>
        <p:nvSpPr>
          <p:cNvPr id="59" name="타원 58"/>
          <p:cNvSpPr/>
          <p:nvPr/>
        </p:nvSpPr>
        <p:spPr>
          <a:xfrm>
            <a:off x="9366317" y="4309570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F</a:t>
            </a:r>
            <a:endParaRPr lang="en-US" altLang="ko-KR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79186" y="2700724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79186" y="4047980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79186" y="5231042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482424" y="2733829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464724" y="4047980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374847" y="5362131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4824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회원가입</a:t>
            </a: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4262" y="4549622"/>
            <a:ext cx="1139906" cy="486281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로그인하기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489971" y="3068955"/>
            <a:ext cx="584548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서비스 이용약관</a:t>
            </a:r>
            <a:r>
              <a:rPr lang="ko-KR" altLang="en-US">
                <a:solidFill>
                  <a:srgbClr val="808080"/>
                </a:solidFill>
                <a:latin typeface="맑은 고딕"/>
              </a:rPr>
              <a:t> </a:t>
            </a:r>
            <a:r>
              <a:rPr lang="en-US" altLang="ko-KR">
                <a:solidFill>
                  <a:srgbClr val="808080"/>
                </a:solidFill>
                <a:latin typeface="맑은 고딕"/>
              </a:rPr>
              <a:t>&gt;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가입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 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정보 입력 및 인증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&gt;</a:t>
            </a:r>
            <a:r>
              <a:rPr lang="ko-KR" altLang="en-US" b="1">
                <a:solidFill>
                  <a:srgbClr val="808080"/>
                </a:solidFill>
                <a:latin typeface="맑은 고딕"/>
              </a:rPr>
              <a:t> </a:t>
            </a:r>
            <a:r>
              <a:rPr lang="ko-KR" altLang="en-US" b="1">
                <a:solidFill>
                  <a:srgbClr val="000000"/>
                </a:solidFill>
                <a:latin typeface="맑은 고딕"/>
              </a:rPr>
              <a:t>가입 완료</a:t>
            </a:r>
            <a:endParaRPr lang="ko-KR" altLang="en-US" b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4236101" y="3911129"/>
            <a:ext cx="7236811" cy="6384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latin typeface="맑은 고딕"/>
              </a:rPr>
              <a:t>‘TOMATO’</a:t>
            </a:r>
            <a:r>
              <a:rPr lang="ko-KR" altLang="en-US">
                <a:latin typeface="맑은 고딕"/>
              </a:rPr>
              <a:t>님 가입을 축하드립니다</a:t>
            </a:r>
            <a:r>
              <a:rPr lang="en-US" altLang="ko-KR">
                <a:latin typeface="맑은 고딕"/>
              </a:rPr>
              <a:t>!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11663" y="368541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58301" y="4414778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1613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이메일 찾기</a:t>
            </a: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431279" y="3429000"/>
          <a:ext cx="3722510" cy="991184"/>
        </p:xfrm>
        <a:graphic>
          <a:graphicData uri="http://schemas.openxmlformats.org/drawingml/2006/table">
            <a:tbl>
              <a:tblPr firstRow="1" bandRow="1"/>
              <a:tblGrid>
                <a:gridCol w="1227981"/>
                <a:gridCol w="2494529"/>
              </a:tblGrid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사용자 이름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휴대폰 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4059766" y="320328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59766" y="3813735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60131" y="3046095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존재하지 않는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회원정보입니다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32" name="타원 31"/>
          <p:cNvSpPr/>
          <p:nvPr/>
        </p:nvSpPr>
        <p:spPr>
          <a:xfrm>
            <a:off x="8709073" y="2796256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04161" y="5176728"/>
            <a:ext cx="849628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다음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80563" y="3824668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3573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393504" y="3501087"/>
          <a:ext cx="4162293" cy="860354"/>
        </p:xfrm>
        <a:graphic>
          <a:graphicData uri="http://schemas.openxmlformats.org/drawingml/2006/table">
            <a:tbl>
              <a:tblPr firstRow="1" bandRow="1"/>
              <a:tblGrid>
                <a:gridCol w="4162293"/>
              </a:tblGrid>
              <a:tr h="43017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고객님의 정보와 일치하는 이메일입니다</a:t>
                      </a: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017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sa**@inno.com</a:t>
                      </a:r>
                      <a:endParaRPr lang="en-US" altLang="ko-KR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이메일 찾기</a:t>
            </a:r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059766" y="320328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59766" y="3813735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72131" y="4793538"/>
            <a:ext cx="1320404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로그인하기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74651" y="4793538"/>
            <a:ext cx="1320404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비밀번호 찾기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8651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992933" y="3083774"/>
          <a:ext cx="4599202" cy="1459920"/>
        </p:xfrm>
        <a:graphic>
          <a:graphicData uri="http://schemas.openxmlformats.org/drawingml/2006/table">
            <a:tbl>
              <a:tblPr firstRow="1" bandRow="1"/>
              <a:tblGrid>
                <a:gridCol w="1517185"/>
                <a:gridCol w="3082017"/>
              </a:tblGrid>
              <a:tr h="4866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사용자 이름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866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이메일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866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휴대폰</a:t>
                      </a: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비밀번호 찾기</a:t>
            </a: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46781" y="2858058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746781" y="348609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56229" y="4978918"/>
            <a:ext cx="1320404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다음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746781" y="4114130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01387" y="3165363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존재하지 않는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회원정보입니다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39" name="직사각형 38"/>
          <p:cNvSpPr/>
          <p:nvPr/>
        </p:nvSpPr>
        <p:spPr>
          <a:xfrm>
            <a:off x="9201386" y="4778529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이메일로 인증번호가</a:t>
            </a:r>
            <a:endParaRPr lang="en-US" altLang="ko-KR" sz="1400"/>
          </a:p>
          <a:p>
            <a:pPr lvl="0" algn="ctr">
              <a:defRPr/>
            </a:pPr>
            <a:r>
              <a:rPr lang="ko-KR" altLang="en-US" sz="1400"/>
              <a:t>전송 되었습니다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0" name="타원 39"/>
          <p:cNvSpPr/>
          <p:nvPr/>
        </p:nvSpPr>
        <p:spPr>
          <a:xfrm>
            <a:off x="8950330" y="2929322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41" name="타원 40"/>
          <p:cNvSpPr/>
          <p:nvPr/>
        </p:nvSpPr>
        <p:spPr>
          <a:xfrm>
            <a:off x="8950330" y="4614944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42" name="타원 41"/>
          <p:cNvSpPr/>
          <p:nvPr/>
        </p:nvSpPr>
        <p:spPr>
          <a:xfrm>
            <a:off x="5310077" y="4753202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021820" y="3937526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021820" y="5547275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9676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3992934" y="3307026"/>
          <a:ext cx="4599202" cy="991184"/>
        </p:xfrm>
        <a:graphic>
          <a:graphicData uri="http://schemas.openxmlformats.org/drawingml/2006/table">
            <a:tbl>
              <a:tblPr firstRow="1" bandRow="1"/>
              <a:tblGrid>
                <a:gridCol w="1517185"/>
                <a:gridCol w="3082017"/>
              </a:tblGrid>
              <a:tr h="495592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이메일로 전송된 인증 번호를 입력해주세요</a:t>
                      </a: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인증 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비밀번호 찾기</a:t>
            </a: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46782" y="320328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56229" y="4978918"/>
            <a:ext cx="1320404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다음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01387" y="3165363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인증번호가 일치하지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않습니다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0" name="타원 39"/>
          <p:cNvSpPr/>
          <p:nvPr/>
        </p:nvSpPr>
        <p:spPr>
          <a:xfrm>
            <a:off x="8950330" y="2929322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42" name="타원 41"/>
          <p:cNvSpPr/>
          <p:nvPr/>
        </p:nvSpPr>
        <p:spPr>
          <a:xfrm>
            <a:off x="5212974" y="4753202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021819" y="3937526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26696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063913" y="3269118"/>
          <a:ext cx="4599202" cy="1486776"/>
        </p:xfrm>
        <a:graphic>
          <a:graphicData uri="http://schemas.openxmlformats.org/drawingml/2006/table">
            <a:tbl>
              <a:tblPr firstRow="1" bandRow="1"/>
              <a:tblGrid>
                <a:gridCol w="1517185"/>
                <a:gridCol w="3082017"/>
              </a:tblGrid>
              <a:tr h="495592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재설정할 비밀번호를 입력해주세요</a:t>
                      </a: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 확인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비밀번호 찾기</a:t>
            </a: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46782" y="320328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632333" y="5307367"/>
            <a:ext cx="1320404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변경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01387" y="3165363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비밀번호를 </a:t>
            </a:r>
            <a:endParaRPr lang="en-US" altLang="ko-KR" sz="1400"/>
          </a:p>
          <a:p>
            <a:pPr lvl="0" algn="ctr">
              <a:defRPr/>
            </a:pPr>
            <a:r>
              <a:rPr lang="ko-KR" altLang="en-US" sz="1400"/>
              <a:t>다시 확인해주세요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0" name="타원 39"/>
          <p:cNvSpPr/>
          <p:nvPr/>
        </p:nvSpPr>
        <p:spPr>
          <a:xfrm>
            <a:off x="8950330" y="2929322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42" name="타원 41"/>
          <p:cNvSpPr/>
          <p:nvPr/>
        </p:nvSpPr>
        <p:spPr>
          <a:xfrm>
            <a:off x="5256768" y="5081635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746782" y="3980456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01388" y="4667929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비밀번호</a:t>
            </a:r>
            <a:endParaRPr lang="en-US" altLang="ko-KR" sz="1400"/>
          </a:p>
          <a:p>
            <a:pPr lvl="0" algn="ctr">
              <a:defRPr/>
            </a:pPr>
            <a:r>
              <a:rPr lang="ko-KR" altLang="en-US" sz="1400"/>
              <a:t>변경이 완료되었습니다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7" name="타원 46"/>
          <p:cNvSpPr/>
          <p:nvPr/>
        </p:nvSpPr>
        <p:spPr>
          <a:xfrm>
            <a:off x="8950331" y="4431888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021822" y="3980456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021822" y="5480396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371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로그인 후 메인화면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034424" y="3068955"/>
            <a:ext cx="5845479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#MAKE_YOUR_OWN_INNER_CORE_WITH_US</a:t>
            </a:r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784930">
            <a:off x="3566756" y="3586681"/>
            <a:ext cx="1491981" cy="26534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6890" y="3583424"/>
            <a:ext cx="1498218" cy="26599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27454" y="3559479"/>
            <a:ext cx="1508106" cy="268391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704475" y="549785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감정기록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35536" y="5497851"/>
            <a:ext cx="1320928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오늘의 감정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01472" y="5497851"/>
            <a:ext cx="1360071" cy="559851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감정 트래킹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6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58323" y="5272135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07743" y="532240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957164" y="532634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36285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감정기록 페이지</a:t>
            </a: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11199" y="2024334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011199" y="2728338"/>
            <a:ext cx="5845479" cy="3653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#TODAY_MOOD_?</a:t>
            </a:r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784930">
            <a:off x="1085634" y="3096370"/>
            <a:ext cx="1214020" cy="215911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79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41827" y="1967311"/>
            <a:ext cx="1090492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57570" y="5872848"/>
            <a:ext cx="1291361" cy="453435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다음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92269" y="3752462"/>
            <a:ext cx="4841300" cy="144972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492269" y="3419460"/>
            <a:ext cx="5845479" cy="3148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/>
              <a:t>오늘은 당신의 하루는 어떠셨나요</a:t>
            </a:r>
            <a:r>
              <a:rPr lang="en-US" altLang="ko-KR" sz="1500" b="1"/>
              <a:t>?</a:t>
            </a:r>
            <a:endParaRPr lang="en-US" altLang="ko-KR" sz="1500" b="1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8968" y="5410361"/>
            <a:ext cx="2356040" cy="245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489665" y="5410361"/>
            <a:ext cx="853066" cy="3181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/>
              <a:t>날짜</a:t>
            </a:r>
            <a:endParaRPr lang="ko-KR" altLang="en-US" sz="1500" b="1"/>
          </a:p>
        </p:txBody>
      </p:sp>
      <p:sp>
        <p:nvSpPr>
          <p:cNvPr id="31" name="타원 30"/>
          <p:cNvSpPr/>
          <p:nvPr/>
        </p:nvSpPr>
        <p:spPr>
          <a:xfrm>
            <a:off x="6980558" y="3576439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15544" y="5118022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02780" y="5667695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2690007" y="4060019"/>
            <a:ext cx="7205056" cy="6815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 b="1">
                <a:latin typeface="맑은 고딕"/>
              </a:rPr>
              <a:t>오늘은 그동안 해오던 프로젝트를 마무리해서</a:t>
            </a:r>
            <a:endParaRPr lang="ko-KR" altLang="en-US" sz="1300" b="1">
              <a:latin typeface="맑은 고딕"/>
            </a:endParaRPr>
          </a:p>
          <a:p>
            <a:pPr lvl="0">
              <a:defRPr/>
            </a:pPr>
            <a:r>
              <a:rPr lang="ko-KR" altLang="en-US" sz="1300" b="1">
                <a:latin typeface="맑은 고딕"/>
              </a:rPr>
              <a:t>마음이 가볍고 행복했다</a:t>
            </a:r>
            <a:r>
              <a:rPr lang="en-US" altLang="ko-KR" sz="1300" b="1">
                <a:latin typeface="맑은 고딕"/>
              </a:rPr>
              <a:t>.</a:t>
            </a:r>
            <a:r>
              <a:rPr lang="ko-KR" altLang="en-US" sz="1300" b="1">
                <a:latin typeface="맑은 고딕"/>
              </a:rPr>
              <a:t> </a:t>
            </a:r>
            <a:endParaRPr lang="ko-KR" altLang="en-US" sz="1300" b="1">
              <a:latin typeface="맑은 고딕"/>
            </a:endParaRPr>
          </a:p>
          <a:p>
            <a:pPr lvl="0">
              <a:defRPr/>
            </a:pPr>
            <a:r>
              <a:rPr lang="ko-KR" altLang="en-US" sz="1300" b="1">
                <a:latin typeface="맑은 고딕"/>
              </a:rPr>
              <a:t>내일부터는 자유시간이 많아지니 운동을 해야겠다</a:t>
            </a:r>
            <a:r>
              <a:rPr lang="en-US" altLang="ko-KR" sz="1300" b="1">
                <a:latin typeface="맑은 고딕"/>
              </a:rPr>
              <a:t>.</a:t>
            </a:r>
            <a:endParaRPr lang="en-US" altLang="ko-KR" sz="1300" b="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87876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가로 글상자 11"/>
          <p:cNvSpPr txBox="1"/>
          <p:nvPr/>
        </p:nvSpPr>
        <p:spPr>
          <a:xfrm>
            <a:off x="305231" y="2012215"/>
            <a:ext cx="10136826" cy="28335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>
                <a:latin typeface="맑은 고딕"/>
              </a:rPr>
              <a:t>1.</a:t>
            </a:r>
            <a:r>
              <a:rPr lang="ko-KR" altLang="en-US" sz="3000">
                <a:latin typeface="맑은 고딕"/>
              </a:rPr>
              <a:t> 기획개요</a:t>
            </a:r>
            <a:endParaRPr lang="ko-KR" altLang="en-US" sz="3000">
              <a:latin typeface="맑은 고딕"/>
            </a:endParaRPr>
          </a:p>
          <a:p>
            <a:pPr lvl="0">
              <a:defRPr/>
            </a:pPr>
            <a:r>
              <a:rPr lang="en-US" altLang="ko-KR" sz="3000">
                <a:latin typeface="맑은 고딕"/>
              </a:rPr>
              <a:t>2.</a:t>
            </a:r>
            <a:r>
              <a:rPr lang="ko-KR" altLang="en-US" sz="3000">
                <a:latin typeface="맑은 고딕"/>
              </a:rPr>
              <a:t> 주요기능</a:t>
            </a:r>
            <a:endParaRPr lang="ko-KR" altLang="en-US" sz="3000">
              <a:latin typeface="맑은 고딕"/>
            </a:endParaRPr>
          </a:p>
          <a:p>
            <a:pPr lvl="0">
              <a:defRPr/>
            </a:pPr>
            <a:r>
              <a:rPr lang="en-US" altLang="ko-KR" sz="3000">
                <a:latin typeface="맑은 고딕"/>
              </a:rPr>
              <a:t>3.</a:t>
            </a:r>
            <a:r>
              <a:rPr lang="ko-KR" altLang="en-US" sz="3000">
                <a:latin typeface="맑은 고딕"/>
              </a:rPr>
              <a:t> 서비스 흐름도 </a:t>
            </a:r>
            <a:r>
              <a:rPr lang="en-US" altLang="ko-KR" sz="3000">
                <a:latin typeface="맑은 고딕"/>
              </a:rPr>
              <a:t>/</a:t>
            </a:r>
            <a:r>
              <a:rPr lang="ko-KR" altLang="en-US" sz="3000">
                <a:latin typeface="맑은 고딕"/>
              </a:rPr>
              <a:t> 유저 플로우</a:t>
            </a:r>
            <a:endParaRPr lang="ko-KR" altLang="en-US" sz="3000">
              <a:latin typeface="맑은 고딕"/>
            </a:endParaRPr>
          </a:p>
          <a:p>
            <a:pPr lvl="0">
              <a:defRPr/>
            </a:pPr>
            <a:r>
              <a:rPr lang="en-US" altLang="ko-KR" sz="3000">
                <a:latin typeface="맑은 고딕"/>
              </a:rPr>
              <a:t>4.</a:t>
            </a:r>
            <a:r>
              <a:rPr lang="ko-KR" altLang="en-US" sz="3000">
                <a:latin typeface="맑은 고딕"/>
              </a:rPr>
              <a:t> 사이트맵</a:t>
            </a:r>
            <a:endParaRPr lang="ko-KR" altLang="en-US" sz="3000">
              <a:latin typeface="맑은 고딕"/>
            </a:endParaRPr>
          </a:p>
          <a:p>
            <a:pPr lvl="0">
              <a:defRPr/>
            </a:pPr>
            <a:r>
              <a:rPr lang="en-US" altLang="ko-KR" sz="3000">
                <a:latin typeface="맑은 고딕"/>
              </a:rPr>
              <a:t>5.</a:t>
            </a:r>
            <a:r>
              <a:rPr lang="ko-KR" altLang="en-US" sz="3000">
                <a:latin typeface="맑은 고딕"/>
              </a:rPr>
              <a:t> 화면설계 </a:t>
            </a:r>
            <a:endParaRPr lang="en-US" altLang="ko-KR" sz="3000">
              <a:latin typeface="맑은 고딕"/>
            </a:endParaRPr>
          </a:p>
          <a:p>
            <a:pPr lvl="0">
              <a:defRPr/>
            </a:pPr>
            <a:r>
              <a:rPr lang="en-US" altLang="ko-KR" sz="3000">
                <a:latin typeface="맑은 고딕"/>
              </a:rPr>
              <a:t>6.</a:t>
            </a:r>
            <a:r>
              <a:rPr lang="ko-KR" altLang="en-US" sz="3000">
                <a:latin typeface="맑은 고딕"/>
              </a:rPr>
              <a:t> 기대효과</a:t>
            </a:r>
            <a:endParaRPr lang="ko-KR" altLang="en-US" sz="3000">
              <a:latin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39620" y="2064486"/>
            <a:ext cx="2567831" cy="2490519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182678" y="4367480"/>
            <a:ext cx="2567831" cy="2490519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410989" y="-159001"/>
            <a:ext cx="2567831" cy="2490519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idx="0"/>
          </p:nvPr>
        </p:nvSpPr>
        <p:spPr>
          <a:xfrm>
            <a:off x="259628" y="258215"/>
            <a:ext cx="10972798" cy="1143000"/>
          </a:xfrm>
        </p:spPr>
        <p:txBody>
          <a:bodyPr/>
          <a:p>
            <a:pPr lvl="0" algn="l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29422695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감정기록 페이지</a:t>
            </a: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11199" y="2024334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011199" y="2728338"/>
            <a:ext cx="5845479" cy="3653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#TODAY_MOOD_?</a:t>
            </a:r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784930">
            <a:off x="1085634" y="3096370"/>
            <a:ext cx="1214020" cy="215911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79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41827" y="1967311"/>
            <a:ext cx="1090492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332320" y="5970416"/>
            <a:ext cx="1291361" cy="453435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저장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92269" y="3752462"/>
            <a:ext cx="1096989" cy="423463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 행복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492269" y="3302776"/>
            <a:ext cx="5845479" cy="3148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/>
              <a:t>오늘 당신의 하루 키워드는 </a:t>
            </a:r>
            <a:endParaRPr lang="ko-KR" altLang="en-US" sz="1500" b="1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88494" y="3752462"/>
            <a:ext cx="1096989" cy="423463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 가벼움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84719" y="3761388"/>
            <a:ext cx="1096989" cy="423463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 자유로움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2492269" y="4393908"/>
            <a:ext cx="5845479" cy="3148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 b="1"/>
              <a:t>INNO</a:t>
            </a:r>
            <a:r>
              <a:rPr lang="ko-KR" altLang="en-US" sz="1500" b="1"/>
              <a:t>가 추천해주는 오늘의 </a:t>
            </a:r>
            <a:r>
              <a:rPr lang="en-US" altLang="ko-KR" sz="1500" b="1"/>
              <a:t>3</a:t>
            </a:r>
            <a:r>
              <a:rPr lang="ko-KR" altLang="en-US" sz="1500" b="1"/>
              <a:t>곡 </a:t>
            </a:r>
            <a:endParaRPr lang="ko-KR" altLang="en-US" sz="1500" b="1"/>
          </a:p>
        </p:txBody>
      </p:sp>
      <p:sp>
        <p:nvSpPr>
          <p:cNvPr id="34" name="가로 글상자 33"/>
          <p:cNvSpPr txBox="1"/>
          <p:nvPr/>
        </p:nvSpPr>
        <p:spPr>
          <a:xfrm>
            <a:off x="6856676" y="3251154"/>
            <a:ext cx="5501453" cy="7950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 b="1"/>
              <a:t>‘TOMATO’</a:t>
            </a:r>
            <a:r>
              <a:rPr lang="ko-KR" altLang="en-US" sz="1600" b="1"/>
              <a:t>님이 추천해주는 오늘의 </a:t>
            </a:r>
            <a:r>
              <a:rPr lang="en-US" altLang="ko-KR" sz="1600" b="1"/>
              <a:t>3</a:t>
            </a:r>
            <a:r>
              <a:rPr lang="ko-KR" altLang="en-US" sz="1600" b="1"/>
              <a:t>곡 </a:t>
            </a:r>
            <a:r>
              <a:rPr lang="en-US" altLang="ko-KR" sz="1600" b="1"/>
              <a:t>(URL</a:t>
            </a:r>
            <a:r>
              <a:rPr lang="ko-KR" altLang="en-US" sz="1600" b="1"/>
              <a:t>로 추가</a:t>
            </a:r>
            <a:r>
              <a:rPr lang="en-US" altLang="ko-KR" sz="1600" b="1"/>
              <a:t>)</a:t>
            </a:r>
            <a:endParaRPr lang="en-US" altLang="ko-KR" sz="1500" b="1"/>
          </a:p>
          <a:p>
            <a:pPr lvl="0">
              <a:defRPr/>
            </a:pPr>
            <a:r>
              <a:rPr lang="en-US" altLang="ko-KR" sz="1500">
                <a:solidFill>
                  <a:srgbClr val="a6a6a6"/>
                </a:solidFill>
              </a:rPr>
              <a:t>*</a:t>
            </a:r>
            <a:r>
              <a:rPr lang="ko-KR" altLang="en-US" sz="1500">
                <a:solidFill>
                  <a:srgbClr val="a6a6a6"/>
                </a:solidFill>
              </a:rPr>
              <a:t>비슷한 키워드의 하루를 가진 이용자들에게 </a:t>
            </a:r>
            <a:endParaRPr lang="ko-KR" altLang="en-US" sz="1500">
              <a:solidFill>
                <a:srgbClr val="a6a6a6"/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rgbClr val="a6a6a6"/>
                </a:solidFill>
              </a:rPr>
              <a:t>추천 될 수 있습니다</a:t>
            </a:r>
            <a:r>
              <a:rPr lang="en-US" altLang="ko-KR" sz="1500">
                <a:solidFill>
                  <a:srgbClr val="a6a6a6"/>
                </a:solidFill>
              </a:rPr>
              <a:t>.*</a:t>
            </a:r>
            <a:r>
              <a:rPr lang="ko-KR" altLang="en-US" sz="1500">
                <a:solidFill>
                  <a:srgbClr val="a6a6a6"/>
                </a:solidFill>
              </a:rPr>
              <a:t> </a:t>
            </a:r>
            <a:endParaRPr lang="ko-KR" altLang="en-US" sz="1500">
              <a:solidFill>
                <a:srgbClr val="a6a6a6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94887" y="4167268"/>
            <a:ext cx="3621045" cy="38404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 링크</a:t>
            </a:r>
            <a:r>
              <a:rPr lang="en-US" altLang="ko-KR" sz="1300" b="1">
                <a:solidFill>
                  <a:schemeClr val="tx1"/>
                </a:solidFill>
              </a:rPr>
              <a:t>1</a:t>
            </a:r>
            <a:endParaRPr lang="en-US" altLang="ko-KR" sz="13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107745" y="4691169"/>
            <a:ext cx="1308187" cy="294155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항목 추가하기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7086592" y="4201883"/>
            <a:ext cx="3152201" cy="3148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/>
              <a:t>노래</a:t>
            </a:r>
            <a:r>
              <a:rPr lang="en-US" altLang="ko-KR" sz="1500" b="1"/>
              <a:t>1</a:t>
            </a:r>
            <a:r>
              <a:rPr lang="ko-KR" altLang="en-US" sz="1500" b="1"/>
              <a:t> </a:t>
            </a:r>
            <a:endParaRPr lang="ko-KR" altLang="en-US" sz="1500" b="1"/>
          </a:p>
        </p:txBody>
      </p:sp>
      <p:sp>
        <p:nvSpPr>
          <p:cNvPr id="41" name="타원 40"/>
          <p:cNvSpPr/>
          <p:nvPr/>
        </p:nvSpPr>
        <p:spPr>
          <a:xfrm>
            <a:off x="2538448" y="4926709"/>
            <a:ext cx="816742" cy="804719"/>
          </a:xfrm>
          <a:prstGeom prst="ellipse">
            <a:avLst/>
          </a:prstGeom>
          <a:solidFill>
            <a:srgbClr val="f4e5b2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en-US" altLang="ko-KR">
                <a:solidFill>
                  <a:schemeClr val="lt1"/>
                </a:solidFill>
                <a:effectLst/>
              </a:rPr>
              <a:t>A</a:t>
            </a:r>
            <a:endParaRPr lang="en-US" altLang="ko-KR">
              <a:solidFill>
                <a:schemeClr val="lt1"/>
              </a:solidFill>
              <a:effectLst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89259" y="4926709"/>
            <a:ext cx="802361" cy="794506"/>
          </a:xfrm>
          <a:prstGeom prst="ellipse">
            <a:avLst/>
          </a:prstGeom>
          <a:solidFill>
            <a:srgbClr val="ffceb0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en-US" altLang="ko-KR" b="0">
                <a:solidFill>
                  <a:schemeClr val="lt1"/>
                </a:solidFill>
                <a:effectLst/>
              </a:rPr>
              <a:t>B</a:t>
            </a:r>
            <a:endParaRPr lang="en-US" altLang="ko-KR" b="0">
              <a:solidFill>
                <a:schemeClr val="lt1"/>
              </a:solidFill>
              <a:effectLst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25688" y="4917783"/>
            <a:ext cx="819941" cy="813645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en-US" altLang="ko-KR">
                <a:solidFill>
                  <a:schemeClr val="lt1"/>
                </a:solidFill>
                <a:effectLst/>
              </a:rPr>
              <a:t>C</a:t>
            </a:r>
            <a:endParaRPr lang="en-US" altLang="ko-KR">
              <a:solidFill>
                <a:schemeClr val="lt1"/>
              </a:solidFill>
              <a:effectLst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202781" y="3858677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331348" y="4475277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1366402" y="563027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9590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이노쉐어링 페이지</a:t>
            </a: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11199" y="2024334"/>
            <a:ext cx="6075393" cy="8503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r>
              <a:rPr lang="ko-KR" altLang="en-US" sz="5000" b="1">
                <a:latin typeface="맑은 고딕"/>
              </a:rPr>
              <a:t> </a:t>
            </a:r>
            <a:r>
              <a:rPr lang="en-US" altLang="ko-KR" sz="5000" b="1">
                <a:latin typeface="맑은 고딕"/>
              </a:rPr>
              <a:t>SHARING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011199" y="2728338"/>
            <a:ext cx="5845479" cy="3653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#SHARING_INNO_WITH_OTHERS</a:t>
            </a:r>
            <a:endParaRPr lang="en-US" altLang="ko-KR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9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41827" y="1967311"/>
            <a:ext cx="1090492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5047" y="3419460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011199" y="3644199"/>
          <a:ext cx="8429887" cy="1887025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4214943"/>
                <a:gridCol w="4214943"/>
              </a:tblGrid>
              <a:tr h="471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제목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1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행복</a:t>
                      </a:r>
                      <a:r>
                        <a:rPr lang="en-US" altLang="ko-KR" sz="1400">
                          <a:latin typeface="맑은 고딕"/>
                        </a:rPr>
                        <a:t>/</a:t>
                      </a:r>
                      <a:r>
                        <a:rPr lang="ko-KR" altLang="en-US" sz="1400">
                          <a:latin typeface="맑은 고딕"/>
                        </a:rPr>
                        <a:t>자유</a:t>
                      </a:r>
                      <a:r>
                        <a:rPr lang="en-US" altLang="ko-KR" sz="1400">
                          <a:latin typeface="맑은 고딕"/>
                        </a:rPr>
                        <a:t>/</a:t>
                      </a:r>
                      <a:r>
                        <a:rPr lang="ko-KR" altLang="en-US" sz="1400">
                          <a:latin typeface="맑은 고딕"/>
                        </a:rPr>
                        <a:t>가벼움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TOMATO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/>
                </a:tc>
              </a:tr>
              <a:tr h="471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이런 무드엔 이런노래가 좋아요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GOLD_DIGGER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/>
                </a:tc>
              </a:tr>
              <a:tr h="471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 재즈 좋아하시는분 제발 들어주세요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APRILFOOL’S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8502878" y="5755158"/>
            <a:ext cx="938209" cy="477054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다음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4542716" y="5856964"/>
            <a:ext cx="3499636" cy="3675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u="sng">
                <a:solidFill>
                  <a:srgbClr val="a6a6a6"/>
                </a:solidFill>
              </a:rPr>
              <a:t>1</a:t>
            </a:r>
            <a:r>
              <a:rPr lang="ko-KR" altLang="en-US" u="sng"/>
              <a:t>   </a:t>
            </a:r>
            <a:r>
              <a:rPr lang="en-US" altLang="ko-KR" u="sng"/>
              <a:t>2</a:t>
            </a:r>
            <a:r>
              <a:rPr lang="ko-KR" altLang="en-US" u="sng"/>
              <a:t>   </a:t>
            </a:r>
            <a:r>
              <a:rPr lang="en-US" altLang="ko-KR" u="sng">
                <a:solidFill>
                  <a:srgbClr val="a6a6a6"/>
                </a:solidFill>
              </a:rPr>
              <a:t>3</a:t>
            </a:r>
            <a:r>
              <a:rPr lang="ko-KR" altLang="en-US" u="sng">
                <a:solidFill>
                  <a:srgbClr val="a6a6a6"/>
                </a:solidFill>
              </a:rPr>
              <a:t>   </a:t>
            </a:r>
            <a:r>
              <a:rPr lang="en-US" altLang="ko-KR" u="sng">
                <a:solidFill>
                  <a:srgbClr val="a6a6a6"/>
                </a:solidFill>
              </a:rPr>
              <a:t>4</a:t>
            </a:r>
            <a:r>
              <a:rPr lang="ko-KR" altLang="en-US" u="sng">
                <a:solidFill>
                  <a:srgbClr val="a6a6a6"/>
                </a:solidFill>
              </a:rPr>
              <a:t>   </a:t>
            </a:r>
            <a:r>
              <a:rPr lang="en-US" altLang="ko-KR" u="sng">
                <a:solidFill>
                  <a:srgbClr val="a6a6a6"/>
                </a:solidFill>
              </a:rPr>
              <a:t>5</a:t>
            </a:r>
            <a:r>
              <a:rPr lang="ko-KR" altLang="en-US" u="sng">
                <a:solidFill>
                  <a:srgbClr val="a6a6a6"/>
                </a:solidFill>
              </a:rPr>
              <a:t> </a:t>
            </a:r>
            <a:endParaRPr lang="ko-KR" altLang="en-US" u="sng">
              <a:solidFill>
                <a:srgbClr val="a6a6a6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157007" y="551898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50408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이노쉐어링 페이지</a:t>
            </a: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11199" y="2024334"/>
            <a:ext cx="6075393" cy="8503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r>
              <a:rPr lang="ko-KR" altLang="en-US" sz="5000" b="1">
                <a:latin typeface="맑은 고딕"/>
              </a:rPr>
              <a:t> </a:t>
            </a:r>
            <a:r>
              <a:rPr lang="en-US" altLang="ko-KR" sz="5000" b="1">
                <a:latin typeface="맑은 고딕"/>
              </a:rPr>
              <a:t>SHARING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011199" y="2728338"/>
            <a:ext cx="5845479" cy="3653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#SHARING_INNO_WITH_OTHERS</a:t>
            </a:r>
            <a:endParaRPr lang="en-US" altLang="ko-KR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9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41827" y="1967311"/>
            <a:ext cx="1090492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56678" y="5883252"/>
            <a:ext cx="1120146" cy="477054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스크랩하기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94288" y="5582621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en-US" altLang="ko-KR" b="1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1059044" y="3209198"/>
          <a:ext cx="6928399" cy="2450120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6928399"/>
              </a:tblGrid>
              <a:tr h="4346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이런 무드엔 이런 노래가 좋아요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0154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GOLD_DIGGER</a:t>
                      </a:r>
                      <a:r>
                        <a:rPr lang="ko-KR" altLang="en-US"/>
                        <a:t>님의 오늘자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키워드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쓸쓸함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울적함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괴로움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en-US" altLang="ko-KR"/>
                        <a:t>INNO</a:t>
                      </a:r>
                      <a:r>
                        <a:rPr lang="ko-KR" altLang="en-US"/>
                        <a:t>의 추천곡 </a:t>
                      </a:r>
                      <a:r>
                        <a:rPr lang="ko-KR" altLang="en-US" b="1" u="sng">
                          <a:solidFill>
                            <a:srgbClr val="0000ff"/>
                          </a:solidFill>
                        </a:rPr>
                        <a:t>바로가기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endParaRPr lang="en-US" altLang="ko-KR"/>
                    </a:p>
                    <a:p>
                      <a:pPr lvl="0">
                        <a:defRPr/>
                      </a:pPr>
                      <a:r>
                        <a:rPr lang="en-US" altLang="ko-KR"/>
                        <a:t>“</a:t>
                      </a:r>
                      <a:r>
                        <a:rPr lang="ko-KR" altLang="en-US"/>
                        <a:t>오늘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했는데 </a:t>
                      </a:r>
                      <a:r>
                        <a:rPr lang="en-US" altLang="ko-KR"/>
                        <a:t>INNO</a:t>
                      </a:r>
                      <a:r>
                        <a:rPr lang="ko-KR" altLang="en-US"/>
                        <a:t>는 이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가지를 추천해주더라구요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저는 이 곡을 추가로 더 소개해드리고 싶습니다</a:t>
                      </a:r>
                      <a:r>
                        <a:rPr lang="en-US" altLang="ko-KR"/>
                        <a:t>.”</a:t>
                      </a:r>
                      <a:endParaRPr lang="en-US" altLang="ko-KR"/>
                    </a:p>
                    <a:p>
                      <a:pPr lvl="0">
                        <a:defRPr/>
                      </a:pPr>
                      <a:endParaRPr lang="en-US" altLang="ko-KR"/>
                    </a:p>
                    <a:p>
                      <a:pPr lvl="0">
                        <a:defRPr/>
                      </a:pPr>
                      <a:r>
                        <a:rPr lang="en-US" altLang="ko-KR"/>
                        <a:t>GOLD_DIGGER</a:t>
                      </a:r>
                      <a:r>
                        <a:rPr lang="ko-KR" altLang="en-US"/>
                        <a:t>님의 추천곡 </a:t>
                      </a:r>
                      <a:r>
                        <a:rPr lang="ko-KR" altLang="en-US" b="1" u="sng">
                          <a:solidFill>
                            <a:srgbClr val="0000ff"/>
                          </a:solidFill>
                        </a:rPr>
                        <a:t>바로가기</a:t>
                      </a:r>
                      <a:endParaRPr lang="ko-KR" altLang="en-US" b="1" u="sng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609599" y="2977568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556592" y="3982827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50789" y="5288271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426869" y="3794895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스크랩이 완료되었습니다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61" name="타원 60"/>
          <p:cNvSpPr/>
          <p:nvPr/>
        </p:nvSpPr>
        <p:spPr>
          <a:xfrm>
            <a:off x="8175810" y="3597166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247302" y="4541731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26364" y="5266318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01387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감정 트래킹 페이지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11199" y="2024334"/>
            <a:ext cx="6075393" cy="8503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 TRACKING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011199" y="2728338"/>
            <a:ext cx="5845479" cy="3653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#TRACKING_YOUR_INNOS</a:t>
            </a:r>
            <a:endParaRPr lang="en-US" altLang="ko-KR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9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41827" y="1967311"/>
            <a:ext cx="1090492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1386" y="3216117"/>
            <a:ext cx="1508106" cy="2683918"/>
          </a:xfrm>
          <a:prstGeom prst="rect">
            <a:avLst/>
          </a:prstGeom>
        </p:spPr>
      </p:pic>
      <p:graphicFrame>
        <p:nvGraphicFramePr>
          <p:cNvPr id="65" name="차트 64"/>
          <p:cNvGraphicFramePr/>
          <p:nvPr/>
        </p:nvGraphicFramePr>
        <p:xfrm>
          <a:off x="6697484" y="2964838"/>
          <a:ext cx="4884914" cy="3186476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66" name="가로 글상자 65"/>
          <p:cNvSpPr txBox="1"/>
          <p:nvPr/>
        </p:nvSpPr>
        <p:spPr>
          <a:xfrm>
            <a:off x="2888180" y="3197987"/>
            <a:ext cx="3735084" cy="3624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</a:rPr>
              <a:t>TOMATO님</a:t>
            </a:r>
            <a:r>
              <a:rPr lang="en-US" altLang="ko-KR" b="1">
                <a:latin typeface="맑은 고딕"/>
              </a:rPr>
              <a:t>,</a:t>
            </a:r>
            <a:r>
              <a:rPr lang="ko-KR" altLang="en-US" b="1">
                <a:latin typeface="맑은 고딕"/>
              </a:rPr>
              <a:t> 대부분 행복하셨군요</a:t>
            </a:r>
            <a:r>
              <a:rPr lang="en-US" altLang="ko-KR" b="1">
                <a:latin typeface="맑은 고딕"/>
              </a:rPr>
              <a:t>!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888180" y="4846735"/>
          <a:ext cx="3968498" cy="1102995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1984249"/>
                <a:gridCol w="1984249"/>
              </a:tblGrid>
              <a:tr h="2225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 행복함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가벼움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225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홀가분함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자유로움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225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평화로움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상쾌함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925504" y="3664712"/>
            <a:ext cx="2016868" cy="3914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내 감정 기록 보러가기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2910800" y="4381888"/>
            <a:ext cx="3475376" cy="3605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이번달 내 키워드들은</a:t>
            </a:r>
            <a:r>
              <a:rPr lang="en-US" altLang="ko-KR" b="1"/>
              <a:t>..?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61362096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마이페이지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92638" y="1812868"/>
            <a:ext cx="5003362" cy="3880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</a:rPr>
              <a:t>마이페이지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522676" y="1924348"/>
            <a:ext cx="1094699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09686" y="1924348"/>
            <a:ext cx="751096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553094" y="1924348"/>
            <a:ext cx="1199973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092638" y="2570702"/>
          <a:ext cx="3961163" cy="1868292"/>
        </p:xfrm>
        <a:graphic>
          <a:graphicData uri="http://schemas.openxmlformats.org/drawingml/2006/table">
            <a:tbl>
              <a:tblPr firstRow="1" bandRow="1"/>
              <a:tblGrid>
                <a:gridCol w="1224080"/>
                <a:gridCol w="2129227"/>
                <a:gridCol w="607856"/>
              </a:tblGrid>
              <a:tr h="36713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이름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정해서</a:t>
                      </a:r>
                      <a:endParaRPr lang="ko-KR" alt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00385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이메일</a:t>
                      </a:r>
                      <a:endParaRPr lang="en-US" altLang="ko-KR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r>
                        <a:rPr lang="en-US" altLang="ko-KR" sz="14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sage@inno.com</a:t>
                      </a: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00385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휴대폰 번호</a:t>
                      </a:r>
                      <a:endParaRPr lang="en-US" altLang="ko-KR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r>
                        <a:rPr lang="en-US" altLang="ko-KR" sz="14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010-1234-5678</a:t>
                      </a: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00385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</a:t>
                      </a:r>
                      <a:endParaRPr lang="en-US" altLang="ko-KR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092638" y="4856179"/>
          <a:ext cx="3961163" cy="1532669"/>
        </p:xfrm>
        <a:graphic>
          <a:graphicData uri="http://schemas.openxmlformats.org/drawingml/2006/table">
            <a:tbl>
              <a:tblPr firstRow="1" bandRow="1"/>
              <a:tblGrid>
                <a:gridCol w="3961163"/>
              </a:tblGrid>
              <a:tr h="51614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내 기록 및 감정 설정 보기</a:t>
                      </a:r>
                      <a:endParaRPr lang="ko-KR" alt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614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스크랩보기</a:t>
                      </a:r>
                      <a:endParaRPr lang="ko-KR" alt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00385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서비스 이용약관</a:t>
                      </a: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OR</a:t>
                      </a: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계정탈퇴</a:t>
                      </a:r>
                      <a:endParaRPr lang="ko-KR" alt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" name="가로 글상자 51"/>
          <p:cNvSpPr txBox="1"/>
          <p:nvPr/>
        </p:nvSpPr>
        <p:spPr>
          <a:xfrm>
            <a:off x="1092638" y="2270406"/>
            <a:ext cx="4839137" cy="289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 b="1"/>
              <a:t>기본 정보</a:t>
            </a:r>
            <a:endParaRPr lang="ko-KR" altLang="en-US" sz="1300" b="1"/>
          </a:p>
        </p:txBody>
      </p:sp>
      <p:sp>
        <p:nvSpPr>
          <p:cNvPr id="53" name="가로 글상자 52"/>
          <p:cNvSpPr txBox="1"/>
          <p:nvPr/>
        </p:nvSpPr>
        <p:spPr>
          <a:xfrm>
            <a:off x="1092638" y="4566265"/>
            <a:ext cx="4839137" cy="289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 b="1"/>
              <a:t>계정 관리</a:t>
            </a:r>
            <a:endParaRPr lang="ko-KR" altLang="en-US" sz="1300" b="1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06308" y="4059729"/>
            <a:ext cx="666911" cy="269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변경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168105" y="3573539"/>
            <a:ext cx="666911" cy="269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수정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156536" y="3708249"/>
          <a:ext cx="3826979" cy="1219355"/>
        </p:xfrm>
        <a:graphic>
          <a:graphicData uri="http://schemas.openxmlformats.org/drawingml/2006/table">
            <a:tbl>
              <a:tblPr firstRow="1" bandRow="1"/>
              <a:tblGrid>
                <a:gridCol w="1196167"/>
                <a:gridCol w="2043547"/>
                <a:gridCol w="587265"/>
              </a:tblGrid>
              <a:tr h="380179">
                <a:tc gridSpan="3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변경할 휴대폰 번호를 입력해 주세요</a:t>
                      </a:r>
                      <a:r>
                        <a:rPr lang="en-US" altLang="ko-KR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017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휴대폰 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589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6905478" y="3429000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298702" y="4586759"/>
            <a:ext cx="666911" cy="269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취소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184638" y="4586759"/>
            <a:ext cx="666911" cy="269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완료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46486" y="241536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921953" y="3302831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81767" y="378909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26364" y="463046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44743" y="4947185"/>
            <a:ext cx="666911" cy="269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보기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834798" y="463046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244743" y="5542345"/>
            <a:ext cx="666911" cy="26942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보기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26364" y="5266318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834798" y="5307611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1845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비밀번호 변경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92638" y="2546402"/>
            <a:ext cx="5003362" cy="3950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latin typeface="맑은 고딕"/>
              </a:rPr>
              <a:t>&lt;</a:t>
            </a:r>
            <a:r>
              <a:rPr lang="ko-KR" altLang="en-US" sz="2000" b="1">
                <a:latin typeface="맑은 고딕"/>
              </a:rPr>
              <a:t> 비밀번호 변경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522676" y="1924348"/>
            <a:ext cx="1094699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09686" y="1924348"/>
            <a:ext cx="751096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553094" y="1924348"/>
            <a:ext cx="1199973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294718" y="3353456"/>
          <a:ext cx="4599202" cy="1486776"/>
        </p:xfrm>
        <a:graphic>
          <a:graphicData uri="http://schemas.openxmlformats.org/drawingml/2006/table">
            <a:tbl>
              <a:tblPr firstRow="1" bandRow="1"/>
              <a:tblGrid>
                <a:gridCol w="1517185"/>
                <a:gridCol w="3082017"/>
              </a:tblGrid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현재 비밀번호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변경 비밀번호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559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 확인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5184252" y="5165972"/>
            <a:ext cx="751096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변경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048566" y="305830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48566" y="407019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24846" y="4887569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26869" y="2521030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현재 비밀번호가</a:t>
            </a:r>
            <a:endParaRPr lang="en-US" altLang="ko-KR" sz="1400"/>
          </a:p>
          <a:p>
            <a:pPr lvl="0" algn="ctr">
              <a:defRPr/>
            </a:pPr>
            <a:r>
              <a:rPr lang="ko-KR" altLang="en-US" sz="1400"/>
              <a:t>일치하지 않습니다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71" name="직사각형 70"/>
          <p:cNvSpPr/>
          <p:nvPr/>
        </p:nvSpPr>
        <p:spPr>
          <a:xfrm>
            <a:off x="8426869" y="3794895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비밀번호를 다시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확인해주세요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72" name="직사각형 71"/>
          <p:cNvSpPr/>
          <p:nvPr/>
        </p:nvSpPr>
        <p:spPr>
          <a:xfrm>
            <a:off x="8426869" y="5068759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비밀번호 변경이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완료되었습니다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73" name="타원 72"/>
          <p:cNvSpPr/>
          <p:nvPr/>
        </p:nvSpPr>
        <p:spPr>
          <a:xfrm>
            <a:off x="8175810" y="2296563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74" name="타원 73"/>
          <p:cNvSpPr/>
          <p:nvPr/>
        </p:nvSpPr>
        <p:spPr>
          <a:xfrm>
            <a:off x="8175810" y="3597166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75" name="타원 74"/>
          <p:cNvSpPr/>
          <p:nvPr/>
        </p:nvSpPr>
        <p:spPr>
          <a:xfrm>
            <a:off x="8175810" y="4897768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</a:t>
            </a:r>
            <a:endParaRPr lang="en-US" altLang="ko-KR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247302" y="3293210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9247302" y="4541731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247302" y="5864775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6034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계정탈퇴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092638" y="2546402"/>
            <a:ext cx="5003362" cy="3950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latin typeface="맑은 고딕"/>
              </a:rPr>
              <a:t>&lt;</a:t>
            </a:r>
            <a:r>
              <a:rPr lang="ko-KR" altLang="en-US" sz="2000" b="1">
                <a:latin typeface="맑은 고딕"/>
              </a:rPr>
              <a:t> 계정탈퇴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522676" y="1924348"/>
            <a:ext cx="1094699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로그아웃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09686" y="1924348"/>
            <a:ext cx="751096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홈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553094" y="1924348"/>
            <a:ext cx="1199973" cy="346058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72504" y="4259587"/>
            <a:ext cx="911748" cy="378902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회원탈퇴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894243" y="407019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223089" y="3271106"/>
          <a:ext cx="3961163" cy="367137"/>
        </p:xfrm>
        <a:graphic>
          <a:graphicData uri="http://schemas.openxmlformats.org/drawingml/2006/table">
            <a:tbl>
              <a:tblPr firstRow="1" bandRow="1"/>
              <a:tblGrid>
                <a:gridCol w="1224080"/>
                <a:gridCol w="2129227"/>
                <a:gridCol w="607856"/>
              </a:tblGrid>
              <a:tr h="36713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비밀번호</a:t>
                      </a:r>
                      <a:endParaRPr lang="en-US" sz="1400" b="1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endParaRPr lang="en-US" altLang="ko-KR" sz="1400" b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타원 76"/>
          <p:cNvSpPr/>
          <p:nvPr/>
        </p:nvSpPr>
        <p:spPr>
          <a:xfrm>
            <a:off x="976937" y="2977568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46486" y="3529024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1223089" y="3754740"/>
            <a:ext cx="3930431" cy="2874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 b="1">
                <a:solidFill>
                  <a:srgbClr val="ff0000"/>
                </a:solidFill>
                <a:latin typeface="맑은 고딕"/>
              </a:rPr>
              <a:t>계정 탈퇴 시 복구가 불가능합니다</a:t>
            </a:r>
            <a:r>
              <a:rPr lang="en-US" altLang="ko-KR" sz="1300" b="1">
                <a:solidFill>
                  <a:srgbClr val="ff0000"/>
                </a:solidFill>
                <a:latin typeface="맑은 고딕"/>
              </a:rPr>
              <a:t>.</a:t>
            </a:r>
            <a:endParaRPr lang="en-US" altLang="ko-KR" sz="1300" b="1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962097" y="2777117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비밀번호가 일치하지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않습니다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82529" y="3505784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62097" y="4126563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정말 탈퇴하시겠습니까</a:t>
            </a:r>
            <a:r>
              <a:rPr lang="en-US" altLang="ko-KR" sz="1400"/>
              <a:t>?</a:t>
            </a:r>
            <a:endParaRPr lang="en-US" altLang="ko-KR" sz="14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2530" y="4903750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62097" y="5310436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탈퇴가 완료되었습니다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782530" y="6069481"/>
            <a:ext cx="740146" cy="22571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확인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711039" y="2522261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87" name="타원 86"/>
          <p:cNvSpPr/>
          <p:nvPr/>
        </p:nvSpPr>
        <p:spPr>
          <a:xfrm>
            <a:off x="6711040" y="3916349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88" name="타원 87"/>
          <p:cNvSpPr/>
          <p:nvPr/>
        </p:nvSpPr>
        <p:spPr>
          <a:xfrm>
            <a:off x="6711038" y="5129466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308720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b="1"/>
              <a:t>기대효과 </a:t>
            </a: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en-US" altLang="ko-KR" b="1"/>
              <a:t>INNO</a:t>
            </a:r>
            <a:r>
              <a:rPr lang="ko-KR" altLang="en-US" b="1"/>
              <a:t> </a:t>
            </a:r>
            <a:r>
              <a:rPr lang="en-US" altLang="ko-KR" b="1"/>
              <a:t>가 만들어갈 변화</a:t>
            </a:r>
            <a:endParaRPr lang="en-US" altLang="ko-KR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520030"/>
            <a:ext cx="9243258" cy="3084680"/>
          </a:xfrm>
        </p:spPr>
        <p:txBody>
          <a:bodyPr/>
          <a:p>
            <a:pPr lvl="0">
              <a:defRPr/>
            </a:pPr>
            <a:r>
              <a:rPr lang="ko-KR" altLang="en-US" sz="2500"/>
              <a:t>감정 표현의 자유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감성적인 자기관리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음악과 감정의 연결 → 몰입도 향상</a:t>
            </a: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73168882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9445784" y="2387651"/>
            <a:ext cx="2567831" cy="2490519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445570" y="2387651"/>
            <a:ext cx="2567831" cy="2490519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endParaRPr lang="ko-KR" altLang="en-US">
              <a:solidFill>
                <a:schemeClr val="lt1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9628" y="258215"/>
            <a:ext cx="10972798" cy="1143000"/>
          </a:xfrm>
        </p:spPr>
        <p:txBody>
          <a:bodyPr/>
          <a:p>
            <a:pPr lvl="0" algn="l">
              <a:defRPr/>
            </a:pPr>
            <a:r>
              <a:rPr lang="ko-KR" altLang="en-US" b="1"/>
              <a:t>기획개요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259628" y="2387651"/>
            <a:ext cx="5167083" cy="28338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endParaRPr lang="ko-KR" altLang="en-US" b="1">
              <a:latin typeface="맑은 고딕"/>
            </a:endParaRPr>
          </a:p>
          <a:p>
            <a:pPr lvl="0" algn="ctr">
              <a:defRPr/>
            </a:pPr>
            <a:endParaRPr lang="ko-KR" altLang="en-US" b="1">
              <a:latin typeface="맑은 고딕"/>
            </a:endParaRPr>
          </a:p>
          <a:p>
            <a:pPr lvl="0" algn="ctr">
              <a:defRPr/>
            </a:pPr>
            <a:r>
              <a:rPr lang="ko-KR" altLang="en-US" b="1">
                <a:latin typeface="맑은 고딕"/>
              </a:rPr>
              <a:t>어저께는 힘든 날 </a:t>
            </a:r>
            <a:endParaRPr lang="ko-KR" altLang="en-US" b="1">
              <a:latin typeface="맑은 고딕"/>
            </a:endParaRPr>
          </a:p>
          <a:p>
            <a:pPr lvl="0" algn="ctr">
              <a:defRPr/>
            </a:pPr>
            <a:r>
              <a:rPr lang="ko-KR" altLang="en-US" b="1">
                <a:latin typeface="맑은 고딕"/>
              </a:rPr>
              <a:t>어제는 기쁜 날</a:t>
            </a:r>
            <a:endParaRPr lang="ko-KR" altLang="en-US" b="1">
              <a:latin typeface="맑은 고딕"/>
            </a:endParaRPr>
          </a:p>
          <a:p>
            <a:pPr lvl="0" algn="ctr">
              <a:defRPr/>
            </a:pPr>
            <a:r>
              <a:rPr lang="ko-KR" altLang="en-US" b="1">
                <a:latin typeface="맑은 고딕"/>
              </a:rPr>
              <a:t>오늘은 내 감정을 나누고 싶은 날</a:t>
            </a:r>
            <a:endParaRPr lang="ko-KR" altLang="en-US" b="1">
              <a:latin typeface="맑은 고딕"/>
            </a:endParaRPr>
          </a:p>
          <a:p>
            <a:pPr lvl="0" algn="ctr">
              <a:defRPr/>
            </a:pPr>
            <a:endParaRPr lang="ko-KR" altLang="en-US" b="1">
              <a:latin typeface="맑은 고딕"/>
            </a:endParaRPr>
          </a:p>
          <a:p>
            <a:pPr lvl="0" algn="ctr">
              <a:defRPr/>
            </a:pPr>
            <a:r>
              <a:rPr lang="ko-KR" altLang="en-US" b="1">
                <a:latin typeface="맑은 고딕"/>
              </a:rPr>
              <a:t>당신에게 오늘은</a:t>
            </a:r>
            <a:r>
              <a:rPr lang="en-US" altLang="ko-KR" b="1">
                <a:latin typeface="맑은 고딕"/>
              </a:rPr>
              <a:t>,</a:t>
            </a:r>
            <a:r>
              <a:rPr lang="ko-KR" altLang="en-US" b="1">
                <a:latin typeface="맑은 고딕"/>
              </a:rPr>
              <a:t> 어제는 어떤 날이였나요</a:t>
            </a:r>
            <a:r>
              <a:rPr lang="en-US" altLang="ko-KR" b="1">
                <a:latin typeface="맑은 고딕"/>
              </a:rPr>
              <a:t>?</a:t>
            </a:r>
            <a:endParaRPr lang="en-US" altLang="ko-KR" b="1">
              <a:latin typeface="맑은 고딕"/>
            </a:endParaRPr>
          </a:p>
          <a:p>
            <a:pPr lvl="0" algn="ctr">
              <a:defRPr/>
            </a:pPr>
            <a:endParaRPr lang="en-US" altLang="ko-KR" b="1">
              <a:latin typeface="맑은 고딕"/>
            </a:endParaRPr>
          </a:p>
          <a:p>
            <a:pPr lvl="0" algn="ctr">
              <a:defRPr/>
            </a:pPr>
            <a:endParaRPr lang="ko-KR" altLang="en-US">
              <a:latin typeface="맑은 고딕"/>
            </a:endParaRPr>
          </a:p>
          <a:p>
            <a:pPr lvl="0"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7259408" y="3178847"/>
            <a:ext cx="4932592" cy="9081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맑은 고딕"/>
              </a:rPr>
              <a:t>무드에 맞는 음악을 서치</a:t>
            </a:r>
            <a:endParaRPr lang="ko-KR" altLang="en-US" b="1">
              <a:latin typeface="맑은 고딕"/>
            </a:endParaRPr>
          </a:p>
          <a:p>
            <a:pPr lvl="0" algn="ctr">
              <a:defRPr/>
            </a:pPr>
            <a:r>
              <a:rPr lang="ko-KR" altLang="en-US" b="1">
                <a:latin typeface="맑은 고딕"/>
              </a:rPr>
              <a:t>감정을 기록</a:t>
            </a:r>
            <a:endParaRPr lang="ko-KR" altLang="en-US" b="1">
              <a:latin typeface="맑은 고딕"/>
            </a:endParaRPr>
          </a:p>
          <a:p>
            <a:pPr lvl="0" algn="ctr">
              <a:defRPr/>
            </a:pPr>
            <a:r>
              <a:rPr lang="ko-KR" altLang="en-US" b="1">
                <a:latin typeface="맑은 고딕"/>
              </a:rPr>
              <a:t>나만의 플레이리스트를 만들고 공유</a:t>
            </a:r>
            <a:endParaRPr lang="ko-KR" altLang="en-US" b="1">
              <a:latin typeface="맑은 고딕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60179" y="3178847"/>
            <a:ext cx="1671642" cy="805482"/>
          </a:xfrm>
          <a:prstGeom prst="rightArrow">
            <a:avLst>
              <a:gd name="adj1" fmla="val 54882"/>
              <a:gd name="adj2" fmla="val 5861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255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9569979" y="1929192"/>
            <a:ext cx="3062134" cy="2999615"/>
          </a:xfrm>
          <a:prstGeom prst="ellips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감정 트래킹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37791" y="1929192"/>
            <a:ext cx="3029289" cy="2999614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감정별 </a:t>
            </a:r>
            <a:r>
              <a:rPr lang="en-US" altLang="ko-KR" b="1">
                <a:solidFill>
                  <a:schemeClr val="tx1"/>
                </a:solidFill>
                <a:effectLst/>
              </a:rPr>
              <a:t>playlist</a:t>
            </a:r>
            <a:endParaRPr lang="en-US" altLang="ko-KR" b="1">
              <a:solidFill>
                <a:schemeClr val="tx1"/>
              </a:solidFill>
              <a:effectLst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20361" y="1929192"/>
            <a:ext cx="2942125" cy="2999615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감정 일기 </a:t>
            </a:r>
            <a:endParaRPr lang="en-US" altLang="ko-KR" b="1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lt1"/>
              </a:buClr>
              <a:buNone/>
              <a:defRPr/>
            </a:pPr>
            <a:r>
              <a:rPr lang="en-US" altLang="ko-KR" b="1">
                <a:solidFill>
                  <a:schemeClr val="tx1"/>
                </a:solidFill>
                <a:effectLst/>
              </a:rPr>
              <a:t>/</a:t>
            </a:r>
            <a:r>
              <a:rPr lang="ko-KR" altLang="en-US" b="1">
                <a:solidFill>
                  <a:schemeClr val="tx1"/>
                </a:solidFill>
                <a:effectLst/>
              </a:rPr>
              <a:t> 음악기록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09563" y="1929192"/>
            <a:ext cx="3062134" cy="2999615"/>
          </a:xfrm>
          <a:prstGeom prst="ellips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감정 선택  후</a:t>
            </a:r>
            <a:endParaRPr lang="ko-KR" altLang="en-US" b="1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감정</a:t>
            </a:r>
            <a:r>
              <a:rPr lang="en-US" altLang="ko-KR" b="1">
                <a:solidFill>
                  <a:schemeClr val="tx1"/>
                </a:solidFill>
                <a:effectLst/>
              </a:rPr>
              <a:t> </a:t>
            </a:r>
            <a:r>
              <a:rPr lang="ko-KR" altLang="en-US" b="1">
                <a:solidFill>
                  <a:schemeClr val="tx1"/>
                </a:solidFill>
                <a:effectLst/>
              </a:rPr>
              <a:t>기반 </a:t>
            </a:r>
            <a:endParaRPr lang="ko-KR" altLang="en-US" b="1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음악 추천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7" name="타원 6"/>
          <p:cNvSpPr/>
          <p:nvPr/>
        </p:nvSpPr>
        <p:spPr>
          <a:xfrm>
            <a:off x="-328447" y="1929193"/>
            <a:ext cx="3209936" cy="2999614"/>
          </a:xfrm>
          <a:prstGeom prst="ellips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lt1"/>
              </a:buClr>
              <a:buNone/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좋아하는 장르 선택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259628" y="258215"/>
            <a:ext cx="10972798" cy="1143000"/>
          </a:xfrm>
        </p:spPr>
        <p:txBody>
          <a:bodyPr/>
          <a:p>
            <a:pPr lvl="0" algn="l">
              <a:defRPr/>
            </a:pPr>
            <a:r>
              <a:rPr lang="ko-KR" altLang="en-US" b="1"/>
              <a:t>주요기능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9452295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59628" y="3429000"/>
            <a:ext cx="1892467" cy="1102895"/>
          </a:xfrm>
          <a:prstGeom prst="roundRect">
            <a:avLst>
              <a:gd name="adj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/>
              </a:rPr>
              <a:t>회원가입</a:t>
            </a:r>
            <a:endParaRPr lang="ko-KR" altLang="en-US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259628" y="258215"/>
            <a:ext cx="10972798" cy="1143000"/>
          </a:xfrm>
        </p:spPr>
        <p:txBody>
          <a:bodyPr/>
          <a:p>
            <a:pPr lvl="0" algn="l">
              <a:defRPr/>
            </a:pPr>
            <a:r>
              <a:rPr lang="ko-KR" altLang="en-US" b="1"/>
              <a:t>서비스 흐름도 </a:t>
            </a:r>
            <a:r>
              <a:rPr lang="en-US" altLang="ko-KR" b="1"/>
              <a:t>/</a:t>
            </a:r>
            <a:r>
              <a:rPr lang="ko-KR" altLang="en-US" b="1"/>
              <a:t> 유저플로우</a:t>
            </a:r>
            <a:endParaRPr lang="ko-KR" altLang="en-US" b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6433" y="3429000"/>
            <a:ext cx="1892467" cy="1102895"/>
          </a:xfrm>
          <a:prstGeom prst="roundRect">
            <a:avLst>
              <a:gd name="adj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/>
              </a:rPr>
              <a:t>감정 선택</a:t>
            </a:r>
            <a:endParaRPr lang="ko-KR" altLang="en-US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33239" y="3429000"/>
            <a:ext cx="1892467" cy="1102895"/>
          </a:xfrm>
          <a:prstGeom prst="roundRect">
            <a:avLst>
              <a:gd name="adj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/>
              </a:rPr>
              <a:t>음악 추천</a:t>
            </a:r>
            <a:endParaRPr lang="ko-KR" altLang="en-US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70044" y="3429000"/>
            <a:ext cx="1892467" cy="1102895"/>
          </a:xfrm>
          <a:prstGeom prst="roundRect">
            <a:avLst>
              <a:gd name="adj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/>
              </a:rPr>
              <a:t>감정 기록</a:t>
            </a:r>
            <a:endParaRPr lang="ko-KR" altLang="en-US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006849" y="3429000"/>
            <a:ext cx="1892467" cy="1102895"/>
          </a:xfrm>
          <a:prstGeom prst="roundRect">
            <a:avLst>
              <a:gd name="adj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/>
              </a:rPr>
              <a:t>저장 </a:t>
            </a:r>
            <a:r>
              <a:rPr lang="en-US" altLang="ko-KR" b="1">
                <a:solidFill>
                  <a:schemeClr val="tx1"/>
                </a:solidFill>
                <a:latin typeface="맑은 고딕"/>
              </a:rPr>
              <a:t>OR</a:t>
            </a:r>
            <a:r>
              <a:rPr lang="ko-KR" altLang="en-US" b="1">
                <a:solidFill>
                  <a:schemeClr val="tx1"/>
                </a:solidFill>
                <a:latin typeface="맑은 고딕"/>
              </a:rPr>
              <a:t> 공유 </a:t>
            </a:r>
            <a:endParaRPr lang="ko-KR" altLang="en-US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017348" y="3767388"/>
            <a:ext cx="679085" cy="4261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454154" y="3767389"/>
            <a:ext cx="679085" cy="4261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6890959" y="3722700"/>
            <a:ext cx="679085" cy="4261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9327764" y="3722700"/>
            <a:ext cx="679085" cy="4261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1411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122097" y="342736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메인화면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22097" y="1784189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회원가입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r>
              <a:rPr lang="ko-KR" altLang="en-US" b="1">
                <a:solidFill>
                  <a:schemeClr val="tx1"/>
                </a:solidFill>
              </a:rPr>
              <a:t>로그인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55221" y="3163215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이노쉐어링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5825" y="4309254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오늘의 감정 작성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5825" y="3163215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감정 기록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37282" y="3163215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감정 트래킹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67514" y="3163215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마이페이지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제목 1"/>
          <p:cNvSpPr/>
          <p:nvPr/>
        </p:nvSpPr>
        <p:spPr>
          <a:xfrm>
            <a:off x="259628" y="258215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사이트맵</a:t>
            </a:r>
            <a:endPara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5221" y="4267622"/>
            <a:ext cx="2373038" cy="88796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이용자 게시판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825" y="5455294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음악과 함께 기록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55221" y="5455294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플레이리스트</a:t>
            </a:r>
            <a:endParaRPr lang="ko-KR" altLang="en-US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저장 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r>
              <a:rPr lang="ko-KR" altLang="en-US" b="1">
                <a:solidFill>
                  <a:schemeClr val="tx1"/>
                </a:solidFill>
              </a:rPr>
              <a:t> 공유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7282" y="4267622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달력 보기 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endParaRPr lang="en-US" altLang="ko-KR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통계 그래프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67514" y="4267622"/>
            <a:ext cx="2373038" cy="80469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내 기록 보기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67514" y="5284791"/>
            <a:ext cx="2373038" cy="975201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감정 설정 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endParaRPr lang="en-US" altLang="ko-KR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계정 설정 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endParaRPr lang="en-US" altLang="ko-KR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로그아웃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3" name="화살표 22"/>
          <p:cNvCxnSpPr>
            <a:stCxn id="6" idx="2"/>
            <a:endCxn id="7" idx="0"/>
          </p:cNvCxnSpPr>
          <p:nvPr/>
        </p:nvCxnSpPr>
        <p:spPr>
          <a:xfrm rot="16200000" flipH="1" flipV="1">
            <a:off x="5990239" y="1465811"/>
            <a:ext cx="636754" cy="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양방향 화살표 24"/>
          <p:cNvCxnSpPr>
            <a:stCxn id="7" idx="2"/>
            <a:endCxn id="10" idx="0"/>
          </p:cNvCxnSpPr>
          <p:nvPr/>
        </p:nvCxnSpPr>
        <p:spPr>
          <a:xfrm rot="5400000">
            <a:off x="3628318" y="482916"/>
            <a:ext cx="574325" cy="478627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양방향 화살표 25"/>
          <p:cNvCxnSpPr>
            <a:stCxn id="7" idx="2"/>
            <a:endCxn id="8" idx="0"/>
          </p:cNvCxnSpPr>
          <p:nvPr/>
        </p:nvCxnSpPr>
        <p:spPr>
          <a:xfrm rot="5400000">
            <a:off x="5188015" y="2042614"/>
            <a:ext cx="574327" cy="16668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양방향 화살표 26"/>
          <p:cNvCxnSpPr>
            <a:stCxn id="7" idx="2"/>
            <a:endCxn id="11" idx="0"/>
          </p:cNvCxnSpPr>
          <p:nvPr/>
        </p:nvCxnSpPr>
        <p:spPr>
          <a:xfrm rot="5400000" flipV="1">
            <a:off x="6779045" y="2118458"/>
            <a:ext cx="574328" cy="15151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양방향 화살표 27"/>
          <p:cNvCxnSpPr>
            <a:stCxn id="7" idx="2"/>
            <a:endCxn id="12" idx="0"/>
          </p:cNvCxnSpPr>
          <p:nvPr/>
        </p:nvCxnSpPr>
        <p:spPr>
          <a:xfrm rot="5400000" flipV="1">
            <a:off x="8094162" y="803344"/>
            <a:ext cx="574328" cy="4145414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화살표 28"/>
          <p:cNvCxnSpPr>
            <a:stCxn id="10" idx="2"/>
            <a:endCxn id="9" idx="0"/>
          </p:cNvCxnSpPr>
          <p:nvPr/>
        </p:nvCxnSpPr>
        <p:spPr>
          <a:xfrm rot="16200000" flipH="1">
            <a:off x="1351674" y="4138584"/>
            <a:ext cx="341341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>
            <a:stCxn id="9" idx="2"/>
            <a:endCxn id="17" idx="0"/>
          </p:cNvCxnSpPr>
          <p:nvPr/>
        </p:nvCxnSpPr>
        <p:spPr>
          <a:xfrm rot="16200000" flipH="1" flipV="1">
            <a:off x="1351674" y="5284624"/>
            <a:ext cx="341340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>
            <a:stCxn id="8" idx="2"/>
            <a:endCxn id="15" idx="0"/>
          </p:cNvCxnSpPr>
          <p:nvPr/>
        </p:nvCxnSpPr>
        <p:spPr>
          <a:xfrm rot="16200000" flipH="1">
            <a:off x="4491887" y="4117768"/>
            <a:ext cx="29970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>
            <a:stCxn id="15" idx="2"/>
            <a:endCxn id="18" idx="0"/>
          </p:cNvCxnSpPr>
          <p:nvPr/>
        </p:nvCxnSpPr>
        <p:spPr>
          <a:xfrm rot="16200000" flipH="1">
            <a:off x="4491887" y="5305440"/>
            <a:ext cx="29970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화살표 32"/>
          <p:cNvCxnSpPr>
            <a:stCxn id="11" idx="2"/>
            <a:endCxn id="19" idx="0"/>
          </p:cNvCxnSpPr>
          <p:nvPr/>
        </p:nvCxnSpPr>
        <p:spPr>
          <a:xfrm rot="16200000" flipH="1" flipV="1">
            <a:off x="7673948" y="4117767"/>
            <a:ext cx="299708" cy="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>
            <a:stCxn id="12" idx="2"/>
            <a:endCxn id="20" idx="0"/>
          </p:cNvCxnSpPr>
          <p:nvPr/>
        </p:nvCxnSpPr>
        <p:spPr>
          <a:xfrm rot="16200000" flipH="1">
            <a:off x="10304179" y="4117768"/>
            <a:ext cx="29970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>
            <a:stCxn id="20" idx="2"/>
            <a:endCxn id="21" idx="0"/>
          </p:cNvCxnSpPr>
          <p:nvPr/>
        </p:nvCxnSpPr>
        <p:spPr>
          <a:xfrm rot="16200000" flipH="1">
            <a:off x="10347798" y="5178556"/>
            <a:ext cx="212470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6372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15419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 b="1"/>
              <a:t>화면설계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5820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메인화면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034424" y="3068955"/>
            <a:ext cx="5845479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#MAKE_YOUR_OWN_INNER_CORE_WITH_US</a:t>
            </a:r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784930">
            <a:off x="3566756" y="3586681"/>
            <a:ext cx="1491981" cy="26534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6890" y="3583424"/>
            <a:ext cx="1498218" cy="26599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27454" y="3559479"/>
            <a:ext cx="1508106" cy="268391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704475" y="549785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감정기록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35536" y="5497851"/>
            <a:ext cx="1320928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이노쉐어링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01472" y="5497851"/>
            <a:ext cx="1360071" cy="559851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감정 트래킹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6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로그인 </a:t>
            </a:r>
            <a:endParaRPr lang="en-US" altLang="ko-KR" sz="13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 b="1">
                <a:solidFill>
                  <a:schemeClr val="tx1"/>
                </a:solidFill>
              </a:rPr>
              <a:t>/</a:t>
            </a:r>
            <a:r>
              <a:rPr lang="ko-KR" altLang="en-US" sz="1300" b="1">
                <a:solidFill>
                  <a:schemeClr val="tx1"/>
                </a:solidFill>
              </a:rPr>
              <a:t> 회원가입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14073" y="4404957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/>
              <a:t>로그인 후 이용가능합니다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9" name="타원 28"/>
          <p:cNvSpPr/>
          <p:nvPr/>
        </p:nvSpPr>
        <p:spPr>
          <a:xfrm>
            <a:off x="9171042" y="4155118"/>
            <a:ext cx="502116" cy="49967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78858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b="1"/>
              <a:t>로그인</a:t>
            </a:r>
            <a:endParaRPr lang="ko-KR" altLang="en-US" b="1"/>
          </a:p>
        </p:txBody>
      </p:sp>
      <p:sp>
        <p:nvSpPr>
          <p:cNvPr id="4" name="가로 글상자 3"/>
          <p:cNvSpPr txBox="1"/>
          <p:nvPr/>
        </p:nvSpPr>
        <p:spPr>
          <a:xfrm>
            <a:off x="5935348" y="1288386"/>
            <a:ext cx="7364054" cy="909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40035" y="2198370"/>
            <a:ext cx="1905000" cy="8477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맑은 고딕"/>
              </a:rPr>
              <a:t>INNO</a:t>
            </a:r>
            <a:endParaRPr lang="en-US" altLang="ko-KR" sz="5000" b="1">
              <a:latin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63" y="1288386"/>
            <a:ext cx="11132343" cy="5298281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선 7"/>
          <p:cNvCxnSpPr/>
          <p:nvPr/>
        </p:nvCxnSpPr>
        <p:spPr>
          <a:xfrm>
            <a:off x="726364" y="1743378"/>
            <a:ext cx="1113234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11341142" y="1221460"/>
            <a:ext cx="482510" cy="521917"/>
          </a:xfrm>
          <a:prstGeom prst="mathMultiply">
            <a:avLst>
              <a:gd name="adj1" fmla="val 11367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034424" y="3068955"/>
            <a:ext cx="5845479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#MAKE_YOUR_OWN_INNER_CORE_WITH_US</a:t>
            </a:r>
            <a:endParaRPr lang="en-US" altLang="ko-KR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4424" y="5497851"/>
            <a:ext cx="1049856" cy="444814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회원가입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35536" y="5497851"/>
            <a:ext cx="1160193" cy="444814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이메일 찾기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46984" y="5497851"/>
            <a:ext cx="1324353" cy="444814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비밀번호 찾기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64887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로그인 </a:t>
            </a:r>
            <a:endParaRPr lang="en-US" altLang="ko-KR" sz="13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 b="1">
                <a:solidFill>
                  <a:schemeClr val="tx1"/>
                </a:solidFill>
              </a:rPr>
              <a:t>/</a:t>
            </a:r>
            <a:r>
              <a:rPr lang="ko-KR" altLang="en-US" sz="1300" b="1">
                <a:solidFill>
                  <a:schemeClr val="tx1"/>
                </a:solidFill>
              </a:rPr>
              <a:t> 회원가입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8540" y="1967311"/>
            <a:ext cx="1216544" cy="5519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마이페이지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19478" y="4754576"/>
            <a:ext cx="999459" cy="39957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로그인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96270" y="4254658"/>
            <a:ext cx="2522667" cy="268601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96270" y="3754740"/>
            <a:ext cx="2522667" cy="268601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25400"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 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4559353" y="3754740"/>
            <a:ext cx="1059656" cy="5391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 b="1"/>
              <a:t>E-mail</a:t>
            </a:r>
            <a:endParaRPr lang="en-US" altLang="ko-KR" sz="1500" b="1"/>
          </a:p>
          <a:p>
            <a:pPr lvl="0">
              <a:defRPr/>
            </a:pPr>
            <a:endParaRPr lang="ko-KR" altLang="en-US" sz="1500" b="1"/>
          </a:p>
        </p:txBody>
      </p:sp>
      <p:sp>
        <p:nvSpPr>
          <p:cNvPr id="30" name="가로 글상자 29"/>
          <p:cNvSpPr txBox="1"/>
          <p:nvPr/>
        </p:nvSpPr>
        <p:spPr>
          <a:xfrm>
            <a:off x="4559353" y="4251006"/>
            <a:ext cx="1059656" cy="544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 b="1"/>
              <a:t>Password</a:t>
            </a:r>
            <a:endParaRPr lang="en-US" altLang="ko-KR" sz="1500" b="1"/>
          </a:p>
          <a:p>
            <a:pPr lvl="0">
              <a:defRPr/>
            </a:pPr>
            <a:endParaRPr lang="ko-KR" altLang="en-US" sz="1500" b="1"/>
          </a:p>
        </p:txBody>
      </p:sp>
      <p:sp>
        <p:nvSpPr>
          <p:cNvPr id="31" name="타원 30"/>
          <p:cNvSpPr/>
          <p:nvPr/>
        </p:nvSpPr>
        <p:spPr>
          <a:xfrm>
            <a:off x="3884593" y="3572873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752732" y="4534880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88273" y="5154146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89384" y="5121252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52732" y="5154146"/>
            <a:ext cx="492303" cy="451432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99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588</ep:Words>
  <ep:PresentationFormat>화면 슬라이드 쇼(4:3)</ep:PresentationFormat>
  <ep:Paragraphs>470</ep:Paragraphs>
  <ep:Slides>27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한컴오피스</vt:lpstr>
      <vt:lpstr>INNO</vt:lpstr>
      <vt:lpstr>목차</vt:lpstr>
      <vt:lpstr>기획개요</vt:lpstr>
      <vt:lpstr>주요기능</vt:lpstr>
      <vt:lpstr>서비스 흐름도 / 유저플로우</vt:lpstr>
      <vt:lpstr>슬라이드 6</vt:lpstr>
      <vt:lpstr>화면설계</vt:lpstr>
      <vt:lpstr>메인화면</vt:lpstr>
      <vt:lpstr>로그인</vt:lpstr>
      <vt:lpstr>회원가입</vt:lpstr>
      <vt:lpstr>회원가입2</vt:lpstr>
      <vt:lpstr>회원가입3</vt:lpstr>
      <vt:lpstr>이메일 찾기1</vt:lpstr>
      <vt:lpstr>이메일 찾기2</vt:lpstr>
      <vt:lpstr>비밀번호 찾기1</vt:lpstr>
      <vt:lpstr>비밀번호 찾기2</vt:lpstr>
      <vt:lpstr>비밀번호 찾기2</vt:lpstr>
      <vt:lpstr>로그인 후 메인화면</vt:lpstr>
      <vt:lpstr>감정기록 페이지1</vt:lpstr>
      <vt:lpstr>감정기록 페이지2</vt:lpstr>
      <vt:lpstr>이노쉐어링 페이지1</vt:lpstr>
      <vt:lpstr>이노쉐어링 페이지2</vt:lpstr>
      <vt:lpstr>감정 트래킹 페이지</vt:lpstr>
      <vt:lpstr>마이페이지</vt:lpstr>
      <vt:lpstr>비밀번호 변경</vt:lpstr>
      <vt:lpstr>계정탈퇴</vt:lpstr>
      <vt:lpstr>기대효과 - INNO 가 만들어갈 변화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2025-04-24T18:00:30.126</dcterms:created>
  <dc:creator>jeonq</dc:creator>
  <cp:lastModifiedBy>jeonq</cp:lastModifiedBy>
  <dcterms:modified xsi:type="dcterms:W3CDTF">2025-04-25T03:05:12.744</dcterms:modified>
  <cp:revision>37</cp:revision>
  <dc:title>INNO</dc:title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