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Oswald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35" Type="http://schemas.openxmlformats.org/officeDocument/2006/relationships/font" Target="fonts/Comfortaa-bold.fntdata"/><Relationship Id="rId12" Type="http://schemas.openxmlformats.org/officeDocument/2006/relationships/slide" Target="slides/slide8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5" cy="642787"/>
            <a:chOff x="-42837" y="4443487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5" cy="642787"/>
            <a:chOff x="-42837" y="4443487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Shape 45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451" name="Shape 45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Shape 45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55" name="Shape 45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5" cy="642787"/>
            <a:chOff x="-42837" y="4443487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2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hyperlink" Target="http://www.ost.co.th/images/catalog_images/1439174509.jp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Thailand Registered Vehicle</a:t>
            </a:r>
          </a:p>
        </p:txBody>
      </p:sp>
      <p:sp>
        <p:nvSpPr>
          <p:cNvPr id="462" name="Shape 462"/>
          <p:cNvSpPr txBox="1"/>
          <p:nvPr>
            <p:ph idx="4294967295" type="subTitle"/>
          </p:nvPr>
        </p:nvSpPr>
        <p:spPr>
          <a:xfrm>
            <a:off x="621850" y="444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By HeHexD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254000" y="4861250"/>
            <a:ext cx="6068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 Fork us at https://github.com/sagelga/PSIT_Project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9500"/>
            <a:ext cx="254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397275" y="-70550"/>
            <a:ext cx="748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-ป้ายรถโดยสารใดๆในภาคตะวันตก คิดจากกราฟ Western ที่มีอัตราส่วนของ Bus:Sedan เป็น 2.8%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2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172800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63072000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1.96%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-ป้ายรถโดยสารใดๆในภาคใต้ คิดจากกราฟ Southern ที่มีอัตราส่วนของ Bus:Sedan เป็น 3.6%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3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259200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94608000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2.91% 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199" y="2590737"/>
            <a:ext cx="2647800" cy="17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200" y="630412"/>
            <a:ext cx="2647799" cy="18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0" y="134050"/>
            <a:ext cx="914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>
                <a:solidFill>
                  <a:srgbClr val="00CEF6"/>
                </a:solidFill>
              </a:rPr>
              <a:t>สมมติว่าเราเพิ่งมาถึงป้ายรอรถประจำทางริมถนน</a:t>
            </a:r>
            <a:r>
              <a:rPr lang="en-GB" sz="2400">
                <a:solidFill>
                  <a:srgbClr val="00CEF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3158525" y="214600"/>
            <a:ext cx="2836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00CEF6"/>
                </a:solidFill>
                <a:latin typeface="Impact"/>
                <a:ea typeface="Impact"/>
                <a:cs typeface="Impact"/>
                <a:sym typeface="Impact"/>
              </a:rPr>
              <a:t>Result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361975" y="712212"/>
            <a:ext cx="53916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จะเห็นได้ว่าภาคที่มีโอกาสพบรถโดยสารมากเป็นอันดับ 1 คือ </a:t>
            </a: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</a:rPr>
              <a:t>ภาคกลาง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เพราะเป็นที่รวมศูนย์กลางความเจริญของประเทศ ลำดับ 2 คือ </a:t>
            </a: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</a:rPr>
              <a:t>ภาคใต้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เพราะมีเมืองหาดใหญ่ จังหวัดสงขลาที่รถโดยสารจะเป็นที่นิยมของภาคใต้ ลำดับที่ 3 คือส่วนภูมิภาค </a:t>
            </a: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</a:rPr>
              <a:t>ภาคอีสาน และภาคตะวันตก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	หรือการที่ภาคที่มีจังหวัดท่องเที่ยวก็มีอัตรส่วนของ Bus:Sedan น้อยเพราะว่าคนส่วนใหญ่นิยมใช้รถส่วนตัวหรือเป็นรถโดยสารที่ไม่ได้ขึ้นทะเบียนกับกรมขนส่ง  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61975" y="2382025"/>
            <a:ext cx="7785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</a:rPr>
              <a:t>สาเหตุ</a:t>
            </a:r>
          </a:p>
          <a:p>
            <a:pPr indent="0" lvl="0" marL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</a:rPr>
              <a:t>-การที่มีรถโดยสารน้อย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-เพราะอาชีพคนขับรถโดยสารอาจไม่เป็นที่นิยม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-เพื่อความสมดุลของปริมาณรถในถนน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-ผู้คนไม่ชอบความลำบากในการโดยสาร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-ความไม่ไว้วางใจการขึ้นรถโดยสาร </a:t>
            </a:r>
          </a:p>
          <a:p>
            <a:pPr indent="0" lvl="0" marL="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100">
                <a:solidFill>
                  <a:srgbClr val="FF0000"/>
                </a:solidFill>
                <a:highlight>
                  <a:srgbClr val="FFFFFF"/>
                </a:highlight>
              </a:rPr>
              <a:t>-การที่มีรถส่วนตัวมาก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-ความรักสบาย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-นโยบายรถคันแรกตั้งแต่ ปี พ.ศ. 2554 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-ไม่มีกฏหมายจำกัดอายุการใช้งานรถ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-ค่านิยมของการมีรถ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-รอรถไฟฟ้าสาธารณะที่กำลังสร้าง </a:t>
            </a: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37" y="1161375"/>
            <a:ext cx="3173010" cy="29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373150" y="386450"/>
            <a:ext cx="5203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000">
                <a:highlight>
                  <a:srgbClr val="FFFFFF"/>
                </a:highlight>
              </a:rPr>
              <a:t>5 ลำดับรถที่ถูกจดทะเบียนในประเทศไทยในปี 2016</a:t>
            </a:r>
            <a:r>
              <a:rPr lang="en-GB" sz="1000">
                <a:highlight>
                  <a:srgbClr val="FFFFFF"/>
                </a:highlight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000">
                <a:highlight>
                  <a:srgbClr val="FFFFFF"/>
                </a:highlight>
              </a:rPr>
              <a:t> </a:t>
            </a: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000">
                <a:highlight>
                  <a:srgbClr val="FFFFFF"/>
                </a:highlight>
              </a:rPr>
              <a:t>เป็นที่แน่นอนว่ากรุงเทพมีรถที่ถูกจดทะเบียนมากที่สุดเพราะมีการคมนาคมที่คับคั่ง มีถนนมากมายหลายเส้นทำให้เหมาะแก่การมีรถในครอบครอง รองลงมาเป็นภาคตะวันออกและภาคตะวันออกเฉียงเหนือ อาจเป็นเพราะสภาพภูมิประเทศที่เป็นที่ราบสูงสลับหุบเขา ทำให้ต้องใช้รถในการเดินทางเป็นส่วนมาก และรถส่วนมากที่นิยมจดทะเบียนอันดับ 1 คือรถจักรยานยนต์ อันดับ 2 คือรถส่วนตัว อันดับ 3 คือรถตู้และรถ Pic Up การที่มีรถจักรยานยนต์เป็นจำนวนมากมีสาเหตุจากราคาที่ถูกที่สุดในบรรดารถทั้งหมด ส่วนที่เหลือมีจุดประสงค์เพื่อความสะดวกสะบายหรือเพื่อใช้ในธุรกิจ</a:t>
            </a:r>
            <a:r>
              <a:rPr lang="en-GB" sz="1100"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4462200" y="3963275"/>
            <a:ext cx="272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ภาคที่มีการจดทะเบียนรถมากที่สุดในปี 2016</a:t>
            </a:r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100" y="2139324"/>
            <a:ext cx="2621049" cy="24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7" y="63500"/>
            <a:ext cx="3471325" cy="34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I  5  3  Whole Kingdom  Perce  Northern  North  Eastern  t ot se  Central  a  .•motp cycl  Bangkok  Western  Southern " id="552" name="Shape 552"/>
          <p:cNvPicPr preferRelativeResize="0"/>
          <p:nvPr/>
        </p:nvPicPr>
        <p:blipFill rotWithShape="1">
          <a:blip r:embed="rId3">
            <a:alphaModFix/>
          </a:blip>
          <a:srcRect b="8657" l="10187" r="8768" t="8814"/>
          <a:stretch/>
        </p:blipFill>
        <p:spPr>
          <a:xfrm>
            <a:off x="621362" y="476300"/>
            <a:ext cx="7901275" cy="43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3072000" y="0"/>
            <a:ext cx="300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100">
                <a:highlight>
                  <a:srgbClr val="FFFFFF"/>
                </a:highlight>
              </a:rPr>
              <a:t>อัตราส่วนของรถส่วนตัวกับรถจักรยานยนต์</a:t>
            </a:r>
            <a:r>
              <a:rPr lang="en-GB" sz="1100"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8" name="Shape 558"/>
          <p:cNvPicPr preferRelativeResize="0"/>
          <p:nvPr/>
        </p:nvPicPr>
        <p:blipFill rotWithShape="1">
          <a:blip r:embed="rId3">
            <a:alphaModFix/>
          </a:blip>
          <a:srcRect b="9099" l="0" r="0" t="0"/>
          <a:stretch/>
        </p:blipFill>
        <p:spPr>
          <a:xfrm>
            <a:off x="5523900" y="152400"/>
            <a:ext cx="3152174" cy="4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637075" y="1824025"/>
            <a:ext cx="44262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</a:rPr>
              <a:t>กรุงเทพและภาคกลางมีถนนมากมายจึงทำให้เหมาะกับการใช้รถจักรยานยนต์ แต่ภาคตะวันตกมีอัตรส่วนของรถส่วนตัวกับรถจักรยานยนต์มากที่สุดเพราะสภาพภูมิประเทศอยู่ติดกับฝั่นเมียนมาร์เป็นทางตรงยาวดังรูป 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จึงเหมาะแก่การใช้รถส่วนตัวมากกว่ารถจักรยานยนต์ในการเดินทางที่ไกล และภาคตะวันออกเฉียงเหนือที่มีอัตรส่วนของรถส่วนตัวกับรถจักรยานยนต์มากเป็นอันดับสองเพราะสภาพภูมิประเทศที่เป็นที่ราบสูงสลับหุบเขาทำให้รถส่วนตัวเหมาะแก่การใช้ในการเดินทางมากกว่า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321875" y="4607025"/>
            <a:ext cx="4995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รูปจาก </a:t>
            </a:r>
            <a:r>
              <a:rPr lang="en-GB" sz="800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http://www.ost.co.th/images/catalog_images/1439174509.jpg</a:t>
            </a: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4294967295" type="title"/>
          </p:nvPr>
        </p:nvSpPr>
        <p:spPr>
          <a:xfrm>
            <a:off x="1073700" y="5557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543175" y="1482025"/>
            <a:ext cx="81546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จำนวนรถจดทะเบียน (สะสม) ณ วันที่ 31 กรกฎาคม 2559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https://data.go.th/DatasetDetail.aspx?id=cc706d99-011c-4926-b8a2-51e91e5dcab6&amp;AspxAutoDetectCookieSupport=1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1073700" y="274300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Members behind HeHexD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373950" y="1053350"/>
            <a:ext cx="8770200" cy="19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1.Kunanon Srisuntiroj 		ID 59070022		@sagelga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2.Thinnaphob Chaiyakhet 	ID 59070058	    	@singleearkportraitphotography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3.Napasin Hongngern		ID 59070084		@tiltgod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4.Pawin Thamroungthong	ID 59070095		@Closesun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ctrTitle"/>
          </p:nvPr>
        </p:nvSpPr>
        <p:spPr>
          <a:xfrm>
            <a:off x="818450" y="3363425"/>
            <a:ext cx="7639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Thanks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73700" y="0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this one?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11425" y="979075"/>
            <a:ext cx="76113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algn="just"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GB">
                <a:solidFill>
                  <a:srgbClr val="FF0000"/>
                </a:solidFill>
              </a:rPr>
              <a:t>เฮ้อ เมื่อไหร่จะได้กลับบ้านสักทีนะ หมาแมวรอจะแย่ละ</a:t>
            </a:r>
            <a:r>
              <a:rPr b="1"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GB">
                <a:solidFill>
                  <a:srgbClr val="FF0000"/>
                </a:solidFill>
              </a:rPr>
              <a:t>ตกลงมันไม่มีรถสายนี้กันหรือไงหะ</a:t>
            </a:r>
            <a:r>
              <a:rPr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GB">
                <a:solidFill>
                  <a:schemeClr val="dk1"/>
                </a:solidFill>
              </a:rPr>
              <a:t>หรือ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GB">
                <a:solidFill>
                  <a:schemeClr val="dk1"/>
                </a:solidFill>
              </a:rPr>
              <a:t>พอจะขึ้นก็ไม่มา พอไม่ขึ้นนี้มีเพียบเลย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 </a:t>
            </a:r>
            <a:r>
              <a:rPr lang="en-GB">
                <a:solidFill>
                  <a:schemeClr val="dk1"/>
                </a:solidFill>
              </a:rPr>
              <a:t>ผู้คนไม่น้อยที่ต้องอาศัยรถโดยสารประเภทต่างๆคงมีความคิดเช่นนี้ในระหว่างรอรถโดยสารที่จะกลับบ้านหรือเดินทางไปที่ต่างๆ แน่นอน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chemeClr val="dk1"/>
                </a:solidFill>
              </a:rPr>
              <a:t>ถ้าถนนมี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GB">
                <a:solidFill>
                  <a:schemeClr val="dk1"/>
                </a:solidFill>
              </a:rPr>
              <a:t>เลน แต่มีเลนของรถประจำทางแค่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GB">
                <a:solidFill>
                  <a:schemeClr val="dk1"/>
                </a:solidFill>
              </a:rPr>
              <a:t>เลน คิดเป็น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25 % </a:t>
            </a:r>
            <a:r>
              <a:rPr lang="en-GB">
                <a:solidFill>
                  <a:schemeClr val="dk1"/>
                </a:solidFill>
              </a:rPr>
              <a:t>ของถนน ถ้าสมมุติว่ามีรถทุกประเภทวิ่งอยู่ตลอดเวลา อัตรส่วนของรถจะต้องตรงกับอัตราส่วนของเลนในถนนไม่ใช่หรือไงกัน ถึงแม้จะมี application ต่างๆที่เกี่ยวกับรถประจำทางในกรุงเทพไม่ว่าจะให้ข้อมูลสายของรถประจำทางหรือเวลาออกจากท่า แต่ก็ไม่อาจทราบถึงปริยังเป็นปริศนากันอยู่ทุกว่าดวงจะไม่เจอหรือว่ามันมีน้อยจริงๆ แม้แต่สวรรค์ก็ไม่อาจทราบได้ เรามีรถที่จดทะเบียนในประเทศไทยเท่าไหร่กันแน่ มันช่างเยอะแยะเหลือกเกินทั้งที่บางทีบางบ้านจอดรถได้แค่คันเดียว หรือทำไมเวลาที่ไปเที่ยวต่างจังหวัดถึงพบ</a:t>
            </a:r>
            <a:r>
              <a:rPr b="1" lang="en-GB">
                <a:solidFill>
                  <a:srgbClr val="1155CC"/>
                </a:solidFill>
              </a:rPr>
              <a:t>รถส่วนตัวแบบ 4 ล้อ มากกว่ารถจักรยานยนต์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เราจึงนำมาเป็นหัวข้อในการทำ data analysis </a:t>
            </a:r>
            <a:r>
              <a:rPr lang="en-GB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-25" y="-35275"/>
            <a:ext cx="91440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ปริมาณรถโดยรวม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5725"/>
            <a:ext cx="3879150" cy="33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625" y="770775"/>
            <a:ext cx="4237053" cy="3323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-25" y="541875"/>
            <a:ext cx="9144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100">
                <a:solidFill>
                  <a:srgbClr val="3D85C6"/>
                </a:solidFill>
              </a:rPr>
              <a:t>ปริมาณรถจดทะเบียน ทุกประเภท ในปี 2559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800"/>
            <a:ext cx="3793989" cy="3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00" y="868200"/>
            <a:ext cx="4318100" cy="34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>
            <p:ph type="title"/>
          </p:nvPr>
        </p:nvSpPr>
        <p:spPr>
          <a:xfrm>
            <a:off x="-25" y="-35275"/>
            <a:ext cx="91440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ปริมาณรถโดยรวม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-25" y="541875"/>
            <a:ext cx="9144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3D85C6"/>
                </a:solidFill>
              </a:rPr>
              <a:t>ปริมาณรถจดทะเบียน ทุกประเภท ในปี 2559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4" y="781500"/>
            <a:ext cx="4196155" cy="36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324" y="868200"/>
            <a:ext cx="3835275" cy="35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>
            <p:ph type="title"/>
          </p:nvPr>
        </p:nvSpPr>
        <p:spPr>
          <a:xfrm>
            <a:off x="-25" y="-35275"/>
            <a:ext cx="91440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ปริมาณรถโดยรวม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-25" y="541875"/>
            <a:ext cx="9144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3D85C6"/>
                </a:solidFill>
              </a:rPr>
              <a:t>ปริมาณรถจดทะเบียน ทุกประเภท ในปี 2559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563300" y="583425"/>
            <a:ext cx="79668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" id="500" name="Shape 500"/>
          <p:cNvPicPr preferRelativeResize="0"/>
          <p:nvPr/>
        </p:nvPicPr>
        <p:blipFill rotWithShape="1">
          <a:blip r:embed="rId3">
            <a:alphaModFix/>
          </a:blip>
          <a:srcRect b="8139" l="8737" r="5263" t="6001"/>
          <a:stretch/>
        </p:blipFill>
        <p:spPr>
          <a:xfrm>
            <a:off x="719525" y="225800"/>
            <a:ext cx="3774849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01" name="Shape 501"/>
          <p:cNvPicPr preferRelativeResize="0"/>
          <p:nvPr/>
        </p:nvPicPr>
        <p:blipFill rotWithShape="1">
          <a:blip r:embed="rId4">
            <a:alphaModFix/>
          </a:blip>
          <a:srcRect b="8487" l="8742" r="7841" t="8462"/>
          <a:stretch/>
        </p:blipFill>
        <p:spPr>
          <a:xfrm>
            <a:off x="719525" y="2300100"/>
            <a:ext cx="3774849" cy="202648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5327875" y="1040625"/>
            <a:ext cx="325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</a:rPr>
              <a:t>เราได้จึงทำการเปรียบเทียบข้อมูลระหว่าง 2 ประเภท เพื่อหาข้อสรุป โดยเราเลือก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100">
                <a:highlight>
                  <a:srgbClr val="FFFFFF"/>
                </a:highlight>
              </a:rPr>
              <a:t>อัตราส่วนรถโดยสาร(Bus) ต่อ รถส่วนตัว(Sedan)</a:t>
            </a:r>
            <a:r>
              <a:rPr lang="en-GB" sz="1100"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โดยที่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Bus </a:t>
            </a:r>
            <a:r>
              <a:rPr lang="en-GB" sz="1100">
                <a:highlight>
                  <a:srgbClr val="FFFFFF"/>
                </a:highlight>
              </a:rPr>
              <a:t>หมายถึง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highlight>
                  <a:srgbClr val="FFFFFF"/>
                </a:highlight>
              </a:rPr>
              <a:t>รถโดยสารประเภทต่างๆ ที่จดทะเบียน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highlight>
                  <a:srgbClr val="FFFFFF"/>
                </a:highlight>
              </a:rPr>
              <a:t>ณ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highlight>
                  <a:srgbClr val="FFFFFF"/>
                </a:highlight>
              </a:rPr>
              <a:t>กรมการขนส่งทางบกเมื่อปี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2558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Sedan </a:t>
            </a:r>
            <a:r>
              <a:rPr lang="en-GB" sz="1100">
                <a:highlight>
                  <a:srgbClr val="FFFFFF"/>
                </a:highlight>
              </a:rPr>
              <a:t>หมายถึง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highlight>
                  <a:srgbClr val="FFFFFF"/>
                </a:highlight>
              </a:rPr>
              <a:t>รถยนต์ส่วนบุคคลประเภทต่างๆ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>
                <a:highlight>
                  <a:srgbClr val="FFFFFF"/>
                </a:highlight>
              </a:rPr>
              <a:t>ที่ขึ้นทะเบียนต่อกรมขนส่งในปี</a:t>
            </a: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2558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03" name="Shape 503"/>
          <p:cNvSpPr txBox="1"/>
          <p:nvPr>
            <p:ph type="title"/>
          </p:nvPr>
        </p:nvSpPr>
        <p:spPr>
          <a:xfrm>
            <a:off x="5327875" y="324825"/>
            <a:ext cx="38160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Make Data into 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370000" y="620950"/>
            <a:ext cx="7390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ถ้าอัตราส่วนของรถกับเวลาคงที่ใน 1 วินาที/1 วัน/1 เดือน/1 ปี แสดงว่าพอเราเดินมาถึงป้ายรอรถโดยสารประจำทางเราจะพว่า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-ป้ายรถโดยสารทั่วประเทศไทย มีอัตราส่วนของ Bus:Sedan เป็น 1.9%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1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86400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31536000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0.99%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-ป้ายรถโดยสารใดๆในกรุงเทพมหานคร มีอัตราส่วนของ Bus:Sedan เป็น 1.1%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1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86400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31536000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0.99% 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0" y="134050"/>
            <a:ext cx="914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>
                <a:solidFill>
                  <a:srgbClr val="00CEF6"/>
                </a:solidFill>
              </a:rPr>
              <a:t>สมมติว่าเราเพิ่งมาถึงป้ายรอรถประจำทางริมถนน</a:t>
            </a:r>
            <a:r>
              <a:rPr lang="en-GB" sz="2400">
                <a:solidFill>
                  <a:srgbClr val="00CEF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397300" y="620950"/>
            <a:ext cx="74304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-ป้ายรถโดยสารใดๆในส่วนภูมิภาค มีอัตราส่วนของ Bus:Sedan เป็น 2.6%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2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172800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63072000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1.96%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-ป้ายโดยสารใดๆในภาคกลาง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มีอัตราส่วนของ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Bus:Sedan เป็น 4.4%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4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345600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126144000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3.99% 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0" y="134050"/>
            <a:ext cx="914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>
                <a:solidFill>
                  <a:srgbClr val="00CEF6"/>
                </a:solidFill>
              </a:rPr>
              <a:t>สมมติว่าเราเพิ่งมาถึงป้ายรอรถประจำทางริมถนน</a:t>
            </a:r>
            <a:r>
              <a:rPr lang="en-GB" sz="2400">
                <a:solidFill>
                  <a:srgbClr val="00CEF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76200" y="-42350"/>
            <a:ext cx="75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-ป้ายรถโดยสารใดๆในภาคอีสาน คิดจากกราฟ Central ที่มีอัตราส่วนของ Bus:Sedan เป็น 2.5%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2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172800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63072000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1.96%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-ป้ายรถโดยสารใดๆในภาคเหนือ คิดจากกราฟ Northern ที่มีอัตราส่วนของ Bus:Sedan เป็น 1.8%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เราจะพบรถโดยสารใดๆ 1 ครั้ง ต่อรถส่วนตัว 100 ครั้ง ใน 1 วินาที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86400 ครั้ง พบรถส่วนตัว 8640000 ครั้ง ใน 1 วัน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พบรถโดยสาร 31536000 ครั้ง ใน 1 ปี พบรถส่วนตัว 3153600000 ครั้ง ใน 1 ปี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แสดงว่าเรามีโอกาสเจอรถโดยสารไม่ว่าจะเวลาใดก็ตามที่ป้ายรถโดยสารทั้งอาณาจักรเป็น 0.99%  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699" y="579175"/>
            <a:ext cx="2640400" cy="18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200" y="2470450"/>
            <a:ext cx="2640400" cy="18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0" y="134050"/>
            <a:ext cx="914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2400">
                <a:solidFill>
                  <a:srgbClr val="00CEF6"/>
                </a:solidFill>
              </a:rPr>
              <a:t>สมมติว่าเราเพิ่งมาถึงป้ายรอรถประจำทางริมถนน</a:t>
            </a:r>
            <a:r>
              <a:rPr lang="en-GB" sz="2400">
                <a:solidFill>
                  <a:srgbClr val="00CEF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