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3"/>
    <a:srgbClr val="FFFBFB"/>
    <a:srgbClr val="FFFCEF"/>
    <a:srgbClr val="FFF9E1"/>
    <a:srgbClr val="FFE1E1"/>
    <a:srgbClr val="FFFFCC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B9AA-B11D-4528-AC1C-82E3874D288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ADB3-2D6F-4C17-B911-5C83472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rc.usgs.gov/bbl/manual/age.cf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Demystifying the Master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68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Meaning of Data Frames: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What data it is originally manipulating</a:t>
            </a:r>
          </a:p>
          <a:p>
            <a:r>
              <a:rPr lang="en-US" dirty="0" smtClean="0"/>
              <a:t>What the data frame is doing (as best as we can tell)</a:t>
            </a:r>
          </a:p>
          <a:p>
            <a:r>
              <a:rPr lang="en-US" dirty="0" smtClean="0"/>
              <a:t>Why???</a:t>
            </a:r>
          </a:p>
          <a:p>
            <a:r>
              <a:rPr lang="en-US" dirty="0" smtClean="0"/>
              <a:t>Data frames will be </a:t>
            </a:r>
            <a:r>
              <a:rPr lang="en-US" b="1" dirty="0" smtClean="0"/>
              <a:t>bolded</a:t>
            </a:r>
            <a:r>
              <a:rPr lang="en-US" dirty="0" smtClean="0"/>
              <a:t> in the </a:t>
            </a:r>
            <a:r>
              <a:rPr lang="en-US" smtClean="0"/>
              <a:t>next slides</a:t>
            </a:r>
          </a:p>
          <a:p>
            <a:r>
              <a:rPr lang="en-US" smtClean="0"/>
              <a:t>Columns </a:t>
            </a:r>
            <a:r>
              <a:rPr lang="en-US" dirty="0" smtClean="0"/>
              <a:t>will be </a:t>
            </a:r>
            <a:r>
              <a:rPr lang="en-US" i="1" dirty="0" smtClean="0"/>
              <a:t>italicized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89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Dealing with Pre-1986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885" y="1451640"/>
            <a:ext cx="5181600" cy="505674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 smtClean="0"/>
              <a:t>OLDBANDS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From: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Read in from file BBL DATA.DBF</a:t>
            </a:r>
            <a:r>
              <a:rPr lang="en-US" sz="2400" b="1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err="1" smtClean="0"/>
              <a:t>bandsch</a:t>
            </a:r>
            <a:r>
              <a:rPr lang="en-US" sz="2400" dirty="0" smtClean="0"/>
              <a:t> folder</a:t>
            </a:r>
            <a:endParaRPr lang="en-US" sz="2400" b="1" dirty="0" smtClean="0"/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Things done to OLDBANDS: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unique(OLDBANDS), gets rid of some duplicate entries</a:t>
            </a:r>
            <a:endParaRPr lang="en-US" sz="24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Why: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BBL data for some reason has a couple of duplicate entries, this is a quick way to get rid of them.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09136" y="1451640"/>
            <a:ext cx="5181600" cy="505674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 smtClean="0"/>
              <a:t>OLDSTUFF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From: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Columns </a:t>
            </a:r>
            <a:r>
              <a:rPr lang="en-US" sz="2400" i="1" dirty="0" smtClean="0"/>
              <a:t>METAL</a:t>
            </a:r>
            <a:r>
              <a:rPr lang="en-US" sz="2400" dirty="0" smtClean="0"/>
              <a:t> and </a:t>
            </a:r>
            <a:r>
              <a:rPr lang="en-US" sz="2400" i="1" dirty="0" smtClean="0"/>
              <a:t>PERMIT</a:t>
            </a:r>
            <a:r>
              <a:rPr lang="en-US" sz="2400" dirty="0" smtClean="0"/>
              <a:t> from OLDBANDS </a:t>
            </a:r>
            <a:r>
              <a:rPr lang="en-US" sz="2400" dirty="0" err="1" smtClean="0"/>
              <a:t>df</a:t>
            </a:r>
            <a:r>
              <a:rPr lang="en-US" sz="2400" dirty="0" smtClean="0"/>
              <a:t>. </a:t>
            </a:r>
            <a:endParaRPr lang="en-US" sz="24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Things done to OLDSTUFF: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Create a </a:t>
            </a:r>
            <a:r>
              <a:rPr lang="en-US" sz="2400" i="1" dirty="0" smtClean="0"/>
              <a:t>BBLAGE</a:t>
            </a:r>
            <a:r>
              <a:rPr lang="en-US" sz="2400" dirty="0" smtClean="0"/>
              <a:t> and </a:t>
            </a:r>
            <a:r>
              <a:rPr lang="en-US" sz="2400" i="1" dirty="0" smtClean="0"/>
              <a:t>BBLSEX</a:t>
            </a:r>
            <a:r>
              <a:rPr lang="en-US" sz="2400" dirty="0" smtClean="0"/>
              <a:t> column. 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Based off of codes from </a:t>
            </a:r>
            <a:r>
              <a:rPr lang="en-US" sz="2400" dirty="0" smtClean="0">
                <a:hlinkClick r:id="rId2"/>
              </a:rPr>
              <a:t>USGS</a:t>
            </a:r>
            <a:r>
              <a:rPr lang="en-US" sz="2400" dirty="0" smtClean="0"/>
              <a:t> we populate the new columns with the age and sex of individuals.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Create a </a:t>
            </a:r>
            <a:r>
              <a:rPr lang="en-US" sz="2400" i="1" dirty="0" smtClean="0"/>
              <a:t>BBLYEAR</a:t>
            </a:r>
            <a:r>
              <a:rPr lang="en-US" sz="2400" dirty="0" smtClean="0"/>
              <a:t> col from </a:t>
            </a:r>
            <a:r>
              <a:rPr lang="en-US" sz="2400" i="1" dirty="0" smtClean="0"/>
              <a:t>BYEAR</a:t>
            </a:r>
            <a:r>
              <a:rPr lang="en-US" sz="2400" dirty="0" smtClean="0"/>
              <a:t> col in OLDBANDS.</a:t>
            </a:r>
            <a:endParaRPr lang="en-US" sz="24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Why:</a:t>
            </a:r>
          </a:p>
          <a:p>
            <a:r>
              <a:rPr lang="en-US" sz="2400" dirty="0" smtClean="0"/>
              <a:t>We’ll use it later on to help proof data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97485" y="3138311"/>
            <a:ext cx="1053403" cy="54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Pre-1986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885" y="1451640"/>
            <a:ext cx="5181600" cy="5056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BSCPRE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From: </a:t>
            </a:r>
          </a:p>
          <a:p>
            <a:r>
              <a:rPr lang="en-US" sz="2400" dirty="0"/>
              <a:t>file PRE 86 PLASTICS ADDED.csv (after I converted it from .</a:t>
            </a:r>
            <a:r>
              <a:rPr lang="en-US" sz="2400" dirty="0" err="1"/>
              <a:t>xls</a:t>
            </a:r>
            <a:r>
              <a:rPr lang="en-US" sz="2400" dirty="0"/>
              <a:t>) in </a:t>
            </a:r>
            <a:r>
              <a:rPr lang="en-US" sz="2400" dirty="0" err="1"/>
              <a:t>bandsch</a:t>
            </a:r>
            <a:r>
              <a:rPr lang="en-US" sz="2400" dirty="0"/>
              <a:t> folder</a:t>
            </a:r>
          </a:p>
          <a:p>
            <a:pPr marL="0" indent="0">
              <a:buNone/>
            </a:pPr>
            <a:r>
              <a:rPr lang="en-US" sz="2400" dirty="0"/>
              <a:t>Things done to BSCPRE:</a:t>
            </a:r>
          </a:p>
          <a:p>
            <a:r>
              <a:rPr lang="en-US" sz="2400" dirty="0" err="1"/>
              <a:t>Nothin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Why:</a:t>
            </a:r>
          </a:p>
          <a:p>
            <a:r>
              <a:rPr lang="en-US" sz="2400" dirty="0"/>
              <a:t>We need it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09136" y="1451640"/>
            <a:ext cx="5181600" cy="5056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PREA</a:t>
            </a:r>
          </a:p>
          <a:p>
            <a:pPr marL="0" indent="0">
              <a:buNone/>
            </a:pPr>
            <a:r>
              <a:rPr lang="en-US" sz="2400" dirty="0" smtClean="0"/>
              <a:t>From: </a:t>
            </a:r>
          </a:p>
          <a:p>
            <a:r>
              <a:rPr lang="en-US" sz="2400" dirty="0" smtClean="0"/>
              <a:t>A merge between BSCPRE and OLDSTUFF by matching cols </a:t>
            </a:r>
            <a:r>
              <a:rPr lang="en-US" sz="2400" i="1" dirty="0" smtClean="0"/>
              <a:t>METAL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Things done to PREA:</a:t>
            </a:r>
          </a:p>
          <a:p>
            <a:r>
              <a:rPr lang="en-US" sz="2400" dirty="0" smtClean="0"/>
              <a:t>Creates columns </a:t>
            </a:r>
            <a:r>
              <a:rPr lang="en-US" sz="2400" i="1" dirty="0" smtClean="0"/>
              <a:t>YEARB, AN84, SN84, AB85, SB85</a:t>
            </a:r>
          </a:p>
          <a:p>
            <a:pPr lvl="1"/>
            <a:r>
              <a:rPr lang="en-US" sz="2000" i="1" dirty="0" err="1" smtClean="0"/>
              <a:t>YearB</a:t>
            </a:r>
            <a:r>
              <a:rPr lang="en-US" sz="2000" dirty="0" smtClean="0"/>
              <a:t>: based off of col </a:t>
            </a:r>
            <a:r>
              <a:rPr lang="en-US" sz="2000" i="1" dirty="0" smtClean="0"/>
              <a:t>YEAR, </a:t>
            </a:r>
            <a:r>
              <a:rPr lang="en-US" sz="2000" dirty="0" smtClean="0"/>
              <a:t>it’s 1984 or 1985</a:t>
            </a:r>
          </a:p>
          <a:p>
            <a:pPr lvl="1"/>
            <a:r>
              <a:rPr lang="en-US" sz="2000" i="1" dirty="0" smtClean="0"/>
              <a:t>AN84/AN85</a:t>
            </a:r>
            <a:r>
              <a:rPr lang="en-US" sz="2000" dirty="0" smtClean="0"/>
              <a:t>: From column </a:t>
            </a:r>
            <a:r>
              <a:rPr lang="en-US" sz="2000" i="1" dirty="0" smtClean="0"/>
              <a:t>AGE</a:t>
            </a:r>
            <a:endParaRPr lang="en-US" sz="2000" dirty="0" smtClean="0"/>
          </a:p>
          <a:p>
            <a:pPr lvl="1"/>
            <a:r>
              <a:rPr lang="en-US" sz="2000" i="1" dirty="0" smtClean="0"/>
              <a:t>SB84/SB85</a:t>
            </a:r>
            <a:r>
              <a:rPr lang="en-US" sz="2000" dirty="0" smtClean="0"/>
              <a:t>: From column </a:t>
            </a:r>
            <a:r>
              <a:rPr lang="en-US" sz="2000" i="1" dirty="0" smtClean="0"/>
              <a:t>SEX</a:t>
            </a:r>
            <a:endParaRPr lang="en-US" sz="2400" i="1" dirty="0" smtClean="0"/>
          </a:p>
          <a:p>
            <a:r>
              <a:rPr lang="en-US" sz="2400" dirty="0" smtClean="0"/>
              <a:t>Columns that make the final cut: </a:t>
            </a:r>
            <a:r>
              <a:rPr lang="en-US" sz="2400" i="1" dirty="0" smtClean="0"/>
              <a:t>METAL, PERMIT, BBLAGE, BBLSEX, BBLYEAR, BAND, YEARB, AND84, SN84, AB85, </a:t>
            </a:r>
            <a:r>
              <a:rPr lang="en-US" sz="2400" dirty="0" smtClean="0"/>
              <a:t>and </a:t>
            </a:r>
            <a:r>
              <a:rPr lang="en-US" sz="2400" i="1" dirty="0" smtClean="0"/>
              <a:t>SB85</a:t>
            </a:r>
          </a:p>
          <a:p>
            <a:pPr marL="0" indent="0">
              <a:buNone/>
            </a:pPr>
            <a:r>
              <a:rPr lang="en-US" sz="2400" dirty="0" smtClean="0"/>
              <a:t>Why:</a:t>
            </a:r>
          </a:p>
          <a:p>
            <a:r>
              <a:rPr lang="en-US" sz="2400" dirty="0" smtClean="0"/>
              <a:t>A bit hard to tell I’ll come back and fix this when I figure it out</a:t>
            </a:r>
            <a:endParaRPr lang="en-US" sz="2000" i="1" dirty="0" smtClean="0"/>
          </a:p>
          <a:p>
            <a:pPr lvl="1">
              <a:spcAft>
                <a:spcPts val="1000"/>
              </a:spcAft>
            </a:pPr>
            <a:endParaRPr lang="en-US" sz="2000" i="1" dirty="0" smtClean="0"/>
          </a:p>
          <a:p>
            <a:pPr>
              <a:spcAft>
                <a:spcPts val="1000"/>
              </a:spcAft>
            </a:pPr>
            <a:endParaRPr lang="en-US" sz="2400" dirty="0" smtClean="0"/>
          </a:p>
          <a:p>
            <a:pPr marL="0" indent="0">
              <a:spcAft>
                <a:spcPts val="1000"/>
              </a:spcAft>
              <a:buNone/>
            </a:pP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5497485" y="3127294"/>
            <a:ext cx="1053403" cy="54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A’s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885" y="1451640"/>
            <a:ext cx="5181600" cy="505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AA</a:t>
            </a:r>
          </a:p>
          <a:p>
            <a:pPr marL="0" indent="0">
              <a:buNone/>
            </a:pPr>
            <a:r>
              <a:rPr lang="en-US" sz="2400" dirty="0" smtClean="0"/>
              <a:t>From: in 1986 – PREA</a:t>
            </a:r>
          </a:p>
          <a:p>
            <a:pPr marL="0" indent="0">
              <a:buNone/>
            </a:pPr>
            <a:r>
              <a:rPr lang="en-US" sz="2400" dirty="0" smtClean="0"/>
              <a:t>            other years – NL year before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*AB &amp; AC do not exist for year 1986*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09136" y="1451640"/>
            <a:ext cx="5181600" cy="505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AB</a:t>
            </a:r>
          </a:p>
          <a:p>
            <a:r>
              <a:rPr lang="en-US" sz="2400" dirty="0" smtClean="0"/>
              <a:t>From: LL year before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AC</a:t>
            </a:r>
          </a:p>
          <a:p>
            <a:r>
              <a:rPr lang="en-US" sz="2400" dirty="0" smtClean="0"/>
              <a:t>From: LM year before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2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B’s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885" y="1451640"/>
            <a:ext cx="5181600" cy="5056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BA</a:t>
            </a:r>
          </a:p>
          <a:p>
            <a:pPr marL="0" indent="0">
              <a:buNone/>
            </a:pPr>
            <a:r>
              <a:rPr lang="en-US" sz="2400" dirty="0" smtClean="0"/>
              <a:t>From:</a:t>
            </a:r>
          </a:p>
          <a:p>
            <a:r>
              <a:rPr lang="en-US" sz="2400" dirty="0" smtClean="0"/>
              <a:t>File </a:t>
            </a:r>
            <a:r>
              <a:rPr lang="en-US" sz="2400" dirty="0" err="1" smtClean="0"/>
              <a:t>bsc_year</a:t>
            </a:r>
            <a:r>
              <a:rPr lang="en-US" sz="2400" dirty="0"/>
              <a:t>,</a:t>
            </a:r>
            <a:r>
              <a:rPr lang="en-US" sz="2400" dirty="0" smtClean="0"/>
              <a:t> ex: bsc86; from </a:t>
            </a:r>
            <a:r>
              <a:rPr lang="en-US" sz="2400" dirty="0" err="1" smtClean="0"/>
              <a:t>bandsch</a:t>
            </a:r>
            <a:r>
              <a:rPr lang="en-US" sz="2400" dirty="0" smtClean="0"/>
              <a:t> folder (again after conversion) </a:t>
            </a:r>
          </a:p>
          <a:p>
            <a:pPr marL="0" indent="0">
              <a:buNone/>
            </a:pPr>
            <a:r>
              <a:rPr lang="en-US" sz="2400" dirty="0" smtClean="0"/>
              <a:t>Things done to BA:</a:t>
            </a:r>
          </a:p>
          <a:p>
            <a:r>
              <a:rPr lang="en-US" sz="2400" dirty="0" smtClean="0"/>
              <a:t>Create a </a:t>
            </a:r>
            <a:r>
              <a:rPr lang="en-US" sz="2400" i="1" dirty="0" smtClean="0"/>
              <a:t>FILE </a:t>
            </a:r>
            <a:r>
              <a:rPr lang="en-US" sz="2400" dirty="0" smtClean="0"/>
              <a:t>col filled with “BS” so we can see where this data is from </a:t>
            </a:r>
          </a:p>
          <a:p>
            <a:r>
              <a:rPr lang="en-US" sz="2400" dirty="0" smtClean="0"/>
              <a:t>Deletes rows where </a:t>
            </a:r>
            <a:r>
              <a:rPr lang="en-US" sz="2400" i="1" dirty="0" smtClean="0"/>
              <a:t>METAL </a:t>
            </a:r>
            <a:r>
              <a:rPr lang="en-US" sz="2400" dirty="0" smtClean="0"/>
              <a:t>and </a:t>
            </a:r>
            <a:r>
              <a:rPr lang="en-US" sz="2400" i="1" dirty="0" smtClean="0"/>
              <a:t>BAND </a:t>
            </a:r>
            <a:r>
              <a:rPr lang="en-US" sz="2400" dirty="0" smtClean="0"/>
              <a:t>are both missing as well as deletes rows where </a:t>
            </a:r>
            <a:r>
              <a:rPr lang="en-US" sz="2400" i="1" dirty="0" smtClean="0"/>
              <a:t>BSTAT </a:t>
            </a:r>
            <a:r>
              <a:rPr lang="en-US" sz="2400" dirty="0" smtClean="0"/>
              <a:t>== L </a:t>
            </a:r>
          </a:p>
          <a:p>
            <a:pPr marL="0" indent="0">
              <a:buNone/>
            </a:pPr>
            <a:r>
              <a:rPr lang="en-US" sz="2400" dirty="0" smtClean="0"/>
              <a:t>Why:</a:t>
            </a:r>
          </a:p>
          <a:p>
            <a:r>
              <a:rPr lang="en-US" sz="2400" i="1" dirty="0" smtClean="0"/>
              <a:t>FILE </a:t>
            </a:r>
            <a:r>
              <a:rPr lang="en-US" sz="2400" dirty="0" smtClean="0"/>
              <a:t>col helps us track where the data is originally from when we start merging things and if we only want to work on a specific type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09136" y="1451640"/>
            <a:ext cx="5181600" cy="505674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b="1" dirty="0" smtClean="0"/>
              <a:t>BB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From: </a:t>
            </a:r>
          </a:p>
          <a:p>
            <a:pPr>
              <a:spcAft>
                <a:spcPts val="1000"/>
              </a:spcAft>
            </a:pPr>
            <a:r>
              <a:rPr lang="en-US" sz="2400" dirty="0" err="1" smtClean="0"/>
              <a:t>recap_year</a:t>
            </a:r>
            <a:r>
              <a:rPr lang="en-US" sz="2400" dirty="0" smtClean="0"/>
              <a:t>, ex recap86; from RECAPS folder (after conversion from .</a:t>
            </a:r>
            <a:r>
              <a:rPr lang="en-US" sz="2400" dirty="0" err="1" smtClean="0"/>
              <a:t>xls</a:t>
            </a:r>
            <a:r>
              <a:rPr lang="en-US" sz="2400" dirty="0" smtClean="0"/>
              <a:t>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Things done to BB: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Create </a:t>
            </a:r>
            <a:r>
              <a:rPr lang="en-US" sz="2400" i="1" dirty="0" smtClean="0"/>
              <a:t>FILE </a:t>
            </a:r>
            <a:r>
              <a:rPr lang="en-US" sz="2400" dirty="0" smtClean="0"/>
              <a:t>col filled with “RE”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Deletes rows where </a:t>
            </a:r>
            <a:r>
              <a:rPr lang="en-US" sz="2400" i="1" dirty="0" smtClean="0"/>
              <a:t>METAL </a:t>
            </a:r>
            <a:r>
              <a:rPr lang="en-US" sz="2400" dirty="0" smtClean="0"/>
              <a:t>and </a:t>
            </a:r>
            <a:r>
              <a:rPr lang="en-US" sz="2400" i="1" dirty="0" smtClean="0"/>
              <a:t>BAND </a:t>
            </a:r>
            <a:r>
              <a:rPr lang="en-US" sz="2400" dirty="0" smtClean="0"/>
              <a:t>are both empty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/>
              <a:t>Why:</a:t>
            </a:r>
          </a:p>
          <a:p>
            <a:pPr>
              <a:spcAft>
                <a:spcPts val="1000"/>
              </a:spcAft>
            </a:pPr>
            <a:r>
              <a:rPr lang="en-US" sz="2400" dirty="0" smtClean="0"/>
              <a:t>&lt;- same as BA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>
              <a:spcAft>
                <a:spcPts val="10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07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B’s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BC</a:t>
            </a:r>
          </a:p>
          <a:p>
            <a:pPr marL="0" indent="0">
              <a:buNone/>
            </a:pPr>
            <a:r>
              <a:rPr lang="en-US" dirty="0" smtClean="0"/>
              <a:t>From: </a:t>
            </a:r>
          </a:p>
          <a:p>
            <a:r>
              <a:rPr lang="en-US" dirty="0" smtClean="0"/>
              <a:t>combined data of BA and BB (</a:t>
            </a:r>
            <a:r>
              <a:rPr lang="en-US" dirty="0" err="1" smtClean="0"/>
              <a:t>bind_rows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Things done to BC:</a:t>
            </a:r>
          </a:p>
          <a:p>
            <a:r>
              <a:rPr lang="en-US" dirty="0" smtClean="0"/>
              <a:t>Hold </a:t>
            </a:r>
            <a:r>
              <a:rPr lang="en-US" dirty="0" err="1" smtClean="0"/>
              <a:t>ya</a:t>
            </a:r>
            <a:r>
              <a:rPr lang="en-US" dirty="0" smtClean="0"/>
              <a:t> horses this one is long and will have to wait </a:t>
            </a:r>
            <a:r>
              <a:rPr lang="en-US" dirty="0" err="1" smtClean="0"/>
              <a:t>til</a:t>
            </a:r>
            <a:r>
              <a:rPr lang="en-US" dirty="0" smtClean="0"/>
              <a:t> later b/c </a:t>
            </a:r>
            <a:r>
              <a:rPr lang="en-US" smtClean="0"/>
              <a:t>I </a:t>
            </a:r>
            <a:r>
              <a:rPr lang="en-US" smtClean="0"/>
              <a:t>want to go home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513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Demystifying the Master File</vt:lpstr>
      <vt:lpstr>Meaning of Data Frames:</vt:lpstr>
      <vt:lpstr>Dealing with Pre-1986 Data</vt:lpstr>
      <vt:lpstr>Pre-1986 cont</vt:lpstr>
      <vt:lpstr>The A’s</vt:lpstr>
      <vt:lpstr>The B’s</vt:lpstr>
      <vt:lpstr>The B’s 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the Master File</dc:title>
  <dc:creator>Ellis, Sage</dc:creator>
  <cp:lastModifiedBy>Ellis, Sage</cp:lastModifiedBy>
  <cp:revision>13</cp:revision>
  <dcterms:created xsi:type="dcterms:W3CDTF">2019-09-30T21:46:02Z</dcterms:created>
  <dcterms:modified xsi:type="dcterms:W3CDTF">2019-10-01T23:46:58Z</dcterms:modified>
</cp:coreProperties>
</file>