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64" r:id="rId5"/>
    <p:sldId id="265" r:id="rId6"/>
    <p:sldId id="266" r:id="rId7"/>
    <p:sldId id="259" r:id="rId8"/>
    <p:sldId id="267" r:id="rId9"/>
    <p:sldId id="258" r:id="rId10"/>
    <p:sldId id="268" r:id="rId11"/>
    <p:sldId id="269" r:id="rId12"/>
    <p:sldId id="263" r:id="rId13"/>
    <p:sldId id="260" r:id="rId14"/>
    <p:sldId id="261" r:id="rId15"/>
    <p:sldId id="273" r:id="rId16"/>
    <p:sldId id="274" r:id="rId17"/>
    <p:sldId id="272" r:id="rId18"/>
    <p:sldId id="27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2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43D4A3-6981-B548-910F-56B0247F6CDE}" type="datetimeFigureOut">
              <a:rPr lang="en-US" smtClean="0"/>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6511B-DAFD-7E48-BF64-C088B976DA2A}" type="slidenum">
              <a:rPr lang="en-US" smtClean="0"/>
              <a:t>‹#›</a:t>
            </a:fld>
            <a:endParaRPr lang="en-US"/>
          </a:p>
        </p:txBody>
      </p:sp>
    </p:spTree>
    <p:extLst>
      <p:ext uri="{BB962C8B-B14F-4D97-AF65-F5344CB8AC3E}">
        <p14:creationId xmlns:p14="http://schemas.microsoft.com/office/powerpoint/2010/main" val="392879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43D4A3-6981-B548-910F-56B0247F6CDE}" type="datetimeFigureOut">
              <a:rPr lang="en-US" smtClean="0"/>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6511B-DAFD-7E48-BF64-C088B976DA2A}" type="slidenum">
              <a:rPr lang="en-US" smtClean="0"/>
              <a:t>‹#›</a:t>
            </a:fld>
            <a:endParaRPr lang="en-US"/>
          </a:p>
        </p:txBody>
      </p:sp>
    </p:spTree>
    <p:extLst>
      <p:ext uri="{BB962C8B-B14F-4D97-AF65-F5344CB8AC3E}">
        <p14:creationId xmlns:p14="http://schemas.microsoft.com/office/powerpoint/2010/main" val="369293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43D4A3-6981-B548-910F-56B0247F6CDE}" type="datetimeFigureOut">
              <a:rPr lang="en-US" smtClean="0"/>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6511B-DAFD-7E48-BF64-C088B976DA2A}" type="slidenum">
              <a:rPr lang="en-US" smtClean="0"/>
              <a:t>‹#›</a:t>
            </a:fld>
            <a:endParaRPr lang="en-US"/>
          </a:p>
        </p:txBody>
      </p:sp>
    </p:spTree>
    <p:extLst>
      <p:ext uri="{BB962C8B-B14F-4D97-AF65-F5344CB8AC3E}">
        <p14:creationId xmlns:p14="http://schemas.microsoft.com/office/powerpoint/2010/main" val="160653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43D4A3-6981-B548-910F-56B0247F6CDE}" type="datetimeFigureOut">
              <a:rPr lang="en-US" smtClean="0"/>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6511B-DAFD-7E48-BF64-C088B976DA2A}" type="slidenum">
              <a:rPr lang="en-US" smtClean="0"/>
              <a:t>‹#›</a:t>
            </a:fld>
            <a:endParaRPr lang="en-US"/>
          </a:p>
        </p:txBody>
      </p:sp>
    </p:spTree>
    <p:extLst>
      <p:ext uri="{BB962C8B-B14F-4D97-AF65-F5344CB8AC3E}">
        <p14:creationId xmlns:p14="http://schemas.microsoft.com/office/powerpoint/2010/main" val="288865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43D4A3-6981-B548-910F-56B0247F6CDE}" type="datetimeFigureOut">
              <a:rPr lang="en-US" smtClean="0"/>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6511B-DAFD-7E48-BF64-C088B976DA2A}" type="slidenum">
              <a:rPr lang="en-US" smtClean="0"/>
              <a:t>‹#›</a:t>
            </a:fld>
            <a:endParaRPr lang="en-US"/>
          </a:p>
        </p:txBody>
      </p:sp>
    </p:spTree>
    <p:extLst>
      <p:ext uri="{BB962C8B-B14F-4D97-AF65-F5344CB8AC3E}">
        <p14:creationId xmlns:p14="http://schemas.microsoft.com/office/powerpoint/2010/main" val="122106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43D4A3-6981-B548-910F-56B0247F6CDE}" type="datetimeFigureOut">
              <a:rPr lang="en-US" smtClean="0"/>
              <a:t>6/15/12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6511B-DAFD-7E48-BF64-C088B976DA2A}" type="slidenum">
              <a:rPr lang="en-US" smtClean="0"/>
              <a:t>‹#›</a:t>
            </a:fld>
            <a:endParaRPr lang="en-US"/>
          </a:p>
        </p:txBody>
      </p:sp>
    </p:spTree>
    <p:extLst>
      <p:ext uri="{BB962C8B-B14F-4D97-AF65-F5344CB8AC3E}">
        <p14:creationId xmlns:p14="http://schemas.microsoft.com/office/powerpoint/2010/main" val="307301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43D4A3-6981-B548-910F-56B0247F6CDE}" type="datetimeFigureOut">
              <a:rPr lang="en-US" smtClean="0"/>
              <a:t>6/15/12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6511B-DAFD-7E48-BF64-C088B976DA2A}" type="slidenum">
              <a:rPr lang="en-US" smtClean="0"/>
              <a:t>‹#›</a:t>
            </a:fld>
            <a:endParaRPr lang="en-US"/>
          </a:p>
        </p:txBody>
      </p:sp>
    </p:spTree>
    <p:extLst>
      <p:ext uri="{BB962C8B-B14F-4D97-AF65-F5344CB8AC3E}">
        <p14:creationId xmlns:p14="http://schemas.microsoft.com/office/powerpoint/2010/main" val="3628218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43D4A3-6981-B548-910F-56B0247F6CDE}" type="datetimeFigureOut">
              <a:rPr lang="en-US" smtClean="0"/>
              <a:t>6/15/12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26511B-DAFD-7E48-BF64-C088B976DA2A}" type="slidenum">
              <a:rPr lang="en-US" smtClean="0"/>
              <a:t>‹#›</a:t>
            </a:fld>
            <a:endParaRPr lang="en-US"/>
          </a:p>
        </p:txBody>
      </p:sp>
    </p:spTree>
    <p:extLst>
      <p:ext uri="{BB962C8B-B14F-4D97-AF65-F5344CB8AC3E}">
        <p14:creationId xmlns:p14="http://schemas.microsoft.com/office/powerpoint/2010/main" val="12827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3D4A3-6981-B548-910F-56B0247F6CDE}" type="datetimeFigureOut">
              <a:rPr lang="en-US" smtClean="0"/>
              <a:t>6/15/12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26511B-DAFD-7E48-BF64-C088B976DA2A}" type="slidenum">
              <a:rPr lang="en-US" smtClean="0"/>
              <a:t>‹#›</a:t>
            </a:fld>
            <a:endParaRPr lang="en-US"/>
          </a:p>
        </p:txBody>
      </p:sp>
    </p:spTree>
    <p:extLst>
      <p:ext uri="{BB962C8B-B14F-4D97-AF65-F5344CB8AC3E}">
        <p14:creationId xmlns:p14="http://schemas.microsoft.com/office/powerpoint/2010/main" val="337339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43D4A3-6981-B548-910F-56B0247F6CDE}" type="datetimeFigureOut">
              <a:rPr lang="en-US" smtClean="0"/>
              <a:t>6/15/12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6511B-DAFD-7E48-BF64-C088B976DA2A}" type="slidenum">
              <a:rPr lang="en-US" smtClean="0"/>
              <a:t>‹#›</a:t>
            </a:fld>
            <a:endParaRPr lang="en-US"/>
          </a:p>
        </p:txBody>
      </p:sp>
    </p:spTree>
    <p:extLst>
      <p:ext uri="{BB962C8B-B14F-4D97-AF65-F5344CB8AC3E}">
        <p14:creationId xmlns:p14="http://schemas.microsoft.com/office/powerpoint/2010/main" val="224241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43D4A3-6981-B548-910F-56B0247F6CDE}" type="datetimeFigureOut">
              <a:rPr lang="en-US" smtClean="0"/>
              <a:t>6/15/12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6511B-DAFD-7E48-BF64-C088B976DA2A}" type="slidenum">
              <a:rPr lang="en-US" smtClean="0"/>
              <a:t>‹#›</a:t>
            </a:fld>
            <a:endParaRPr lang="en-US"/>
          </a:p>
        </p:txBody>
      </p:sp>
    </p:spTree>
    <p:extLst>
      <p:ext uri="{BB962C8B-B14F-4D97-AF65-F5344CB8AC3E}">
        <p14:creationId xmlns:p14="http://schemas.microsoft.com/office/powerpoint/2010/main" val="628780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3D4A3-6981-B548-910F-56B0247F6CDE}" type="datetimeFigureOut">
              <a:rPr lang="en-US" smtClean="0"/>
              <a:t>6/15/12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6511B-DAFD-7E48-BF64-C088B976DA2A}" type="slidenum">
              <a:rPr lang="en-US" smtClean="0"/>
              <a:t>‹#›</a:t>
            </a:fld>
            <a:endParaRPr lang="en-US"/>
          </a:p>
        </p:txBody>
      </p:sp>
    </p:spTree>
    <p:extLst>
      <p:ext uri="{BB962C8B-B14F-4D97-AF65-F5344CB8AC3E}">
        <p14:creationId xmlns:p14="http://schemas.microsoft.com/office/powerpoint/2010/main" val="1368219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mailto:travis@mc.edu" TargetMode="External"/><Relationship Id="rId4" Type="http://schemas.openxmlformats.org/officeDocument/2006/relationships/hyperlink" Target="http://math.mc.edu/webwork2/sage_demos/Multivariate_Calculus_Spring_2012/8/" TargetMode="External"/><Relationship Id="rId5" Type="http://schemas.openxmlformats.org/officeDocument/2006/relationships/hyperlink" Target="http://math.mc.edu/webwork2/sage_demos/Multivariate_Calculus_Spring_2012/14/" TargetMode="External"/><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math.mc.edu/webwork2/sage_demo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th.mc.edu/webwork2/sage_demos/Linear_Algebra" TargetMode="Externa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th.mc.edu/webwork2/sage_demos/Multivariate_Calculus_Spring_2012/10" TargetMode="Externa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webwork.maa.org/wiki/Main_Page" TargetMode="External"/><Relationship Id="rId4" Type="http://schemas.openxmlformats.org/officeDocument/2006/relationships/hyperlink" Target="http://webwork.maa.org/moodle/mod/forum/index.php?id=3" TargetMode="External"/><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ebwork.ma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sf.gov/div/index.jsp?div=DUE" TargetMode="Externa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Sage + </a:t>
            </a:r>
            <a:r>
              <a:rPr lang="en-US" dirty="0" err="1" smtClean="0"/>
              <a:t>WeBWorK</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Sage Notebook Days 41</a:t>
            </a:r>
          </a:p>
          <a:p>
            <a:r>
              <a:rPr lang="en-US" dirty="0" smtClean="0"/>
              <a:t>Sage </a:t>
            </a:r>
            <a:r>
              <a:rPr lang="en-US" dirty="0" err="1" smtClean="0"/>
              <a:t>Edu</a:t>
            </a:r>
            <a:r>
              <a:rPr lang="en-US" dirty="0" smtClean="0"/>
              <a:t> Days 4</a:t>
            </a:r>
          </a:p>
          <a:p>
            <a:r>
              <a:rPr lang="en-US" dirty="0" smtClean="0"/>
              <a:t>June 2012</a:t>
            </a:r>
          </a:p>
          <a:p>
            <a:r>
              <a:rPr lang="en-US" dirty="0" smtClean="0"/>
              <a:t>John Travis, Jason Aubrey, Malcolm Harper, </a:t>
            </a:r>
            <a:endParaRPr lang="en-US" dirty="0" smtClean="0"/>
          </a:p>
          <a:p>
            <a:r>
              <a:rPr lang="en-US" dirty="0" smtClean="0"/>
              <a:t>Bruce </a:t>
            </a:r>
            <a:r>
              <a:rPr lang="en-US" dirty="0" smtClean="0"/>
              <a:t>Cohen, </a:t>
            </a:r>
            <a:r>
              <a:rPr lang="en-US" dirty="0" err="1" smtClean="0"/>
              <a:t>Djun</a:t>
            </a:r>
            <a:r>
              <a:rPr lang="en-US" dirty="0" smtClean="0"/>
              <a:t> </a:t>
            </a:r>
            <a:r>
              <a:rPr lang="en-US" dirty="0" smtClean="0"/>
              <a:t>Kim</a:t>
            </a:r>
            <a:endParaRPr lang="en-US" dirty="0"/>
          </a:p>
        </p:txBody>
      </p:sp>
      <p:pic>
        <p:nvPicPr>
          <p:cNvPr id="4" name="Picture 3"/>
          <p:cNvPicPr>
            <a:picLocks noChangeAspect="1"/>
          </p:cNvPicPr>
          <p:nvPr/>
        </p:nvPicPr>
        <p:blipFill>
          <a:blip r:embed="rId2"/>
          <a:stretch>
            <a:fillRect/>
          </a:stretch>
        </p:blipFill>
        <p:spPr>
          <a:xfrm>
            <a:off x="1422400" y="276273"/>
            <a:ext cx="6299200" cy="1193800"/>
          </a:xfrm>
          <a:prstGeom prst="rect">
            <a:avLst/>
          </a:prstGeom>
        </p:spPr>
      </p:pic>
    </p:spTree>
    <p:extLst>
      <p:ext uri="{BB962C8B-B14F-4D97-AF65-F5344CB8AC3E}">
        <p14:creationId xmlns:p14="http://schemas.microsoft.com/office/powerpoint/2010/main" val="38777528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err="1" smtClean="0"/>
              <a:t>Sagelets</a:t>
            </a:r>
            <a:r>
              <a:rPr lang="en-US" dirty="0" smtClean="0"/>
              <a:t> embedded into </a:t>
            </a:r>
            <a:r>
              <a:rPr lang="en-US" dirty="0" err="1" smtClean="0"/>
              <a:t>WeBWorK</a:t>
            </a:r>
            <a:r>
              <a:rPr lang="en-US" dirty="0" smtClean="0"/>
              <a:t> problems</a:t>
            </a:r>
          </a:p>
          <a:p>
            <a:pPr lvl="1"/>
            <a:r>
              <a:rPr lang="en-US" dirty="0" smtClean="0"/>
              <a:t>Examples </a:t>
            </a:r>
            <a:r>
              <a:rPr lang="en-US" dirty="0"/>
              <a:t>at </a:t>
            </a:r>
            <a:r>
              <a:rPr lang="en-US" dirty="0" smtClean="0"/>
              <a:t>Mississippi College</a:t>
            </a:r>
          </a:p>
          <a:p>
            <a:pPr lvl="2"/>
            <a:r>
              <a:rPr lang="en-US" dirty="0" smtClean="0">
                <a:hlinkClick r:id="rId2"/>
              </a:rPr>
              <a:t>http</a:t>
            </a:r>
            <a:r>
              <a:rPr lang="en-US" dirty="0">
                <a:hlinkClick r:id="rId2"/>
              </a:rPr>
              <a:t>://math.mc.edu/webwork2/sage_demos</a:t>
            </a:r>
            <a:r>
              <a:rPr lang="en-US" dirty="0" smtClean="0">
                <a:hlinkClick r:id="rId2"/>
              </a:rPr>
              <a:t>/</a:t>
            </a:r>
            <a:endParaRPr lang="en-US" dirty="0" smtClean="0"/>
          </a:p>
          <a:p>
            <a:pPr lvl="2"/>
            <a:r>
              <a:rPr lang="en-US" dirty="0" smtClean="0"/>
              <a:t>Log in as guest with no formal checking of answer</a:t>
            </a:r>
          </a:p>
          <a:p>
            <a:pPr lvl="2"/>
            <a:r>
              <a:rPr lang="en-US" dirty="0"/>
              <a:t>R</a:t>
            </a:r>
            <a:r>
              <a:rPr lang="en-US" dirty="0" smtClean="0"/>
              <a:t>equest student or instructor access:  </a:t>
            </a:r>
            <a:r>
              <a:rPr lang="en-US" dirty="0" smtClean="0">
                <a:hlinkClick r:id="rId3"/>
              </a:rPr>
              <a:t>travis@mc.edu</a:t>
            </a:r>
            <a:r>
              <a:rPr lang="en-US" dirty="0" smtClean="0"/>
              <a:t> </a:t>
            </a:r>
          </a:p>
          <a:p>
            <a:pPr lvl="1"/>
            <a:r>
              <a:rPr lang="en-US" dirty="0" smtClean="0"/>
              <a:t>Some Multivariate calculus examples</a:t>
            </a:r>
          </a:p>
          <a:p>
            <a:pPr lvl="2"/>
            <a:r>
              <a:rPr lang="en-US" dirty="0" smtClean="0">
                <a:hlinkClick r:id="rId4"/>
              </a:rPr>
              <a:t>http</a:t>
            </a:r>
            <a:r>
              <a:rPr lang="en-US" dirty="0">
                <a:hlinkClick r:id="rId4"/>
              </a:rPr>
              <a:t>://math.mc.edu/webwork2/sage_demos/Multivariate_Calculus_Spring_2012/8</a:t>
            </a:r>
            <a:r>
              <a:rPr lang="en-US" dirty="0" smtClean="0">
                <a:hlinkClick r:id="rId4"/>
              </a:rPr>
              <a:t>/</a:t>
            </a:r>
            <a:r>
              <a:rPr lang="en-US" dirty="0" smtClean="0"/>
              <a:t> </a:t>
            </a:r>
          </a:p>
          <a:p>
            <a:pPr lvl="2"/>
            <a:r>
              <a:rPr lang="en-US" dirty="0">
                <a:hlinkClick r:id="rId5"/>
              </a:rPr>
              <a:t>http://math.mc.edu/webwork2/sage_demos/Multivariate_Calculus_Spring_2012/14</a:t>
            </a:r>
            <a:r>
              <a:rPr lang="en-US" dirty="0" smtClean="0">
                <a:hlinkClick r:id="rId5"/>
              </a:rPr>
              <a:t>/</a:t>
            </a:r>
            <a:r>
              <a:rPr lang="en-US" dirty="0" smtClean="0"/>
              <a:t> </a:t>
            </a:r>
            <a:endParaRPr lang="en-US" dirty="0" smtClean="0"/>
          </a:p>
        </p:txBody>
      </p:sp>
      <p:pic>
        <p:nvPicPr>
          <p:cNvPr id="6" name="Picture 5"/>
          <p:cNvPicPr>
            <a:picLocks noChangeAspect="1"/>
          </p:cNvPicPr>
          <p:nvPr/>
        </p:nvPicPr>
        <p:blipFill>
          <a:blip r:embed="rId6"/>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39520799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Sagelets</a:t>
            </a:r>
            <a:r>
              <a:rPr lang="en-US" dirty="0" smtClean="0"/>
              <a:t> embedded into </a:t>
            </a:r>
            <a:r>
              <a:rPr lang="en-US" dirty="0" err="1" smtClean="0"/>
              <a:t>WeBWorK</a:t>
            </a:r>
            <a:r>
              <a:rPr lang="en-US" dirty="0" smtClean="0"/>
              <a:t> problems</a:t>
            </a:r>
          </a:p>
          <a:p>
            <a:pPr lvl="1"/>
            <a:r>
              <a:rPr lang="en-US" dirty="0" smtClean="0"/>
              <a:t>Linear Algebra examples developed at Sage </a:t>
            </a:r>
            <a:r>
              <a:rPr lang="en-US" dirty="0" smtClean="0"/>
              <a:t>EDU Days 4</a:t>
            </a:r>
            <a:endParaRPr lang="en-US" dirty="0" smtClean="0"/>
          </a:p>
          <a:p>
            <a:pPr lvl="1"/>
            <a:r>
              <a:rPr lang="en-US" dirty="0">
                <a:hlinkClick r:id="rId2"/>
              </a:rPr>
              <a:t>http://math.mc.edu/webwork2/sage_demos/</a:t>
            </a:r>
            <a:r>
              <a:rPr lang="en-US" dirty="0" smtClean="0">
                <a:hlinkClick r:id="rId2"/>
              </a:rPr>
              <a:t>Linear_Algebra</a:t>
            </a:r>
            <a:r>
              <a:rPr lang="en-US" dirty="0" smtClean="0"/>
              <a:t> </a:t>
            </a:r>
          </a:p>
          <a:p>
            <a:pPr lvl="2"/>
            <a:endParaRPr lang="en-US" dirty="0" smtClean="0"/>
          </a:p>
        </p:txBody>
      </p:sp>
      <p:pic>
        <p:nvPicPr>
          <p:cNvPr id="6" name="Picture 5"/>
          <p:cNvPicPr>
            <a:picLocks noChangeAspect="1"/>
          </p:cNvPicPr>
          <p:nvPr/>
        </p:nvPicPr>
        <p:blipFill>
          <a:blip r:embed="rId3"/>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32992919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err="1" smtClean="0"/>
              <a:t>AskSage</a:t>
            </a:r>
            <a:endParaRPr lang="en-US" dirty="0" smtClean="0"/>
          </a:p>
          <a:p>
            <a:pPr lvl="1"/>
            <a:r>
              <a:rPr lang="en-US" dirty="0" smtClean="0"/>
              <a:t>Procedure for </a:t>
            </a:r>
            <a:r>
              <a:rPr lang="en-US" dirty="0" err="1" smtClean="0"/>
              <a:t>WeBWorK</a:t>
            </a:r>
            <a:r>
              <a:rPr lang="en-US" dirty="0" smtClean="0"/>
              <a:t> to access the symbolic capabilities of Sage using the sage cell but behind the scenes</a:t>
            </a:r>
            <a:r>
              <a:rPr lang="en-US" dirty="0" smtClean="0"/>
              <a:t>.</a:t>
            </a:r>
          </a:p>
          <a:p>
            <a:pPr lvl="1"/>
            <a:r>
              <a:rPr lang="en-US" dirty="0" smtClean="0"/>
              <a:t>Developed and working at SAGE EDU Days 4</a:t>
            </a:r>
            <a:endParaRPr lang="en-US" dirty="0" smtClean="0"/>
          </a:p>
        </p:txBody>
      </p:sp>
      <p:pic>
        <p:nvPicPr>
          <p:cNvPr id="6" name="Picture 5"/>
          <p:cNvPicPr>
            <a:picLocks noChangeAspect="1"/>
          </p:cNvPicPr>
          <p:nvPr/>
        </p:nvPicPr>
        <p:blipFill>
          <a:blip r:embed="rId2"/>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22871892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Development of a </a:t>
            </a:r>
            <a:r>
              <a:rPr lang="en-US" dirty="0" err="1" smtClean="0"/>
              <a:t>WeBWorK</a:t>
            </a:r>
            <a:r>
              <a:rPr lang="en-US" dirty="0" smtClean="0"/>
              <a:t> macro to deal with Sage </a:t>
            </a:r>
            <a:r>
              <a:rPr lang="en-US" dirty="0" smtClean="0"/>
              <a:t>applets…Jason and Malcolm</a:t>
            </a:r>
            <a:endParaRPr lang="en-US" dirty="0"/>
          </a:p>
          <a:p>
            <a:r>
              <a:rPr lang="en-US" dirty="0" smtClean="0"/>
              <a:t>Most necessary features already available using existing </a:t>
            </a:r>
            <a:r>
              <a:rPr lang="en-US" dirty="0" err="1" smtClean="0"/>
              <a:t>WeBWorK</a:t>
            </a:r>
            <a:r>
              <a:rPr lang="en-US" dirty="0" smtClean="0"/>
              <a:t> functionality</a:t>
            </a:r>
          </a:p>
          <a:p>
            <a:pPr lvl="1"/>
            <a:r>
              <a:rPr lang="en-US" dirty="0" err="1" smtClean="0"/>
              <a:t>pg</a:t>
            </a:r>
            <a:r>
              <a:rPr lang="en-US" dirty="0"/>
              <a:t>/macros/</a:t>
            </a:r>
            <a:r>
              <a:rPr lang="en-US" dirty="0" err="1" smtClean="0"/>
              <a:t>AppletObjects.pl</a:t>
            </a:r>
            <a:endParaRPr lang="en-US" dirty="0" smtClean="0"/>
          </a:p>
          <a:p>
            <a:pPr lvl="1"/>
            <a:r>
              <a:rPr lang="en-US" dirty="0" err="1"/>
              <a:t>pg</a:t>
            </a:r>
            <a:r>
              <a:rPr lang="en-US" dirty="0"/>
              <a:t>/lib/</a:t>
            </a:r>
            <a:r>
              <a:rPr lang="en-US" dirty="0" err="1" smtClean="0"/>
              <a:t>Applet.pm</a:t>
            </a:r>
            <a:r>
              <a:rPr lang="en-US" dirty="0" smtClean="0"/>
              <a:t> </a:t>
            </a:r>
            <a:r>
              <a:rPr lang="en-US" dirty="0"/>
              <a:t>  </a:t>
            </a:r>
            <a:endParaRPr lang="en-US" dirty="0" smtClean="0"/>
          </a:p>
          <a:p>
            <a:pPr lvl="1"/>
            <a:endParaRPr lang="en-US" dirty="0" smtClean="0"/>
          </a:p>
        </p:txBody>
      </p:sp>
      <p:pic>
        <p:nvPicPr>
          <p:cNvPr id="6" name="Picture 5"/>
          <p:cNvPicPr>
            <a:picLocks noChangeAspect="1"/>
          </p:cNvPicPr>
          <p:nvPr/>
        </p:nvPicPr>
        <p:blipFill>
          <a:blip r:embed="rId2"/>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29332886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Persistence Issues</a:t>
            </a:r>
          </a:p>
          <a:p>
            <a:pPr lvl="1"/>
            <a:r>
              <a:rPr lang="en-US" dirty="0" err="1" smtClean="0"/>
              <a:t>Sagelets</a:t>
            </a:r>
            <a:r>
              <a:rPr lang="en-US" dirty="0" smtClean="0"/>
              <a:t> embedded into </a:t>
            </a:r>
            <a:r>
              <a:rPr lang="en-US" dirty="0" err="1" smtClean="0"/>
              <a:t>WeBWorK</a:t>
            </a:r>
            <a:r>
              <a:rPr lang="en-US" dirty="0" smtClean="0"/>
              <a:t> problems</a:t>
            </a:r>
          </a:p>
          <a:p>
            <a:pPr lvl="1"/>
            <a:r>
              <a:rPr lang="en-US" dirty="0" smtClean="0"/>
              <a:t>Need </a:t>
            </a:r>
            <a:r>
              <a:rPr lang="en-US" dirty="0"/>
              <a:t>JSON and not XML</a:t>
            </a:r>
          </a:p>
          <a:p>
            <a:pPr lvl="1"/>
            <a:r>
              <a:rPr lang="en-US" dirty="0"/>
              <a:t>Pickle method </a:t>
            </a:r>
            <a:r>
              <a:rPr lang="en-US" dirty="0" err="1"/>
              <a:t>ala</a:t>
            </a:r>
            <a:r>
              <a:rPr lang="en-US" dirty="0"/>
              <a:t> Sage</a:t>
            </a:r>
          </a:p>
          <a:p>
            <a:pPr lvl="1"/>
            <a:r>
              <a:rPr lang="en-US" dirty="0"/>
              <a:t>Need to be certain state is </a:t>
            </a:r>
            <a:r>
              <a:rPr lang="en-US" dirty="0" smtClean="0"/>
              <a:t>saved </a:t>
            </a:r>
            <a:r>
              <a:rPr lang="en-US" dirty="0"/>
              <a:t>both on Submit and on Preview</a:t>
            </a:r>
          </a:p>
          <a:p>
            <a:pPr lvl="1"/>
            <a:r>
              <a:rPr lang="en-US" dirty="0"/>
              <a:t>Sage makes hidden inputs for evaluators (BIG THING TO DO</a:t>
            </a:r>
            <a:r>
              <a:rPr lang="en-US" dirty="0" smtClean="0"/>
              <a:t>)</a:t>
            </a:r>
            <a:endParaRPr lang="en-US" dirty="0"/>
          </a:p>
        </p:txBody>
      </p:sp>
      <p:pic>
        <p:nvPicPr>
          <p:cNvPr id="6" name="Picture 5"/>
          <p:cNvPicPr>
            <a:picLocks noChangeAspect="1"/>
          </p:cNvPicPr>
          <p:nvPr/>
        </p:nvPicPr>
        <p:blipFill>
          <a:blip r:embed="rId2"/>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34916038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Persistence Issues</a:t>
            </a:r>
          </a:p>
          <a:p>
            <a:pPr lvl="1"/>
            <a:r>
              <a:rPr lang="en-US" dirty="0" smtClean="0"/>
              <a:t>Sage </a:t>
            </a:r>
            <a:r>
              <a:rPr lang="en-US" dirty="0"/>
              <a:t>sends values to answer evaluator (done by considering the “student” inputs)</a:t>
            </a:r>
          </a:p>
          <a:p>
            <a:pPr lvl="1"/>
            <a:r>
              <a:rPr lang="en-US" dirty="0"/>
              <a:t>Sage saves state to an input field and loads state (wrap @interact on python side?)  (BIG THING TO DO)</a:t>
            </a:r>
          </a:p>
          <a:p>
            <a:pPr lvl="1"/>
            <a:r>
              <a:rPr lang="en-US" dirty="0"/>
              <a:t>Need a global reset button so that a student can start completely over again.</a:t>
            </a:r>
          </a:p>
          <a:p>
            <a:pPr lvl="1"/>
            <a:r>
              <a:rPr lang="en-US" dirty="0"/>
              <a:t>sage answer evaluator (use the </a:t>
            </a:r>
            <a:r>
              <a:rPr lang="en-US" dirty="0" err="1"/>
              <a:t>sagecell</a:t>
            </a:r>
            <a:r>
              <a:rPr lang="en-US" dirty="0"/>
              <a:t> /serve web service)</a:t>
            </a:r>
            <a:endParaRPr lang="en-US" dirty="0" smtClean="0"/>
          </a:p>
        </p:txBody>
      </p:sp>
      <p:pic>
        <p:nvPicPr>
          <p:cNvPr id="6" name="Picture 5"/>
          <p:cNvPicPr>
            <a:picLocks noChangeAspect="1"/>
          </p:cNvPicPr>
          <p:nvPr/>
        </p:nvPicPr>
        <p:blipFill>
          <a:blip r:embed="rId2"/>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203684660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Persistence </a:t>
            </a:r>
            <a:r>
              <a:rPr lang="en-US" dirty="0" smtClean="0"/>
              <a:t>Issues…and a nice conceptual problem…</a:t>
            </a:r>
          </a:p>
          <a:p>
            <a:pPr lvl="1"/>
            <a:r>
              <a:rPr lang="en-US" dirty="0">
                <a:hlinkClick r:id="rId2"/>
              </a:rPr>
              <a:t>http://math.mc.edu/webwork2/sage_demos/Multivariate_Calculus_Spring_2012/</a:t>
            </a:r>
            <a:r>
              <a:rPr lang="en-US" dirty="0" smtClean="0">
                <a:hlinkClick r:id="rId2"/>
              </a:rPr>
              <a:t>10</a:t>
            </a:r>
            <a:r>
              <a:rPr lang="en-US" dirty="0" smtClean="0"/>
              <a:t> </a:t>
            </a:r>
            <a:endParaRPr lang="en-US" dirty="0" smtClean="0"/>
          </a:p>
        </p:txBody>
      </p:sp>
      <p:pic>
        <p:nvPicPr>
          <p:cNvPr id="6" name="Picture 5"/>
          <p:cNvPicPr>
            <a:picLocks noChangeAspect="1"/>
          </p:cNvPicPr>
          <p:nvPr/>
        </p:nvPicPr>
        <p:blipFill>
          <a:blip r:embed="rId3"/>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40724014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Possible future collaboration to consider may include an official mini-course at </a:t>
            </a:r>
            <a:r>
              <a:rPr lang="en-US" dirty="0" err="1" smtClean="0"/>
              <a:t>Mathfest</a:t>
            </a:r>
            <a:r>
              <a:rPr lang="en-US" dirty="0" smtClean="0"/>
              <a:t> 2013 on Sage/</a:t>
            </a:r>
            <a:r>
              <a:rPr lang="en-US" dirty="0" err="1" smtClean="0"/>
              <a:t>WeBWorK</a:t>
            </a:r>
            <a:r>
              <a:rPr lang="en-US" smtClean="0"/>
              <a:t> problems?</a:t>
            </a:r>
            <a:endParaRPr lang="en-US" dirty="0" smtClean="0"/>
          </a:p>
        </p:txBody>
      </p:sp>
      <p:pic>
        <p:nvPicPr>
          <p:cNvPr id="6" name="Picture 5"/>
          <p:cNvPicPr>
            <a:picLocks noChangeAspect="1"/>
          </p:cNvPicPr>
          <p:nvPr/>
        </p:nvPicPr>
        <p:blipFill>
          <a:blip r:embed="rId2"/>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26555971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hlinkClick r:id="rId2"/>
            </a:endParaRPr>
          </a:p>
          <a:p>
            <a:pPr marL="0" indent="0" algn="ctr">
              <a:buNone/>
            </a:pPr>
            <a:r>
              <a:rPr lang="en-US" dirty="0" smtClean="0">
                <a:hlinkClick r:id="rId2"/>
              </a:rPr>
              <a:t>http</a:t>
            </a:r>
            <a:r>
              <a:rPr lang="en-US" dirty="0">
                <a:hlinkClick r:id="rId2"/>
              </a:rPr>
              <a:t>://webwork.maa.org</a:t>
            </a:r>
            <a:r>
              <a:rPr lang="en-US" dirty="0" smtClean="0">
                <a:hlinkClick r:id="rId2"/>
              </a:rPr>
              <a:t>/</a:t>
            </a:r>
            <a:r>
              <a:rPr lang="en-US" dirty="0" smtClean="0"/>
              <a:t> </a:t>
            </a:r>
          </a:p>
          <a:p>
            <a:pPr marL="0" indent="0" algn="ctr">
              <a:buNone/>
            </a:pPr>
            <a:endParaRPr lang="en-US" dirty="0" smtClean="0"/>
          </a:p>
          <a:p>
            <a:pPr marL="0" indent="0" algn="ctr">
              <a:buNone/>
            </a:pPr>
            <a:r>
              <a:rPr lang="en-US" dirty="0">
                <a:hlinkClick r:id="rId3"/>
              </a:rPr>
              <a:t>http://webwork.maa.org/wiki/</a:t>
            </a:r>
            <a:r>
              <a:rPr lang="en-US" dirty="0" smtClean="0">
                <a:hlinkClick r:id="rId3"/>
              </a:rPr>
              <a:t>Main_Page</a:t>
            </a:r>
            <a:r>
              <a:rPr lang="en-US" dirty="0" smtClean="0"/>
              <a:t> </a:t>
            </a:r>
            <a:endParaRPr lang="en-US" dirty="0"/>
          </a:p>
          <a:p>
            <a:pPr marL="0" indent="0" algn="ctr">
              <a:buNone/>
            </a:pPr>
            <a:endParaRPr lang="en-US" dirty="0" smtClean="0"/>
          </a:p>
          <a:p>
            <a:pPr marL="0" indent="0" algn="ctr">
              <a:buNone/>
            </a:pPr>
            <a:r>
              <a:rPr lang="en-US" dirty="0">
                <a:hlinkClick r:id="rId4"/>
              </a:rPr>
              <a:t>http://webwork.maa.org/moodle/mod/forum/index.php?id=</a:t>
            </a:r>
            <a:r>
              <a:rPr lang="en-US" dirty="0" smtClean="0">
                <a:hlinkClick r:id="rId4"/>
              </a:rPr>
              <a:t>3</a:t>
            </a:r>
            <a:r>
              <a:rPr lang="en-US" dirty="0" smtClean="0"/>
              <a:t> </a:t>
            </a:r>
          </a:p>
        </p:txBody>
      </p:sp>
      <p:pic>
        <p:nvPicPr>
          <p:cNvPr id="6" name="Picture 5"/>
          <p:cNvPicPr>
            <a:picLocks noChangeAspect="1"/>
          </p:cNvPicPr>
          <p:nvPr/>
        </p:nvPicPr>
        <p:blipFill>
          <a:blip r:embed="rId5"/>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11193845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err="1"/>
              <a:t>WeBWorK</a:t>
            </a:r>
            <a:r>
              <a:rPr lang="en-US" dirty="0"/>
              <a:t> is an open source Perl-based system for delivering individualized homework problems over the web. </a:t>
            </a:r>
            <a:endParaRPr lang="en-US" dirty="0" smtClean="0"/>
          </a:p>
          <a:p>
            <a:pPr marL="0" indent="0">
              <a:buNone/>
            </a:pPr>
            <a:r>
              <a:rPr lang="en-US" dirty="0" smtClean="0"/>
              <a:t>By </a:t>
            </a:r>
            <a:r>
              <a:rPr lang="en-US" dirty="0"/>
              <a:t>providing students with immediate feedback as to the correctness of their answers, students are encouraged to make multiple attempts until they succeed. By individualizing problems, cheating is discouraged. By providing instructors with real-time statistics, lesson plans can be customized to better serve students. </a:t>
            </a:r>
            <a:endParaRPr lang="en-US" dirty="0" smtClean="0"/>
          </a:p>
          <a:p>
            <a:pPr marL="0" indent="0">
              <a:buNone/>
            </a:pPr>
            <a:r>
              <a:rPr lang="en-US" dirty="0" err="1" smtClean="0"/>
              <a:t>WeBWorK</a:t>
            </a:r>
            <a:r>
              <a:rPr lang="en-US" dirty="0" smtClean="0"/>
              <a:t> </a:t>
            </a:r>
            <a:r>
              <a:rPr lang="en-US" dirty="0"/>
              <a:t>is partially supported </a:t>
            </a:r>
            <a:r>
              <a:rPr lang="en-US" dirty="0" smtClean="0"/>
              <a:t>by</a:t>
            </a:r>
            <a:r>
              <a:rPr lang="en-US" dirty="0" smtClean="0">
                <a:hlinkClick r:id="rId2"/>
              </a:rPr>
              <a:t> </a:t>
            </a:r>
            <a:r>
              <a:rPr lang="en-US" dirty="0"/>
              <a:t>NSF and by the Mathematical Association of America.</a:t>
            </a:r>
            <a:endParaRPr lang="en-US" dirty="0" smtClean="0"/>
          </a:p>
        </p:txBody>
      </p:sp>
      <p:pic>
        <p:nvPicPr>
          <p:cNvPr id="6" name="Picture 5"/>
          <p:cNvPicPr>
            <a:picLocks noChangeAspect="1"/>
          </p:cNvPicPr>
          <p:nvPr/>
        </p:nvPicPr>
        <p:blipFill>
          <a:blip r:embed="rId3"/>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4132063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THANKS for the “Days” model…</a:t>
            </a:r>
          </a:p>
          <a:p>
            <a:pPr marL="0" indent="0">
              <a:buNone/>
            </a:pPr>
            <a:endParaRPr lang="en-US" dirty="0" smtClean="0"/>
          </a:p>
          <a:p>
            <a:pPr marL="0" indent="0">
              <a:buNone/>
            </a:pPr>
            <a:r>
              <a:rPr lang="en-US" dirty="0" err="1" smtClean="0"/>
              <a:t>WeBWorK</a:t>
            </a:r>
            <a:r>
              <a:rPr lang="en-US" dirty="0" smtClean="0"/>
              <a:t>::Rochester – code camp on new core </a:t>
            </a:r>
            <a:r>
              <a:rPr lang="en-US" dirty="0" smtClean="0"/>
              <a:t>features</a:t>
            </a:r>
            <a:endParaRPr lang="en-US" dirty="0" smtClean="0"/>
          </a:p>
          <a:p>
            <a:pPr marL="0" indent="0">
              <a:buNone/>
            </a:pPr>
            <a:r>
              <a:rPr lang="en-US" dirty="0" err="1" smtClean="0"/>
              <a:t>WeBWorK</a:t>
            </a:r>
            <a:r>
              <a:rPr lang="en-US" dirty="0"/>
              <a:t>:</a:t>
            </a:r>
            <a:r>
              <a:rPr lang="en-US" dirty="0" smtClean="0"/>
              <a:t>:Clinton – users </a:t>
            </a:r>
            <a:r>
              <a:rPr lang="en-US" dirty="0" smtClean="0"/>
              <a:t>conference</a:t>
            </a:r>
            <a:endParaRPr lang="en-US" dirty="0" smtClean="0"/>
          </a:p>
          <a:p>
            <a:pPr marL="0" indent="0">
              <a:buNone/>
            </a:pPr>
            <a:r>
              <a:rPr lang="en-US" dirty="0" err="1" smtClean="0"/>
              <a:t>WeBWorK</a:t>
            </a:r>
            <a:r>
              <a:rPr lang="en-US" dirty="0"/>
              <a:t>:</a:t>
            </a:r>
            <a:r>
              <a:rPr lang="en-US" dirty="0" smtClean="0"/>
              <a:t>:Winona – code camp on content issues</a:t>
            </a:r>
            <a:endParaRPr lang="en-US" dirty="0"/>
          </a:p>
          <a:p>
            <a:pPr marL="0" indent="0">
              <a:buNone/>
            </a:pPr>
            <a:endParaRPr lang="en-US" dirty="0" smtClean="0"/>
          </a:p>
        </p:txBody>
      </p:sp>
      <p:pic>
        <p:nvPicPr>
          <p:cNvPr id="6" name="Picture 5"/>
          <p:cNvPicPr>
            <a:picLocks noChangeAspect="1"/>
          </p:cNvPicPr>
          <p:nvPr/>
        </p:nvPicPr>
        <p:blipFill>
          <a:blip r:embed="rId2"/>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17568177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Sagelets</a:t>
            </a:r>
            <a:r>
              <a:rPr lang="en-US" dirty="0" smtClean="0"/>
              <a:t> embedded into </a:t>
            </a:r>
            <a:r>
              <a:rPr lang="en-US" dirty="0" err="1" smtClean="0"/>
              <a:t>WeBWorK</a:t>
            </a:r>
            <a:r>
              <a:rPr lang="en-US" dirty="0" smtClean="0"/>
              <a:t> problems</a:t>
            </a:r>
          </a:p>
          <a:p>
            <a:pPr lvl="1"/>
            <a:r>
              <a:rPr lang="en-US" dirty="0" err="1" smtClean="0"/>
              <a:t>WeBWorK</a:t>
            </a:r>
            <a:r>
              <a:rPr lang="en-US" dirty="0" smtClean="0"/>
              <a:t> handling randomization </a:t>
            </a:r>
            <a:r>
              <a:rPr lang="en-US" dirty="0" smtClean="0"/>
              <a:t>between students and </a:t>
            </a:r>
            <a:r>
              <a:rPr lang="en-US" dirty="0" smtClean="0"/>
              <a:t>answer checking</a:t>
            </a:r>
          </a:p>
          <a:p>
            <a:pPr lvl="1"/>
            <a:r>
              <a:rPr lang="en-US" dirty="0" smtClean="0"/>
              <a:t>Sage handling interactive and symbolic issues and </a:t>
            </a:r>
            <a:r>
              <a:rPr lang="en-US" dirty="0" smtClean="0"/>
              <a:t>often any </a:t>
            </a:r>
            <a:r>
              <a:rPr lang="en-US" dirty="0" smtClean="0"/>
              <a:t>graphical </a:t>
            </a:r>
            <a:r>
              <a:rPr lang="en-US" dirty="0" smtClean="0"/>
              <a:t>representation</a:t>
            </a:r>
          </a:p>
          <a:p>
            <a:pPr lvl="1"/>
            <a:r>
              <a:rPr lang="en-US" dirty="0" err="1" smtClean="0"/>
              <a:t>WeBWorK</a:t>
            </a:r>
            <a:r>
              <a:rPr lang="en-US" dirty="0" smtClean="0"/>
              <a:t> -&gt; </a:t>
            </a:r>
            <a:r>
              <a:rPr lang="en-US" dirty="0" err="1" smtClean="0"/>
              <a:t>SageCell</a:t>
            </a:r>
            <a:r>
              <a:rPr lang="en-US" dirty="0" smtClean="0"/>
              <a:t> -&gt; </a:t>
            </a:r>
            <a:r>
              <a:rPr lang="en-US" dirty="0" err="1" smtClean="0"/>
              <a:t>WeBWorK</a:t>
            </a:r>
            <a:endParaRPr lang="en-US" dirty="0" smtClean="0"/>
          </a:p>
        </p:txBody>
      </p:sp>
      <p:pic>
        <p:nvPicPr>
          <p:cNvPr id="6" name="Picture 5"/>
          <p:cNvPicPr>
            <a:picLocks noChangeAspect="1"/>
          </p:cNvPicPr>
          <p:nvPr/>
        </p:nvPicPr>
        <p:blipFill>
          <a:blip r:embed="rId2"/>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39530097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err="1" smtClean="0"/>
              <a:t>Sagelets</a:t>
            </a:r>
            <a:r>
              <a:rPr lang="en-US" dirty="0" smtClean="0"/>
              <a:t> embedded into </a:t>
            </a:r>
            <a:r>
              <a:rPr lang="en-US" dirty="0" err="1" smtClean="0"/>
              <a:t>WeBWorK</a:t>
            </a:r>
            <a:r>
              <a:rPr lang="en-US" dirty="0" smtClean="0"/>
              <a:t> problems</a:t>
            </a:r>
          </a:p>
          <a:p>
            <a:pPr lvl="1"/>
            <a:r>
              <a:rPr lang="en-US" dirty="0" smtClean="0"/>
              <a:t>Mike Gage, Jason Aubrey and Jason Grout … Proof of concept at Sage </a:t>
            </a:r>
            <a:r>
              <a:rPr lang="en-US" dirty="0" err="1" smtClean="0"/>
              <a:t>Edu</a:t>
            </a:r>
            <a:r>
              <a:rPr lang="en-US" dirty="0" smtClean="0"/>
              <a:t> 3, Summer 2011</a:t>
            </a:r>
          </a:p>
          <a:p>
            <a:pPr lvl="1"/>
            <a:r>
              <a:rPr lang="en-US" dirty="0" smtClean="0"/>
              <a:t>Jason Grout, et. al. … </a:t>
            </a:r>
            <a:r>
              <a:rPr lang="en-US" dirty="0" err="1" smtClean="0"/>
              <a:t>aleph.sagemath.org</a:t>
            </a:r>
            <a:r>
              <a:rPr lang="en-US" dirty="0"/>
              <a:t> </a:t>
            </a:r>
            <a:r>
              <a:rPr lang="en-US" dirty="0" smtClean="0"/>
              <a:t>in late Fall 2011</a:t>
            </a:r>
          </a:p>
          <a:p>
            <a:pPr lvl="1"/>
            <a:r>
              <a:rPr lang="en-US" dirty="0" smtClean="0"/>
              <a:t>Mike Gage and John Travis … Full integration involving passing of variables from </a:t>
            </a:r>
            <a:r>
              <a:rPr lang="en-US" dirty="0" err="1" smtClean="0"/>
              <a:t>WeBWorK</a:t>
            </a:r>
            <a:r>
              <a:rPr lang="en-US" dirty="0" smtClean="0"/>
              <a:t> to </a:t>
            </a:r>
            <a:r>
              <a:rPr lang="en-US" dirty="0" err="1" smtClean="0"/>
              <a:t>SageCell</a:t>
            </a:r>
            <a:r>
              <a:rPr lang="en-US" dirty="0" smtClean="0"/>
              <a:t> at JMM January </a:t>
            </a:r>
            <a:r>
              <a:rPr lang="en-US" dirty="0" smtClean="0"/>
              <a:t>2012.  </a:t>
            </a:r>
            <a:r>
              <a:rPr lang="en-US" dirty="0" err="1" smtClean="0"/>
              <a:t>WeBWorK</a:t>
            </a:r>
            <a:r>
              <a:rPr lang="en-US" dirty="0" smtClean="0"/>
              <a:t>-&gt;Sage</a:t>
            </a:r>
            <a:endParaRPr lang="en-US" dirty="0" smtClean="0"/>
          </a:p>
          <a:p>
            <a:pPr lvl="1"/>
            <a:r>
              <a:rPr lang="en-US" dirty="0" smtClean="0"/>
              <a:t>John Travis … solution implementation and testing in multivariate calculus Spring 2012</a:t>
            </a:r>
          </a:p>
        </p:txBody>
      </p:sp>
      <p:pic>
        <p:nvPicPr>
          <p:cNvPr id="6" name="Picture 5"/>
          <p:cNvPicPr>
            <a:picLocks noChangeAspect="1"/>
          </p:cNvPicPr>
          <p:nvPr/>
        </p:nvPicPr>
        <p:blipFill>
          <a:blip r:embed="rId2"/>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37502749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err="1" smtClean="0"/>
              <a:t>Sagelets</a:t>
            </a:r>
            <a:r>
              <a:rPr lang="en-US" dirty="0" smtClean="0"/>
              <a:t> embedded into </a:t>
            </a:r>
            <a:r>
              <a:rPr lang="en-US" dirty="0" err="1" smtClean="0"/>
              <a:t>WeBWorK</a:t>
            </a:r>
            <a:r>
              <a:rPr lang="en-US" dirty="0" smtClean="0"/>
              <a:t> problems</a:t>
            </a:r>
          </a:p>
          <a:p>
            <a:pPr lvl="1"/>
            <a:r>
              <a:rPr lang="en-US" dirty="0" smtClean="0"/>
              <a:t>Malcolm Harper and </a:t>
            </a:r>
            <a:r>
              <a:rPr lang="en-US" dirty="0" err="1" smtClean="0"/>
              <a:t>Sebastien</a:t>
            </a:r>
            <a:r>
              <a:rPr lang="en-US" dirty="0" smtClean="0"/>
              <a:t> </a:t>
            </a:r>
            <a:r>
              <a:rPr lang="en-US" dirty="0" err="1" smtClean="0"/>
              <a:t>Labbe</a:t>
            </a:r>
            <a:r>
              <a:rPr lang="en-US" dirty="0" smtClean="0"/>
              <a:t> – Sage Days 38</a:t>
            </a:r>
          </a:p>
          <a:p>
            <a:pPr lvl="1"/>
            <a:r>
              <a:rPr lang="en-US" dirty="0" smtClean="0"/>
              <a:t>Malcolm </a:t>
            </a:r>
            <a:r>
              <a:rPr lang="en-US" dirty="0" smtClean="0"/>
              <a:t>Harper and Bruce Cohen … </a:t>
            </a:r>
            <a:r>
              <a:rPr lang="en-US" dirty="0" smtClean="0"/>
              <a:t>Sage </a:t>
            </a:r>
            <a:r>
              <a:rPr lang="en-US" dirty="0"/>
              <a:t>Days 41 June 2012.  </a:t>
            </a:r>
            <a:r>
              <a:rPr lang="en-US" dirty="0" smtClean="0"/>
              <a:t>Passing variables </a:t>
            </a:r>
            <a:r>
              <a:rPr lang="en-US" dirty="0" smtClean="0"/>
              <a:t>back from </a:t>
            </a:r>
            <a:r>
              <a:rPr lang="en-US" dirty="0" err="1" smtClean="0"/>
              <a:t>SageCell</a:t>
            </a:r>
            <a:r>
              <a:rPr lang="en-US" dirty="0" smtClean="0"/>
              <a:t> to </a:t>
            </a:r>
            <a:r>
              <a:rPr lang="en-US" dirty="0" err="1" smtClean="0"/>
              <a:t>WeBWorK</a:t>
            </a:r>
            <a:r>
              <a:rPr lang="en-US" dirty="0" smtClean="0"/>
              <a:t>.   </a:t>
            </a:r>
            <a:r>
              <a:rPr lang="en-US" dirty="0" smtClean="0"/>
              <a:t>Sage -&gt; </a:t>
            </a:r>
            <a:r>
              <a:rPr lang="en-US" dirty="0" err="1" smtClean="0"/>
              <a:t>WeBWorK</a:t>
            </a:r>
            <a:endParaRPr lang="en-US" dirty="0" smtClean="0"/>
          </a:p>
          <a:p>
            <a:pPr lvl="1"/>
            <a:r>
              <a:rPr lang="en-US" dirty="0"/>
              <a:t>html('&lt;input type=hidden size=15 name="\{ANS_NUM_TO_NAME(1)\}" id="\{ANS_NUM_TO_NAME(1)\}" value="%s"&gt;' %</a:t>
            </a:r>
            <a:r>
              <a:rPr lang="en-US" dirty="0" smtClean="0"/>
              <a:t>(stuff) </a:t>
            </a:r>
            <a:r>
              <a:rPr lang="en-US" dirty="0"/>
              <a:t>)</a:t>
            </a:r>
          </a:p>
          <a:p>
            <a:pPr lvl="1"/>
            <a:endParaRPr lang="en-US" dirty="0" smtClean="0"/>
          </a:p>
        </p:txBody>
      </p:sp>
      <p:pic>
        <p:nvPicPr>
          <p:cNvPr id="6" name="Picture 5"/>
          <p:cNvPicPr>
            <a:picLocks noChangeAspect="1"/>
          </p:cNvPicPr>
          <p:nvPr/>
        </p:nvPicPr>
        <p:blipFill>
          <a:blip r:embed="rId2"/>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33762288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err="1" smtClean="0"/>
              <a:t>Sagelets</a:t>
            </a:r>
            <a:r>
              <a:rPr lang="en-US" dirty="0" smtClean="0"/>
              <a:t> embedded into </a:t>
            </a:r>
            <a:r>
              <a:rPr lang="en-US" dirty="0" err="1" smtClean="0"/>
              <a:t>WeBWorK</a:t>
            </a:r>
            <a:r>
              <a:rPr lang="en-US" dirty="0" smtClean="0"/>
              <a:t> problems</a:t>
            </a:r>
          </a:p>
          <a:p>
            <a:pPr lvl="1"/>
            <a:r>
              <a:rPr lang="en-US" dirty="0" smtClean="0"/>
              <a:t>Interesting fact:  </a:t>
            </a:r>
            <a:r>
              <a:rPr lang="en-US" dirty="0" err="1" smtClean="0"/>
              <a:t>WebWork</a:t>
            </a:r>
            <a:r>
              <a:rPr lang="en-US" dirty="0" smtClean="0"/>
              <a:t> </a:t>
            </a:r>
            <a:r>
              <a:rPr lang="en-US" dirty="0"/>
              <a:t>matrices do not compare well to Sage matrices.  In order to do so, one must convert each to a list.  Apparently lists do compare well.  </a:t>
            </a:r>
            <a:endParaRPr lang="en-US" dirty="0" smtClean="0"/>
          </a:p>
          <a:p>
            <a:pPr lvl="1"/>
            <a:r>
              <a:rPr lang="en-US" dirty="0" smtClean="0"/>
              <a:t>What other issues structures, objects, etc. do not compare?</a:t>
            </a:r>
            <a:endParaRPr lang="en-US" dirty="0" smtClean="0"/>
          </a:p>
          <a:p>
            <a:pPr lvl="2"/>
            <a:endParaRPr lang="en-US" dirty="0" smtClean="0"/>
          </a:p>
        </p:txBody>
      </p:sp>
      <p:pic>
        <p:nvPicPr>
          <p:cNvPr id="6" name="Picture 5"/>
          <p:cNvPicPr>
            <a:picLocks noChangeAspect="1"/>
          </p:cNvPicPr>
          <p:nvPr/>
        </p:nvPicPr>
        <p:blipFill>
          <a:blip r:embed="rId2"/>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38367477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err="1" smtClean="0"/>
              <a:t>Sagelets</a:t>
            </a:r>
            <a:r>
              <a:rPr lang="en-US" dirty="0" smtClean="0"/>
              <a:t> embedded into </a:t>
            </a:r>
            <a:r>
              <a:rPr lang="en-US" dirty="0" err="1" smtClean="0"/>
              <a:t>WeBWorK</a:t>
            </a:r>
            <a:r>
              <a:rPr lang="en-US" dirty="0" smtClean="0"/>
              <a:t> problems</a:t>
            </a:r>
          </a:p>
          <a:p>
            <a:pPr lvl="1"/>
            <a:r>
              <a:rPr lang="en-US" dirty="0" smtClean="0"/>
              <a:t>Jason Aubrey, et. al. - Development of a formal </a:t>
            </a:r>
            <a:r>
              <a:rPr lang="en-US" dirty="0" err="1" smtClean="0"/>
              <a:t>SageCell</a:t>
            </a:r>
            <a:r>
              <a:rPr lang="en-US" dirty="0" smtClean="0"/>
              <a:t> </a:t>
            </a:r>
            <a:r>
              <a:rPr lang="en-US" dirty="0" err="1" smtClean="0"/>
              <a:t>WeBWorK</a:t>
            </a:r>
            <a:r>
              <a:rPr lang="en-US" dirty="0" smtClean="0"/>
              <a:t> </a:t>
            </a:r>
            <a:r>
              <a:rPr lang="en-US" dirty="0" smtClean="0"/>
              <a:t>Applet structure begun at Sage Days 41, June 2012 and ongoing </a:t>
            </a:r>
          </a:p>
          <a:p>
            <a:pPr lvl="1"/>
            <a:r>
              <a:rPr lang="en-US" dirty="0" smtClean="0"/>
              <a:t>To hide some of the boilerplate details (e.g. hard coded </a:t>
            </a:r>
            <a:r>
              <a:rPr lang="en-US" dirty="0" err="1" smtClean="0"/>
              <a:t>javascript</a:t>
            </a:r>
            <a:r>
              <a:rPr lang="en-US" dirty="0" smtClean="0"/>
              <a:t> calls to aleph) and to hopefully handle more carefully the passing of variables back and forth between </a:t>
            </a:r>
            <a:r>
              <a:rPr lang="en-US" dirty="0" err="1" smtClean="0"/>
              <a:t>WeBWorK</a:t>
            </a:r>
            <a:r>
              <a:rPr lang="en-US" dirty="0" smtClean="0"/>
              <a:t> and the </a:t>
            </a:r>
            <a:r>
              <a:rPr lang="en-US" dirty="0" err="1" smtClean="0"/>
              <a:t>SageCell</a:t>
            </a:r>
            <a:r>
              <a:rPr lang="en-US" dirty="0" smtClean="0"/>
              <a:t>.</a:t>
            </a:r>
          </a:p>
        </p:txBody>
      </p:sp>
      <p:pic>
        <p:nvPicPr>
          <p:cNvPr id="6" name="Picture 5"/>
          <p:cNvPicPr>
            <a:picLocks noChangeAspect="1"/>
          </p:cNvPicPr>
          <p:nvPr/>
        </p:nvPicPr>
        <p:blipFill>
          <a:blip r:embed="rId2"/>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33735068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Sagelets</a:t>
            </a:r>
            <a:r>
              <a:rPr lang="en-US" dirty="0" smtClean="0"/>
              <a:t> embedded into </a:t>
            </a:r>
            <a:r>
              <a:rPr lang="en-US" dirty="0" err="1" smtClean="0"/>
              <a:t>WeBWorK</a:t>
            </a:r>
            <a:r>
              <a:rPr lang="en-US" dirty="0" smtClean="0"/>
              <a:t> problems</a:t>
            </a:r>
          </a:p>
          <a:p>
            <a:pPr lvl="1"/>
            <a:r>
              <a:rPr lang="en-US" dirty="0" smtClean="0"/>
              <a:t>Many focus on conceptual issues</a:t>
            </a:r>
            <a:r>
              <a:rPr lang="en-US" dirty="0"/>
              <a:t> </a:t>
            </a:r>
            <a:r>
              <a:rPr lang="en-US" dirty="0" smtClean="0"/>
              <a:t>– no formulas!</a:t>
            </a:r>
          </a:p>
          <a:p>
            <a:pPr lvl="2"/>
            <a:r>
              <a:rPr lang="en-US" dirty="0" smtClean="0"/>
              <a:t>To avoid Wolfram | Alpha solutions (or </a:t>
            </a:r>
            <a:r>
              <a:rPr lang="en-US" dirty="0" err="1" smtClean="0"/>
              <a:t>SageCell</a:t>
            </a:r>
            <a:r>
              <a:rPr lang="en-US" dirty="0" smtClean="0"/>
              <a:t> solutions for the better students)</a:t>
            </a:r>
          </a:p>
          <a:p>
            <a:pPr lvl="2"/>
            <a:endParaRPr lang="en-US" dirty="0" smtClean="0"/>
          </a:p>
        </p:txBody>
      </p:sp>
      <p:pic>
        <p:nvPicPr>
          <p:cNvPr id="6" name="Picture 5"/>
          <p:cNvPicPr>
            <a:picLocks noChangeAspect="1"/>
          </p:cNvPicPr>
          <p:nvPr/>
        </p:nvPicPr>
        <p:blipFill>
          <a:blip r:embed="rId2"/>
          <a:stretch>
            <a:fillRect/>
          </a:stretch>
        </p:blipFill>
        <p:spPr>
          <a:xfrm>
            <a:off x="1422400" y="274638"/>
            <a:ext cx="6299200" cy="1193800"/>
          </a:xfrm>
          <a:prstGeom prst="rect">
            <a:avLst/>
          </a:prstGeom>
        </p:spPr>
      </p:pic>
    </p:spTree>
    <p:extLst>
      <p:ext uri="{BB962C8B-B14F-4D97-AF65-F5344CB8AC3E}">
        <p14:creationId xmlns:p14="http://schemas.microsoft.com/office/powerpoint/2010/main" val="5002738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282</TotalTime>
  <Words>761</Words>
  <Application>Microsoft Macintosh PowerPoint</Application>
  <PresentationFormat>On-screen Show (4:3)</PresentationFormat>
  <Paragraphs>74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Sage + WeBWorK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Mississippi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Travis</dc:creator>
  <cp:lastModifiedBy>John Travis</cp:lastModifiedBy>
  <cp:revision>13</cp:revision>
  <dcterms:created xsi:type="dcterms:W3CDTF">2012-06-15T04:41:22Z</dcterms:created>
  <dcterms:modified xsi:type="dcterms:W3CDTF">2012-06-15T17:36:58Z</dcterms:modified>
</cp:coreProperties>
</file>