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A07618-3653-4531-882A-1305F6D44D9F}">
  <a:tblStyle styleId="{34A07618-3653-4531-882A-1305F6D44D9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p:nvPr>
            <p:ph idx="2" type="sldImg"/>
          </p:nvPr>
        </p:nvSpPr>
        <p:spPr>
          <a:xfrm>
            <a:off x="-11798300" y="-11796712"/>
            <a:ext cx="11790362" cy="12484099"/>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n"/>
          <p:cNvSpPr txBox="1"/>
          <p:nvPr>
            <p:ph idx="1" type="body"/>
          </p:nvPr>
        </p:nvSpPr>
        <p:spPr>
          <a:xfrm>
            <a:off x="685800" y="4343400"/>
            <a:ext cx="5476875" cy="41052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 name="Google Shape;30;p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 name="Google Shape;31;p1: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0: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4" name="Google Shape;94;p10: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 name="Google Shape;95;p10: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1" name="Google Shape;101;p1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 name="Google Shape;102;p11: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1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 name="Google Shape;109;p12: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6" name="Google Shape;116;p1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 name="Google Shape;117;p13: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3" name="Google Shape;123;p1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 name="Google Shape;124;p14: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0" name="Google Shape;130;p1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 name="Google Shape;131;p15: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7" name="Google Shape;137;p1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 name="Google Shape;138;p16: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7: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p1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 name="Google Shape;146;p17: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 name="Google Shape;37;p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 name="Google Shape;38;p2: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 name="Google Shape;44;p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 name="Google Shape;45;p3: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 name="Google Shape;51;p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 name="Google Shape;52;p4: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 name="Google Shape;58;p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 name="Google Shape;59;p5: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 name="Google Shape;66;p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 name="Google Shape;67;p6: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 name="Google Shape;73;p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 name="Google Shape;74;p7: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9" name="Google Shape;79;p8: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 name="Google Shape;80;p8: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p:nvPr>
            <p:ph idx="2" type="sldImg"/>
          </p:nvPr>
        </p:nvSpPr>
        <p:spPr>
          <a:xfrm>
            <a:off x="2143125" y="695325"/>
            <a:ext cx="257175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7" name="Google Shape;87;p9: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 name="Google Shape;88;p9:notes"/>
          <p:cNvSpPr txBox="1"/>
          <p:nvPr>
            <p:ph idx="1" type="body"/>
          </p:nvPr>
        </p:nvSpPr>
        <p:spPr>
          <a:xfrm>
            <a:off x="685800" y="4343400"/>
            <a:ext cx="5476875" cy="410527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700"/>
              </a:spcBef>
              <a:spcAft>
                <a:spcPts val="0"/>
              </a:spcAft>
              <a:buSzPts val="1400"/>
              <a:buNone/>
              <a:defRPr b="0" i="0" sz="2800" u="none" cap="none" strike="noStrike">
                <a:solidFill>
                  <a:srgbClr val="000000"/>
                </a:solidFill>
                <a:latin typeface="Arial"/>
                <a:ea typeface="Arial"/>
                <a:cs typeface="Arial"/>
                <a:sym typeface="Arial"/>
              </a:defRPr>
            </a:lvl2pPr>
            <a:lvl3pPr lvl="2" marR="0" rtl="0" algn="l">
              <a:lnSpc>
                <a:spcPct val="100000"/>
              </a:lnSpc>
              <a:spcBef>
                <a:spcPts val="60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19" name="Google Shape;19;p2"/>
          <p:cNvSpPr txBox="1"/>
          <p:nvPr>
            <p:ph idx="10" type="dt"/>
          </p:nvPr>
        </p:nvSpPr>
        <p:spPr>
          <a:xfrm>
            <a:off x="457200" y="6245225"/>
            <a:ext cx="2124075" cy="4667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0" name="Google Shape;20;p2"/>
          <p:cNvSpPr txBox="1"/>
          <p:nvPr>
            <p:ph idx="11" type="ftr"/>
          </p:nvPr>
        </p:nvSpPr>
        <p:spPr>
          <a:xfrm>
            <a:off x="3124200" y="6245225"/>
            <a:ext cx="2886075" cy="4667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1" name="Google Shape;21;p2"/>
          <p:cNvSpPr txBox="1"/>
          <p:nvPr>
            <p:ph idx="12" type="sldNum"/>
          </p:nvPr>
        </p:nvSpPr>
        <p:spPr>
          <a:xfrm>
            <a:off x="6553200" y="6245225"/>
            <a:ext cx="2124075" cy="466725"/>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7"/>
            <a:ext cx="8220075" cy="1133475"/>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24" name="Google Shape;24;p3"/>
          <p:cNvSpPr txBox="1"/>
          <p:nvPr>
            <p:ph idx="1" type="body"/>
          </p:nvPr>
        </p:nvSpPr>
        <p:spPr>
          <a:xfrm>
            <a:off x="457200" y="1600200"/>
            <a:ext cx="8220075" cy="4516437"/>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SzPts val="1400"/>
              <a:buNone/>
              <a:defRPr b="0" i="0" sz="3200" u="none">
                <a:solidFill>
                  <a:srgbClr val="000000"/>
                </a:solidFill>
                <a:latin typeface="Arial"/>
                <a:ea typeface="Arial"/>
                <a:cs typeface="Arial"/>
                <a:sym typeface="Arial"/>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25" name="Google Shape;25;p3"/>
          <p:cNvSpPr txBox="1"/>
          <p:nvPr>
            <p:ph idx="10" type="dt"/>
          </p:nvPr>
        </p:nvSpPr>
        <p:spPr>
          <a:xfrm>
            <a:off x="457200" y="6245225"/>
            <a:ext cx="2124075" cy="4667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6" name="Google Shape;26;p3"/>
          <p:cNvSpPr txBox="1"/>
          <p:nvPr>
            <p:ph idx="11" type="ftr"/>
          </p:nvPr>
        </p:nvSpPr>
        <p:spPr>
          <a:xfrm>
            <a:off x="3124200" y="6245225"/>
            <a:ext cx="2886075" cy="4667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7" name="Google Shape;27;p3"/>
          <p:cNvSpPr txBox="1"/>
          <p:nvPr>
            <p:ph idx="12" type="sldNum"/>
          </p:nvPr>
        </p:nvSpPr>
        <p:spPr>
          <a:xfrm>
            <a:off x="6553200" y="6245225"/>
            <a:ext cx="2124075" cy="466725"/>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
          <p:cNvSpPr txBox="1"/>
          <p:nvPr>
            <p:ph type="title"/>
          </p:nvPr>
        </p:nvSpPr>
        <p:spPr>
          <a:xfrm>
            <a:off x="457200" y="274637"/>
            <a:ext cx="8220075" cy="1133475"/>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457200" y="1600200"/>
            <a:ext cx="8220075" cy="4516437"/>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13" name="Google Shape;13;p1"/>
          <p:cNvSpPr txBox="1"/>
          <p:nvPr>
            <p:ph idx="10" type="dt"/>
          </p:nvPr>
        </p:nvSpPr>
        <p:spPr>
          <a:xfrm>
            <a:off x="457200" y="6245225"/>
            <a:ext cx="2124075" cy="4667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1" type="ftr"/>
          </p:nvPr>
        </p:nvSpPr>
        <p:spPr>
          <a:xfrm>
            <a:off x="3124200" y="6245225"/>
            <a:ext cx="2886075" cy="4667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2" type="sldNum"/>
          </p:nvPr>
        </p:nvSpPr>
        <p:spPr>
          <a:xfrm>
            <a:off x="6553200" y="6245225"/>
            <a:ext cx="2124075" cy="466725"/>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 name="Shape 32"/>
        <p:cNvGrpSpPr/>
        <p:nvPr/>
      </p:nvGrpSpPr>
      <p:grpSpPr>
        <a:xfrm>
          <a:off x="0" y="0"/>
          <a:ext cx="0" cy="0"/>
          <a:chOff x="0" y="0"/>
          <a:chExt cx="0" cy="0"/>
        </a:xfrm>
      </p:grpSpPr>
      <p:sp>
        <p:nvSpPr>
          <p:cNvPr id="33" name="Google Shape;33;p4"/>
          <p:cNvSpPr txBox="1"/>
          <p:nvPr>
            <p:ph idx="4294967295" type="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Технологии распределенных и параллельных вычислений</a:t>
            </a:r>
            <a:endParaRPr/>
          </a:p>
        </p:txBody>
      </p:sp>
      <p:sp>
        <p:nvSpPr>
          <p:cNvPr id="34" name="Google Shape;34;p4"/>
          <p:cNvSpPr txBox="1"/>
          <p:nvPr>
            <p:ph idx="1" type="subTitle"/>
          </p:nvPr>
        </p:nvSpPr>
        <p:spPr>
          <a:xfrm>
            <a:off x="1371600" y="3886200"/>
            <a:ext cx="6400800" cy="175260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3"/>
          <p:cNvSpPr txBox="1"/>
          <p:nvPr>
            <p:ph idx="1" type="body"/>
          </p:nvPr>
        </p:nvSpPr>
        <p:spPr>
          <a:xfrm>
            <a:off x="179375" y="188899"/>
            <a:ext cx="8964600" cy="3782400"/>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3200"/>
              <a:buFont typeface="Arial"/>
              <a:buNone/>
            </a:pPr>
            <a:r>
              <a:rPr b="0" i="0" lang="en-US" sz="2700" u="none" cap="none" strike="noStrike">
                <a:solidFill>
                  <a:srgbClr val="000000"/>
                </a:solidFill>
                <a:latin typeface="Arial"/>
                <a:ea typeface="Arial"/>
                <a:cs typeface="Arial"/>
                <a:sym typeface="Arial"/>
              </a:rPr>
              <a:t>Вычислительная система SIMD содержит много процессоров, которые синхронно (как правило) выполняют одну и ту же команду над разными данными. Системы SIMD делятся на два больших класса:</a:t>
            </a:r>
            <a:endParaRPr sz="2700"/>
          </a:p>
          <a:p>
            <a:pPr indent="-339725" lvl="0" marL="342900" marR="0" rtl="0" algn="l">
              <a:lnSpc>
                <a:spcPct val="100000"/>
              </a:lnSpc>
              <a:spcBef>
                <a:spcPts val="800"/>
              </a:spcBef>
              <a:spcAft>
                <a:spcPts val="0"/>
              </a:spcAft>
              <a:buClr>
                <a:srgbClr val="000000"/>
              </a:buClr>
              <a:buSzPts val="3200"/>
              <a:buFont typeface="Arial"/>
              <a:buNone/>
            </a:pPr>
            <a:r>
              <a:rPr b="0" i="0" lang="en-US" sz="2700" u="none" cap="none" strike="noStrike">
                <a:solidFill>
                  <a:srgbClr val="000000"/>
                </a:solidFill>
                <a:latin typeface="Arial"/>
                <a:ea typeface="Arial"/>
                <a:cs typeface="Arial"/>
                <a:sym typeface="Arial"/>
              </a:rPr>
              <a:t>векторно-конвейерные вычислительные системы;</a:t>
            </a:r>
            <a:endParaRPr sz="2700"/>
          </a:p>
          <a:p>
            <a:pPr indent="-339725" lvl="0" marL="342900" marR="0" rtl="0" algn="l">
              <a:lnSpc>
                <a:spcPct val="100000"/>
              </a:lnSpc>
              <a:spcBef>
                <a:spcPts val="800"/>
              </a:spcBef>
              <a:spcAft>
                <a:spcPts val="0"/>
              </a:spcAft>
              <a:buClr>
                <a:srgbClr val="000000"/>
              </a:buClr>
              <a:buSzPts val="3200"/>
              <a:buFont typeface="Arial"/>
              <a:buNone/>
            </a:pPr>
            <a:r>
              <a:rPr b="0" i="0" lang="en-US" sz="2700" u="none" cap="none" strike="noStrike">
                <a:solidFill>
                  <a:srgbClr val="000000"/>
                </a:solidFill>
                <a:latin typeface="Arial"/>
                <a:ea typeface="Arial"/>
                <a:cs typeface="Arial"/>
                <a:sym typeface="Arial"/>
              </a:rPr>
              <a:t>векторно-параллельные вычислительные системы или матричные вычислительные </a:t>
            </a:r>
            <a:r>
              <a:rPr b="0" i="0" lang="en-US" sz="3200" u="none" cap="none" strike="noStrike">
                <a:solidFill>
                  <a:srgbClr val="000000"/>
                </a:solidFill>
                <a:latin typeface="Arial"/>
                <a:ea typeface="Arial"/>
                <a:cs typeface="Arial"/>
                <a:sym typeface="Arial"/>
              </a:rPr>
              <a:t>системы</a:t>
            </a:r>
            <a:endParaRPr/>
          </a:p>
          <a:p>
            <a:pPr indent="-339725" lvl="0" marL="342900" marR="0" rtl="0" algn="l">
              <a:lnSpc>
                <a:spcPct val="100000"/>
              </a:lnSpc>
              <a:spcBef>
                <a:spcPts val="8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Пример систем: GPU</a:t>
            </a:r>
            <a:endParaRPr/>
          </a:p>
        </p:txBody>
      </p:sp>
      <p:pic>
        <p:nvPicPr>
          <p:cNvPr id="98" name="Google Shape;98;p13"/>
          <p:cNvPicPr preferRelativeResize="0"/>
          <p:nvPr/>
        </p:nvPicPr>
        <p:blipFill rotWithShape="1">
          <a:blip r:embed="rId3">
            <a:alphaModFix/>
          </a:blip>
          <a:srcRect b="0" l="0" r="0" t="0"/>
          <a:stretch/>
        </p:blipFill>
        <p:spPr>
          <a:xfrm>
            <a:off x="-71437" y="4386262"/>
            <a:ext cx="9144000" cy="27416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sp>
        <p:nvSpPr>
          <p:cNvPr id="104" name="Google Shape;104;p14"/>
          <p:cNvSpPr txBox="1"/>
          <p:nvPr>
            <p:ph idx="1" type="body"/>
          </p:nvPr>
        </p:nvSpPr>
        <p:spPr>
          <a:xfrm>
            <a:off x="0" y="260350"/>
            <a:ext cx="9144000" cy="3455987"/>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3200"/>
              <a:buFont typeface="Arial"/>
              <a:buNone/>
            </a:pPr>
            <a:r>
              <a:rPr b="0" i="0" lang="en-US" sz="2500" u="none" cap="none" strike="noStrike">
                <a:solidFill>
                  <a:srgbClr val="000000"/>
                </a:solidFill>
                <a:latin typeface="Arial"/>
                <a:ea typeface="Arial"/>
                <a:cs typeface="Arial"/>
                <a:sym typeface="Arial"/>
              </a:rPr>
              <a:t>Вычислительная</a:t>
            </a:r>
            <a:r>
              <a:rPr b="0" i="0" lang="en-US" sz="2500" u="none" cap="none" strike="noStrike">
                <a:solidFill>
                  <a:srgbClr val="000000"/>
                </a:solidFill>
                <a:latin typeface="Arial"/>
                <a:ea typeface="Arial"/>
                <a:cs typeface="Arial"/>
                <a:sym typeface="Arial"/>
              </a:rPr>
              <a:t> система MIMD содержит много процессоров, которые (как правило, асинхронно) выполняют разные команды над разными данными. Подавляющее большинство современных суперЭВМ имеют архитектуру MIMD (по крайней мере, на верхнем уровне иерархии). Системы MIMD часто называют многопроцессорными системами. </a:t>
            </a:r>
            <a:endParaRPr sz="2500"/>
          </a:p>
          <a:p>
            <a:pPr indent="-339725" lvl="0" marL="342900" marR="0" rtl="0" algn="l">
              <a:lnSpc>
                <a:spcPct val="100000"/>
              </a:lnSpc>
              <a:spcBef>
                <a:spcPts val="800"/>
              </a:spcBef>
              <a:spcAft>
                <a:spcPts val="0"/>
              </a:spcAft>
              <a:buClr>
                <a:srgbClr val="000000"/>
              </a:buClr>
              <a:buSzPts val="3200"/>
              <a:buFont typeface="Arial"/>
              <a:buNone/>
            </a:pPr>
            <a:r>
              <a:rPr b="0" i="0" lang="en-US" sz="2500" u="none" cap="none" strike="noStrike">
                <a:solidFill>
                  <a:srgbClr val="000000"/>
                </a:solidFill>
                <a:latin typeface="Arial"/>
                <a:ea typeface="Arial"/>
                <a:cs typeface="Arial"/>
                <a:sym typeface="Arial"/>
              </a:rPr>
              <a:t>Примеры: многоядерные, кластеры, гриды.</a:t>
            </a:r>
            <a:endParaRPr sz="2500"/>
          </a:p>
        </p:txBody>
      </p:sp>
      <p:pic>
        <p:nvPicPr>
          <p:cNvPr id="105" name="Google Shape;105;p14"/>
          <p:cNvPicPr preferRelativeResize="0"/>
          <p:nvPr/>
        </p:nvPicPr>
        <p:blipFill rotWithShape="1">
          <a:blip r:embed="rId3">
            <a:alphaModFix/>
          </a:blip>
          <a:srcRect b="0" l="0" r="0" t="0"/>
          <a:stretch/>
        </p:blipFill>
        <p:spPr>
          <a:xfrm>
            <a:off x="2087562" y="3594100"/>
            <a:ext cx="6070600" cy="310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Классификация по типу строения оперативной памяти.</a:t>
            </a:r>
            <a:r>
              <a:rPr b="0" i="0" lang="en-US" sz="4000" u="none" cap="none" strike="noStrike">
                <a:solidFill>
                  <a:srgbClr val="000000"/>
                </a:solidFill>
                <a:latin typeface="Arial"/>
                <a:ea typeface="Arial"/>
                <a:cs typeface="Arial"/>
                <a:sym typeface="Arial"/>
              </a:rPr>
              <a:t> </a:t>
            </a:r>
            <a:endParaRPr/>
          </a:p>
        </p:txBody>
      </p:sp>
      <p:sp>
        <p:nvSpPr>
          <p:cNvPr id="112" name="Google Shape;112;p15"/>
          <p:cNvSpPr txBox="1"/>
          <p:nvPr>
            <p:ph idx="1" type="body"/>
          </p:nvPr>
        </p:nvSpPr>
        <p:spPr>
          <a:xfrm>
            <a:off x="111650" y="1341425"/>
            <a:ext cx="8772000" cy="2709600"/>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3200"/>
              <a:buFont typeface="Arial"/>
              <a:buNone/>
            </a:pPr>
            <a:r>
              <a:rPr b="0" i="0" lang="en-US" sz="3100" u="none">
                <a:solidFill>
                  <a:srgbClr val="000000"/>
                </a:solidFill>
                <a:latin typeface="Arial"/>
                <a:ea typeface="Arial"/>
                <a:cs typeface="Arial"/>
                <a:sym typeface="Arial"/>
              </a:rPr>
              <a:t>В вычислительных системах с общей памятью (Common Memory Systems или Shared Memory Systems) значение, записанное в память одним из процессоров, напрямую доступно для другого процессора. </a:t>
            </a:r>
            <a:endParaRPr sz="3100"/>
          </a:p>
        </p:txBody>
      </p:sp>
      <p:pic>
        <p:nvPicPr>
          <p:cNvPr id="113" name="Google Shape;113;p15"/>
          <p:cNvPicPr preferRelativeResize="0"/>
          <p:nvPr/>
        </p:nvPicPr>
        <p:blipFill rotWithShape="1">
          <a:blip r:embed="rId3">
            <a:alphaModFix/>
          </a:blip>
          <a:srcRect b="0" l="0" r="0" t="0"/>
          <a:stretch/>
        </p:blipFill>
        <p:spPr>
          <a:xfrm>
            <a:off x="2696937" y="3911475"/>
            <a:ext cx="3750125" cy="294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16"/>
          <p:cNvSpPr txBox="1"/>
          <p:nvPr>
            <p:ph idx="1" type="body"/>
          </p:nvPr>
        </p:nvSpPr>
        <p:spPr>
          <a:xfrm>
            <a:off x="0" y="188900"/>
            <a:ext cx="9144000" cy="4117200"/>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В вычислительных системах с распределенной памятью (Distributed Memory Systems) каждый процессор имеет свою локальную память с локальным адресным пространством. Для систем с распределенной памятью характерно наличие большого числа быстрых каналов, которые связывают отдельные части этой памяти с отдельными процессорами. </a:t>
            </a:r>
            <a:endParaRPr/>
          </a:p>
          <a:p>
            <a:pPr indent="0" lvl="0" marL="0" marR="0" rtl="0" algn="ctr">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pic>
        <p:nvPicPr>
          <p:cNvPr id="120" name="Google Shape;120;p16"/>
          <p:cNvPicPr preferRelativeResize="0"/>
          <p:nvPr/>
        </p:nvPicPr>
        <p:blipFill rotWithShape="1">
          <a:blip r:embed="rId3">
            <a:alphaModFix/>
          </a:blip>
          <a:srcRect b="0" l="0" r="0" t="0"/>
          <a:stretch/>
        </p:blipFill>
        <p:spPr>
          <a:xfrm>
            <a:off x="1966913" y="4819662"/>
            <a:ext cx="5210175" cy="203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17"/>
          <p:cNvSpPr txBox="1"/>
          <p:nvPr>
            <p:ph type="title"/>
          </p:nvPr>
        </p:nvSpPr>
        <p:spPr>
          <a:xfrm>
            <a:off x="323850" y="-24288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Закон Мура</a:t>
            </a:r>
            <a:endParaRPr/>
          </a:p>
        </p:txBody>
      </p:sp>
      <p:sp>
        <p:nvSpPr>
          <p:cNvPr id="127" name="Google Shape;127;p17"/>
          <p:cNvSpPr txBox="1"/>
          <p:nvPr>
            <p:ph idx="1" type="body"/>
          </p:nvPr>
        </p:nvSpPr>
        <p:spPr>
          <a:xfrm>
            <a:off x="0" y="836612"/>
            <a:ext cx="8893175" cy="4679950"/>
          </a:xfrm>
          <a:prstGeom prst="rect">
            <a:avLst/>
          </a:prstGeom>
          <a:noFill/>
          <a:ln>
            <a:noFill/>
          </a:ln>
        </p:spPr>
        <p:txBody>
          <a:bodyPr anchorCtr="0" anchor="t" bIns="46800" lIns="90000" spcFirstLastPara="1" rIns="90000" wrap="square" tIns="46800">
            <a:noAutofit/>
          </a:bodyPr>
          <a:lstStyle/>
          <a:p>
            <a:pPr indent="-333375" lvl="0" marL="333375" marR="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Г. Мур (G. Moor – создатель Intel) на основе развития технологии в компании Intel в 1965 году выдвинул следующее положение, которое сейчас называют законом Мура:</a:t>
            </a:r>
            <a:endParaRPr/>
          </a:p>
          <a:p>
            <a:pPr indent="-333375" lvl="0" marL="333375" marR="0" rtl="0" algn="l">
              <a:lnSpc>
                <a:spcPct val="100000"/>
              </a:lnSpc>
              <a:spcBef>
                <a:spcPts val="800"/>
              </a:spcBef>
              <a:spcAft>
                <a:spcPts val="0"/>
              </a:spcAft>
              <a:buClr>
                <a:srgbClr val="000000"/>
              </a:buClr>
              <a:buSzPts val="3200"/>
              <a:buFont typeface="Arial"/>
              <a:buNone/>
            </a:pPr>
            <a:r>
              <a:t/>
            </a:r>
            <a:endParaRPr b="0" i="0" sz="3200" u="none">
              <a:solidFill>
                <a:srgbClr val="000000"/>
              </a:solidFill>
              <a:latin typeface="Arial"/>
              <a:ea typeface="Arial"/>
              <a:cs typeface="Arial"/>
              <a:sym typeface="Arial"/>
            </a:endParaRPr>
          </a:p>
          <a:p>
            <a:pPr indent="-333375" lvl="0" marL="333375" marR="0" rtl="0" algn="l">
              <a:lnSpc>
                <a:spcPct val="100000"/>
              </a:lnSpc>
              <a:spcBef>
                <a:spcPts val="800"/>
              </a:spcBef>
              <a:spcAft>
                <a:spcPts val="0"/>
              </a:spcAft>
              <a:buClr>
                <a:srgbClr val="000000"/>
              </a:buClr>
              <a:buSzPts val="3200"/>
              <a:buFont typeface="Arial"/>
              <a:buChar char="•"/>
            </a:pPr>
            <a:r>
              <a:rPr b="1" i="0" lang="en-US" sz="3200" u="none">
                <a:solidFill>
                  <a:srgbClr val="000000"/>
                </a:solidFill>
                <a:latin typeface="Arial"/>
                <a:ea typeface="Arial"/>
                <a:cs typeface="Arial"/>
                <a:sym typeface="Arial"/>
              </a:rPr>
              <a:t>Каждые 2 года количество транзисторов на кристалле удваивается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250825" y="0"/>
            <a:ext cx="8893200" cy="10047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Производительность параллельных вычислительных систем</a:t>
            </a:r>
            <a:endParaRPr/>
          </a:p>
        </p:txBody>
      </p:sp>
      <p:sp>
        <p:nvSpPr>
          <p:cNvPr id="134" name="Google Shape;134;p18"/>
          <p:cNvSpPr txBox="1"/>
          <p:nvPr>
            <p:ph idx="1" type="body"/>
          </p:nvPr>
        </p:nvSpPr>
        <p:spPr>
          <a:xfrm>
            <a:off x="-109050" y="1004700"/>
            <a:ext cx="9253200" cy="5933100"/>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3200"/>
              <a:buFont typeface="Arial"/>
              <a:buNone/>
            </a:pPr>
            <a:r>
              <a:rPr b="0" i="0" lang="en-US" sz="1900" u="none">
                <a:solidFill>
                  <a:srgbClr val="000000"/>
                </a:solidFill>
                <a:latin typeface="Arial"/>
                <a:ea typeface="Arial"/>
                <a:cs typeface="Arial"/>
                <a:sym typeface="Arial"/>
              </a:rPr>
              <a:t>Важнейшими характеристиками любых вычислительных машин являются их производительность и быстродействие. Часто эти две характеристики отождествляют, но иногда используется и та и другая.</a:t>
            </a:r>
            <a:endParaRPr sz="1900"/>
          </a:p>
          <a:p>
            <a:pPr indent="-339725" lvl="0" marL="342900" marR="0" rtl="0" algn="l">
              <a:lnSpc>
                <a:spcPct val="100000"/>
              </a:lnSpc>
              <a:spcBef>
                <a:spcPts val="800"/>
              </a:spcBef>
              <a:spcAft>
                <a:spcPts val="0"/>
              </a:spcAft>
              <a:buClr>
                <a:srgbClr val="000000"/>
              </a:buClr>
              <a:buSzPts val="3200"/>
              <a:buFont typeface="Arial"/>
              <a:buNone/>
            </a:pPr>
            <a:r>
              <a:rPr b="0" i="0" lang="en-US" sz="1900" u="none">
                <a:solidFill>
                  <a:srgbClr val="000000"/>
                </a:solidFill>
                <a:latin typeface="Arial"/>
                <a:ea typeface="Arial"/>
                <a:cs typeface="Arial"/>
                <a:sym typeface="Arial"/>
              </a:rPr>
              <a:t>Под </a:t>
            </a:r>
            <a:r>
              <a:rPr b="1" i="0" lang="en-US" sz="1900" u="none">
                <a:solidFill>
                  <a:srgbClr val="000000"/>
                </a:solidFill>
                <a:latin typeface="Arial"/>
                <a:ea typeface="Arial"/>
                <a:cs typeface="Arial"/>
                <a:sym typeface="Arial"/>
              </a:rPr>
              <a:t>производительностью (performance)</a:t>
            </a:r>
            <a:r>
              <a:rPr b="0" i="0" lang="en-US" sz="1900" u="none">
                <a:solidFill>
                  <a:srgbClr val="000000"/>
                </a:solidFill>
                <a:latin typeface="Arial"/>
                <a:ea typeface="Arial"/>
                <a:cs typeface="Arial"/>
                <a:sym typeface="Arial"/>
              </a:rPr>
              <a:t> понимают количество операций, выполняемых на данной вычислительной системе в единицу времени. </a:t>
            </a:r>
            <a:r>
              <a:rPr b="1" i="0" lang="en-US" sz="1900" u="none">
                <a:solidFill>
                  <a:srgbClr val="000000"/>
                </a:solidFill>
                <a:latin typeface="Arial"/>
                <a:ea typeface="Arial"/>
                <a:cs typeface="Arial"/>
                <a:sym typeface="Arial"/>
              </a:rPr>
              <a:t>Быстродействие(speed)</a:t>
            </a:r>
            <a:r>
              <a:rPr b="0" i="0" lang="en-US" sz="1900" u="none">
                <a:solidFill>
                  <a:srgbClr val="000000"/>
                </a:solidFill>
                <a:latin typeface="Arial"/>
                <a:ea typeface="Arial"/>
                <a:cs typeface="Arial"/>
                <a:sym typeface="Arial"/>
              </a:rPr>
              <a:t> – величина, обратная среднему времени выполнения одной операции.</a:t>
            </a:r>
            <a:endParaRPr sz="1900"/>
          </a:p>
          <a:p>
            <a:pPr indent="-339725" lvl="0" marL="342900" marR="0" rtl="0" algn="l">
              <a:lnSpc>
                <a:spcPct val="100000"/>
              </a:lnSpc>
              <a:spcBef>
                <a:spcPts val="800"/>
              </a:spcBef>
              <a:spcAft>
                <a:spcPts val="0"/>
              </a:spcAft>
              <a:buClr>
                <a:srgbClr val="000000"/>
              </a:buClr>
              <a:buSzPts val="3200"/>
              <a:buFont typeface="Arial"/>
              <a:buNone/>
            </a:pPr>
            <a:r>
              <a:rPr b="0" i="0" lang="en-US" sz="1900" u="none">
                <a:solidFill>
                  <a:srgbClr val="000000"/>
                </a:solidFill>
                <a:latin typeface="Arial"/>
                <a:ea typeface="Arial"/>
                <a:cs typeface="Arial"/>
                <a:sym typeface="Arial"/>
              </a:rPr>
              <a:t>Производительность измеряется в миллионах команд в секунду </a:t>
            </a:r>
            <a:r>
              <a:rPr b="1" i="0" lang="en-US" sz="1900" u="none">
                <a:solidFill>
                  <a:srgbClr val="000000"/>
                </a:solidFill>
                <a:latin typeface="Arial"/>
                <a:ea typeface="Arial"/>
                <a:cs typeface="Arial"/>
                <a:sym typeface="Arial"/>
              </a:rPr>
              <a:t>MIPS (millions instructions per second)</a:t>
            </a:r>
            <a:r>
              <a:rPr b="0" i="0" lang="en-US" sz="1900" u="none">
                <a:solidFill>
                  <a:srgbClr val="000000"/>
                </a:solidFill>
                <a:latin typeface="Arial"/>
                <a:ea typeface="Arial"/>
                <a:cs typeface="Arial"/>
                <a:sym typeface="Arial"/>
              </a:rPr>
              <a:t> или миллионах операций с плавающей запятой в секунду</a:t>
            </a:r>
            <a:r>
              <a:rPr b="1" i="0" lang="en-US" sz="1900" u="none">
                <a:solidFill>
                  <a:srgbClr val="000000"/>
                </a:solidFill>
                <a:latin typeface="Arial"/>
                <a:ea typeface="Arial"/>
                <a:cs typeface="Arial"/>
                <a:sym typeface="Arial"/>
              </a:rPr>
              <a:t> MFLOPS (millions floating point operations per second).</a:t>
            </a:r>
            <a:endParaRPr sz="1900"/>
          </a:p>
          <a:p>
            <a:pPr indent="-339725" lvl="0" marL="342900" marR="0" rtl="0" algn="l">
              <a:lnSpc>
                <a:spcPct val="100000"/>
              </a:lnSpc>
              <a:spcBef>
                <a:spcPts val="800"/>
              </a:spcBef>
              <a:spcAft>
                <a:spcPts val="0"/>
              </a:spcAft>
              <a:buClr>
                <a:srgbClr val="000000"/>
              </a:buClr>
              <a:buSzPts val="3200"/>
              <a:buFont typeface="Arial"/>
              <a:buNone/>
            </a:pPr>
            <a:r>
              <a:rPr b="0" i="0" lang="en-US" sz="1900" u="none">
                <a:solidFill>
                  <a:srgbClr val="000000"/>
                </a:solidFill>
                <a:latin typeface="Arial"/>
                <a:ea typeface="Arial"/>
                <a:cs typeface="Arial"/>
                <a:sym typeface="Arial"/>
              </a:rPr>
              <a:t>Поскольку большую часть времени выполнения программ обычно занимают циклы, часто именно они применяются в качестве тестов. В настоящее время наиболее известным тестом производительности является набор тестов </a:t>
            </a:r>
            <a:r>
              <a:rPr b="1" i="0" lang="en-US" sz="1900" u="none">
                <a:solidFill>
                  <a:srgbClr val="000000"/>
                </a:solidFill>
                <a:latin typeface="Arial"/>
                <a:ea typeface="Arial"/>
                <a:cs typeface="Arial"/>
                <a:sym typeface="Arial"/>
              </a:rPr>
              <a:t>Linpack</a:t>
            </a:r>
            <a:r>
              <a:rPr b="0" i="0" lang="en-US" sz="1900" u="none">
                <a:solidFill>
                  <a:srgbClr val="000000"/>
                </a:solidFill>
                <a:latin typeface="Arial"/>
                <a:ea typeface="Arial"/>
                <a:cs typeface="Arial"/>
                <a:sym typeface="Arial"/>
              </a:rPr>
              <a:t>, который представляет собой набор программ для решения СЛАУ методом исключения Гаусса.  </a:t>
            </a:r>
            <a:endParaRPr sz="1900"/>
          </a:p>
          <a:p>
            <a:pPr indent="-339725" lvl="0" marL="342900" marR="0" rtl="0" algn="l">
              <a:lnSpc>
                <a:spcPct val="100000"/>
              </a:lnSpc>
              <a:spcBef>
                <a:spcPts val="800"/>
              </a:spcBef>
              <a:spcAft>
                <a:spcPts val="0"/>
              </a:spcAft>
              <a:buClr>
                <a:srgbClr val="000000"/>
              </a:buClr>
              <a:buSzPts val="3200"/>
              <a:buFont typeface="Arial"/>
              <a:buNone/>
            </a:pPr>
            <a:r>
              <a:rPr b="1" i="0" lang="en-US" sz="1900" u="none">
                <a:solidFill>
                  <a:srgbClr val="000000"/>
                </a:solidFill>
                <a:latin typeface="Arial"/>
                <a:ea typeface="Arial"/>
                <a:cs typeface="Arial"/>
                <a:sym typeface="Arial"/>
              </a:rPr>
              <a:t>Пиковая производительность</a:t>
            </a:r>
            <a:r>
              <a:rPr b="0" i="0" lang="en-US" sz="1900" u="none">
                <a:solidFill>
                  <a:srgbClr val="000000"/>
                </a:solidFill>
                <a:latin typeface="Arial"/>
                <a:ea typeface="Arial"/>
                <a:cs typeface="Arial"/>
                <a:sym typeface="Arial"/>
              </a:rPr>
              <a:t> – суммарная производительность всех ядер (супер)компьютера. Величина больше теоретическая.</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19"/>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История суперкомпьютеров</a:t>
            </a:r>
            <a:endParaRPr/>
          </a:p>
        </p:txBody>
      </p:sp>
      <p:sp>
        <p:nvSpPr>
          <p:cNvPr id="141" name="Google Shape;141;p19"/>
          <p:cNvSpPr txBox="1"/>
          <p:nvPr>
            <p:ph idx="1" type="body"/>
          </p:nvPr>
        </p:nvSpPr>
        <p:spPr>
          <a:xfrm>
            <a:off x="395287" y="1196975"/>
            <a:ext cx="8424862" cy="532765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None/>
            </a:pPr>
            <a:r>
              <a:t/>
            </a:r>
            <a:endParaRPr b="0" i="0" sz="3200" u="none">
              <a:solidFill>
                <a:srgbClr val="000000"/>
              </a:solidFill>
              <a:latin typeface="Arial"/>
              <a:ea typeface="Arial"/>
              <a:cs typeface="Arial"/>
              <a:sym typeface="Arial"/>
            </a:endParaRPr>
          </a:p>
        </p:txBody>
      </p:sp>
      <p:pic>
        <p:nvPicPr>
          <p:cNvPr id="142" name="Google Shape;142;p19"/>
          <p:cNvPicPr preferRelativeResize="0"/>
          <p:nvPr/>
        </p:nvPicPr>
        <p:blipFill rotWithShape="1">
          <a:blip r:embed="rId3">
            <a:alphaModFix/>
          </a:blip>
          <a:srcRect b="0" l="0" r="0" t="0"/>
          <a:stretch/>
        </p:blipFill>
        <p:spPr>
          <a:xfrm>
            <a:off x="323850" y="1700212"/>
            <a:ext cx="8640762" cy="38655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0"/>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http://www.top500.org/</a:t>
            </a:r>
            <a:endParaRPr/>
          </a:p>
        </p:txBody>
      </p:sp>
      <p:pic>
        <p:nvPicPr>
          <p:cNvPr id="149" name="Google Shape;149;p20"/>
          <p:cNvPicPr preferRelativeResize="0"/>
          <p:nvPr/>
        </p:nvPicPr>
        <p:blipFill rotWithShape="1">
          <a:blip r:embed="rId3">
            <a:alphaModFix/>
          </a:blip>
          <a:srcRect b="0" l="0" r="0" t="0"/>
          <a:stretch/>
        </p:blipFill>
        <p:spPr>
          <a:xfrm>
            <a:off x="0" y="1484312"/>
            <a:ext cx="8964612" cy="337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sp>
        <p:nvSpPr>
          <p:cNvPr id="40" name="Google Shape;40;p5"/>
          <p:cNvSpPr txBox="1"/>
          <p:nvPr>
            <p:ph type="title"/>
          </p:nvPr>
        </p:nvSpPr>
        <p:spPr>
          <a:xfrm>
            <a:off x="468312" y="14287"/>
            <a:ext cx="8229600" cy="56197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Рейтинг</a:t>
            </a:r>
            <a:endParaRPr/>
          </a:p>
        </p:txBody>
      </p:sp>
      <p:graphicFrame>
        <p:nvGraphicFramePr>
          <p:cNvPr id="41" name="Google Shape;41;p5"/>
          <p:cNvGraphicFramePr/>
          <p:nvPr/>
        </p:nvGraphicFramePr>
        <p:xfrm>
          <a:off x="-3175" y="628650"/>
          <a:ext cx="3000000" cy="3000000"/>
        </p:xfrm>
        <a:graphic>
          <a:graphicData uri="http://schemas.openxmlformats.org/drawingml/2006/table">
            <a:tbl>
              <a:tblPr>
                <a:noFill/>
                <a:tableStyleId>{34A07618-3653-4531-882A-1305F6D44D9F}</a:tableStyleId>
              </a:tblPr>
              <a:tblGrid>
                <a:gridCol w="6172200"/>
                <a:gridCol w="2543175"/>
              </a:tblGrid>
              <a:tr h="5032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Вид задания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Баллы /Сроки</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FF"/>
                    </a:solidFill>
                  </a:tcPr>
                </a:tc>
              </a:tr>
              <a:tr h="6699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Лабораторная робота 1.</a:t>
                      </a:r>
                      <a:endParaRPr/>
                    </a:p>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Параллельный алгоритм с параллелизмом данных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a:t>
                      </a:r>
                      <a:endParaRPr/>
                    </a:p>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19.09</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r>
              <a:tr h="6699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Лабораторная робота 2. Синхронизация потоков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10       </a:t>
                      </a:r>
                      <a:endParaRPr/>
                    </a:p>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10.10</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6699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Лабораторная работа 3.</a:t>
                      </a:r>
                      <a:endParaRPr/>
                    </a:p>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Неблокирующие алгоритмы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a:t>
                      </a:r>
                      <a:endParaRPr/>
                    </a:p>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24.10</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r>
              <a:tr h="77787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Лабораторная работа 4.</a:t>
                      </a:r>
                      <a:endParaRPr/>
                    </a:p>
                    <a:p>
                      <a:pPr indent="0" lvl="0" marL="0" marR="0" rtl="0" algn="l">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Технологии OpenMP и MPI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10</a:t>
                      </a:r>
                      <a:endParaRPr/>
                    </a:p>
                    <a:p>
                      <a:pPr indent="0" lvl="0" marL="0" marR="0" rtl="0" algn="l">
                        <a:lnSpc>
                          <a:spcPct val="7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7.11</a:t>
                      </a:r>
                      <a:endParaRPr/>
                    </a:p>
                    <a:p>
                      <a:pPr indent="0" lvl="0" marL="0" marR="0" rtl="0" algn="l">
                        <a:lnSpc>
                          <a:spcPct val="100000"/>
                        </a:lnSpc>
                        <a:spcBef>
                          <a:spcPts val="0"/>
                        </a:spcBef>
                        <a:spcAft>
                          <a:spcPts val="0"/>
                        </a:spcAft>
                        <a:buNone/>
                      </a:pPr>
                      <a:r>
                        <a:t/>
                      </a:r>
                      <a:endParaRPr b="0" i="0" sz="1600" u="none">
                        <a:solidFill>
                          <a:srgbClr val="000000"/>
                        </a:solidFill>
                        <a:latin typeface="Arial"/>
                        <a:ea typeface="Arial"/>
                        <a:cs typeface="Arial"/>
                        <a:sym typeface="Arial"/>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6699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Лабораторная работа 5.</a:t>
                      </a:r>
                      <a:endParaRPr/>
                    </a:p>
                    <a:p>
                      <a:pPr indent="0" lvl="0" marL="0" marR="0" rtl="0" algn="l">
                        <a:lnSpc>
                          <a:spcPct val="6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Алгоритмы параллельного решения СЛАУ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7,5</a:t>
                      </a:r>
                      <a:endParaRPr/>
                    </a:p>
                    <a:p>
                      <a:pPr indent="0" lvl="0" marL="0" marR="0" rtl="0" algn="l">
                        <a:lnSpc>
                          <a:spcPct val="7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28.11</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r>
              <a:tr h="6699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Лабораторная работа 6. </a:t>
                      </a:r>
                      <a:endParaRPr/>
                    </a:p>
                    <a:p>
                      <a:pPr indent="0" lvl="0" marL="0" marR="0" rtl="0" algn="l">
                        <a:lnSpc>
                          <a:spcPct val="6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Распределенная обработка. Sockets &amp; RPC</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5</a:t>
                      </a:r>
                      <a:endParaRPr/>
                    </a:p>
                    <a:p>
                      <a:pPr indent="0" lvl="0" marL="0" marR="0" rtl="0" algn="l">
                        <a:lnSpc>
                          <a:spcPct val="7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19.12</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5032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Посещение лекции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r>
              <a:tr h="5032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Контрольная работа</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7,5</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503225">
                <a:tc>
                  <a:txBody>
                    <a:bodyPr/>
                    <a:lstStyle/>
                    <a:p>
                      <a:pPr indent="0" lvl="0" marL="0" marR="0" rtl="0" algn="l">
                        <a:lnSpc>
                          <a:spcPct val="6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Экзамен </a:t>
                      </a:r>
                      <a:endParaRPr/>
                    </a:p>
                  </a:txBody>
                  <a:tcPr marT="2984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c>
                  <a:txBody>
                    <a:bodyPr/>
                    <a:lstStyle/>
                    <a:p>
                      <a:pPr indent="0" lvl="0" marL="0" marR="0" rtl="0" algn="l">
                        <a:lnSpc>
                          <a:spcPct val="76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40</a:t>
                      </a:r>
                      <a:endParaRPr/>
                    </a:p>
                  </a:txBody>
                  <a:tcPr marT="1848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Сроки сдачи и штрафы</a:t>
            </a:r>
            <a:endParaRPr/>
          </a:p>
        </p:txBody>
      </p:sp>
      <p:graphicFrame>
        <p:nvGraphicFramePr>
          <p:cNvPr id="48" name="Google Shape;48;p6"/>
          <p:cNvGraphicFramePr/>
          <p:nvPr/>
        </p:nvGraphicFramePr>
        <p:xfrm>
          <a:off x="457200" y="1600200"/>
          <a:ext cx="3000000" cy="3000000"/>
        </p:xfrm>
        <a:graphic>
          <a:graphicData uri="http://schemas.openxmlformats.org/drawingml/2006/table">
            <a:tbl>
              <a:tblPr>
                <a:noFill/>
                <a:tableStyleId>{34A07618-3653-4531-882A-1305F6D44D9F}</a:tableStyleId>
              </a:tblPr>
              <a:tblGrid>
                <a:gridCol w="2601900"/>
                <a:gridCol w="3025775"/>
                <a:gridCol w="2601900"/>
              </a:tblGrid>
              <a:tr h="904875">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Лр 1</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21.02</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-2</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3925">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Лр 2 </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7.03</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-3</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6450">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Лр 3</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14.03</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-3</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4875">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Лр 4</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28.03</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-3</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4875">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РГР</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04.04</a:t>
                      </a:r>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a:txBody>
                  <a:tcPr marT="49350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Актуальность параллельных вычислений</a:t>
            </a:r>
            <a:endParaRPr/>
          </a:p>
        </p:txBody>
      </p:sp>
      <p:sp>
        <p:nvSpPr>
          <p:cNvPr id="55" name="Google Shape;55;p7"/>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3375" lvl="0" marL="333375" marR="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Экономит время или деньги</a:t>
            </a:r>
            <a:endParaRPr/>
          </a:p>
          <a:p>
            <a:pPr indent="-333375" lvl="0" marL="333375" marR="0"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 Дают возможность решения больших задач</a:t>
            </a:r>
            <a:endParaRPr/>
          </a:p>
          <a:p>
            <a:pPr indent="-333375" lvl="0" marL="333375" marR="0"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Предоставляют возможность использования удаленных ресурсов</a:t>
            </a:r>
            <a:endParaRPr/>
          </a:p>
          <a:p>
            <a:pPr indent="-342900" lvl="0" marL="342900" marR="0" rtl="0" algn="l">
              <a:lnSpc>
                <a:spcPct val="100000"/>
              </a:lnSpc>
              <a:spcBef>
                <a:spcPts val="800"/>
              </a:spcBef>
              <a:spcAft>
                <a:spcPts val="0"/>
              </a:spcAft>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8"/>
          <p:cNvSpPr txBox="1"/>
          <p:nvPr>
            <p:ph type="title"/>
          </p:nvPr>
        </p:nvSpPr>
        <p:spPr>
          <a:xfrm>
            <a:off x="179387" y="188912"/>
            <a:ext cx="8964612" cy="490537"/>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Задачи параллельных вычислений</a:t>
            </a:r>
            <a:endParaRPr/>
          </a:p>
        </p:txBody>
      </p:sp>
      <p:sp>
        <p:nvSpPr>
          <p:cNvPr id="62" name="Google Shape;62;p8"/>
          <p:cNvSpPr txBox="1"/>
          <p:nvPr>
            <p:ph idx="1" type="body"/>
          </p:nvPr>
        </p:nvSpPr>
        <p:spPr>
          <a:xfrm>
            <a:off x="457200" y="836612"/>
            <a:ext cx="8229600" cy="3529012"/>
          </a:xfrm>
          <a:prstGeom prst="rect">
            <a:avLst/>
          </a:prstGeom>
          <a:noFill/>
          <a:ln>
            <a:noFill/>
          </a:ln>
        </p:spPr>
        <p:txBody>
          <a:bodyPr anchorCtr="0" anchor="t" bIns="46800" lIns="90000" spcFirstLastPara="1" rIns="90000" wrap="square" tIns="46800">
            <a:noAutofit/>
          </a:bodyPr>
          <a:lstStyle/>
          <a:p>
            <a:pPr indent="-333375" lvl="0" marL="333375" marR="0" rtl="0" algn="l">
              <a:lnSpc>
                <a:spcPct val="9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Прочность</a:t>
            </a:r>
            <a:endParaRPr/>
          </a:p>
          <a:p>
            <a:pPr indent="-333375" lvl="0" marL="333375" marR="0"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Аэродинамика</a:t>
            </a:r>
            <a:endParaRPr/>
          </a:p>
          <a:p>
            <a:pPr indent="-333375" lvl="0" marL="333375" marR="0"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Тепломассообмен</a:t>
            </a:r>
            <a:endParaRPr/>
          </a:p>
          <a:p>
            <a:pPr indent="-333375" lvl="0" marL="333375" marR="0"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Атомная энергетика</a:t>
            </a:r>
            <a:endParaRPr/>
          </a:p>
          <a:p>
            <a:pPr indent="-333375" lvl="0" marL="333375" marR="0"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Прогноз погоды</a:t>
            </a:r>
            <a:endParaRPr/>
          </a:p>
          <a:p>
            <a:pPr indent="-333375" lvl="0" marL="333375" marR="0"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Взлом зашифрованных данных</a:t>
            </a:r>
            <a:endParaRPr/>
          </a:p>
          <a:p>
            <a:pPr indent="-333375" lvl="0" marL="333375" marR="0"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a:t>
            </a:r>
            <a:endParaRPr/>
          </a:p>
          <a:p>
            <a:pPr indent="-342900" lvl="0" marL="342900" marR="0" rtl="0" algn="l">
              <a:lnSpc>
                <a:spcPct val="100000"/>
              </a:lnSpc>
              <a:spcBef>
                <a:spcPts val="800"/>
              </a:spcBef>
              <a:spcAft>
                <a:spcPts val="0"/>
              </a:spcAft>
              <a:buNone/>
            </a:pPr>
            <a:r>
              <a:t/>
            </a:r>
            <a:endParaRPr b="0" i="0" sz="2800" u="none">
              <a:solidFill>
                <a:srgbClr val="000000"/>
              </a:solidFill>
              <a:latin typeface="Arial"/>
              <a:ea typeface="Arial"/>
              <a:cs typeface="Arial"/>
              <a:sym typeface="Arial"/>
            </a:endParaRPr>
          </a:p>
        </p:txBody>
      </p:sp>
      <p:pic>
        <p:nvPicPr>
          <p:cNvPr id="63" name="Google Shape;63;p8"/>
          <p:cNvPicPr preferRelativeResize="0"/>
          <p:nvPr/>
        </p:nvPicPr>
        <p:blipFill rotWithShape="1">
          <a:blip r:embed="rId3">
            <a:alphaModFix/>
          </a:blip>
          <a:srcRect b="0" l="0" r="0" t="0"/>
          <a:stretch/>
        </p:blipFill>
        <p:spPr>
          <a:xfrm>
            <a:off x="468312" y="4149725"/>
            <a:ext cx="8275637" cy="241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9"/>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Виды параллельных систем</a:t>
            </a:r>
            <a:endParaRPr/>
          </a:p>
        </p:txBody>
      </p:sp>
      <p:sp>
        <p:nvSpPr>
          <p:cNvPr id="70" name="Google Shape;70;p9"/>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3375" lvl="0" marL="333375" marR="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Конвейерные системы, когда несколько специализированных блоков одновременно работают над частями одного потока команд.</a:t>
            </a:r>
            <a:endParaRPr/>
          </a:p>
          <a:p>
            <a:pPr indent="-333375" lvl="0" marL="333375" marR="0" rtl="0" algn="l">
              <a:lnSpc>
                <a:spcPct val="100000"/>
              </a:lnSpc>
              <a:spcBef>
                <a:spcPts val="80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Параллельные системы, когда множество команд одной программы одновременно выполняются множеством АЛУ или процессоров.</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0"/>
          <p:cNvSpPr txBox="1"/>
          <p:nvPr>
            <p:ph idx="1" type="body"/>
          </p:nvPr>
        </p:nvSpPr>
        <p:spPr>
          <a:xfrm>
            <a:off x="250825" y="188912"/>
            <a:ext cx="8642350" cy="6480175"/>
          </a:xfrm>
          <a:prstGeom prst="rect">
            <a:avLst/>
          </a:prstGeom>
          <a:noFill/>
          <a:ln>
            <a:noFill/>
          </a:ln>
        </p:spPr>
        <p:txBody>
          <a:bodyPr anchorCtr="0" anchor="t" bIns="46800" lIns="90000" spcFirstLastPara="1" rIns="90000" wrap="square" tIns="46800">
            <a:noAutofit/>
          </a:bodyPr>
          <a:lstStyle/>
          <a:p>
            <a:pPr indent="-333375" lvl="0" marL="333375" marR="0" rtl="0" algn="l">
              <a:lnSpc>
                <a:spcPct val="90000"/>
              </a:lnSpc>
              <a:spcBef>
                <a:spcPts val="0"/>
              </a:spcBef>
              <a:spcAft>
                <a:spcPts val="0"/>
              </a:spcAft>
              <a:buClr>
                <a:srgbClr val="000000"/>
              </a:buClr>
              <a:buSzPts val="2600"/>
              <a:buFont typeface="Arial"/>
              <a:buChar char="•"/>
            </a:pPr>
            <a:r>
              <a:rPr b="1" i="0" lang="en-US" sz="2600" u="none" cap="none" strike="noStrike">
                <a:solidFill>
                  <a:srgbClr val="000000"/>
                </a:solidFill>
                <a:latin typeface="Arial"/>
                <a:ea typeface="Arial"/>
                <a:cs typeface="Arial"/>
                <a:sym typeface="Arial"/>
              </a:rPr>
              <a:t>Параллелизм </a:t>
            </a:r>
            <a:r>
              <a:rPr b="0" i="0" lang="en-US" sz="2600" u="none" cap="none" strike="noStrike">
                <a:solidFill>
                  <a:srgbClr val="000000"/>
                </a:solidFill>
                <a:latin typeface="Arial"/>
                <a:ea typeface="Arial"/>
                <a:cs typeface="Arial"/>
                <a:sym typeface="Arial"/>
              </a:rPr>
              <a:t>— это возможность одновременного выполнения более одной арифметико-логической операции или программной ветви.</a:t>
            </a:r>
            <a:endParaRPr/>
          </a:p>
          <a:p>
            <a:pPr indent="-333375" lvl="0" marL="333375" marR="0" rtl="0" algn="l">
              <a:lnSpc>
                <a:spcPct val="90000"/>
              </a:lnSpc>
              <a:spcBef>
                <a:spcPts val="60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Возможность параллельного выполнения этих операций определяется правилом Рассела, которое состоит в следующем. Программные объекты A и B (команды, операторы, программы) являются независимыми и могут выполняться параллельно, если выполняется следующее условие:</a:t>
            </a:r>
            <a:endParaRPr/>
          </a:p>
          <a:p>
            <a:pPr indent="-333375" lvl="0" marL="333375" marR="0" rtl="0" algn="l">
              <a:lnSpc>
                <a:spcPct val="90000"/>
              </a:lnSpc>
              <a:spcBef>
                <a:spcPts val="60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(InB ∧ OutA)∨ (InA ∧ OutB) ∨ (OutA ∧ OutB) = ∅, </a:t>
            </a:r>
            <a:endParaRPr/>
          </a:p>
          <a:p>
            <a:pPr indent="-333375" lvl="0" marL="333375" marR="0" rtl="0" algn="l">
              <a:lnSpc>
                <a:spcPct val="90000"/>
              </a:lnSpc>
              <a:spcBef>
                <a:spcPts val="60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где In(A) — набор входных, а Out(A) — набор выходных переменных объекта A</a:t>
            </a:r>
            <a:r>
              <a:rPr b="0" i="1" lang="en-US" sz="26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Если условие  не выполняется, то между A и B существует зависимость и они не могут выполняться параллельно.</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1"/>
          <p:cNvSpPr txBox="1"/>
          <p:nvPr>
            <p:ph type="title"/>
          </p:nvPr>
        </p:nvSpPr>
        <p:spPr>
          <a:xfrm>
            <a:off x="468312" y="0"/>
            <a:ext cx="8229600" cy="633412"/>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Классификация Флина (1966).</a:t>
            </a:r>
            <a:r>
              <a:rPr b="0" i="0" lang="en-US" sz="4000" u="none" cap="none" strike="noStrike">
                <a:solidFill>
                  <a:srgbClr val="000000"/>
                </a:solidFill>
                <a:latin typeface="Arial"/>
                <a:ea typeface="Arial"/>
                <a:cs typeface="Arial"/>
                <a:sym typeface="Arial"/>
              </a:rPr>
              <a:t> </a:t>
            </a:r>
            <a:endParaRPr/>
          </a:p>
        </p:txBody>
      </p:sp>
      <p:sp>
        <p:nvSpPr>
          <p:cNvPr id="83" name="Google Shape;83;p11"/>
          <p:cNvSpPr txBox="1"/>
          <p:nvPr>
            <p:ph idx="1" type="body"/>
          </p:nvPr>
        </p:nvSpPr>
        <p:spPr>
          <a:xfrm>
            <a:off x="250825" y="836612"/>
            <a:ext cx="8229600" cy="4525962"/>
          </a:xfrm>
          <a:prstGeom prst="rect">
            <a:avLst/>
          </a:prstGeom>
          <a:noFill/>
          <a:ln>
            <a:noFill/>
          </a:ln>
        </p:spPr>
        <p:txBody>
          <a:bodyPr anchorCtr="0" anchor="t" bIns="46800" lIns="90000" spcFirstLastPara="1" rIns="90000" wrap="square" tIns="46800">
            <a:noAutofit/>
          </a:bodyPr>
          <a:lstStyle/>
          <a:p>
            <a:pPr indent="-333375" lvl="0" marL="333375" marR="0"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Эта классификация охватывает только два классификационных признака – тип потока команд и тип потока данных. </a:t>
            </a:r>
            <a:br>
              <a:rPr b="0" i="0" lang="en-US" sz="3200" u="none">
                <a:solidFill>
                  <a:srgbClr val="000000"/>
                </a:solidFill>
                <a:latin typeface="Arial"/>
                <a:ea typeface="Arial"/>
                <a:cs typeface="Arial"/>
                <a:sym typeface="Arial"/>
              </a:rPr>
            </a:br>
            <a:endParaRPr/>
          </a:p>
        </p:txBody>
      </p:sp>
      <p:pic>
        <p:nvPicPr>
          <p:cNvPr id="84" name="Google Shape;84;p11"/>
          <p:cNvPicPr preferRelativeResize="0"/>
          <p:nvPr/>
        </p:nvPicPr>
        <p:blipFill rotWithShape="1">
          <a:blip r:embed="rId3">
            <a:alphaModFix/>
          </a:blip>
          <a:srcRect b="0" l="0" r="0" t="0"/>
          <a:stretch/>
        </p:blipFill>
        <p:spPr>
          <a:xfrm>
            <a:off x="179387" y="2708275"/>
            <a:ext cx="8785225" cy="3297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2"/>
          <p:cNvSpPr txBox="1"/>
          <p:nvPr>
            <p:ph idx="1" type="body"/>
          </p:nvPr>
        </p:nvSpPr>
        <p:spPr>
          <a:xfrm>
            <a:off x="250825" y="260350"/>
            <a:ext cx="6408737" cy="6192837"/>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CCCCFF"/>
              </a:buClr>
              <a:buSzPts val="3200"/>
              <a:buFont typeface="Arial"/>
              <a:buNone/>
            </a:pPr>
            <a:r>
              <a:rPr b="0" i="0" lang="en-US" sz="3200" u="sng" cap="none" strike="noStrike">
                <a:solidFill>
                  <a:schemeClr val="hlink"/>
                </a:solidFill>
                <a:latin typeface="Arial"/>
                <a:ea typeface="Arial"/>
                <a:cs typeface="Arial"/>
                <a:sym typeface="Arial"/>
                <a:hlinkClick r:id="rId3"/>
              </a:rPr>
              <a:t>Вычислительная система SISD</a:t>
            </a:r>
            <a:r>
              <a:rPr b="0" i="0" lang="en-US" sz="3200" u="none" cap="none" strike="noStrike">
                <a:solidFill>
                  <a:srgbClr val="000000"/>
                </a:solidFill>
                <a:latin typeface="Arial"/>
                <a:ea typeface="Arial"/>
                <a:cs typeface="Arial"/>
                <a:sym typeface="Arial"/>
              </a:rPr>
              <a:t> представляет собой классическую однопроцессорную ЭВМ фон-неймановской архитектуры. </a:t>
            </a:r>
            <a:endParaRPr/>
          </a:p>
          <a:p>
            <a:pPr indent="-339725" lvl="0" marL="342900" marR="0" rtl="0" algn="l">
              <a:lnSpc>
                <a:spcPct val="100000"/>
              </a:lnSpc>
              <a:spcBef>
                <a:spcPts val="8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На </a:t>
            </a:r>
            <a:r>
              <a:rPr b="0" i="0" lang="en-US" sz="3200" u="sng" cap="none" strike="noStrike">
                <a:solidFill>
                  <a:schemeClr val="hlink"/>
                </a:solidFill>
                <a:latin typeface="Arial"/>
                <a:ea typeface="Arial"/>
                <a:cs typeface="Arial"/>
                <a:sym typeface="Arial"/>
                <a:hlinkClick r:id="rId4"/>
              </a:rPr>
              <a:t>вычислительную системы MISD</a:t>
            </a:r>
            <a:r>
              <a:rPr b="0" i="0" lang="en-US" sz="3200" u="none" cap="none" strike="noStrike">
                <a:solidFill>
                  <a:srgbClr val="000000"/>
                </a:solidFill>
                <a:latin typeface="Arial"/>
                <a:ea typeface="Arial"/>
                <a:cs typeface="Arial"/>
                <a:sym typeface="Arial"/>
              </a:rPr>
              <a:t> существуют различные точки зрения. По одно них – за всю историю развития вычислительной техники системы </a:t>
            </a:r>
            <a:r>
              <a:rPr b="0" i="0" lang="en-US" sz="3200" u="sng" cap="none" strike="noStrike">
                <a:solidFill>
                  <a:schemeClr val="hlink"/>
                </a:solidFill>
                <a:latin typeface="Arial"/>
                <a:ea typeface="Arial"/>
                <a:cs typeface="Arial"/>
                <a:sym typeface="Arial"/>
                <a:hlinkClick r:id="rId5"/>
              </a:rPr>
              <a:t>MISD</a:t>
            </a:r>
            <a:r>
              <a:rPr b="0" i="0" lang="en-US" sz="3200" u="none" cap="none" strike="noStrike">
                <a:solidFill>
                  <a:srgbClr val="000000"/>
                </a:solidFill>
                <a:latin typeface="Arial"/>
                <a:ea typeface="Arial"/>
                <a:cs typeface="Arial"/>
                <a:sym typeface="Arial"/>
              </a:rPr>
              <a:t> не были созданы. По другой точке зрения (менее распространенной, чем первая) к MISD-системам относятся </a:t>
            </a:r>
            <a:r>
              <a:rPr b="0" i="0" lang="en-US" sz="3200" u="sng" cap="none" strike="noStrike">
                <a:solidFill>
                  <a:schemeClr val="hlink"/>
                </a:solidFill>
                <a:latin typeface="Arial"/>
                <a:ea typeface="Arial"/>
                <a:cs typeface="Arial"/>
                <a:sym typeface="Arial"/>
                <a:hlinkClick r:id="rId6"/>
              </a:rPr>
              <a:t>векторно-конвейерные вычислительные системы</a:t>
            </a:r>
            <a:r>
              <a:rPr b="0" i="0" lang="en-US" sz="3200" u="none" cap="none" strike="noStrike">
                <a:solidFill>
                  <a:srgbClr val="000000"/>
                </a:solidFill>
                <a:latin typeface="Arial"/>
                <a:ea typeface="Arial"/>
                <a:cs typeface="Arial"/>
                <a:sym typeface="Arial"/>
              </a:rPr>
              <a:t>. Мы будем придерживаться первой точки зрения. </a:t>
            </a:r>
            <a:endParaRPr/>
          </a:p>
        </p:txBody>
      </p:sp>
      <p:pic>
        <p:nvPicPr>
          <p:cNvPr id="91" name="Google Shape;91;p12"/>
          <p:cNvPicPr preferRelativeResize="0"/>
          <p:nvPr/>
        </p:nvPicPr>
        <p:blipFill rotWithShape="1">
          <a:blip r:embed="rId7">
            <a:alphaModFix/>
          </a:blip>
          <a:srcRect b="0" l="0" r="0" t="0"/>
          <a:stretch/>
        </p:blipFill>
        <p:spPr>
          <a:xfrm>
            <a:off x="6753225" y="188912"/>
            <a:ext cx="2390775" cy="239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