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121988-106E-4F5E-B660-F8A15077816B}">
  <a:tblStyle styleId="{90121988-106E-4F5E-B660-F8A1507781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3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7520"/>
            <a:ext cx="822888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685800" y="213012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передачи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сообщений </a:t>
            </a:r>
            <a:r>
              <a:rPr b="1"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</a:t>
            </a:r>
            <a:endParaRPr sz="1800"/>
          </a:p>
        </p:txBody>
      </p:sp>
      <p:sp>
        <p:nvSpPr>
          <p:cNvPr id="108" name="Google Shape;108;p27"/>
          <p:cNvSpPr/>
          <p:nvPr/>
        </p:nvSpPr>
        <p:spPr>
          <a:xfrm>
            <a:off x="1371600" y="3886200"/>
            <a:ext cx="640008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/>
          <p:nvPr/>
        </p:nvSpPr>
        <p:spPr>
          <a:xfrm>
            <a:off x="395280" y="-360"/>
            <a:ext cx="8228880" cy="76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Сообщения</a:t>
            </a:r>
            <a:endParaRPr sz="1800"/>
          </a:p>
        </p:txBody>
      </p:sp>
      <p:sp>
        <p:nvSpPr>
          <p:cNvPr id="157" name="Google Shape;157;p36"/>
          <p:cNvSpPr/>
          <p:nvPr/>
        </p:nvSpPr>
        <p:spPr>
          <a:xfrm>
            <a:off x="0" y="764640"/>
            <a:ext cx="9143280" cy="60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Сообщение содержит пересылаемые данные и служебную информацию. Для того, чтобы передать сообщение, необходимо указать: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ранг процесса-отправителя сообщения;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адрес, по которому размещаются пересылаемые данные процесса-отправителя;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тип пересылаемых данных;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количество данных;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ранг процесса, который должен получить сообщение;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адрес, по которому должны быть размещены данные процессом-получателем.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тег сообщения;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идентификатор коммуникатора, описывающего область взаимодействия, внутри которой происходит обмен.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/>
          <p:nvPr/>
        </p:nvSpPr>
        <p:spPr>
          <a:xfrm>
            <a:off x="0" y="-360"/>
            <a:ext cx="9143280" cy="666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- это задаваемое пользователем целое число от 0 до 32767, которое играет роль идентификатора сообщения и позволяет различать сообщения, приходящие от одного процесса. Теги могут использоваться и для соблюдения определенного порядка приема сообщений.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Прием сообщения начинается с </a:t>
            </a:r>
            <a:r>
              <a:rPr b="1"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подготовки буфера достаточного размера</a:t>
            </a: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В этот буфер записываются принимаемые данные. Операция отправки или приема сообщения считается завершенной, если программа может вновь использовать буферы сообщений.	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468360" y="-360"/>
            <a:ext cx="8228880" cy="63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Разновидности обменов сообщениями</a:t>
            </a:r>
            <a:endParaRPr sz="1800"/>
          </a:p>
        </p:txBody>
      </p:sp>
      <p:sp>
        <p:nvSpPr>
          <p:cNvPr id="168" name="Google Shape;168;p38"/>
          <p:cNvSpPr/>
          <p:nvPr/>
        </p:nvSpPr>
        <p:spPr>
          <a:xfrm>
            <a:off x="0" y="620280"/>
            <a:ext cx="9143280" cy="60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MPI реализованы разные виды обменов. Прежде всего, это </a:t>
            </a: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двухточечные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(задействованы только два процесса) и </a:t>
            </a: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коллективные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(задействованы более двух процессов).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Двухточечные обмены используются для организации локальных и неструктурированных коммуникаций.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выполнении глобальных операций используются коллективные обмены.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Асинхронные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коммуникации реализуются с помощью запросов о получении сообщений.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Имеется несколько разновидностей двухточечного обмена.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Блокирующие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прием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передача - приостанавливают выполнение процесса на время приема сообщения.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Неблокирующие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прием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передача - выполнение процесса продолжается в фоновом режиме, а программа в нужный момент может запросить подтверждение завершения приема сообщения.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инхронный обмен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сопровождается уведомлением об окончании приема сообщения.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Асинхронный обмен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уведомлением не сопровождается.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/>
          <p:nvPr/>
        </p:nvSpPr>
        <p:spPr>
          <a:xfrm>
            <a:off x="395280" y="-360"/>
            <a:ext cx="8228880" cy="63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 &amp; C/C++</a:t>
            </a:r>
            <a:endParaRPr sz="1800"/>
          </a:p>
        </p:txBody>
      </p:sp>
      <p:sp>
        <p:nvSpPr>
          <p:cNvPr id="174" name="Google Shape;174;p39"/>
          <p:cNvSpPr/>
          <p:nvPr/>
        </p:nvSpPr>
        <p:spPr>
          <a:xfrm>
            <a:off x="0" y="620640"/>
            <a:ext cx="9143280" cy="623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программах на языке C имена функций имеют вид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Класс_действие_подмножество или Класс_действие. В C++ подпрограмма является методом для определенного класса, имя имеет в этом случае вид MPI::Класс::действие_подмножество. Для некоторых действий введены стандартные наименования: Create - создание нового объекта, Get – получение информации об объекте, Set - установка параметров объекта, Delete – удаление информации, Is - запрос о том, имеет ли объект указанное свойство.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Имена констант MPI записываются в верхнем регистре. Их описания находятся в заголовочном файле mpi.h.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параметры функций передаются по значению, а выходные (и INOUT) — по ссылке.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Соответствие типов MPI стандартным типам языка C приведено в табл.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480" y="447840"/>
            <a:ext cx="7763760" cy="59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/>
          <p:nvPr/>
        </p:nvSpPr>
        <p:spPr>
          <a:xfrm>
            <a:off x="395280" y="0"/>
            <a:ext cx="8228880" cy="6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Коды завершения</a:t>
            </a:r>
            <a:endParaRPr sz="1800"/>
          </a:p>
        </p:txBody>
      </p:sp>
      <p:sp>
        <p:nvSpPr>
          <p:cNvPr id="185" name="Google Shape;185;p41"/>
          <p:cNvSpPr/>
          <p:nvPr/>
        </p:nvSpPr>
        <p:spPr>
          <a:xfrm>
            <a:off x="0" y="620640"/>
            <a:ext cx="9143280" cy="623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MPI приняты стандартные соглашения о кодах завершения вызовов подпрограмм. Так, например, возвращаются значения MPI_SUCCESS - при успешном завершении вызова и MPI_ERR_OTHER - обычно при попытке повторного вызова  MPI_Init.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Вместо числовых кодов в программах обычно используют специальные именованные константы: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MPI_ERR_BUFFER - неправильный указатель на буфер;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MPI_ERR_COMM - неправильный коммуникатор;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MPI_ERR_RANK - неправильный ранг;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MPI_ERR_OP - неправильная операция;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MPI_ERR_ARG - неправильный аргумент;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MPI_ERR_UNKNOWN - неизвестная ошибка;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MPI_ERR_TRUNCATE - сообщение обрезано при приеме;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MPI_ERR_INTERN - внутренняя ошибка. Обычно возникает, если системе не хватает памяти.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Коммуникатор представляет собой структуру, содержащую либо все процессы, исполняющиеся в рамках данного приложения, либо их подмножество.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Процессы, принадлежащие одному и тому же коммуникатору, наделяются общим контекстом обмена. Операции обмена возможны только между процессами, связанными с общим контекстом, то есть, принадлежащие одному и тому же коммуникатору. Каждому коммуникатору присваивается идентификатор. В MPI есть несколько стандартных коммуникаторов: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MPI_COMM_WORLD – включает все процессы параллельной программы;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MPI_COMM_SELF – включает только данный процесс;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MPI_COMM_NULL – пустой коммуникатор, не содержит ни одного процесса.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MPI имеются процедуры, позволяющие создавать новые коммуникаторы, содержащие подмножества процессов.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000" y="981000"/>
            <a:ext cx="6263640" cy="572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/>
          <p:nvPr/>
        </p:nvSpPr>
        <p:spPr>
          <a:xfrm>
            <a:off x="468360" y="-360"/>
            <a:ext cx="8228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Коммуникатор и ранги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/>
          <p:nvPr/>
        </p:nvSpPr>
        <p:spPr>
          <a:xfrm>
            <a:off x="457200" y="274680"/>
            <a:ext cx="822888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MPI</a:t>
            </a:r>
            <a:endParaRPr sz="1800"/>
          </a:p>
        </p:txBody>
      </p:sp>
      <p:sp>
        <p:nvSpPr>
          <p:cNvPr id="202" name="Google Shape;202;p44"/>
          <p:cNvSpPr/>
          <p:nvPr/>
        </p:nvSpPr>
        <p:spPr>
          <a:xfrm>
            <a:off x="0" y="981000"/>
            <a:ext cx="9143280" cy="56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MPI_Init(int *argc, char **argv)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Подключение к MPI. Данный вызов предшествует всем прочим вызовам подпрограмм MPI.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MPI_Finalize()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Завершение работы с MPI. После вызова данной подпрограммы нельзя вызывать подпрограммы MPI. MPI_Finalize должны вызывать все процессы перед завершением своей работы.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/>
          <p:nvPr/>
        </p:nvSpPr>
        <p:spPr>
          <a:xfrm>
            <a:off x="0" y="0"/>
            <a:ext cx="9143280" cy="652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MPI_Comm_size(MPI_Comm comm, int *size)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размера области взаимодействия. Входные параметры: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comm - коммуникатор.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параметры: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size - количество процессов в области взаимодействия.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MPI_Comm_rank(MPI_Comm comm, int *rank)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ранга процесса.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параметры: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comm - коммуникатор.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параметры: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rank - ранг процесса в области взаимодействия.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7200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 механизма передачи сообщений MPI (Message Passing Interface) был принят в 1994 г. Стандарт готовился с 1992 по 1994 годы. группой Message Passing Interface Forum. Основная цель, которую ставили перед собой разработчики MPI – обеспечение полной независимости программ, написанных с использованием библиотеки MPI, от архитектуры многопроцессорной системы.</a:t>
            </a:r>
            <a:endParaRPr sz="1800"/>
          </a:p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Отметим, что интерфейс громоздок и сложен для прикладного программиста. Интерфейс также сложен для реализации. Поэтому практически отсутствуют реализации MPI, в которых в полной мере обеспечивается совмещение обменов с вычислениями.</a:t>
            </a:r>
            <a:endParaRPr sz="1800"/>
          </a:p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1997 появился проект стандарта MPI-2, который выглядит еще более громоздким и трудным для полной реализации. Реализацией стандарта MPI-2 является библиотека MPI-2.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/>
          <p:nvPr/>
        </p:nvSpPr>
        <p:spPr>
          <a:xfrm>
            <a:off x="468360" y="-360"/>
            <a:ext cx="8228880" cy="69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Двухточечный обмен</a:t>
            </a:r>
            <a:endParaRPr sz="1800"/>
          </a:p>
        </p:txBody>
      </p:sp>
      <p:pic>
        <p:nvPicPr>
          <p:cNvPr id="213" name="Google Shape;2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" y="765000"/>
            <a:ext cx="6984360" cy="589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7"/>
          <p:cNvSpPr/>
          <p:nvPr/>
        </p:nvSpPr>
        <p:spPr>
          <a:xfrm>
            <a:off x="0" y="-360"/>
            <a:ext cx="9143280" cy="6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Стандартная блокирующая передача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MPI_Send(void *buf, int count, MPI_Datatype datatype, int dest, int tag, MPI_Comm comm)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параметры: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buf - адрес первого элемента в буфере передачи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count - количество элементов в буфере передачи;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datatype - тип MPI каждого пересылаемого элемента;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dest - ранг процесса-получателя сообщения (целое число от 0 до n – 1, где n ¾ число процессов в области взаимодействия);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tag - тег сообщения;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comm - коммуникатор;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Возвращает код завершения.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Стандартный блокирующий прием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MPI_Recv(void *buf, int count, MPI_Datatype datatype, int source, int tag, MPI_Comm comm, MPI_Status *status)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параметры: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count - максимальное количество элементов в буфере приема. Фактическое их количество можно определить с помощью подпрограммы MPI_Get_count;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datatype - тип принимаемых данных. Напомним о необходимости соблюдения соответствия типов аргументов подпрограмм приема и передачи;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source - ранг источника. Можно использовать специальное значение MPI_ANY_SOURCE, соответствующее произвольному значению ранга. В программировании идентификатор, отвечающий произвольному значению параметра, часто называют "джокером". Этот термин будем использовать и мы;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tag - тег сообщения или "джокер" MPI_ANY_TAG, соответствующий произвольному значению тега;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comm - коммуникатор. При указании коммуникатора "джокеры" использовать нельзя.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параметры: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buf - начальный адрес буфера приема. Его размер должен быть достаточным, чтобы разместить принимаемое сообщение, иначе при выполнении приема произойдет сбой возникнет ошибка переполнения;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status - статус обмена.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сообщение меньше, чем буфер приема, изменяется содержимое лишь тех ячеек памяти буфера, которые относятся к сообщению.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/>
          <p:nvPr/>
        </p:nvSpPr>
        <p:spPr>
          <a:xfrm>
            <a:off x="395280" y="-360"/>
            <a:ext cx="8228880" cy="63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Send-Recv example</a:t>
            </a:r>
            <a:endParaRPr sz="1800"/>
          </a:p>
        </p:txBody>
      </p:sp>
      <p:sp>
        <p:nvSpPr>
          <p:cNvPr id="229" name="Google Shape;229;p49"/>
          <p:cNvSpPr/>
          <p:nvPr/>
        </p:nvSpPr>
        <p:spPr>
          <a:xfrm>
            <a:off x="0" y="691920"/>
            <a:ext cx="9143280" cy="6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&lt;mpi.h&gt;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main(int argc, char* argv[]){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 rank, buf[256]; 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MPI_Status status;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MPI_Init(&amp;argc, &amp;argv);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MPI_Comm_rank(MPI_COMM_WORLD, &amp;rank);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if(rank == 0){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 init buffer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MPI_Send(buf, 256, MPI_INT, 1, 10, MPI_COMM_WORLD);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	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if(rank == 1){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MPI_Recv(buf, 256, MPI_INT, 0, 10, MPI_COMM_WORLD, &amp;status);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 process buffer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MPI_Finalize();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Wildcard</a:t>
            </a:r>
            <a:endParaRPr sz="1800"/>
          </a:p>
        </p:txBody>
      </p:sp>
      <p:sp>
        <p:nvSpPr>
          <p:cNvPr id="235" name="Google Shape;235;p5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Получить сообщение от любого источника —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= MPI_ANY_SOURCE</a:t>
            </a:r>
            <a:endParaRPr sz="1800"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Получить сообщение с любым tag —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 = MPI_ANY_TAG</a:t>
            </a:r>
            <a:endParaRPr sz="1800"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Реальные значения source и tag возвращаются в  структуре status.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размера полученного сообщения (count)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MPI_Get_count(MPI_Status *status, MPI_Datatype datatype, int*count)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Аргумент datatype должен соответствовать типу данных, указанному в операции передачи сообщения.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Буферизованный обмен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MPI_Bsend(void *buf, int count, MPI_Datatype datatype, int dest, int tag, MPI_Comm comm)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Параметры совпадают с параметрами подпрограммы MPI_Send.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буфера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MPI_Buffer_attach(void *buf, size)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Выходной параметр: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buf - буфер размером size байтов.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Роль буфера может играть массив. Этот массив должен быть описан в программе, его не следует использовать для других целей (например, в качестве первого аргумента подпрограммы MPI_Bsend). За один раз к процессу может быть подключен только один буфер.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Отключение буфера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MPI_Buffer_detach(void *buf, int *size)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параметры: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buf - адрес;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size - размер отключаемого буфера.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Вызов данной подпрограммы блокирует работу процесса до тех пор, пока все сообщения, находящиеся в буфере, не будут обработаны. В языке C данный вызов не освобождает автоматически память, отведенную для буфера.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Прием и передача данных с блокировкой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MPI_Sendrecv(void *sendbuf, int sendcount, MPI_Datatype sendtype,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dest, int sendtag, void *recvbuf, int recvcount, MPI_Datatype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recvtype, int source, int recvtag, MPI_Comm comm, MPI_Status *status)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параметры: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sendbuf - начальный адрес буфера передачи;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sendcount - количество передаваемых элементов;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sendtype - тип передаваемых элементов;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dest - ранг адресата;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sendtag - тег передаваемого сообщения;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recvbuf - начальный адрес буфера приема;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recvcount - количество элементов в буфере приема;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recvtype - тип элементов в буфере приема;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source - ранг источника;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recvtag - тег принимаемого сообщения;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comm - коммуникатор.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параметры: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recvbuf - начальный адрес буфера приема;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status - статус операции приема.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Прием, и передача используют один и тот же коммуникатор. Буферы передачи и приема не должны пересекаться, у них может быть разный размер, типы пересылаемых и принимаемых данных также могут различаться.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Неблокирующие операции</a:t>
            </a:r>
            <a:endParaRPr sz="1800"/>
          </a:p>
        </p:txBody>
      </p:sp>
      <p:sp>
        <p:nvSpPr>
          <p:cNvPr id="251" name="Google Shape;251;p53"/>
          <p:cNvSpPr/>
          <p:nvPr/>
        </p:nvSpPr>
        <p:spPr>
          <a:xfrm>
            <a:off x="468360" y="16286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Выполнение в три этапа: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Инициализация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немедленный выход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функции начинаются с MPI_I…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Выполняем какую-то работу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Ожидание завершения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4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MPI_Isend(void *buf, int count, MPI_Datatype datatype, int dest, 	int msgtag, MPI_Comm comm, MPI_Request *request)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адрес начала буфера посылки сообщения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число передаваемых элементов в сообщении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тип передаваемых элементов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номер процесса-получателя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msgtag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сообщения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группы</a:t>
            </a:r>
            <a:endParaRPr sz="1800"/>
          </a:p>
          <a:p>
            <a:pPr indent="-139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асинхронной передачи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Передача сообщения, аналогичная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MPI_Send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однако возврат из подпрограммы происходит сразу после инициализации процесса передачи без ожидания обработки всего сообщения, находящегося в буфере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Это означает, что нельзя повторно использовать данный буфер для других целей без получения дополнительной информации о завершении данной посылки. Окончание процесса передачи (т.е. того момента, когда можно переиспользовать буфер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без опасения испортить передаваемое сообщение) можно определить с помощью параметра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 процедур 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MPI_Wait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MPI_Test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Сообщение, отправленное любой из процедур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MPI_Send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MPI_Isend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может быть принято любой из процедур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MPI_Recv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i="1"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MPI_Irecv</a:t>
            </a:r>
            <a:r>
              <a:rPr lang="uk-UA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5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MPI_Irecv (void *buf, int count, MPI_Datatype datatype,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 source, int msgtag,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MPI_Comm comm, MPI_Request *request)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адрес начала буфера приема сообщения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максимальное число элементов в принимаемом сообщении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тип элементов принимаемого сообщения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номер процесса-отправителя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msgtag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принимаемого сообщения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группы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асинхронного приема сообщения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Прием сообщения, аналогичный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MPI_Recv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однако возврат из подпрограммы происходит сразу после инициализации процесса приема без ожидания получения сообщения в буфере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Окончание процесса приема можно определить с помощью параметра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 функций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MPI_Wait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MPI_Test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/>
          <p:nvPr/>
        </p:nvSpPr>
        <p:spPr>
          <a:xfrm>
            <a:off x="323640" y="-360"/>
            <a:ext cx="8063640" cy="47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Общие сведения о MPI</a:t>
            </a:r>
            <a:endParaRPr sz="1800"/>
          </a:p>
        </p:txBody>
      </p:sp>
      <p:sp>
        <p:nvSpPr>
          <p:cNvPr id="119" name="Google Shape;119;p29"/>
          <p:cNvSpPr/>
          <p:nvPr/>
        </p:nvSpPr>
        <p:spPr>
          <a:xfrm>
            <a:off x="0" y="476280"/>
            <a:ext cx="9143280" cy="609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 MPI не стандартизует реализацию. Поставщики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многопроцессорных вычислительных систем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как правило, предлагают свои реализации стандарта MPI для своих машин. Однако правильная </a:t>
            </a:r>
            <a:r>
              <a:rPr i="1"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MPI-программа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(программа, написанная с использованием MPI) должна одинаково выполняться на всех реализациях. </a:t>
            </a:r>
            <a:endParaRPr sz="1800"/>
          </a:p>
          <a:p>
            <a:pPr indent="-1524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Существуют стандартные "привязки" MPI к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языкам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С/С++, Fortran 77/90, а также бесплатные и коммерческие реализации MPI почти для всех суперкомпьютерных платформ, а также для UNIX и Windows NT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вычислительных кластеров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Переносимой версией библиотеки МРI является библиотека МРIСН. </a:t>
            </a:r>
            <a:endParaRPr sz="1800"/>
          </a:p>
          <a:p>
            <a:pPr indent="-1524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MPI-программа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представляет собой набор независимых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процессов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каждый из которых выполняет свою собственную программу, написанную на каком-либо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языке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высокого уровня. Процессы MPI-программы взаимодействуют друг с другом посредством передачи сообщений путем вызова коммуникационных функций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MPI-библиотеки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Как правило, каждый процесс выполняется в своем собственном адресном пространстве, однако допускается и режим разделения памяти.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MPI_Wait( MPI_Request *request, MPI_Status *status)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асинхронного приема или передачи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параметры сообщения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Ожидание завершения асинхронных процедур 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MPI_Isend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MPI_Irecv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ассоциированных с идентификатором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В случае приема, атрибуты и длину полученного сообщения можно определить обычным образом с помощью параметра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MPI_Waitall( int count, MPI_Request *requests, 			MPI_Status *statuses)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MPI_Waitany( int count, MPI_Request *requests,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int *index, MPI_Status *status)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число идентификаторов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массив идентификаторов асинхронного приема или передачи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номер завершенной операции обмена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status(es)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параметры сообщений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MPI_Waitsome( int incount, MPI_Request *requests,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int *outcount, int *indexes, MPI_Status *statuses)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incount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число идентификаторов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массив идентификаторов асинхронного приема или передачи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число идентификаторов завершившихся операций обмена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indexes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массив номеров завершившихся операции обмена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statuses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параметры завершившихся сообщений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Выполнение процесса блокируется до тех пор, пока по крайней мере одна из операций обмена, ассоциированных с указанными идентификаторами, не будет завершена. Параметр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содержит число завершенных операций, а первые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элементов массива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indexes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содержат номера элементов массива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с их идентификаторами. Первые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элементов массива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statuses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содержат параметры завершенных операций.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MPI_Test( MPI_Request *request, int *flag,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MPI_Status *status)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идентификатор асинхронного приема или передачи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признак завершенности операции обмена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параметры сообщения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Проверка завершенности асинхронных процедур 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MPI_Isend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или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MPI_Irecv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ассоциированных с идентификатором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В параметре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возвращает значение 1, если соответствующая операция завершена, и значение 0 в противном случае. Если завершена процедура приема, то атрибуты и длину полученного сообщения можно определить обычным образом с помощью параметра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MPI_Testall( int count, MPI_Request *requests, int *flag, 		       MPI_Status *statuses)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MPI_Testany(int count, MPI_Request *requests,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int *index, int *flag, MPI_Status *status)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9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 "mpi.h“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 &lt;stdio.h&gt;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 main(int argc, char *argv[])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int myid, numprocs, left, right;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int buffer[10], buffer2[10];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MPI_Request request, request2;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MPI_Status status;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MPI_Init(&amp;argc,&amp;argv);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MPI_Comm_size(MPI_COMM_WORLD, &amp;numprocs);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MPI_Comm_rank(MPI_COMM_WORLD, &amp;myid);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right = (myid + 1) % numprocs;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left = myid - 1;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if (left &lt; 0)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 left = numprocs - 1;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MPI_Irecv(buffer, 10, MPI_INT, left, 123, MPI_COMM_WORLD, &amp;request);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MPI_Isend(buffer2, 10, MPI_INT, right, 123, MPI_COMM_WORLD, &amp;request2);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MPI_Wait(&amp;request, &amp;status);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MPI_Wait(&amp;request2, &amp;status);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MPI_Finalize();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return 0;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"/>
          <p:cNvSpPr/>
          <p:nvPr/>
        </p:nvSpPr>
        <p:spPr>
          <a:xfrm>
            <a:off x="457200" y="274680"/>
            <a:ext cx="822888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Коллективные операции</a:t>
            </a:r>
            <a:endParaRPr sz="1800"/>
          </a:p>
        </p:txBody>
      </p:sp>
      <p:sp>
        <p:nvSpPr>
          <p:cNvPr id="287" name="Google Shape;287;p60"/>
          <p:cNvSpPr/>
          <p:nvPr/>
        </p:nvSpPr>
        <p:spPr>
          <a:xfrm>
            <a:off x="0" y="980640"/>
            <a:ext cx="9143280" cy="58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Взаимодействует группа процессов.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Вовлечены все процессы в коммуникаторе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Примеры: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Синхронизация (барьер).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Broadcast, scatter, gather.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Global sum, global maximum, etc.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Характеристики: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Коллективная над коммуникатором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ВСЕ процессы в рамках коммуникатора должны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вызвать коллективную функцию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Коллективные операции - блокирующие.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Нет tag-а.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Буфер на отправку данных должен быть такого же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размера как и буфер на прием данных.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Barrier Synchronization</a:t>
            </a:r>
            <a:endParaRPr sz="1800"/>
          </a:p>
        </p:txBody>
      </p:sp>
      <p:sp>
        <p:nvSpPr>
          <p:cNvPr id="293" name="Google Shape;293;p61"/>
          <p:cNvSpPr/>
          <p:nvPr/>
        </p:nvSpPr>
        <p:spPr>
          <a:xfrm>
            <a:off x="179280" y="1267920"/>
            <a:ext cx="8964000" cy="5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C: int MPI_Barrier(MPI_Comm comm)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MPI_Barrier обычно не используется, но: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Используется для отладки: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Не забывайте удалять после отладки.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Используется для профилирования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Load imbalance of computation [ MPI_Wtime(); MPI_Barrier(); ....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MPI_Wtime() ]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communication epochs [ MPI_Wtime(); MPI_Allreduce(); …;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MPI_Wtime() ]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Используется для синхронизации внешних операций (например, I/O):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Посылка сообщений может быть более эффективна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2"/>
          <p:cNvSpPr/>
          <p:nvPr/>
        </p:nvSpPr>
        <p:spPr>
          <a:xfrm>
            <a:off x="0" y="189000"/>
            <a:ext cx="8532000" cy="151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MPI_Bcast(void *buf, int count, PI_Datatype datatype,int root, MPI_Comm comm)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9" name="Google Shape;29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360" y="2060640"/>
            <a:ext cx="7684200" cy="413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/>
          <p:nvPr/>
        </p:nvSpPr>
        <p:spPr>
          <a:xfrm>
            <a:off x="250920" y="260280"/>
            <a:ext cx="8641440" cy="24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Scatter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MPI_Scatter(void *sendbuf, int sendcount,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MPI_Datatype sendtype, void *recvbuf,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recvcount, MPI_Datatype recvtype,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root, MPI_Comm comm)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5" name="Google Shape;30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280" y="2492280"/>
            <a:ext cx="4999680" cy="417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4"/>
          <p:cNvSpPr/>
          <p:nvPr/>
        </p:nvSpPr>
        <p:spPr>
          <a:xfrm>
            <a:off x="179280" y="188640"/>
            <a:ext cx="8640000" cy="15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MPI_Gather(void *sendbuf, int sendcount, MPI_Datatype sendtype, void *recvbuf, int recvcount, MPI_Datatype recvtype, int root, MPI_Comm comm)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1" name="Google Shape;31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40" y="1916280"/>
            <a:ext cx="5616000" cy="468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int num_elements_per_proc = atoi(argv[1]);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srand(time(NULL));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float *rand_nums = NULL;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if (world_rank == 0) {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  rand_nums = create_rand_nums(num_elements_per_proc * world_size);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}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// Create a buffer that will hold a subset of the random numbers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float *sub_rand_nums = new float [elements_per_proc];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MPI_Scatter(rand_nums, elements_per_proc, MPI_FLOAT,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sub_rand_nums, elements_per_proc, MPI_FLOAT,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0, MPI_COMM_WORLD);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65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latin typeface="Arial"/>
                <a:ea typeface="Arial"/>
                <a:cs typeface="Arial"/>
                <a:sym typeface="Arial"/>
              </a:rPr>
              <a:t>Поиск среднего с помощью 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latin typeface="Arial"/>
                <a:ea typeface="Arial"/>
                <a:cs typeface="Arial"/>
                <a:sym typeface="Arial"/>
              </a:rPr>
              <a:t>MPI_Scatter и MPI_Gather (1:2)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/>
          <p:nvPr/>
        </p:nvSpPr>
        <p:spPr>
          <a:xfrm>
            <a:off x="0" y="-360"/>
            <a:ext cx="8819280" cy="666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MPI-библиотека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реализована в виде примерно 130 функций, в число которых входят следующие основные наборы функций:</a:t>
            </a:r>
            <a:endParaRPr sz="1800"/>
          </a:p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для работы с </a:t>
            </a:r>
            <a:r>
              <a:rPr i="1"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группами процессов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 </a:t>
            </a:r>
            <a:r>
              <a:rPr i="1"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коммуникаторами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функции, реализующие коммуникационные операции типа точка-точка;</a:t>
            </a:r>
            <a:endParaRPr sz="1800"/>
          </a:p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функции, реализующие коллективные коммуникационные операции.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Набор функций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библиотеки MPI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далеко выходит за рамки набора функций, минимально необходимого для поддержки механизма передачи сообщений. Почти любая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MPI-программа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может быть написана с использованием всего 6 MPI-функций, а достаточно полную и удобную среду программирования составляет набор из 24 функций.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6"/>
          <p:cNvSpPr/>
          <p:nvPr/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float sub_avg = compute_avg(sub_rand_nums, elements_per_proc);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float *sub_avgs = 0;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if (world_rank == 0) {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sub_avgs = new float [world_size];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MPI_Gather(&amp;sub_avg, 1, MPI_FLOAT, sub_avgs, 1, MPI_FLOAT, 0,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         MPI_COMM_WORLD);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if (world_rank == 0) {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	float avg = compute_avg(sub_avgs, world_size);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66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latin typeface="Arial"/>
                <a:ea typeface="Arial"/>
                <a:cs typeface="Arial"/>
                <a:sym typeface="Arial"/>
              </a:rPr>
              <a:t>Поиск среднего с помощью 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latin typeface="Arial"/>
                <a:ea typeface="Arial"/>
                <a:cs typeface="Arial"/>
                <a:sym typeface="Arial"/>
              </a:rPr>
              <a:t>MPI_Scatter и MPI_Gather (2:2)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7"/>
          <p:cNvSpPr/>
          <p:nvPr/>
        </p:nvSpPr>
        <p:spPr>
          <a:xfrm>
            <a:off x="395280" y="2696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Глобальные операции редукции</a:t>
            </a:r>
            <a:endParaRPr sz="1800"/>
          </a:p>
        </p:txBody>
      </p:sp>
      <p:sp>
        <p:nvSpPr>
          <p:cNvPr id="329" name="Google Shape;329;p67"/>
          <p:cNvSpPr/>
          <p:nvPr/>
        </p:nvSpPr>
        <p:spPr>
          <a:xfrm>
            <a:off x="395280" y="1484640"/>
            <a:ext cx="8424360" cy="5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Сумма</a:t>
            </a:r>
            <a:endParaRPr sz="1800"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Произведение</a:t>
            </a:r>
            <a:endParaRPr sz="1800"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Минимум</a:t>
            </a:r>
            <a:endParaRPr sz="1800"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Максимум</a:t>
            </a:r>
            <a:endParaRPr sz="1800"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Битовые операции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«Собираемая» переменная может быть простой или массивом.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8"/>
          <p:cNvSpPr/>
          <p:nvPr/>
        </p:nvSpPr>
        <p:spPr>
          <a:xfrm>
            <a:off x="395280" y="143640"/>
            <a:ext cx="8228880" cy="76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Операторы редукции</a:t>
            </a:r>
            <a:endParaRPr sz="1800"/>
          </a:p>
        </p:txBody>
      </p:sp>
      <p:graphicFrame>
        <p:nvGraphicFramePr>
          <p:cNvPr id="335" name="Google Shape;335;p68"/>
          <p:cNvGraphicFramePr/>
          <p:nvPr/>
        </p:nvGraphicFramePr>
        <p:xfrm>
          <a:off x="683640" y="123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{90121988-106E-4F5E-B660-F8A15077816B}</a:tableStyleId>
              </a:tblPr>
              <a:tblGrid>
                <a:gridCol w="3752275"/>
                <a:gridCol w="4025150"/>
              </a:tblGrid>
              <a:tr h="37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Операторы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Функции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MPI_BAND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MPI_BOR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MPI_BXOR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exclusive 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MPI_MAX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Maximum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MPI_MAXLOC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and location of the maximum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MPI_MIN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MPI_MINLOC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 and location of the minimum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MPI_LAND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MPI_LOR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MPI_LXOR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exclusive 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MPI_PROD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MPI_SUM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9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Операция приведения, результат которой передается одному процессу: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MPI_Reduce(void *buf, void *result, int count, MPI_Datatype datatype, MPI_Op op, int root, MPI_Comm comm)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параметры: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buf - адрес буфера передачи;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count - количество элементов в буфере передачи;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datatype - тип данных в буфере передачи;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op - операция приведения;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root - ранг главного процесса;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comm - коммуникатор.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MPI_Reduce применяет операцию приведения к операндам из buf, а результат каждой операции помещается в буфер результата result. MPI_Reduce должна вызываться всеми процессами в коммуникаторе comm, а аргументы count, datatype и op в этих вызовах должны совпадать.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0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latin typeface="Arial"/>
                <a:ea typeface="Arial"/>
                <a:cs typeface="Arial"/>
                <a:sym typeface="Arial"/>
              </a:rPr>
              <a:t>Определение собственных 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latin typeface="Arial"/>
                <a:ea typeface="Arial"/>
                <a:cs typeface="Arial"/>
                <a:sym typeface="Arial"/>
              </a:rPr>
              <a:t>глобальных операций</a:t>
            </a:r>
            <a:endParaRPr sz="1800"/>
          </a:p>
        </p:txBody>
      </p:sp>
      <p:sp>
        <p:nvSpPr>
          <p:cNvPr id="346" name="Google Shape;346;p7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int MPI_Op_create(MPI_User_function *function, int commute, MPI_Op *op)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Входные параметры: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• function - пользовательская функция;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• commute - флаг, которому присваивается значение "истина", если операция коммутативна (результат не зависит от порядка операндов).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Описание типа пользовательской функции выглядит следующим образом: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typedef void (MPI_User_function)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	      (void *a, void *b, int *len, MPI_Datatype *dtype)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Здесь операция определяется так: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b[I] = a[I] op b[I]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latin typeface="Arial"/>
                <a:ea typeface="Arial"/>
                <a:cs typeface="Arial"/>
                <a:sym typeface="Arial"/>
              </a:rPr>
              <a:t>для I = 0, …, len – 1.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1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latin typeface="Arial"/>
                <a:ea typeface="Arial"/>
                <a:cs typeface="Arial"/>
                <a:sym typeface="Arial"/>
              </a:rPr>
              <a:t>Поиск среднего с помощью MPI_Reduce</a:t>
            </a:r>
            <a:endParaRPr sz="1800"/>
          </a:p>
        </p:txBody>
      </p:sp>
      <p:sp>
        <p:nvSpPr>
          <p:cNvPr id="352" name="Google Shape;352;p71"/>
          <p:cNvSpPr/>
          <p:nvPr/>
        </p:nvSpPr>
        <p:spPr>
          <a:xfrm>
            <a:off x="457200" y="1600200"/>
            <a:ext cx="8228880" cy="47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float *rand_nums = NULL;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rand_nums = create_rand_nums(num_elements_per_proc);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// Sum the numbers locally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float local_sum = 0;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int i;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for (i = 0; i &lt; num_elements_per_proc; i++) 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local_sum += rand_nums[i];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printf("Local sum for process %d - %f, avg = %f\n",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     world_rank, local_sum, local_sum / num_elements_per_proc);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// Reduce all of the local sums into the global sum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float global_sum;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MPI_Reduce(&amp;local_sum, &amp;global_sum, 1, MPI_FLOAT,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                    MPI_SUM, 0, MPI_COMM_WORLD);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if (world_rank == 0) 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printf("Total sum = %f, avg = %f\n", global_sum,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         global_sum / (world_size * num_elements_per_proc));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-360" y="404280"/>
            <a:ext cx="8892360" cy="576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 не обеспечивает механизмов задания начального размещения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процессов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по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процессорам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Предполагается, что для этого имеются другие средства. Эти средства должны позволять задать число процессоров и процессов, разместить процессы и данные на каждом процессоре.</a:t>
            </a:r>
            <a:endParaRPr sz="1800"/>
          </a:p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 MPI требует, чтобы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MPI-программы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могли выполняться на гетерогенных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многопроцессорных системах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в которых различные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процессоры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имеют различные форматы данных одного и того же типа. MPI-программа должна работать также на </a:t>
            </a:r>
            <a:r>
              <a:rPr lang="uk-UA" sz="2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мультипроцессорных вычислительных системах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Основными понятиями стандарта MPI являются: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группа процессов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коммуникатор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– исполнение программы на одном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процессоре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Процесс может содержать последовательный код, параллельные ветви, операции ввода/вывода и пр.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Группа процессов – совокупность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процессов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каждый из которых имеет внутри группы уникальное имя. Процессы в группе взаимодействуют посредством 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коммуникатора группы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Процессы в группе имеют номер от 0 до (n-1), где n – количество процессов в группе.</a:t>
            </a:r>
            <a:endParaRPr sz="1800"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Коммуникатор реализует обмены данными между </a:t>
            </a:r>
            <a:r>
              <a:rPr lang="uk-UA" sz="24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процессами</a:t>
            </a: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 их синхронизацию. Для прикладной программы коммуникатор выступает в качестве коммуникационной среды. Различают внутригрупповые коммуникаторы (intra) и межгрупповые коммуникаторы (inter). Сообщения, использующие разные коммуникаторы, не оказывают влияния друг на друга и не взаимодействуют.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"Hello world!</a:t>
            </a:r>
            <a:endParaRPr sz="1800"/>
          </a:p>
        </p:txBody>
      </p:sp>
      <p:sp>
        <p:nvSpPr>
          <p:cNvPr id="140" name="Google Shape;140;p3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&lt;mpi.h&gt;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main(int argc , char *argv[])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MPI_Init( &amp;argc, &amp;argv );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printf("Hello world!");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MPI_Finalize();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/>
          <p:nvPr/>
        </p:nvSpPr>
        <p:spPr>
          <a:xfrm>
            <a:off x="457200" y="274320"/>
            <a:ext cx="8686080" cy="63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параллельной программы в </a:t>
            </a:r>
            <a:r>
              <a:rPr b="1" i="1" lang="uk-UA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34"/>
          <p:cNvSpPr/>
          <p:nvPr/>
        </p:nvSpPr>
        <p:spPr>
          <a:xfrm>
            <a:off x="250560" y="907560"/>
            <a:ext cx="8892360" cy="568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модели программирования MPI параллельная программа при запуске порождает несколько процессов, взаимодействующих между собой с помощью сообщений. Совокупность всех процессов, составляющих параллельное приложение, или их части, описывается специальной структурой, которая называется </a:t>
            </a: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коммуникатором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(областью взаимодействия).</a:t>
            </a:r>
            <a:endParaRPr sz="1800"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Каждому процессу в области взаимодействия назначается уникальный числовой идентификатор - </a:t>
            </a: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ранг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значение которого от 0 до </a:t>
            </a:r>
            <a:r>
              <a:rPr b="1"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lang="uk-U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1 (np - число процессов).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Структура программы, написанной по схеме хозяин/работник, приведена ниже.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(ранг процесса = рангу мастер-процесса) 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код мастер-процесса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код подчиненного процесса (подчиненных процессов)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  <a:p>
            <a:pPr indent="-1524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экземпляр программы уже в процессе своего выполнения определяет, является ли он мастер-процессом. Затем, в зависимости от результата этой проверки, выполняется одна из ветвей условного оператора. Первая ветвь соответствует мастер-задаче, а вторая - подчиненной задаче. Способы взаимодействия между подзадачами определяются программистом. Перед использованием процедур передачи сообщений программа должна подключиться к системе обмена сообщениями.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