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1D6B23-333C-4243-925A-24DDCF10695E}">
  <a:tblStyle styleId="{951D6B23-333C-4243-925A-24DDCF1069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52" name="Google Shape;52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0" name="Google Shape;150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1" name="Google Shape;151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52" name="Google Shape;152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59" name="Google Shape;159;p14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60" name="Google Shape;160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7" name="Google Shape;97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 rot="5400000">
            <a:off x="4653757" y="2097881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 rot="5400000">
            <a:off x="462757" y="116682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34" name="Google Shape;134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" name="Google Shape;11;p1"/>
          <p:cNvGrpSpPr/>
          <p:nvPr/>
        </p:nvGrpSpPr>
        <p:grpSpPr>
          <a:xfrm>
            <a:off x="7493000" y="2992437"/>
            <a:ext cx="1338262" cy="2189162"/>
            <a:chOff x="7467600" y="2992437"/>
            <a:chExt cx="1338262" cy="2189162"/>
          </a:xfrm>
        </p:grpSpPr>
        <p:sp>
          <p:nvSpPr>
            <p:cNvPr id="12" name="Google Shape;12;p1"/>
            <p:cNvSpPr/>
            <p:nvPr/>
          </p:nvSpPr>
          <p:spPr>
            <a:xfrm>
              <a:off x="7467600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751762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035925" y="2992437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67600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7751762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8035925" y="3276600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320087" y="3276600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67600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751762" y="3560762"/>
              <a:ext cx="201612" cy="2016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8035925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8320087" y="35607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604250" y="35607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467600" y="3843337"/>
              <a:ext cx="201612" cy="20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751762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035925" y="3843337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320087" y="3843337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67600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751762" y="4127500"/>
              <a:ext cx="201612" cy="2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035925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320087" y="4127500"/>
              <a:ext cx="201612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604250" y="4127500"/>
              <a:ext cx="201612" cy="2032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67600" y="4411662"/>
              <a:ext cx="201612" cy="201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751762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035925" y="4411662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320087" y="4411662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7467600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7751762" y="4695825"/>
              <a:ext cx="201612" cy="201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035925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8320087" y="4695825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751762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8320087" y="4979987"/>
              <a:ext cx="201612" cy="20161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1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3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8153400" y="152400"/>
            <a:ext cx="792162" cy="1295400"/>
            <a:chOff x="8153400" y="1524000"/>
            <a:chExt cx="838200" cy="1371600"/>
          </a:xfrm>
        </p:grpSpPr>
        <p:sp>
          <p:nvSpPr>
            <p:cNvPr id="63" name="Google Shape;63;p3"/>
            <p:cNvSpPr/>
            <p:nvPr/>
          </p:nvSpPr>
          <p:spPr>
            <a:xfrm>
              <a:off x="81534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312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509000" y="15240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534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3312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509000" y="17018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686800" y="17018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1534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31200" y="18796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5090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686800" y="18796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864600" y="18796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153400" y="2057400"/>
              <a:ext cx="127000" cy="1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3312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509000" y="20574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686800" y="20574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1534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31200" y="22352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090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686800" y="22352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864600" y="22352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153400" y="2413000"/>
              <a:ext cx="127000" cy="12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3312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09000" y="24130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686800" y="24130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534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331200" y="2590800"/>
              <a:ext cx="127000" cy="1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5090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686800" y="25908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3312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686800" y="2768600"/>
              <a:ext cx="127000" cy="12700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6"/>
          <p:cNvSpPr txBox="1"/>
          <p:nvPr>
            <p:ph type="ctrTitle"/>
          </p:nvPr>
        </p:nvSpPr>
        <p:spPr>
          <a:xfrm>
            <a:off x="323850" y="476250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Мова програмування Java та технології J2EE</a:t>
            </a:r>
            <a:endParaRPr/>
          </a:p>
        </p:txBody>
      </p:sp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827087" y="306863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Driven Beans.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Сирота О.П.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827087" y="306863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</a:t>
            </a:r>
            <a:endParaRPr/>
          </a:p>
        </p:txBody>
      </p:sp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Message Service (JMS)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1557337"/>
            <a:ext cx="82296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Сервер застосувань Java EE повинен забезпечувати сервіс обміну повідомленнями, який має підтримувати обидві вказані моделі: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Точка-точка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Публікація-підписка</a:t>
            </a:r>
            <a:endParaRPr/>
          </a:p>
          <a:p>
            <a:pPr indent="-280987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Стандартом для обміну повідомленнями на платформі Java EE є: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(JSR-914)</a:t>
            </a:r>
            <a:endParaRPr/>
          </a:p>
          <a:p>
            <a:pPr indent="-280987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 – це Java API, яке дозволяє Java-застосуванням створювати, відсилати, отримувати та читати повідомлення</a:t>
            </a:r>
            <a:endParaRPr/>
          </a:p>
          <a:p>
            <a:pPr indent="-267335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Зазвичай в сервер застосувань Java EE інтегрований JMS-провайдер, який  реалізує JMS API: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Glassfish v3 поставляється разом із OpenMQ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Інші сервери застосувань поставляються з іншими JMS-провайдерами (WebSphere MQ, ActiveMQ, JBoss messaging, TIBCO MQ)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необхідності може бути використаний окремо встановлена система обміну повідомленнями, яка підтримує JMS, а на стороні серверу застосувань виконані настройки нового JMS-провайдера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Архітектура JMS API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57200" y="1268412"/>
            <a:ext cx="82296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JMS-застосування складається з наступних частин: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JMS-провайдер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система обміну повідомленнями, яка підтримує інтерфейси JMS та надає відповідні функції адміністрування та управління.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JMS-клієнт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Java-програма (компонент), який відправляє або споживає повідомлення. Будь-який Java EE компонент може бути JMS-клієнтом.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Повідомлення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об’єкти, які передають інформацію між JMS-клієнтами.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адмініструваня (administered objects)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об’єкти, які мають бути настроєні адміністратором на рівні сервера застосувань для використання JMS-клієнтами: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 прив’язуються до сервісу іменувань JNDI, звідки вони доступні JMS-клієнтам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 – це фабрики з’єднань (Connection Factory) та пункти призначення (destination: черги або теми)</a:t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4370387"/>
            <a:ext cx="4537075" cy="244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8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 JMS</a:t>
            </a:r>
            <a:endParaRPr/>
          </a:p>
        </p:txBody>
      </p:sp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457200" y="1104900"/>
            <a:ext cx="8229600" cy="210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Реалізація об’єктів адміністрування залежить від JMS-провайдерів, тому їх настройку краще здійснювати адміністративно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Об’єктами адміністрування є: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Фабрики підключень – за допомогою такої фабрики конфігурується підключення до JMS-провайдеру.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Пункти призначення: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моделі “точка-точка” - це черга (queue).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моделі “публікація-підписка” – це тема (topic)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чином, черги та теми задаються адміністратором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587" y="3284537"/>
            <a:ext cx="5329237" cy="347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29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Адміністрування фабрики підключень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Glassfish v3</a:t>
            </a:r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475" y="822325"/>
            <a:ext cx="6480175" cy="6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Адміністрування пункту призначення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Glassfish v3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908050"/>
            <a:ext cx="6626225" cy="589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1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Програмна модель JMS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457200" y="1196975"/>
            <a:ext cx="4186237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Об’єкти адміністрування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7661" lvl="1" marL="6921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10"/>
              <a:buFont typeface="Noto Sans Symbols"/>
              <a:buChar char="●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ConnectionFactory</a:t>
            </a:r>
            <a:endParaRPr/>
          </a:p>
          <a:p>
            <a:pPr indent="-347661" lvl="1" marL="6921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10"/>
              <a:buFont typeface="Noto Sans Symbols"/>
              <a:buChar char="●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(Пункти призначення)</a:t>
            </a:r>
            <a:endParaRPr/>
          </a:p>
          <a:p>
            <a:pPr indent="-289876" lvl="1" marL="6921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Підключення (Connection)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підключення до JMS-провайдера. В рамках одного підключення може бути створено одну чи декілька сесій</a:t>
            </a:r>
            <a:endParaRPr/>
          </a:p>
          <a:p>
            <a:pPr indent="-285115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Сесія (Session)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це контекст, в якому виконується відправка та споживання повідомлень. Сесія може надавати транзакційний контекст, який дозволить  виконувати групу операцій з відправки / споживання повідомлень в одній транзакції</a:t>
            </a:r>
            <a:endParaRPr/>
          </a:p>
          <a:p>
            <a:pPr indent="-285115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Постачальник повідомлення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(Message Producer)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створюється в сесії та використовується для відправлення повідомлення до пункту призначення</a:t>
            </a:r>
            <a:endParaRPr/>
          </a:p>
          <a:p>
            <a:pPr indent="-285115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2"/>
              </a:buClr>
              <a:buSzPts val="910"/>
              <a:buFont typeface="Noto Sans Symbols"/>
              <a:buChar char="●"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Споживач повідомлення (Message Consumer)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створюється в сесії та використовується для отримання повідомлення із пункту призначення.  Споживач може отримувати повідомлення синхронно або асинхронно.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562" y="2060575"/>
            <a:ext cx="4643437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Інтерфейси JMS для різних моделей обміну повідомленнями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0" y="41830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32"/>
          <p:cNvGraphicFramePr/>
          <p:nvPr/>
        </p:nvGraphicFramePr>
        <p:xfrm>
          <a:off x="457200" y="249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{951D6B23-333C-4243-925A-24DDCF10695E}</a:tableStyleId>
              </a:tblPr>
              <a:tblGrid>
                <a:gridCol w="2324100"/>
                <a:gridCol w="2952750"/>
                <a:gridCol w="2952750"/>
              </a:tblGrid>
              <a:tr h="5794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Загальний інтерфейс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Інтерфейс для моделі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“точка-точка”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Інтерфейс для моделі </a:t>
                      </a:r>
                      <a:endParaRPr/>
                    </a:p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“Публікація-підписка”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ConnectionFactory 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QueueConnectionFactory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TopicConnectionFactory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Destination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MessageProducer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QueueSender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TopicPublisher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MessageConsumer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QueueReceiver,</a:t>
                      </a:r>
                      <a:endParaRPr b="1" i="0" sz="1400" u="none">
                        <a:solidFill>
                          <a:srgbClr val="20358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QueueBrowser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TopicSubscriber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33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Повідомлення</a:t>
            </a:r>
            <a:endParaRPr/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468312" y="319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{951D6B23-333C-4243-925A-24DDCF10695E}</a:tableStyleId>
              </a:tblPr>
              <a:tblGrid>
                <a:gridCol w="2173275"/>
                <a:gridCol w="5746750"/>
              </a:tblGrid>
              <a:tr h="5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повідомлення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Вміст повідомлення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java.lang.String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Асоціативний масив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BytesMessage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Бінарний потік вводу/виводі (потік байтів)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StreamMessage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Потік вводу/виводу, призначений для послідовного доступу до даних. Такий потік містить примітивні типи даних. Методи обробки вмісту такого повідомлення базуються на методах класів </a:t>
                      </a: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java.io.DataInputStream, java.io.DataOutputStream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ObjectMessage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Сериалізований Java-об’єкт (який реалізує інтерфейс </a:t>
                      </a: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java.io.Serializable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33"/>
          <p:cNvSpPr txBox="1"/>
          <p:nvPr/>
        </p:nvSpPr>
        <p:spPr>
          <a:xfrm>
            <a:off x="0" y="497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37" y="781050"/>
            <a:ext cx="3600450" cy="2287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468312" y="1052512"/>
            <a:ext cx="3382962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типів повідомлень: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Multithreading</a:t>
            </a:r>
            <a:endParaRPr/>
          </a:p>
        </p:txBody>
      </p:sp>
      <p:graphicFrame>
        <p:nvGraphicFramePr>
          <p:cNvPr id="316" name="Google Shape;316;p34"/>
          <p:cNvGraphicFramePr/>
          <p:nvPr/>
        </p:nvGraphicFramePr>
        <p:xfrm>
          <a:off x="1619250" y="25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{951D6B23-333C-4243-925A-24DDCF10695E}</a:tableStyleId>
              </a:tblPr>
              <a:tblGrid>
                <a:gridCol w="2597150"/>
                <a:gridCol w="2670175"/>
              </a:tblGrid>
              <a:tr h="6286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Об’єкт JMS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 підтримує конкурентний доступ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Destination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ТАК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ConnectionFactory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ТАК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ТАК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Session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НІ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MessageProducer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НІ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3582"/>
                        </a:buClr>
                        <a:buSzPts val="1600"/>
                        <a:buFont typeface="Courier New"/>
                        <a:buNone/>
                      </a:pPr>
                      <a:r>
                        <a:rPr b="1" i="0" lang="en-US" sz="1600" u="none">
                          <a:solidFill>
                            <a:srgbClr val="20358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MessageConsumer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НІ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Тема лекції</a:t>
            </a:r>
            <a:endParaRPr/>
          </a:p>
        </p:txBody>
      </p:sp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Моделі обміну повідомленнями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Синхронне/асинхронне споживання повідомлень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(JMS)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Програмна модель JMS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EJB-компоненти Message Driven Bean для асинхронного споживання повідомлень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35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постачальника повідомлення, пункт призначення – черга (1/2)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457200" y="1719262"/>
            <a:ext cx="5267325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00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фабрики підключень із JNDI.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черги із JNDI.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підключення для JMS-провайдеру із фабрики підключень.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сесію – на базі підключення. У прикладі будемо створювати сесії без підтримки транзакцій.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об’єкт постачальника повідомлень – QueueSender.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одне чи декілька повідомлень.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Встановити зміст повідомлень.</a:t>
            </a:r>
            <a:endParaRPr/>
          </a:p>
          <a:p>
            <a:pPr indent="-400050" lvl="0" marL="4000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Відіслати повідомлення за допомогою постачальника повідомлень QueueSender</a:t>
            </a:r>
            <a:endParaRPr/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775" y="1700212"/>
            <a:ext cx="2962275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постачальника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(2/2)</a:t>
            </a:r>
            <a:endParaRPr/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206375" y="836612"/>
            <a:ext cx="8686800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send(String queueName, int num) throws NamingException, JMSException{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QueueConnectionFactory queueConnFactory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 connection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QueueSession queueSession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queue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QueueSender queueSender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TextMessage message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jndiContext = new InitialContext();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queueConnFactory = (QueueConnectionFactory) jndiContext.lookup("QueueCF");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(Queue) jndiContext.lookup(queueName);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connection = queueConnFactory.createQueueConnection();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queueSession = connection.createQueueSession(false,Session.AUTO_ACKNOWLEDGE);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queueSender = queueSession.createSender(queue);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message = queueSession.createTextMessage();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0; i &lt; num; i++)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message.setText("This is message " + (i + 1));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queueSender.send(message);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 finally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(connection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connection.close();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catch (JMSException e) {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37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(1/2)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457200" y="1341437"/>
            <a:ext cx="5122862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фабрики підключень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черги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підключення для JMS-провайдеру із фабрики підключень.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сесію – на базі підключення. У прикладі будемо створювати сесії без підтримки транзакцій.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об’єкт споживача повідомлень – QueueReceiver.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Розпочати доставку вхідних повідомлень за допомогою методу підключення start.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Викликати метод </a:t>
            </a: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об’єкта QueueReceiver. Зверніть увагу, що метод receive блокує виконання. У прикладі метод receive викликаний із тайм-аутом.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Обробити вичитане повідомлення.</a:t>
            </a:r>
            <a:endParaRPr/>
          </a:p>
        </p:txBody>
      </p: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912" y="1916112"/>
            <a:ext cx="3367087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38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(2/2)</a:t>
            </a:r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457200" y="765175"/>
            <a:ext cx="8686800" cy="5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read(String queueName) throws NamingException, JMSException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QueueConnectionFactory queueConnFactory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 conn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QueueSession queueSession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queue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QueueReceiver queueReceiver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jndiContext = new InitialContext();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queueConnFactory = (QueueConnectionFactory) jndiContext.lookup("QueueCF");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(Queue) jndiContext.lookup(queueName);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 = queueConnFactory.createQueueConnection();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queueSession = conn.createQueueSession(false, Session.AUTO_ACKNOWLEDGE);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queueReceiver = queueSession.createReceiver(queue);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conn.start();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(true)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Message m = queueReceiver.receive(1);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(m != null &amp;&amp; m instanceof TextMessage)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System.out.println("Reading message: " + ((TextMessage)m).getText());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 finally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(conn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conn.close();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catch (JMSException e)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39"/>
          <p:cNvSpPr txBox="1"/>
          <p:nvPr>
            <p:ph type="title"/>
          </p:nvPr>
        </p:nvSpPr>
        <p:spPr>
          <a:xfrm>
            <a:off x="457200" y="122237"/>
            <a:ext cx="75438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(1/3)</a:t>
            </a:r>
            <a:endParaRPr/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457200" y="1341437"/>
            <a:ext cx="5122862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фабрики підключень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Отримати об’єкт черги із JNDI.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підключення для JMS-провайдеру із фабрики підключень.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сесію – на базі підключення. У прикладі будемо створювати сесії без підтримки транзакцій.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Створити на базі сесії об’єкт споживача повідомлень – QueueReceiver.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Викликати метод setMessageListener об’єкту QueueReceiver та передати екземпляр класу, який реалізує інтерфейс </a:t>
            </a: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MessageListener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Розпочати доставку вхідних повідомлень за допомогою методу підключення start.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надходженні повідомлення буде викликаний метод метод </a:t>
            </a: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onMessage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того об’єкту, що був переданий на кроці 6.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912" y="1916112"/>
            <a:ext cx="3367087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(2/3)</a:t>
            </a:r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 b="1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SimpleMessageListener implements MessageListener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onMessage(Message 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TextMessage msg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(message instanceof TextMessage)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msg = (TextMessage) message;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System.out.println("Reading message: " + msg.getText());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System.out.println("Message of wrong type: "+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message.getClass().getName());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(Exception 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System.out.println("Exception in onMessage(): " + e.getMessage());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457200" y="122237"/>
            <a:ext cx="75438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</a:t>
            </a:r>
            <a:r>
              <a:rPr b="1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асинхронного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споживача повідомлення, </a:t>
            </a:r>
            <a:b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пункт призначення – черга (3/3)</a:t>
            </a:r>
            <a:endParaRPr/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457200" y="982662"/>
            <a:ext cx="836295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SzPts val="770"/>
              <a:buNone/>
            </a:pPr>
            <a:r>
              <a:rPr b="1" i="0" lang="en-US" sz="11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javax.naming.*;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asyncRead(String queueName) throws NamingException, JMSException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QueueConnectionFactory queueConnFactory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QueueConnection conn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QueueSession queueSession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queue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QueueReceiver queueReceiver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MessageListener listener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listener = new SimpleMessageListener();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queueName = new String(queueName);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jndiContext = new InitialContext();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queueConnFactory = (QueueConnectionFactory) jndiContext.lookup("QueueCF");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queue = (Queue) jndiContext.lookup(queueName);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 = queueConnFactory.createQueueConnection();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queueSession = conn.createQueueSession(false, Session.AUTO_ACKNOWLEDGE);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queueReceiver = queueSession.createReceiver(queue);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queueReceiver.setMessageListener(listener);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conn.start();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 finally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(conn != null)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conn.close();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catch (JMSException e)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4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Транзакції</a:t>
            </a:r>
            <a:endParaRPr/>
          </a:p>
        </p:txBody>
      </p:sp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457200" y="1719262"/>
            <a:ext cx="822960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Операції з відправки та отримання повідомлення можуть приймати участь в розподіленій транзакціях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застосовуються транзакції, то відправка та отримання завжди відбуваються в різних транзакціях</a:t>
            </a:r>
            <a:endParaRPr/>
          </a:p>
        </p:txBody>
      </p:sp>
      <p:pic>
        <p:nvPicPr>
          <p:cNvPr id="376" name="Google Shape;3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4076700"/>
            <a:ext cx="5984875" cy="149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4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Гарантована доставка повідомлень</a:t>
            </a:r>
            <a:endParaRPr/>
          </a:p>
        </p:txBody>
      </p:sp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Наступні механізми забезпечують гарантовану доставку повідомлень: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Квітування повідомлень (підтвердження доставки). Поки доставка не підтвердження, то повідомлення не вважається успішно спожитим.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Можуть бути встановлені різні рівні підтвердження доставки: Session.AUTO_ACKNOWLEDGE, Session.CLIENT_ACKNOWLEDGE, Session.DUPS_OK_ACKNOWLEDGE.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застосовуються транзакції, то підтвердження відбувається на commit транзакції</a:t>
            </a:r>
            <a:endParaRPr/>
          </a:p>
          <a:p>
            <a:pPr indent="-22256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Використання повідомлень, що зберігаються. У випадку збереження повідомлення буде доставлене, навіть якщо був збій JMS-провайдера.</a:t>
            </a:r>
            <a:endParaRPr/>
          </a:p>
          <a:p>
            <a:pPr indent="-29368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Можуть бути застосовані наступні значення: DeliveryMode.PERSISTENT, DeliveryMode.NON_PERSISTENT</a:t>
            </a:r>
            <a:endParaRPr/>
          </a:p>
          <a:p>
            <a:pPr indent="-222567" lvl="2" marL="987425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97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335" lvl="0" marL="342900" rtl="0" algn="l"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44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Оцінка Java EE компонентів як JMS-клієнтів</a:t>
            </a:r>
            <a:endParaRPr/>
          </a:p>
        </p:txBody>
      </p: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457200" y="1268412"/>
            <a:ext cx="8075612" cy="2016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Сервер застосувань Java EE накладає жорсткі вимоги щодо управління потоками виконання (thread)</a:t>
            </a:r>
            <a:endParaRPr/>
          </a:p>
          <a:p>
            <a:pPr indent="-347662" lvl="1" marL="6921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Ці вимоги необхідні для забезпечення високої продуктивності - щоб витримати високе навантаження на сервер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Тому синхронне споживання повідомлень, яке блокує потік виконання, не рекомендується застосовувати в серверних Java EE компонентах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Char char="●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Java EE серверів застосувань рекомендоване асинхронне споживання повідомлень, за допомогою Message Driven Bean (EJB-компонентів, що управляються повідомленнями)</a:t>
            </a:r>
            <a:endParaRPr/>
          </a:p>
        </p:txBody>
      </p:sp>
      <p:pic>
        <p:nvPicPr>
          <p:cNvPr id="391" name="Google Shape;39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3500437"/>
            <a:ext cx="7858125" cy="30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457200" y="1609725"/>
            <a:ext cx="82296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 – це метод взаємодії між програмними компонентами або інформаційними системами.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 схожий на обмін електронними листами, за тією різницею, що обмін електронними листами здійснюється між людьми, або між інформаційними системами та людьми. 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застосуванні системи обміну повідомленнями відправник та отримувач не повинні нічого знати одне про одного. Вони навіть можуть не бути одночасно доступні.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Відправник та отримувач повинні знати наступне: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Формат повідомлення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Місце призначення, куди відправляти та звідки забирати повідомлення</a:t>
            </a:r>
            <a:endParaRPr/>
          </a:p>
          <a:p>
            <a:pPr indent="-27178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Обмін повідомленнями дозволяє побудувати розподілену взаємодію, яка є слабозв’язаною: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посилає повідомлення до пункту призначення. Отримувач забирає повідомлення із пункту призначення.</a:t>
            </a:r>
            <a:endParaRPr/>
          </a:p>
          <a:p>
            <a:pPr indent="-28543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Відмінність слабозв’язаної розподіленої взаємодії від сильнозв’язаної: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слабозв’язаній розподіленій взаємодії обмін відбувається через пункт призначення. 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Char char="●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сильнозв’язаній розподіленій взаємодії (наприклад, при застосуванні будь-якої технології RMI) клієнт обов’язково знає який саме віддалений метод викликати.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45"/>
          <p:cNvSpPr txBox="1"/>
          <p:nvPr>
            <p:ph idx="1" type="subTitle"/>
          </p:nvPr>
        </p:nvSpPr>
        <p:spPr>
          <a:xfrm>
            <a:off x="827087" y="306863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EJB-компоненти, що управляються повідомленнями (Message Driven Beans)</a:t>
            </a:r>
            <a:endParaRPr/>
          </a:p>
        </p:txBody>
      </p:sp>
      <p:sp>
        <p:nvSpPr>
          <p:cNvPr id="398" name="Google Shape;398;p45"/>
          <p:cNvSpPr txBox="1"/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46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EJB-компоненти, що управляються повідомленнями</a:t>
            </a:r>
            <a:endParaRPr/>
          </a:p>
        </p:txBody>
      </p:sp>
      <p:sp>
        <p:nvSpPr>
          <p:cNvPr id="405" name="Google Shape;405;p46"/>
          <p:cNvSpPr txBox="1"/>
          <p:nvPr>
            <p:ph idx="1" type="body"/>
          </p:nvPr>
        </p:nvSpPr>
        <p:spPr>
          <a:xfrm>
            <a:off x="446087" y="1557337"/>
            <a:ext cx="8229600" cy="1709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EJB-компоненти, що управляються повідомленнями (Message Driven Beans),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призначені для асинхронної обробки повідомлення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Char char="●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асинхронній обробці повідомлення від клієнта не передається транзакційний контекст та контекст безпеки</a:t>
            </a:r>
            <a:endParaRPr/>
          </a:p>
        </p:txBody>
      </p:sp>
      <p:pic>
        <p:nvPicPr>
          <p:cNvPr id="406" name="Google Shape;4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500437"/>
            <a:ext cx="7272337" cy="311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47"/>
          <p:cNvSpPr txBox="1"/>
          <p:nvPr>
            <p:ph type="title"/>
          </p:nvPr>
        </p:nvSpPr>
        <p:spPr>
          <a:xfrm>
            <a:off x="457200" y="122237"/>
            <a:ext cx="75438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None/>
            </a:pPr>
            <a:r>
              <a:rPr b="1" i="0" lang="en-US" sz="3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Життєвий цикл EJB-компоненту, що управляється повідомленнями</a:t>
            </a:r>
            <a:endParaRPr/>
          </a:p>
        </p:txBody>
      </p:sp>
      <p:pic>
        <p:nvPicPr>
          <p:cNvPr id="413" name="Google Shape;4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895725"/>
            <a:ext cx="6624637" cy="284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457200" y="1557337"/>
            <a:ext cx="8291512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Життєвим циклом компонентів Message Driven Bean, управляє EJB-контейнер.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обробки повідомлень від кожного пункту призначення EJB-контейнер створює пул компонентів Message Driven Bean.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Message Driven Bean може мати callback-методи свого життєвого циклу, які анотуються за допомогою @PostConstruct та @PreDestroy.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Життєвий цикл компоненту наданий на малюнку.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48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Розробка EJB-компонента, що управляється повідомленнями</a:t>
            </a:r>
            <a:endParaRPr/>
          </a:p>
        </p:txBody>
      </p:sp>
      <p:sp>
        <p:nvSpPr>
          <p:cNvPr id="421" name="Google Shape;421;p48"/>
          <p:cNvSpPr txBox="1"/>
          <p:nvPr>
            <p:ph idx="1" type="body"/>
          </p:nvPr>
        </p:nvSpPr>
        <p:spPr>
          <a:xfrm>
            <a:off x="468312" y="1844675"/>
            <a:ext cx="8229600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 Message Driven Bean – це Java-клас, який оформлюється наступним чином: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Java клас, який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має модифікаторів final, abstract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Має конструктор без аргументів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має методу finalize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Анотується за допомогою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@javax.ejb.MessageDriven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(або реєструється в дескрипторі розгортання)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Реалізує інтерфейс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javax.jms.MessageListener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Реалізує метод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onMessage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інтерфейсу </a:t>
            </a:r>
            <a:r>
              <a:rPr b="1" i="0" lang="en-US" sz="18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MessageListener</a:t>
            </a:r>
            <a:endParaRPr/>
          </a:p>
          <a:p>
            <a:pPr indent="-26289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289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отримання контексту компоненту (щоб отримати інформацію про контекст транзакції та контекст безпеки), застосовуйте:</a:t>
            </a:r>
            <a:endParaRPr/>
          </a:p>
          <a:p>
            <a:pPr indent="-347662" lvl="1" marL="6921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1" i="0" lang="en-US" sz="17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@Resource private MessageDrivenContext mdc;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7" name="Google Shape;427;p49"/>
          <p:cNvSpPr txBox="1"/>
          <p:nvPr>
            <p:ph type="title"/>
          </p:nvPr>
        </p:nvSpPr>
        <p:spPr>
          <a:xfrm>
            <a:off x="457200" y="122237"/>
            <a:ext cx="75438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Конфігураційні атрибути компоненту, що управляється повідомленнями</a:t>
            </a:r>
            <a:endParaRPr/>
          </a:p>
        </p:txBody>
      </p:sp>
      <p:sp>
        <p:nvSpPr>
          <p:cNvPr id="428" name="Google Shape;428;p49"/>
          <p:cNvSpPr txBox="1"/>
          <p:nvPr>
            <p:ph idx="1" type="body"/>
          </p:nvPr>
        </p:nvSpPr>
        <p:spPr>
          <a:xfrm>
            <a:off x="468312" y="170021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Оскільки компонентом Message Driven Bean управляє контейнер, то такі елементи програмної моделі JMS як “сесія”, “споживач повідомлень” створюються контейнером неявно.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Щоб вплинути на вказані програмні елементи JMS, розробник може задати їх конфігураційні атрибути.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 робиться за допомогою елементу </a:t>
            </a:r>
            <a:r>
              <a:rPr b="1" i="0" lang="en-US" sz="16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activationConfig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анотації </a:t>
            </a:r>
            <a:r>
              <a:rPr b="1" i="0" lang="en-US" sz="16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@javax.ejb.MessageDriven.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i="0" sz="16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Наприклад: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@MessageDriven </a:t>
            </a:r>
            <a:r>
              <a:rPr b="0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(mappedName = "jms/MyQueue",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activationConfig = {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@ActivationConfigProperty(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propertyName = "acknowledgeMode",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propertyValue = "Auto-acknowledge"),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@ActivationConfigProperty(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propertyName = "destinationType", 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                    propertyValue = "javax.jms.Queue")</a:t>
            </a:r>
            <a:endParaRPr/>
          </a:p>
          <a:p>
            <a:pPr indent="-293687" lvl="2" marL="987425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0" i="0" lang="en-US" sz="1300" u="none">
                <a:solidFill>
                  <a:srgbClr val="203582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/>
          </a:p>
          <a:p>
            <a:pPr indent="-285115" lvl="0" marL="342900" rtl="0" algn="l"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300" u="none">
              <a:solidFill>
                <a:srgbClr val="20358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50"/>
          <p:cNvSpPr txBox="1"/>
          <p:nvPr>
            <p:ph type="title"/>
          </p:nvPr>
        </p:nvSpPr>
        <p:spPr>
          <a:xfrm>
            <a:off x="457200" y="122237"/>
            <a:ext cx="7543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Простий приклад</a:t>
            </a:r>
            <a:endParaRPr/>
          </a:p>
        </p:txBody>
      </p:sp>
      <p:sp>
        <p:nvSpPr>
          <p:cNvPr id="435" name="Google Shape;435;p5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javax.ejb.*;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javax.jms.*;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@MessageDriven(mappedName = "jms/MyQueue", activationConfig =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@ActivationConfigProperty(propertyName = "acknowledgeMode",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propertyValue = "Auto-acknowledge"),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@ActivationConfigProperty(propertyName = "destinationType",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propertyValue = "javax.jms.Queue")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SampleMDB implements MessageListener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onMessage(Message message)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1" i="0" sz="15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1" i="0" lang="en-US" sz="15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51"/>
          <p:cNvSpPr txBox="1"/>
          <p:nvPr>
            <p:ph type="title"/>
          </p:nvPr>
        </p:nvSpPr>
        <p:spPr>
          <a:xfrm>
            <a:off x="457200" y="122237"/>
            <a:ext cx="75438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Приклад</a:t>
            </a:r>
            <a:endParaRPr/>
          </a:p>
        </p:txBody>
      </p:sp>
      <p:sp>
        <p:nvSpPr>
          <p:cNvPr id="442" name="Google Shape;442;p51"/>
          <p:cNvSpPr txBox="1"/>
          <p:nvPr>
            <p:ph idx="1" type="body"/>
          </p:nvPr>
        </p:nvSpPr>
        <p:spPr>
          <a:xfrm>
            <a:off x="468312" y="692150"/>
            <a:ext cx="82296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@MessageDriven(mappedName = "jms/SomeTestTopic",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activationConfig = 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@ActivationConfigProperty(propertyName = "acknowledgeMode",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propertyValue = "Auto-acknowledge"),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@ActivationConfigProperty(propertyName = "destinationType",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propertyValue = "javax.jms.Topic")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MsgBean implements MessageListener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@Resource private MessageDrivenContext mdc;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MsgBean() {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1" i="0" sz="1300" u="none">
              <a:solidFill>
                <a:srgbClr val="20358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onMessage(Message inMessage)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TextMessage msg = null;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(inMessage instanceof TextMessage)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msg = (TextMessage) inMessage;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System.out.println("MESSAGE BEAN: Message received: " 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msg.getText());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System.out.println("Message of wrong type: " +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inMessage.getClass().getName());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(JMSException 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System.err.println("MessageBean.onMessage: JMSException: " + 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mdc.setRollbackOnly();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 catch (Throwable te)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System.err.println("MessageBean.onMessage: Exception: " + te);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910"/>
              <a:buNone/>
            </a:pPr>
            <a:r>
              <a:rPr b="1" i="0" lang="en-US" sz="1300" u="none">
                <a:solidFill>
                  <a:srgbClr val="20358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5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Література</a:t>
            </a:r>
            <a:endParaRPr/>
          </a:p>
        </p:txBody>
      </p:sp>
      <p:sp>
        <p:nvSpPr>
          <p:cNvPr id="449" name="Google Shape;449;p5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EE 6 Tutorial. – 2010.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 Services. FJ-310-EE5. Developing Applications for Java EE Platform. – 2008.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Message Service Specification. Version: 1.1. – 2002.</a:t>
            </a:r>
            <a:endParaRPr/>
          </a:p>
          <a:p>
            <a:pPr indent="-218440" lvl="0" marL="342900" rtl="0" algn="l"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Коли слід застосовувати систему обміну повідомленнями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Ви не хочете залежати від інтерфейсів компонентів (не хочете бути залежними від викликів конкретних методів)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Вам необхідно відіслати інформацію іншому компоненту/системі і при цьому Вам не потрібна негайна відповідь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Якщо Вам необхідно, щоб Ваша система працювала, навіть якщо не всі її компоненти знаходяться в роботоспроможному стані або не всі компоненти працюють одночасно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Моделі обміну повідомленнями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468312" y="148431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Точка-точка (point-to-point, PTP)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Повідомлення посилаються через віртуальні канали, які називаються “черги”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Кожне повідомлення має тільки одного споживача</a:t>
            </a:r>
            <a:endParaRPr/>
          </a:p>
          <a:p>
            <a:pPr indent="-27654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Публікація-підписка (publish-subscribe, pub-sub)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Ця модель також називається тематично-основаною (topic-based):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Видавці публікують повідомлення на певні теми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Споживачі підписуються на теми</a:t>
            </a:r>
            <a:endParaRPr/>
          </a:p>
          <a:p>
            <a:pPr indent="-347662" lvl="1" marL="692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Кожне повідомлення може мати декілька споживачів</a:t>
            </a:r>
            <a:endParaRPr/>
          </a:p>
        </p:txBody>
      </p:sp>
      <p:sp>
        <p:nvSpPr>
          <p:cNvPr descr="207-9" id="204" name="Google Shape;204;p20"/>
          <p:cNvSpPr txBox="1"/>
          <p:nvPr/>
        </p:nvSpPr>
        <p:spPr>
          <a:xfrm>
            <a:off x="2328862" y="2890837"/>
            <a:ext cx="44862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7-9" id="205" name="Google Shape;205;p20"/>
          <p:cNvSpPr txBox="1"/>
          <p:nvPr/>
        </p:nvSpPr>
        <p:spPr>
          <a:xfrm>
            <a:off x="2328862" y="2890837"/>
            <a:ext cx="44862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7-9" id="206" name="Google Shape;206;p20"/>
          <p:cNvSpPr txBox="1"/>
          <p:nvPr/>
        </p:nvSpPr>
        <p:spPr>
          <a:xfrm>
            <a:off x="2328862" y="2890837"/>
            <a:ext cx="44862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5562600"/>
            <a:ext cx="54006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207-10" id="208" name="Google Shape;208;p20"/>
          <p:cNvSpPr txBox="1"/>
          <p:nvPr/>
        </p:nvSpPr>
        <p:spPr>
          <a:xfrm>
            <a:off x="2371725" y="2876550"/>
            <a:ext cx="440055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150" y="2492375"/>
            <a:ext cx="5183187" cy="1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“Точка-точка”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468312" y="1700212"/>
            <a:ext cx="8229600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Цю модель слід застосовувати, коли кожне повідомлення повинно мати тільки одного споживача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“Пункт призначення” в цій моделі – черга (queue)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357562"/>
            <a:ext cx="80645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Модель “Публікація-підписка”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68312" y="1557337"/>
            <a:ext cx="8229600" cy="223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Ця модель схожа на дошку повідомлень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Цю модель слід застосовувати, коли кожне повідомлення може бути оброблене жодним, одним або декількома споживачами (0-N)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цій моделі клієнт адресує повідомлення темі, а не адресату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Споживач може отримувати лише ті повідомлення, які були опубліковані після того, як він підписався на тему</a:t>
            </a:r>
            <a:endParaRPr/>
          </a:p>
          <a:p>
            <a:pPr indent="-27178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“Пункт призначення” в цій моделі – тема (topic)</a:t>
            </a: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792537"/>
            <a:ext cx="7259637" cy="302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122237"/>
            <a:ext cx="7543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</a:pPr>
            <a:r>
              <a:rPr b="1" i="0" lang="en-US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Типи споживання повідомлень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341437"/>
            <a:ext cx="822960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Типи споживання повідомлень: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Синхронне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Асинхронне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Вашу думку, яка між ними різниця?</a:t>
            </a:r>
            <a:endParaRPr/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8445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330"/>
              <a:buFont typeface="Noto Sans Symbols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Отже, ці типи споживання повідомлень відрізняються наступним: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Синхронне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Клієнт отримує повідомлення шляхом явного виклику методу receive. Цей метод блокує виконання до тих пір, поки не надійде повідомлення або не мине заданий час очікування (тайм-аут)</a:t>
            </a:r>
            <a:endParaRPr/>
          </a:p>
          <a:p>
            <a:pPr indent="-347661" lvl="1" marL="6921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Асинхронне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Клієнт реєструє слухача. Коли надходить повідомлення, то система доставки повідомлень викликає метод слухача onMessage.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Синхронне / Асинхронне 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споживання повідомлень</a:t>
            </a:r>
            <a:endParaRPr/>
          </a:p>
        </p:txBody>
      </p:sp>
      <p:graphicFrame>
        <p:nvGraphicFramePr>
          <p:cNvPr id="239" name="Google Shape;239;p24"/>
          <p:cNvGraphicFramePr/>
          <p:nvPr/>
        </p:nvGraphicFramePr>
        <p:xfrm>
          <a:off x="468312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{951D6B23-333C-4243-925A-24DDCF10695E}</a:tableStyleId>
              </a:tblPr>
              <a:tblGrid>
                <a:gridCol w="2303450"/>
                <a:gridCol w="2736850"/>
                <a:gridCol w="2808275"/>
              </a:tblGrid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Синхронна взаємодія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Асинхронна взаємодія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Семантика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Запит-відповідь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Запит-нотифікація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Блокування виконання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Виконання програми-клієнта блокується, поки операція receive не закінчиться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Виконання програми-клієнта не блокується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Модель обміну повідомленнями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Точка-точка,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Публікація-підписка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Точка-точка,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Публікація-підписка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Сеть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