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92"/>
  </p:notesMasterIdLst>
  <p:sldIdLst>
    <p:sldId id="258" r:id="rId2"/>
    <p:sldId id="260" r:id="rId3"/>
    <p:sldId id="286" r:id="rId4"/>
    <p:sldId id="288" r:id="rId5"/>
    <p:sldId id="290" r:id="rId6"/>
    <p:sldId id="287" r:id="rId7"/>
    <p:sldId id="291" r:id="rId8"/>
    <p:sldId id="292" r:id="rId9"/>
    <p:sldId id="293" r:id="rId10"/>
    <p:sldId id="294" r:id="rId11"/>
    <p:sldId id="373" r:id="rId12"/>
    <p:sldId id="289" r:id="rId13"/>
    <p:sldId id="295" r:id="rId14"/>
    <p:sldId id="296" r:id="rId15"/>
    <p:sldId id="32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63" r:id="rId24"/>
    <p:sldId id="304" r:id="rId25"/>
    <p:sldId id="305" r:id="rId26"/>
    <p:sldId id="306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07" r:id="rId35"/>
    <p:sldId id="308" r:id="rId36"/>
    <p:sldId id="316" r:id="rId37"/>
    <p:sldId id="318" r:id="rId38"/>
    <p:sldId id="317" r:id="rId39"/>
    <p:sldId id="319" r:id="rId40"/>
    <p:sldId id="320" r:id="rId41"/>
    <p:sldId id="321" r:id="rId42"/>
    <p:sldId id="322" r:id="rId43"/>
    <p:sldId id="323" r:id="rId44"/>
    <p:sldId id="324" r:id="rId45"/>
    <p:sldId id="326" r:id="rId46"/>
    <p:sldId id="327" r:id="rId47"/>
    <p:sldId id="328" r:id="rId48"/>
    <p:sldId id="329" r:id="rId49"/>
    <p:sldId id="330" r:id="rId50"/>
    <p:sldId id="368" r:id="rId51"/>
    <p:sldId id="369" r:id="rId52"/>
    <p:sldId id="37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62" r:id="rId62"/>
    <p:sldId id="339" r:id="rId63"/>
    <p:sldId id="341" r:id="rId64"/>
    <p:sldId id="367" r:id="rId65"/>
    <p:sldId id="340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60" r:id="rId83"/>
    <p:sldId id="358" r:id="rId84"/>
    <p:sldId id="359" r:id="rId85"/>
    <p:sldId id="361" r:id="rId86"/>
    <p:sldId id="364" r:id="rId87"/>
    <p:sldId id="365" r:id="rId88"/>
    <p:sldId id="366" r:id="rId89"/>
    <p:sldId id="371" r:id="rId90"/>
    <p:sldId id="372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FF9900"/>
    <a:srgbClr val="4D4F53"/>
    <a:srgbClr val="996600"/>
    <a:srgbClr val="478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pPr>
              <a:defRPr/>
            </a:pPr>
            <a:fld id="{533861E8-FB7F-4DB1-B06A-8F877C291F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11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ageProductNameGraphi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38528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114800"/>
            <a:ext cx="8229600" cy="914399"/>
          </a:xfrm>
        </p:spPr>
        <p:txBody>
          <a:bodyPr/>
          <a:lstStyle>
            <a:lvl1pPr>
              <a:lnSpc>
                <a:spcPct val="10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0"/>
            <a:ext cx="82296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1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1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7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9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5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pic>
        <p:nvPicPr>
          <p:cNvPr id="1028" name="Picture 7" descr="SageProductNameGraphic_Green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38528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Char char="•"/>
        <a:defRPr sz="2400">
          <a:solidFill>
            <a:srgbClr val="4D4F5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Char char="–"/>
        <a:defRPr sz="2000">
          <a:solidFill>
            <a:srgbClr val="4D4F5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Char char="•"/>
        <a:defRPr>
          <a:solidFill>
            <a:srgbClr val="4D4F5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Char char="–"/>
        <a:defRPr sz="1600">
          <a:solidFill>
            <a:srgbClr val="4D4F5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Char char="»"/>
        <a:defRPr sz="1400">
          <a:solidFill>
            <a:srgbClr val="4D4F5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s://code.google.com/p/msysgit/downloads/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vahfp02\DevData\data\tony\Git%20Training" TargetMode="External"/><Relationship Id="rId5" Type="http://schemas.openxmlformats.org/officeDocument/2006/relationships/hyperlink" Target="http://notepad-plus-plus.org/" TargetMode="External"/><Relationship Id="rId4" Type="http://schemas.openxmlformats.org/officeDocument/2006/relationships/hyperlink" Target="http://sourceforge.net/projects/kdiff3/files/kdiff3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rith63/GitDemo.gi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114800"/>
            <a:ext cx="8229600" cy="914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Using Git and Github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0"/>
            <a:ext cx="8686800" cy="91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4D4F53"/>
                </a:solidFill>
              </a:rPr>
              <a:t>Moving from Centralized VC to the “scary” world of Distributed 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What’s the big deal?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Git really that different from what I’m used to in TFS?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/>
              <a:t>YES!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What’s the big deal?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Git really that different from what I’m used to in TFS?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/>
              <a:t>YES!</a:t>
            </a:r>
          </a:p>
          <a:p>
            <a:pPr marL="0" indent="0" algn="ctr">
              <a:buNone/>
            </a:pPr>
            <a:r>
              <a:rPr lang="en-US" sz="3600" b="1" dirty="0" smtClean="0"/>
              <a:t>And no.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What’s so different about it?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78067"/>
                </a:solidFill>
              </a:rPr>
              <a:t>Snapshots, not differences</a:t>
            </a:r>
            <a:r>
              <a:rPr lang="en-US" dirty="0" smtClean="0"/>
              <a:t>. This makes Git more like a mini file system</a:t>
            </a:r>
          </a:p>
          <a:p>
            <a:r>
              <a:rPr lang="en-US" b="1" dirty="0" smtClean="0">
                <a:solidFill>
                  <a:srgbClr val="478067"/>
                </a:solidFill>
              </a:rPr>
              <a:t>Almost everything is local</a:t>
            </a:r>
            <a:r>
              <a:rPr lang="en-US" dirty="0" smtClean="0"/>
              <a:t>. This, plus other features, make Git operations very fast</a:t>
            </a:r>
          </a:p>
          <a:p>
            <a:r>
              <a:rPr lang="en-US" b="1" dirty="0" smtClean="0">
                <a:solidFill>
                  <a:srgbClr val="478067"/>
                </a:solidFill>
              </a:rPr>
              <a:t>Offline</a:t>
            </a:r>
            <a:r>
              <a:rPr lang="en-US" dirty="0" smtClean="0"/>
              <a:t>. Since things are local, most everything can be done offline. No server connection required.</a:t>
            </a:r>
          </a:p>
          <a:p>
            <a:r>
              <a:rPr lang="en-US" b="1" dirty="0" smtClean="0">
                <a:solidFill>
                  <a:srgbClr val="478067"/>
                </a:solidFill>
              </a:rPr>
              <a:t>Git has integrity</a:t>
            </a:r>
            <a:r>
              <a:rPr lang="en-US" dirty="0" smtClean="0"/>
              <a:t>. Everything in Git has a SHA-1 hash calculated</a:t>
            </a:r>
          </a:p>
          <a:p>
            <a:r>
              <a:rPr lang="en-US" b="1" dirty="0" smtClean="0">
                <a:solidFill>
                  <a:srgbClr val="478067"/>
                </a:solidFill>
              </a:rPr>
              <a:t>Command line operation</a:t>
            </a:r>
            <a:r>
              <a:rPr lang="en-US" dirty="0" smtClean="0"/>
              <a:t>. There are UIs that can sit on top of Git, but the command line comes first</a:t>
            </a:r>
          </a:p>
        </p:txBody>
      </p:sp>
    </p:spTree>
    <p:extLst>
      <p:ext uri="{BB962C8B-B14F-4D97-AF65-F5344CB8AC3E}">
        <p14:creationId xmlns:p14="http://schemas.microsoft.com/office/powerpoint/2010/main" val="35001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Diagram of Git</a:t>
            </a:r>
          </a:p>
        </p:txBody>
      </p:sp>
      <p:pic>
        <p:nvPicPr>
          <p:cNvPr id="34818" name="Picture 2" descr="C:\Users\MARTINT\AppData\Local\Microsoft\Windows\Temporary Internet Files\Content.IE5\INIRURL8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371600"/>
            <a:ext cx="16002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2286000" y="3200400"/>
            <a:ext cx="1524000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Local Repos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  - Folders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Source 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Solution files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- etc.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14350" y="3200400"/>
            <a:ext cx="1524000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Local Files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  - Folders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Source 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Solution files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- etc.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90650" y="4343400"/>
            <a:ext cx="1524000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Git Tools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 bwMode="auto">
          <a:xfrm flipV="1">
            <a:off x="1276350" y="2781300"/>
            <a:ext cx="304800" cy="41910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5" idx="0"/>
          </p:cNvCxnSpPr>
          <p:nvPr/>
        </p:nvCxnSpPr>
        <p:spPr bwMode="auto">
          <a:xfrm flipH="1" flipV="1">
            <a:off x="2743200" y="2781300"/>
            <a:ext cx="304800" cy="41910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0" idx="0"/>
          </p:cNvCxnSpPr>
          <p:nvPr/>
        </p:nvCxnSpPr>
        <p:spPr bwMode="auto">
          <a:xfrm flipV="1">
            <a:off x="2152650" y="2781300"/>
            <a:ext cx="19050" cy="156210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none" w="med" len="med"/>
            <a:tailEnd type="triangle"/>
          </a:ln>
          <a:effectLst/>
        </p:spPr>
      </p:cxnSp>
      <p:pic>
        <p:nvPicPr>
          <p:cNvPr id="34820" name="Picture 4" descr="C:\Users\MARTINT\AppData\Local\Microsoft\Windows\Temporary Internet Files\Content.IE5\INIRURL8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49" y="1400449"/>
            <a:ext cx="2866751" cy="28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 descr="C:\Users\MARTINT\AppData\Local\Microsoft\Windows\Temporary Internet Files\Content.IE5\B0WOUHIY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49" y="2071825"/>
            <a:ext cx="885791" cy="1752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 bwMode="auto">
          <a:xfrm>
            <a:off x="5820049" y="4343400"/>
            <a:ext cx="1524000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Remote Repos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  - Folders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</a:t>
            </a: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Source 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- Solution files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- etc.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95800" y="1524000"/>
            <a:ext cx="0" cy="3962400"/>
          </a:xfrm>
          <a:prstGeom prst="line">
            <a:avLst/>
          </a:prstGeom>
          <a:noFill/>
          <a:ln w="53975" cap="rnd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43000" y="5486400"/>
            <a:ext cx="200567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 Machine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8367" y="5486400"/>
            <a:ext cx="104708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2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6591908" y="3771900"/>
            <a:ext cx="6040" cy="49530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4124325" y="3695700"/>
            <a:ext cx="742950" cy="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triangl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14973" y="377332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Pull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81921" y="3772824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Push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844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Basic Git Workflow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code to work on by cloning a remote repo to your local machine, creating a local repo</a:t>
            </a:r>
          </a:p>
          <a:p>
            <a:r>
              <a:rPr lang="en-US" dirty="0" smtClean="0"/>
              <a:t>Edit and change code files locally in your project folder. No need to checkout – Git tracks changed files automatically.</a:t>
            </a:r>
          </a:p>
          <a:p>
            <a:r>
              <a:rPr lang="en-US" dirty="0" smtClean="0"/>
              <a:t>Stage your changed files to the staging area</a:t>
            </a:r>
          </a:p>
          <a:p>
            <a:r>
              <a:rPr lang="en-US" dirty="0" smtClean="0"/>
              <a:t>Commit changes to your local repository – like checking in files, but only to your local source control repo</a:t>
            </a:r>
          </a:p>
          <a:p>
            <a:r>
              <a:rPr lang="en-US" dirty="0" smtClean="0"/>
              <a:t>Repeat until you want to update the remote repo with your code</a:t>
            </a:r>
          </a:p>
          <a:p>
            <a:r>
              <a:rPr lang="en-US" dirty="0" smtClean="0"/>
              <a:t>Push code in your local repo to the remote repo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time, you are working in your local repo on your local machine</a:t>
            </a:r>
          </a:p>
          <a:p>
            <a:r>
              <a:rPr lang="en-US" dirty="0" smtClean="0"/>
              <a:t>Your work is not being backed up on a server</a:t>
            </a:r>
          </a:p>
          <a:p>
            <a:r>
              <a:rPr lang="en-US" dirty="0" smtClean="0"/>
              <a:t>Push to the server as often as you can without interfering with the work your teammates are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8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Git File States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Git’s</a:t>
            </a:r>
            <a:r>
              <a:rPr lang="en-US" dirty="0" smtClean="0"/>
              <a:t> perspective, files exist in one of five states: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Untracked</a:t>
            </a:r>
          </a:p>
          <a:p>
            <a:pPr lvl="1"/>
            <a:r>
              <a:rPr lang="en-US" dirty="0" smtClean="0"/>
              <a:t>Tracked</a:t>
            </a:r>
          </a:p>
          <a:p>
            <a:pPr lvl="1"/>
            <a:r>
              <a:rPr lang="en-US" dirty="0" smtClean="0"/>
              <a:t>Modified</a:t>
            </a:r>
          </a:p>
          <a:p>
            <a:pPr lvl="1"/>
            <a:r>
              <a:rPr lang="en-US" dirty="0" smtClean="0"/>
              <a:t>Staged</a:t>
            </a:r>
          </a:p>
          <a:p>
            <a:pPr lvl="1"/>
            <a:r>
              <a:rPr lang="en-US" dirty="0" smtClean="0"/>
              <a:t>Committed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Untracked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can see any file or folder in or below the project folder</a:t>
            </a:r>
          </a:p>
          <a:p>
            <a:r>
              <a:rPr lang="en-US" dirty="0" smtClean="0"/>
              <a:t>If the file has not been added to your repo, it is considered Untracked</a:t>
            </a:r>
          </a:p>
          <a:p>
            <a:r>
              <a:rPr lang="en-US" dirty="0" smtClean="0"/>
              <a:t>Untracked files are ignored for the most part – they show up in your Git status listing, but are otherwise left alone no matter what you do to those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7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Tracked files are those which have been added to the local repo.</a:t>
            </a:r>
          </a:p>
          <a:p>
            <a:r>
              <a:rPr lang="en-US" dirty="0" smtClean="0"/>
              <a:t>Git tracks all changes to these files and keeps a history of those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6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soon as you change a tracked file, Git knows that it has changed and lists it as a modified file</a:t>
            </a:r>
          </a:p>
          <a:p>
            <a:r>
              <a:rPr lang="en-US" dirty="0" smtClean="0"/>
              <a:t>Modified files have to be staged before the changes to them are saved by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We’re Doing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Stop using Team Foundation Version Control (TFVC)</a:t>
            </a:r>
          </a:p>
          <a:p>
            <a:r>
              <a:rPr lang="en-US" sz="2800" dirty="0" smtClean="0"/>
              <a:t>Start using Git and Github</a:t>
            </a:r>
          </a:p>
          <a:p>
            <a:r>
              <a:rPr lang="en-US" sz="2800" dirty="0" smtClean="0"/>
              <a:t>Just for projects going forward, starting with this one</a:t>
            </a:r>
          </a:p>
          <a:p>
            <a:r>
              <a:rPr lang="en-US" sz="2800" dirty="0" smtClean="0"/>
              <a:t>We’ll use it as soon as it’s ready (soon!)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done changing a file and want to put it into your repository, you first stage the file</a:t>
            </a:r>
          </a:p>
          <a:p>
            <a:r>
              <a:rPr lang="en-US" dirty="0" smtClean="0"/>
              <a:t>This creates a snapshot of the file in its current state and puts it in the staging area</a:t>
            </a:r>
          </a:p>
          <a:p>
            <a:r>
              <a:rPr lang="en-US" dirty="0"/>
              <a:t>This allows you to create a subset of files that will be committed to your repository</a:t>
            </a:r>
          </a:p>
          <a:p>
            <a:r>
              <a:rPr lang="en-US" dirty="0" smtClean="0"/>
              <a:t>You could continue working on the file, making edits, and the version that was staged will not contain the edits</a:t>
            </a:r>
          </a:p>
        </p:txBody>
      </p:sp>
    </p:spTree>
    <p:extLst>
      <p:ext uri="{BB962C8B-B14F-4D97-AF65-F5344CB8AC3E}">
        <p14:creationId xmlns:p14="http://schemas.microsoft.com/office/powerpoint/2010/main" val="123091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files are staged, you can commit them in one step</a:t>
            </a:r>
          </a:p>
          <a:p>
            <a:r>
              <a:rPr lang="en-US" dirty="0" smtClean="0"/>
              <a:t>This takes all the files that have been staged and puts them in your local repo, creating a Commit</a:t>
            </a:r>
          </a:p>
          <a:p>
            <a:r>
              <a:rPr lang="en-US" dirty="0" smtClean="0"/>
              <a:t>Commits show in your Git log, and constitute the history points in your repo</a:t>
            </a:r>
          </a:p>
          <a:p>
            <a:r>
              <a:rPr lang="en-US" dirty="0" smtClean="0"/>
              <a:t>This is the equivalent of checking in files with a centralized VC system, although only to your local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 Up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following tools on your machine:</a:t>
            </a:r>
          </a:p>
          <a:p>
            <a:pPr lvl="1"/>
            <a:r>
              <a:rPr lang="en-US" dirty="0"/>
              <a:t>Git (</a:t>
            </a:r>
            <a:r>
              <a:rPr lang="en-US" u="sng" dirty="0">
                <a:hlinkClick r:id="rId2"/>
              </a:rPr>
              <a:t>https://code.google.com/p/msysgit/downloads/list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Github  for Windows (</a:t>
            </a:r>
            <a:r>
              <a:rPr lang="en-US" u="sng" dirty="0">
                <a:hlinkClick r:id="rId3"/>
              </a:rPr>
              <a:t>http://windows.github.com/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KDiff3 (</a:t>
            </a:r>
            <a:r>
              <a:rPr lang="en-US" u="sng" dirty="0">
                <a:hlinkClick r:id="rId4"/>
              </a:rPr>
              <a:t>http://sourceforge.net/projects/kdiff3/files/kdiff3/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Notepad++ </a:t>
            </a:r>
            <a:r>
              <a:rPr lang="en-US" dirty="0" smtClean="0"/>
              <a:t>(</a:t>
            </a:r>
            <a:r>
              <a:rPr lang="en-US" dirty="0"/>
              <a:t>optional) (</a:t>
            </a:r>
            <a:r>
              <a:rPr lang="en-US" u="sng" dirty="0">
                <a:hlinkClick r:id="rId5"/>
              </a:rPr>
              <a:t>http://notepad-plus-plus.org</a:t>
            </a:r>
            <a:r>
              <a:rPr lang="en-US" u="sng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Or get them all here: </a:t>
            </a:r>
            <a:r>
              <a:rPr lang="en-US" dirty="0">
                <a:hlinkClick r:id="rId6" action="ppaction://hlinkfile"/>
              </a:rPr>
              <a:t>\\vahfp02\DevData\data\tony\Git </a:t>
            </a:r>
            <a:r>
              <a:rPr lang="en-US" dirty="0" smtClean="0">
                <a:hlinkClick r:id="rId6" action="ppaction://hlinkfile"/>
              </a:rPr>
              <a:t>Training</a:t>
            </a: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6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need a command shell in which you will issue all your Git commands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Git Shell (comes with Git for Windows)</a:t>
            </a:r>
          </a:p>
          <a:p>
            <a:pPr lvl="1"/>
            <a:r>
              <a:rPr lang="en-US" dirty="0" smtClean="0"/>
              <a:t>Git Bash (comes with Git)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(comes with Windows)</a:t>
            </a:r>
          </a:p>
          <a:p>
            <a:r>
              <a:rPr lang="en-US" dirty="0" smtClean="0"/>
              <a:t>Under </a:t>
            </a:r>
            <a:r>
              <a:rPr lang="en-US" b="1" dirty="0" smtClean="0"/>
              <a:t>NO CIRCUMSTANCES </a:t>
            </a:r>
            <a:r>
              <a:rPr lang="en-US" dirty="0" smtClean="0"/>
              <a:t>should you use the standard Windows command prompt (cmd.exe)!</a:t>
            </a:r>
          </a:p>
          <a:p>
            <a:r>
              <a:rPr lang="en-US" dirty="0" smtClean="0"/>
              <a:t>We’re going to use Git Shell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0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First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up the Git Shell</a:t>
            </a:r>
          </a:p>
          <a:p>
            <a:r>
              <a:rPr lang="en-US" dirty="0" smtClean="0"/>
              <a:t>Switch to the folder where your project will be or is located</a:t>
            </a:r>
          </a:p>
          <a:p>
            <a:r>
              <a:rPr lang="en-US" dirty="0" smtClean="0"/>
              <a:t>Issue your first Git command, to create the empty repo: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creates a hidden folder called .</a:t>
            </a:r>
            <a:r>
              <a:rPr lang="en-US" dirty="0" err="1" smtClean="0"/>
              <a:t>git</a:t>
            </a:r>
            <a:r>
              <a:rPr lang="en-US" dirty="0" smtClean="0"/>
              <a:t> that will contain all your repo information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4906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your user name: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user.name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rajsekharvarma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Set your email: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sekharvarma.sr@sonata-software.com</a:t>
            </a:r>
            <a:r>
              <a:rPr lang="en-US" dirty="0" err="1" smtClean="0"/>
              <a:t>Set</a:t>
            </a:r>
            <a:r>
              <a:rPr lang="en-US" dirty="0" smtClean="0"/>
              <a:t> </a:t>
            </a:r>
            <a:r>
              <a:rPr lang="en-US" dirty="0" smtClean="0"/>
              <a:t>your default editor: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core.editor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&lt;editor&gt;</a:t>
            </a:r>
          </a:p>
          <a:p>
            <a:r>
              <a:rPr lang="en-US" dirty="0" smtClean="0"/>
              <a:t>Set your default merge tool: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merge.tool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&lt;merge tool&gt;</a:t>
            </a:r>
          </a:p>
          <a:p>
            <a:r>
              <a:rPr lang="en-US" dirty="0" smtClean="0"/>
              <a:t>Set the CR/LF handling: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false</a:t>
            </a:r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Git -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aliases as shortcuts for commands.</a:t>
            </a:r>
          </a:p>
          <a:p>
            <a:r>
              <a:rPr lang="en-US" dirty="0" smtClean="0"/>
              <a:t>Launch your editor: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alias.np !notepad++.exe</a:t>
            </a:r>
          </a:p>
          <a:p>
            <a:r>
              <a:rPr lang="en-US" dirty="0" smtClean="0"/>
              <a:t>Useful shortcuts: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alias.st “status”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alias.sf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“stage”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alias.co “checkout”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alias.cm “commit”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--global alias.gl “log --graph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--decorate”</a:t>
            </a:r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Repo from a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start by getting some code to work with</a:t>
            </a:r>
          </a:p>
          <a:p>
            <a:r>
              <a:rPr lang="en-US" dirty="0" smtClean="0"/>
              <a:t>Example project is posted in Github</a:t>
            </a:r>
          </a:p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Clone the repository from Github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Compile the project to make sure it builds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Commit the code in order to update your local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Verify that all is well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5715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8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Example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up Git Shell</a:t>
            </a:r>
          </a:p>
          <a:p>
            <a:r>
              <a:rPr lang="en-US" dirty="0" smtClean="0"/>
              <a:t>Change to your project root folder</a:t>
            </a:r>
          </a:p>
          <a:p>
            <a:r>
              <a:rPr lang="en-US" dirty="0" smtClean="0"/>
              <a:t>Issue the following Git command:</a:t>
            </a:r>
          </a:p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hlinkClick r:id="rId2"/>
              </a:rPr>
              <a:t>github.com/tirith63/GitDemo.git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will contact Github and download the latest code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501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is a dummy class library intended to be sold as a product</a:t>
            </a:r>
          </a:p>
          <a:p>
            <a:r>
              <a:rPr lang="en-US" dirty="0" smtClean="0"/>
              <a:t>Take a quick look at the files involved</a:t>
            </a:r>
          </a:p>
          <a:p>
            <a:r>
              <a:rPr lang="en-US" dirty="0" smtClean="0"/>
              <a:t>Build the code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4178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Why?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 code with other Sage groups using Github</a:t>
            </a:r>
          </a:p>
          <a:p>
            <a:r>
              <a:rPr lang="en-US" dirty="0" smtClean="0"/>
              <a:t>Take advantage of disconnected source code</a:t>
            </a:r>
          </a:p>
          <a:p>
            <a:r>
              <a:rPr lang="en-US" dirty="0" smtClean="0"/>
              <a:t>Flexibility of local branching</a:t>
            </a:r>
          </a:p>
          <a:p>
            <a:r>
              <a:rPr lang="en-US" dirty="0" smtClean="0"/>
              <a:t>Enhanced speed</a:t>
            </a:r>
          </a:p>
          <a:p>
            <a:r>
              <a:rPr lang="en-US" dirty="0" smtClean="0"/>
              <a:t>Safety of many copies of the entire repository</a:t>
            </a:r>
          </a:p>
          <a:p>
            <a:r>
              <a:rPr lang="en-US" dirty="0" smtClean="0"/>
              <a:t>Code sharing with local team members</a:t>
            </a:r>
          </a:p>
          <a:p>
            <a:r>
              <a:rPr lang="en-US" dirty="0" smtClean="0"/>
              <a:t>Linus Torvalds won’t make fun of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add or stage files, you can add entire folders at once, including all contained files in all subfolders</a:t>
            </a:r>
          </a:p>
          <a:p>
            <a:r>
              <a:rPr lang="en-US" dirty="0" smtClean="0"/>
              <a:t>There are plenty of files you don’t want to add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 lists the files you want Git to ignore</a:t>
            </a:r>
          </a:p>
          <a:p>
            <a:r>
              <a:rPr lang="en-US" dirty="0" smtClean="0"/>
              <a:t>Goes in your project root folder</a:t>
            </a:r>
          </a:p>
          <a:p>
            <a:r>
              <a:rPr lang="en-US" dirty="0" smtClean="0"/>
              <a:t>Take a look at it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78829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project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Aircraft.cs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the following property to the class: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Winglets { get; set; }</a:t>
            </a:r>
          </a:p>
          <a:p>
            <a:r>
              <a:rPr lang="en-US" dirty="0" smtClean="0"/>
              <a:t>Save and build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62949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issue the following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dirty="0" smtClean="0"/>
              <a:t>It will show we have a modified file:</a:t>
            </a:r>
          </a:p>
          <a:p>
            <a:pPr lvl="1"/>
            <a:r>
              <a:rPr lang="en-US" dirty="0" err="1" smtClean="0"/>
              <a:t>Aircraft.cs</a:t>
            </a:r>
            <a:endParaRPr lang="en-US" dirty="0" smtClean="0"/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94982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 output</a:t>
            </a:r>
          </a:p>
          <a:p>
            <a:r>
              <a:rPr lang="en-US" dirty="0" smtClean="0"/>
              <a:t>Files show in red, and the output says the files are NOT staged for commit</a:t>
            </a:r>
          </a:p>
          <a:p>
            <a:r>
              <a:rPr lang="en-US" dirty="0" smtClean="0"/>
              <a:t>Output also shows some helpful commands you might want to use, such as how to stage the files or how to discard the modifications</a:t>
            </a:r>
          </a:p>
          <a:p>
            <a:r>
              <a:rPr lang="en-US" dirty="0" smtClean="0"/>
              <a:t>We’ll go over the very informative command prompt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2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dirty="0"/>
              <a:t> </a:t>
            </a:r>
            <a:r>
              <a:rPr lang="en-US" dirty="0" smtClean="0"/>
              <a:t>Commands You’ll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the current status of files: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210300" cy="36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0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 You’ll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repo’s history of commits: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019800" cy="36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file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</a:t>
            </a:r>
            <a:r>
              <a:rPr lang="en-US" b="1" dirty="0" err="1" smtClean="0"/>
              <a:t>unstaged</a:t>
            </a:r>
            <a:r>
              <a:rPr lang="en-US" dirty="0" smtClean="0"/>
              <a:t> modified files</a:t>
            </a:r>
          </a:p>
          <a:p>
            <a:r>
              <a:rPr lang="en-US" dirty="0" smtClean="0"/>
              <a:t>Let’s add a new file: create a text file called readme.txt</a:t>
            </a:r>
          </a:p>
          <a:p>
            <a:pPr lvl="1"/>
            <a:r>
              <a:rPr lang="en-US" dirty="0" smtClean="0"/>
              <a:t>Most Git repos have a readme to tell you about the project</a:t>
            </a:r>
          </a:p>
          <a:p>
            <a:r>
              <a:rPr lang="en-US" dirty="0" smtClean="0"/>
              <a:t>Once that’s done, display the status again</a:t>
            </a:r>
          </a:p>
          <a:p>
            <a:r>
              <a:rPr lang="en-US" dirty="0" smtClean="0"/>
              <a:t>It shows the modified file not yet staged, and our new file, listed as Untracked</a:t>
            </a:r>
          </a:p>
          <a:p>
            <a:r>
              <a:rPr lang="en-US" dirty="0" smtClean="0"/>
              <a:t>Add the new file so that Git knows to track it: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add readme.txt</a:t>
            </a:r>
          </a:p>
          <a:p>
            <a:r>
              <a:rPr lang="en-US" dirty="0" smtClean="0"/>
              <a:t>Show the status again, and our readme has moved from Untracked to New and Staged</a:t>
            </a:r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956605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modified files that are done and you’re ready to put them in the repo, you first stage them</a:t>
            </a:r>
          </a:p>
          <a:p>
            <a:r>
              <a:rPr lang="en-US" dirty="0" smtClean="0"/>
              <a:t>This gets them ready to commit</a:t>
            </a:r>
          </a:p>
          <a:p>
            <a:r>
              <a:rPr lang="en-US" dirty="0" smtClean="0"/>
              <a:t>Change to the project folder and issue this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Aircraft.cs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Note that Git commands are case-sensitive</a:t>
            </a:r>
          </a:p>
          <a:p>
            <a:r>
              <a:rPr lang="en-US" dirty="0" smtClean="0"/>
              <a:t>Show the status again. You’ll see both files are green, and listed as “Changes to be committed”</a:t>
            </a:r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95938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modified files and one new one, all ready to be committed to our repo</a:t>
            </a:r>
          </a:p>
          <a:p>
            <a:r>
              <a:rPr lang="en-US" dirty="0" smtClean="0"/>
              <a:t>This is the equivalent of TFS’s check-in command, although the files are being committed to our local repo, not a server</a:t>
            </a:r>
          </a:p>
          <a:p>
            <a:r>
              <a:rPr lang="en-US" dirty="0" smtClean="0"/>
              <a:t>Everything is done, tested, and we’re happy with it, so it’s time to put them in the repo. Use this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commit –m “Removing unused projects and adding Winglets property to Aircraft class”</a:t>
            </a:r>
          </a:p>
          <a:p>
            <a:r>
              <a:rPr lang="en-US" dirty="0" smtClean="0"/>
              <a:t>Git will report results</a:t>
            </a:r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05378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your </a:t>
            </a:r>
            <a:r>
              <a:rPr lang="en-US" dirty="0" err="1" smtClean="0"/>
              <a:t>git</a:t>
            </a:r>
            <a:r>
              <a:rPr lang="en-US" dirty="0" smtClean="0"/>
              <a:t> status once more. It should show a clean working directory and nothing to commit</a:t>
            </a:r>
          </a:p>
          <a:p>
            <a:r>
              <a:rPr lang="en-US" dirty="0" smtClean="0"/>
              <a:t>Run this command to see your commit information: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will show the 3 most recent commits. You’re interested in the first one.</a:t>
            </a:r>
          </a:p>
          <a:p>
            <a:r>
              <a:rPr lang="en-US" dirty="0" smtClean="0"/>
              <a:t>Use any number you like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210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Why?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because we’re required to by Sage.</a:t>
            </a:r>
          </a:p>
        </p:txBody>
      </p:sp>
    </p:spTree>
    <p:extLst>
      <p:ext uri="{BB962C8B-B14F-4D97-AF65-F5344CB8AC3E}">
        <p14:creationId xmlns:p14="http://schemas.microsoft.com/office/powerpoint/2010/main" val="24996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 Log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4222750" cy="2603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857375"/>
            <a:ext cx="27526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Commit SHA-1 hash code</a:t>
            </a:r>
          </a:p>
          <a:p>
            <a:endParaRPr lang="en-US" sz="1400" b="1" dirty="0"/>
          </a:p>
          <a:p>
            <a:r>
              <a:rPr lang="en-US" sz="1400" b="1" dirty="0" smtClean="0"/>
              <a:t>Person who made the commit</a:t>
            </a:r>
          </a:p>
          <a:p>
            <a:endParaRPr lang="en-US" sz="1400" b="1" dirty="0"/>
          </a:p>
          <a:p>
            <a:r>
              <a:rPr lang="en-US" sz="1400" b="1" dirty="0" smtClean="0"/>
              <a:t>Commit date and time</a:t>
            </a:r>
          </a:p>
          <a:p>
            <a:endParaRPr lang="en-US" sz="1400" b="1" dirty="0"/>
          </a:p>
          <a:p>
            <a:r>
              <a:rPr lang="en-US" sz="1400" b="1" dirty="0" smtClean="0"/>
              <a:t>Commit comment (important!)</a:t>
            </a:r>
            <a:endParaRPr lang="en-US" sz="1400" b="1" dirty="0"/>
          </a:p>
        </p:txBody>
      </p:sp>
      <p:cxnSp>
        <p:nvCxnSpPr>
          <p:cNvPr id="7" name="Elbow Connector 6"/>
          <p:cNvCxnSpPr/>
          <p:nvPr/>
        </p:nvCxnSpPr>
        <p:spPr bwMode="auto">
          <a:xfrm rot="10800000" flipV="1">
            <a:off x="4984752" y="2009774"/>
            <a:ext cx="1111248" cy="609600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Elbow Connector 7"/>
          <p:cNvCxnSpPr/>
          <p:nvPr/>
        </p:nvCxnSpPr>
        <p:spPr bwMode="auto">
          <a:xfrm rot="10800000" flipV="1">
            <a:off x="4981576" y="2419349"/>
            <a:ext cx="1114424" cy="304800"/>
          </a:xfrm>
          <a:prstGeom prst="bentConnector3">
            <a:avLst>
              <a:gd name="adj1" fmla="val 3888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rot="10800000">
            <a:off x="4984752" y="2828924"/>
            <a:ext cx="1114424" cy="6667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Elbow Connector 22"/>
          <p:cNvCxnSpPr/>
          <p:nvPr/>
        </p:nvCxnSpPr>
        <p:spPr bwMode="auto">
          <a:xfrm rot="10800000">
            <a:off x="4981576" y="3057524"/>
            <a:ext cx="1114425" cy="21907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3282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saves </a:t>
            </a:r>
            <a:r>
              <a:rPr lang="en-US" i="1" dirty="0" smtClean="0"/>
              <a:t>snapshots</a:t>
            </a:r>
            <a:r>
              <a:rPr lang="en-US" dirty="0" smtClean="0"/>
              <a:t>, not file differences</a:t>
            </a:r>
          </a:p>
          <a:p>
            <a:r>
              <a:rPr lang="en-US" dirty="0" smtClean="0"/>
              <a:t>When you commit, you’re saving complete copies of everything that is currently staged</a:t>
            </a:r>
          </a:p>
          <a:p>
            <a:r>
              <a:rPr lang="en-US" dirty="0" smtClean="0"/>
              <a:t>A single commit could represent any number of files changed</a:t>
            </a:r>
          </a:p>
          <a:p>
            <a:r>
              <a:rPr lang="en-US" dirty="0" smtClean="0"/>
              <a:t>You still might need to know what happened in a single file, and who did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6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in a single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does provide a command to see what happened in a single file over time</a:t>
            </a:r>
          </a:p>
          <a:p>
            <a:r>
              <a:rPr lang="en-US" dirty="0" smtClean="0"/>
              <a:t>Run the following command to have a look: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dirty="0" smtClean="0"/>
              <a:t>This will show who was responsible for each change in each line</a:t>
            </a:r>
          </a:p>
          <a:p>
            <a:r>
              <a:rPr lang="en-US" dirty="0" smtClean="0"/>
              <a:t>Can also use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annotate </a:t>
            </a:r>
            <a:r>
              <a:rPr lang="en-US" dirty="0" smtClean="0"/>
              <a:t>for a slightly different format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69307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 two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57400"/>
          </a:xfrm>
        </p:spPr>
        <p:txBody>
          <a:bodyPr/>
          <a:lstStyle/>
          <a:p>
            <a:r>
              <a:rPr lang="en-US" dirty="0" smtClean="0"/>
              <a:t>It is possible to have the same file in two states:</a:t>
            </a:r>
          </a:p>
          <a:p>
            <a:pPr lvl="1"/>
            <a:r>
              <a:rPr lang="en-US" dirty="0" smtClean="0"/>
              <a:t>Modified</a:t>
            </a:r>
          </a:p>
          <a:p>
            <a:pPr lvl="1"/>
            <a:r>
              <a:rPr lang="en-US" dirty="0" smtClean="0"/>
              <a:t>Staged</a:t>
            </a:r>
          </a:p>
          <a:p>
            <a:r>
              <a:rPr lang="en-US" dirty="0" smtClean="0"/>
              <a:t>Happens when you stage a file for commit, but make more changes to it before the commit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07627"/>
            <a:ext cx="5105400" cy="25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9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 two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dirty="0" smtClean="0"/>
              <a:t>to see the differences in the two files</a:t>
            </a:r>
          </a:p>
          <a:p>
            <a:r>
              <a:rPr lang="en-US" dirty="0" smtClean="0"/>
              <a:t>How do you resolve this? Two options:</a:t>
            </a:r>
          </a:p>
          <a:p>
            <a:r>
              <a:rPr lang="en-US" dirty="0" smtClean="0"/>
              <a:t>Do a commit</a:t>
            </a:r>
          </a:p>
          <a:p>
            <a:pPr lvl="1"/>
            <a:r>
              <a:rPr lang="en-US" dirty="0" smtClean="0"/>
              <a:t>This would commit the staged version and leave the </a:t>
            </a:r>
            <a:r>
              <a:rPr lang="en-US" dirty="0" err="1" smtClean="0"/>
              <a:t>unstaged</a:t>
            </a:r>
            <a:r>
              <a:rPr lang="en-US" dirty="0" smtClean="0"/>
              <a:t> modified version</a:t>
            </a:r>
          </a:p>
          <a:p>
            <a:pPr lvl="1"/>
            <a:r>
              <a:rPr lang="en-US" dirty="0" smtClean="0"/>
              <a:t>Do this if you want to track the two changes as separate commits</a:t>
            </a:r>
          </a:p>
          <a:p>
            <a:r>
              <a:rPr lang="en-US" dirty="0" smtClean="0"/>
              <a:t>Add the file again</a:t>
            </a:r>
          </a:p>
          <a:p>
            <a:pPr lvl="1"/>
            <a:r>
              <a:rPr lang="en-US" dirty="0" smtClean="0"/>
              <a:t>This would replace the committed snapshot with the modified un-staged version</a:t>
            </a:r>
          </a:p>
          <a:p>
            <a:pPr lvl="1"/>
            <a:r>
              <a:rPr lang="en-US" dirty="0" smtClean="0"/>
              <a:t>Do this if you just want the latest version committed and tracked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9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be committing?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the exact changes made in each staged file that will be committed: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--staged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6337300" cy="28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8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a file you changed your mind about? You can un-stage it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reset HEAD &lt;file&gt;</a:t>
            </a:r>
          </a:p>
          <a:p>
            <a:r>
              <a:rPr lang="en-US" dirty="0"/>
              <a:t>You will lose the changes in the staged </a:t>
            </a:r>
            <a:r>
              <a:rPr lang="en-US" dirty="0" smtClean="0"/>
              <a:t>snapshot, but not your corresponding local file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18485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hurry?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you stage files and then commit them</a:t>
            </a:r>
          </a:p>
          <a:p>
            <a:r>
              <a:rPr lang="en-US" dirty="0" smtClean="0"/>
              <a:t>Don’t always need the staging step, and just want to commit them as soon as you are done editing and testing</a:t>
            </a:r>
          </a:p>
          <a:p>
            <a:r>
              <a:rPr lang="en-US" dirty="0" smtClean="0"/>
              <a:t>You can go straight from </a:t>
            </a:r>
            <a:r>
              <a:rPr lang="en-US" dirty="0" err="1" smtClean="0"/>
              <a:t>Unstaged</a:t>
            </a:r>
            <a:r>
              <a:rPr lang="en-US" dirty="0" smtClean="0"/>
              <a:t> to Committed in one commit command using the –a parameter: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commit –a –m “&lt;commit comment&gt;”</a:t>
            </a:r>
          </a:p>
          <a:p>
            <a:r>
              <a:rPr lang="en-US" dirty="0" smtClean="0"/>
              <a:t>Be careful with it – you don’t get the safety of the staging area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9438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files you don’t want to track any more</a:t>
            </a:r>
          </a:p>
          <a:p>
            <a:r>
              <a:rPr lang="en-US" dirty="0" smtClean="0"/>
              <a:t>Delete them from your local repo – AND YOUR LOCAL MACHINE – using this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&lt;file&gt;</a:t>
            </a:r>
          </a:p>
          <a:p>
            <a:r>
              <a:rPr lang="en-US" dirty="0" smtClean="0"/>
              <a:t>Want to delete the file from your repo but leave it on your local machine? Use: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--cached &lt;file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The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command deletes permanently – use with extreme caution</a:t>
            </a:r>
            <a:endParaRPr lang="en-US" dirty="0"/>
          </a:p>
          <a:p>
            <a:pPr lvl="1"/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30033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dirty="0" smtClean="0"/>
              <a:t>gives you basic information, but there are lots of options:</a:t>
            </a:r>
          </a:p>
          <a:p>
            <a:r>
              <a:rPr lang="en-US" dirty="0" smtClean="0"/>
              <a:t>See the changes on each commit: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 –p</a:t>
            </a:r>
          </a:p>
          <a:p>
            <a:r>
              <a:rPr lang="en-US" dirty="0" smtClean="0"/>
              <a:t>See some abbreviated stats for each commit: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</a:t>
            </a:r>
          </a:p>
          <a:p>
            <a:r>
              <a:rPr lang="en-US" dirty="0" smtClean="0"/>
              <a:t>See the last 5 days of commits: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 --since=5.days </a:t>
            </a:r>
          </a:p>
          <a:p>
            <a:r>
              <a:rPr lang="en-US" dirty="0" smtClean="0"/>
              <a:t>Abbreviated listing with branches and other info: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log --graph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--decorate</a:t>
            </a:r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513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First things first…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 smtClean="0"/>
              <a:t>repo = repository</a:t>
            </a:r>
          </a:p>
        </p:txBody>
      </p:sp>
    </p:spTree>
    <p:extLst>
      <p:ext uri="{BB962C8B-B14F-4D97-AF65-F5344CB8AC3E}">
        <p14:creationId xmlns:p14="http://schemas.microsoft.com/office/powerpoint/2010/main" val="32527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 Shell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dirty="0" smtClean="0"/>
              <a:t>Looks like this (you’ve seen it, now take a look):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000"/>
            <a:ext cx="723900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2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 Shell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Format: [{HEAD-name}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+A ~B -C !D </a:t>
            </a:r>
            <a:r>
              <a:rPr lang="pt-BR" dirty="0"/>
              <a:t>| </a:t>
            </a:r>
            <a:r>
              <a:rPr lang="pt-BR" dirty="0">
                <a:solidFill>
                  <a:srgbClr val="FF0000"/>
                </a:solidFill>
              </a:rPr>
              <a:t>+E ~F -G !H</a:t>
            </a:r>
            <a:r>
              <a:rPr lang="pt-BR" dirty="0" smtClean="0"/>
              <a:t>]</a:t>
            </a:r>
          </a:p>
          <a:p>
            <a:pPr lvl="1"/>
            <a:r>
              <a:rPr lang="pt-BR" dirty="0" smtClean="0"/>
              <a:t>HEAD-name = the current branch. Color coded:</a:t>
            </a:r>
          </a:p>
          <a:p>
            <a:pPr lvl="2"/>
            <a:r>
              <a:rPr lang="en-US" dirty="0"/>
              <a:t>Cyan: This branch matches its remote (if a tracked branch)</a:t>
            </a:r>
          </a:p>
          <a:p>
            <a:pPr lvl="2"/>
            <a:r>
              <a:rPr lang="en-US" dirty="0"/>
              <a:t>Green: This branch is ahead of its remote</a:t>
            </a:r>
          </a:p>
          <a:p>
            <a:pPr lvl="2"/>
            <a:r>
              <a:rPr lang="en-US" dirty="0"/>
              <a:t>Red: This branch is behind its remote</a:t>
            </a:r>
          </a:p>
          <a:p>
            <a:pPr lvl="2"/>
            <a:r>
              <a:rPr lang="en-US" dirty="0"/>
              <a:t>Yellow: This branch is both behind and ahead of its remote</a:t>
            </a:r>
          </a:p>
          <a:p>
            <a:pPr lvl="1"/>
            <a:r>
              <a:rPr lang="en-US" dirty="0"/>
              <a:t>ABCD (in green) represents the local repository; EFGH (in red) represents the working directory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+ : Added files (local repository) or files that could be added (untracked files) (local directory)</a:t>
            </a:r>
          </a:p>
          <a:p>
            <a:pPr lvl="2"/>
            <a:r>
              <a:rPr lang="en-US" dirty="0"/>
              <a:t>~ : Modified files</a:t>
            </a:r>
          </a:p>
          <a:p>
            <a:pPr lvl="2"/>
            <a:r>
              <a:rPr lang="en-US" dirty="0"/>
              <a:t>-  : Deleted files</a:t>
            </a:r>
          </a:p>
          <a:p>
            <a:pPr lvl="2"/>
            <a:r>
              <a:rPr lang="en-US" dirty="0"/>
              <a:t>!  : Files in </a:t>
            </a:r>
            <a:r>
              <a:rPr lang="en-US" dirty="0" smtClean="0"/>
              <a:t>conflict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60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Shell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334000" cy="4495800"/>
          </a:xfrm>
        </p:spPr>
        <p:txBody>
          <a:bodyPr/>
          <a:lstStyle/>
          <a:p>
            <a:r>
              <a:rPr lang="en-US" dirty="0" smtClean="0"/>
              <a:t>The following prompt:</a:t>
            </a:r>
          </a:p>
          <a:p>
            <a:pPr lvl="1"/>
            <a:r>
              <a:rPr lang="en-US" dirty="0"/>
              <a:t>[master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+1 ~0 -0</a:t>
            </a:r>
            <a:r>
              <a:rPr lang="en-US" dirty="0"/>
              <a:t> | </a:t>
            </a:r>
            <a:r>
              <a:rPr lang="en-US" dirty="0">
                <a:solidFill>
                  <a:srgbClr val="FF0000"/>
                </a:solidFill>
              </a:rPr>
              <a:t>+2 ~1 -</a:t>
            </a:r>
            <a:r>
              <a:rPr lang="en-US" dirty="0" smtClean="0">
                <a:solidFill>
                  <a:srgbClr val="FF0000"/>
                </a:solidFill>
              </a:rPr>
              <a:t>0 !</a:t>
            </a:r>
            <a:r>
              <a:rPr lang="en-US" dirty="0" smtClean="0"/>
              <a:t>]&gt;</a:t>
            </a:r>
          </a:p>
          <a:p>
            <a:pPr marL="400050" lvl="1" indent="0">
              <a:buNone/>
            </a:pPr>
            <a:r>
              <a:rPr lang="en-US" dirty="0" smtClean="0"/>
              <a:t>Matches the following Git status:</a:t>
            </a:r>
          </a:p>
          <a:p>
            <a:pPr marL="400050" lvl="1" indent="0">
              <a:buNone/>
            </a:pPr>
            <a:r>
              <a:rPr lang="en-US" sz="600" dirty="0"/>
              <a:t/>
            </a:r>
            <a:br>
              <a:rPr lang="en-US" sz="600" dirty="0"/>
            </a:b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On branch master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Changes to be committed: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(use "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reset HEAD &lt;file&gt;..." to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unstage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 new file:   readme.txt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Changes not staged for commit: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(use "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add &lt;file&gt;..." to update what will be committed)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(use "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checkout -- &lt;file&gt;..." to discard changes in working directory)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    modified:   readme.txt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Untracked files: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(use "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add &lt;file&gt;..." to include in what will be committed)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    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exampleprojecttests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400050" lvl="1" indent="0">
              <a:buNone/>
            </a:pPr>
            <a:r>
              <a:rPr lang="en-US" sz="800" b="1" dirty="0">
                <a:latin typeface="Courier New" pitchFamily="49" charset="0"/>
                <a:cs typeface="Courier New" pitchFamily="49" charset="0"/>
              </a:rPr>
              <a:t>    #       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exerciseui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/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600200"/>
            <a:ext cx="2603598" cy="1907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Local repo: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file has been added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modified filed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deleted files</a:t>
            </a:r>
          </a:p>
          <a:p>
            <a:endParaRPr lang="en-US" sz="1600" b="1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Local directory: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files have been added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file has been modified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files have been deleted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0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help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help on any </a:t>
            </a:r>
            <a:r>
              <a:rPr lang="en-US" dirty="0" err="1" smtClean="0"/>
              <a:t>git</a:t>
            </a:r>
            <a:r>
              <a:rPr lang="en-US" dirty="0" smtClean="0"/>
              <a:t>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&lt;command&gt; --help</a:t>
            </a:r>
          </a:p>
          <a:p>
            <a:r>
              <a:rPr lang="en-US" dirty="0" smtClean="0"/>
              <a:t>This will show the official help pages in your web browser</a:t>
            </a:r>
          </a:p>
          <a:p>
            <a:r>
              <a:rPr lang="en-US" dirty="0" smtClean="0"/>
              <a:t>Sometimes, often, they are difficult to interpret</a:t>
            </a:r>
          </a:p>
          <a:p>
            <a:r>
              <a:rPr lang="en-US" dirty="0" smtClean="0"/>
              <a:t>The Git Pro bit can be a lot more help: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Lots of good web sites out there,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4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Git’s</a:t>
            </a:r>
            <a:r>
              <a:rPr lang="en-US" dirty="0" smtClean="0"/>
              <a:t> visual commit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Itching for some UI at this point?</a:t>
            </a:r>
          </a:p>
          <a:p>
            <a:r>
              <a:rPr lang="en-US" dirty="0" smtClean="0"/>
              <a:t>Use this complex command to see commits visually: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19375"/>
            <a:ext cx="3937000" cy="30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17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your last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edit the files or changes you’ve put into a LOCAL commit, amend the </a:t>
            </a:r>
            <a:r>
              <a:rPr lang="en-US" dirty="0" smtClean="0"/>
              <a:t>commit</a:t>
            </a:r>
          </a:p>
          <a:p>
            <a:pPr lvl="1"/>
            <a:r>
              <a:rPr lang="en-US" dirty="0"/>
              <a:t>Make whatever local changes you want to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 them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commit command with </a:t>
            </a:r>
            <a:r>
              <a:rPr lang="en-US" dirty="0" smtClean="0"/>
              <a:t>--amend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add &lt;file&gt;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commit --amend -m “&lt;commit comment&gt;”</a:t>
            </a:r>
          </a:p>
          <a:p>
            <a:r>
              <a:rPr lang="en-US" dirty="0" smtClean="0"/>
              <a:t>Use to simply modify the commit comment, or modify the files that were added or updated</a:t>
            </a:r>
          </a:p>
          <a:p>
            <a:r>
              <a:rPr lang="en-US" dirty="0" smtClean="0"/>
              <a:t>Do NOT use amend on commits that have been pushed to a remote! You will mess up others doing work based on it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8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Discarding local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discard local working directory changes and revert to the last version committed to your local repo: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-- &lt;file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Use with caution – your local changes will be discarded and are not recoverable</a:t>
            </a:r>
            <a:endParaRPr lang="en-US" dirty="0"/>
          </a:p>
          <a:p>
            <a:pPr lvl="1"/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206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r>
              <a:rPr lang="en-US" dirty="0" smtClean="0"/>
              <a:t>So far, everything you’ve done has been working with a local repo on your own machine</a:t>
            </a:r>
          </a:p>
          <a:p>
            <a:r>
              <a:rPr lang="en-US" dirty="0" smtClean="0"/>
              <a:t>Remote repos, including those stored in Github, can act like your server-side copy. We’ll be doing this: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828800" y="3048000"/>
            <a:ext cx="914400" cy="99060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Local Repo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3" y="4343400"/>
            <a:ext cx="2770417" cy="1631949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Up-Down Arrow 8"/>
          <p:cNvSpPr/>
          <p:nvPr/>
        </p:nvSpPr>
        <p:spPr bwMode="auto">
          <a:xfrm>
            <a:off x="2133600" y="3810000"/>
            <a:ext cx="304800" cy="762000"/>
          </a:xfrm>
          <a:prstGeom prst="upDownArrow">
            <a:avLst/>
          </a:prstGeom>
          <a:solidFill>
            <a:srgbClr val="FF9900"/>
          </a:solidFill>
          <a:ln w="349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562600" y="3048000"/>
            <a:ext cx="914400" cy="99060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ＭＳ Ｐゴシック" charset="-128"/>
              </a:rPr>
              <a:t>Remote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ＭＳ Ｐゴシック" charset="-128"/>
              </a:rPr>
              <a:t>(fork)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7077075" y="3048000"/>
            <a:ext cx="914400" cy="99060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ＭＳ Ｐゴシック" charset="-128"/>
              </a:rPr>
              <a:t>Remote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Repo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Up-Down Arrow 11"/>
          <p:cNvSpPr/>
          <p:nvPr/>
        </p:nvSpPr>
        <p:spPr bwMode="auto">
          <a:xfrm rot="5400000">
            <a:off x="6629400" y="3238500"/>
            <a:ext cx="304800" cy="762000"/>
          </a:xfrm>
          <a:prstGeom prst="upDownArrow">
            <a:avLst/>
          </a:prstGeom>
          <a:solidFill>
            <a:srgbClr val="FF9900"/>
          </a:solidFill>
          <a:ln w="34925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24375" y="3048000"/>
            <a:ext cx="0" cy="2927349"/>
          </a:xfrm>
          <a:prstGeom prst="line">
            <a:avLst/>
          </a:prstGeom>
          <a:noFill/>
          <a:ln w="53975" cap="rnd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152900" y="3676650"/>
            <a:ext cx="742950" cy="0"/>
          </a:xfrm>
          <a:prstGeom prst="straightConnector1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bevel/>
            <a:headEnd type="triangl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943548" y="371617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Pull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496" y="3715674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00" y="425685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by Developers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425761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Releases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repos are exactly the same as your local repos, but may be more or less up to date than your local</a:t>
            </a:r>
          </a:p>
          <a:p>
            <a:r>
              <a:rPr lang="en-US" dirty="0" smtClean="0"/>
              <a:t>They contain the exact same information as your local repo</a:t>
            </a:r>
          </a:p>
          <a:p>
            <a:r>
              <a:rPr lang="en-US" dirty="0" smtClean="0"/>
              <a:t>We’ll be using a couple of remote repos, as shown, as our official copies of the source code and other files</a:t>
            </a:r>
          </a:p>
          <a:p>
            <a:r>
              <a:rPr lang="en-US" dirty="0" smtClean="0"/>
              <a:t>You can also create your own remote repos on your own account (such as for your own backups, but make sure they’re secure)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33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daily on your local repo</a:t>
            </a:r>
          </a:p>
          <a:p>
            <a:r>
              <a:rPr lang="en-US" dirty="0" smtClean="0"/>
              <a:t>In the morning, </a:t>
            </a:r>
            <a:r>
              <a:rPr lang="en-US" b="1" i="1" dirty="0" smtClean="0">
                <a:solidFill>
                  <a:srgbClr val="008469"/>
                </a:solidFill>
              </a:rPr>
              <a:t>pull</a:t>
            </a:r>
            <a:r>
              <a:rPr lang="en-US" dirty="0" smtClean="0">
                <a:solidFill>
                  <a:srgbClr val="008469"/>
                </a:solidFill>
              </a:rPr>
              <a:t> </a:t>
            </a:r>
            <a:r>
              <a:rPr lang="en-US" dirty="0" smtClean="0"/>
              <a:t>the latest code from the remote repo</a:t>
            </a:r>
          </a:p>
          <a:p>
            <a:pPr lvl="1"/>
            <a:r>
              <a:rPr lang="en-US" dirty="0" smtClean="0"/>
              <a:t>This will get your local repo up to date with the latest code from your team members</a:t>
            </a:r>
          </a:p>
          <a:p>
            <a:pPr lvl="1"/>
            <a:r>
              <a:rPr lang="en-US" dirty="0" smtClean="0"/>
              <a:t>Will prevent too many merge conflicts when you get the latest code if you do it frequently</a:t>
            </a:r>
          </a:p>
          <a:p>
            <a:r>
              <a:rPr lang="en-US" dirty="0" smtClean="0"/>
              <a:t>When you are done with code, and it’s committed to your local repo, </a:t>
            </a:r>
            <a:r>
              <a:rPr lang="en-US" b="1" i="1" dirty="0" smtClean="0">
                <a:solidFill>
                  <a:srgbClr val="008469"/>
                </a:solidFill>
              </a:rPr>
              <a:t>push </a:t>
            </a:r>
            <a:r>
              <a:rPr lang="en-US" dirty="0" smtClean="0"/>
              <a:t>your local repo to the remote</a:t>
            </a:r>
          </a:p>
          <a:p>
            <a:r>
              <a:rPr lang="en-US" dirty="0" smtClean="0"/>
              <a:t>We’ll talk about this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Centralized vs. Distributed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Centralized (TFS) has a single server-based database where it stores its repo. Developers have copies of the code, but not history.</a:t>
            </a:r>
          </a:p>
          <a:p>
            <a:r>
              <a:rPr lang="en-US" dirty="0" smtClean="0"/>
              <a:t>Every check against history goes to the server.</a:t>
            </a:r>
          </a:p>
          <a:p>
            <a:r>
              <a:rPr lang="en-US" dirty="0" smtClean="0"/>
              <a:t>Every check-out or check-in goes to the server.</a:t>
            </a:r>
          </a:p>
          <a:p>
            <a:r>
              <a:rPr lang="en-US" dirty="0" smtClean="0"/>
              <a:t>Every diff goes to the server.</a:t>
            </a:r>
          </a:p>
          <a:p>
            <a:r>
              <a:rPr lang="en-US" dirty="0" smtClean="0"/>
              <a:t>You get the idea.</a:t>
            </a:r>
          </a:p>
        </p:txBody>
      </p:sp>
    </p:spTree>
    <p:extLst>
      <p:ext uri="{BB962C8B-B14F-4D97-AF65-F5344CB8AC3E}">
        <p14:creationId xmlns:p14="http://schemas.microsoft.com/office/powerpoint/2010/main" val="2868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can use Git with a remote repo, you have to let Git know it exists: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remote add &lt;short name&gt; &lt;remote URL&gt;</a:t>
            </a:r>
          </a:p>
          <a:p>
            <a:pPr lvl="1"/>
            <a:endParaRPr lang="en-US" dirty="0"/>
          </a:p>
          <a:p>
            <a:r>
              <a:rPr lang="en-US" dirty="0" smtClean="0"/>
              <a:t>You can also show a list of all your remotes: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remote [-v]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When </a:t>
            </a:r>
            <a:r>
              <a:rPr lang="en-US" dirty="0" smtClean="0"/>
              <a:t>you clone a repo, as we have, you get a default remote added called </a:t>
            </a:r>
            <a:r>
              <a:rPr lang="en-US" b="1" i="1" dirty="0" smtClean="0">
                <a:solidFill>
                  <a:srgbClr val="008469"/>
                </a:solidFill>
              </a:rPr>
              <a:t>origin</a:t>
            </a:r>
            <a:endParaRPr lang="en-US" b="1" i="1" dirty="0">
              <a:solidFill>
                <a:srgbClr val="008469"/>
              </a:solidFill>
            </a:endParaRPr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026417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called </a:t>
            </a:r>
            <a:r>
              <a:rPr lang="en-US" i="1" dirty="0" smtClean="0"/>
              <a:t>origin</a:t>
            </a:r>
            <a:r>
              <a:rPr lang="en-US" dirty="0" smtClean="0"/>
              <a:t> that gets created for you by the clone operation can (and probably should) be renamed</a:t>
            </a:r>
          </a:p>
          <a:p>
            <a:r>
              <a:rPr lang="en-US" dirty="0" smtClean="0"/>
              <a:t>Use the remote rename command: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remote[-v]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remote rename &lt;old name&gt; &lt;new name&gt;</a:t>
            </a:r>
          </a:p>
        </p:txBody>
      </p:sp>
    </p:spTree>
    <p:extLst>
      <p:ext uri="{BB962C8B-B14F-4D97-AF65-F5344CB8AC3E}">
        <p14:creationId xmlns:p14="http://schemas.microsoft.com/office/powerpoint/2010/main" val="249677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343400"/>
          </a:xfrm>
        </p:spPr>
        <p:txBody>
          <a:bodyPr/>
          <a:lstStyle/>
          <a:p>
            <a:r>
              <a:rPr lang="en-US" dirty="0" smtClean="0"/>
              <a:t>Two ways to do this: </a:t>
            </a:r>
            <a:r>
              <a:rPr lang="en-US" b="1" i="1" dirty="0" smtClean="0"/>
              <a:t>fetch/merge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pull</a:t>
            </a:r>
          </a:p>
          <a:p>
            <a:r>
              <a:rPr lang="en-US" dirty="0" smtClean="0"/>
              <a:t>Fetch command will get the latest from the remote repo and update your local </a:t>
            </a:r>
            <a:r>
              <a:rPr lang="en-US" b="1" i="1" dirty="0" smtClean="0"/>
              <a:t>repo</a:t>
            </a:r>
            <a:r>
              <a:rPr lang="en-US" dirty="0" smtClean="0"/>
              <a:t>. Your local </a:t>
            </a:r>
            <a:r>
              <a:rPr lang="en-US" b="1" i="1" dirty="0" smtClean="0"/>
              <a:t>code </a:t>
            </a:r>
            <a:r>
              <a:rPr lang="en-US" dirty="0" smtClean="0"/>
              <a:t>will not be updated to match until you do a merge.</a:t>
            </a:r>
          </a:p>
          <a:p>
            <a:r>
              <a:rPr lang="en-US" dirty="0" smtClean="0"/>
              <a:t>Pull does both in one step: gets the latest code from the remote, updates your local repo, and then merges it with your local code</a:t>
            </a:r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fetch &lt;remote repo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(ex: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fetch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merge &lt;remote branch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(ex: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/master)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419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some point, you’ll be ready to send all you latest code to the remote repo</a:t>
            </a:r>
          </a:p>
          <a:p>
            <a:r>
              <a:rPr lang="en-US" dirty="0" smtClean="0"/>
              <a:t>Make sure everything is done, compiles, and has been unit tested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git</a:t>
            </a:r>
            <a:r>
              <a:rPr lang="en-US" dirty="0" smtClean="0"/>
              <a:t> push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push &lt;remote repo&gt; &lt;branch&gt;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push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388768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Pushing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push will be rejected because someone else got there first</a:t>
            </a:r>
          </a:p>
          <a:p>
            <a:r>
              <a:rPr lang="en-US" dirty="0" smtClean="0"/>
              <a:t>Recovery procedure:</a:t>
            </a:r>
          </a:p>
          <a:p>
            <a:pPr lvl="1"/>
            <a:r>
              <a:rPr lang="en-US" dirty="0" smtClean="0"/>
              <a:t>Refresh </a:t>
            </a:r>
            <a:r>
              <a:rPr lang="en-US" dirty="0"/>
              <a:t>your local repo from the remote (</a:t>
            </a:r>
            <a:r>
              <a:rPr lang="en-US" dirty="0" err="1"/>
              <a:t>git</a:t>
            </a:r>
            <a:r>
              <a:rPr lang="en-US" dirty="0"/>
              <a:t> fetch &lt;remote repo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changes with your local code (</a:t>
            </a:r>
            <a:r>
              <a:rPr lang="en-US" dirty="0" err="1"/>
              <a:t>git</a:t>
            </a:r>
            <a:r>
              <a:rPr lang="en-US" dirty="0"/>
              <a:t> merge &lt;remote branch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Rebuild </a:t>
            </a:r>
            <a:r>
              <a:rPr lang="en-US" dirty="0"/>
              <a:t>all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unit tests (all must pass or you </a:t>
            </a:r>
            <a:r>
              <a:rPr lang="en-US" dirty="0" smtClean="0"/>
              <a:t>cannot </a:t>
            </a:r>
            <a:r>
              <a:rPr lang="en-US" dirty="0"/>
              <a:t>push to the </a:t>
            </a:r>
            <a:r>
              <a:rPr lang="en-US" dirty="0" smtClean="0"/>
              <a:t>server)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your changes </a:t>
            </a:r>
            <a:r>
              <a:rPr lang="en-US" dirty="0" smtClean="0"/>
              <a:t>locally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your changes up to the server again</a:t>
            </a:r>
          </a:p>
        </p:txBody>
      </p:sp>
    </p:spTree>
    <p:extLst>
      <p:ext uri="{BB962C8B-B14F-4D97-AF65-F5344CB8AC3E}">
        <p14:creationId xmlns:p14="http://schemas.microsoft.com/office/powerpoint/2010/main" val="1579311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the push and fetch/merge process – will be used most often</a:t>
            </a:r>
          </a:p>
          <a:p>
            <a:pPr lvl="1"/>
            <a:r>
              <a:rPr lang="en-US" dirty="0" smtClean="0"/>
              <a:t>Simple example: Hello, Git</a:t>
            </a:r>
          </a:p>
          <a:p>
            <a:pPr lvl="1"/>
            <a:r>
              <a:rPr lang="en-US" dirty="0" smtClean="0"/>
              <a:t>Start from scratch</a:t>
            </a:r>
          </a:p>
          <a:p>
            <a:pPr lvl="1"/>
            <a:r>
              <a:rPr lang="en-US" dirty="0" smtClean="0"/>
              <a:t>Show creation of the remote repo, pushing updates, and getting latest code with fetch/merge</a:t>
            </a:r>
          </a:p>
          <a:p>
            <a:pPr lvl="1"/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40345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just like version labels</a:t>
            </a:r>
          </a:p>
          <a:p>
            <a:r>
              <a:rPr lang="en-US" dirty="0" smtClean="0"/>
              <a:t>Add them to any commit</a:t>
            </a:r>
          </a:p>
          <a:p>
            <a:r>
              <a:rPr lang="en-US" dirty="0" smtClean="0"/>
              <a:t>Annotated tags are tracked as full </a:t>
            </a:r>
            <a:r>
              <a:rPr lang="en-US" dirty="0" err="1" smtClean="0"/>
              <a:t>git</a:t>
            </a:r>
            <a:r>
              <a:rPr lang="en-US" dirty="0" smtClean="0"/>
              <a:t> objects with lots of information</a:t>
            </a:r>
          </a:p>
          <a:p>
            <a:r>
              <a:rPr lang="en-US" dirty="0" smtClean="0"/>
              <a:t>Lightweight tags are just a local label on a specific commit</a:t>
            </a:r>
          </a:p>
          <a:p>
            <a:r>
              <a:rPr lang="en-US" dirty="0" smtClean="0"/>
              <a:t>Create an annotated tag: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-a &lt;tag name&gt; -m “&lt;tag comment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&gt;”</a:t>
            </a:r>
          </a:p>
          <a:p>
            <a:r>
              <a:rPr lang="en-US" dirty="0"/>
              <a:t>Tagging after the fact: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tag -a &lt;tag name&gt; -m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tag comment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&gt;”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&lt;sha-1 of commit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r">
              <a:buNone/>
            </a:pPr>
            <a:r>
              <a:rPr lang="en-US" b="1" i="1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558563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share your tags on the remote repo, use the --tags parameter on your push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push &lt;remote name&gt; --tags</a:t>
            </a:r>
          </a:p>
        </p:txBody>
      </p:sp>
    </p:spTree>
    <p:extLst>
      <p:ext uri="{BB962C8B-B14F-4D97-AF65-F5344CB8AC3E}">
        <p14:creationId xmlns:p14="http://schemas.microsoft.com/office/powerpoint/2010/main" val="1031229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branching important?</a:t>
            </a:r>
          </a:p>
          <a:p>
            <a:r>
              <a:rPr lang="en-US" dirty="0" smtClean="0"/>
              <a:t>Isn’t that something that only CM types worry about?</a:t>
            </a:r>
          </a:p>
          <a:p>
            <a:r>
              <a:rPr lang="en-US" dirty="0" smtClean="0"/>
              <a:t>Git branching is fast and lightweight</a:t>
            </a:r>
          </a:p>
          <a:p>
            <a:r>
              <a:rPr lang="en-US" dirty="0" smtClean="0"/>
              <a:t>You can use it multiple times a day</a:t>
            </a:r>
          </a:p>
          <a:p>
            <a:r>
              <a:rPr lang="en-US" dirty="0" smtClean="0"/>
              <a:t>Might change the way you code</a:t>
            </a:r>
          </a:p>
          <a:p>
            <a:r>
              <a:rPr lang="en-US" dirty="0" smtClean="0"/>
              <a:t>Why would you want to create your own branches?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scenario:</a:t>
            </a:r>
          </a:p>
          <a:p>
            <a:pPr lvl="1"/>
            <a:r>
              <a:rPr lang="en-US" sz="1800" dirty="0" smtClean="0"/>
              <a:t>You start new feature, but before any coding, you create a new branch off your master and start coding on the new branch</a:t>
            </a:r>
          </a:p>
          <a:p>
            <a:pPr lvl="1"/>
            <a:r>
              <a:rPr lang="en-US" sz="1800" dirty="0" smtClean="0"/>
              <a:t>Your new branch is called “</a:t>
            </a:r>
            <a:r>
              <a:rPr lang="en-US" sz="1800" dirty="0" err="1" smtClean="0"/>
              <a:t>new_feature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After working on your branch for a couple days, the Scrum Master comes to you and says priorities have changed – you need to fix a bug on the master branch</a:t>
            </a:r>
          </a:p>
          <a:p>
            <a:pPr lvl="1"/>
            <a:r>
              <a:rPr lang="en-US" sz="1800" dirty="0" smtClean="0"/>
              <a:t>You *don’t* want to include your changes – they aren’t finished</a:t>
            </a:r>
          </a:p>
          <a:p>
            <a:pPr lvl="1"/>
            <a:r>
              <a:rPr lang="en-US" sz="1800" dirty="0" smtClean="0"/>
              <a:t>You go back to your master where you started the new feature, and create a new branch called “</a:t>
            </a:r>
            <a:r>
              <a:rPr lang="en-US" sz="1800" dirty="0" err="1" smtClean="0"/>
              <a:t>bug_fix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Fix the bug, merge the </a:t>
            </a:r>
            <a:r>
              <a:rPr lang="en-US" sz="1800" dirty="0" err="1" smtClean="0"/>
              <a:t>bug_fix</a:t>
            </a:r>
            <a:r>
              <a:rPr lang="en-US" sz="1800" dirty="0" smtClean="0"/>
              <a:t> branch code back into the master branch, and push to the remote</a:t>
            </a:r>
          </a:p>
          <a:p>
            <a:pPr lvl="1"/>
            <a:r>
              <a:rPr lang="en-US" sz="1800" dirty="0" smtClean="0"/>
              <a:t>Continue working on your feature on the </a:t>
            </a:r>
            <a:r>
              <a:rPr lang="en-US" sz="1800" dirty="0" err="1" smtClean="0"/>
              <a:t>new_feature</a:t>
            </a:r>
            <a:r>
              <a:rPr lang="en-US" sz="1800" dirty="0" smtClean="0"/>
              <a:t> branch</a:t>
            </a:r>
          </a:p>
          <a:p>
            <a:pPr lvl="1"/>
            <a:r>
              <a:rPr lang="en-US" sz="1800" dirty="0" smtClean="0"/>
              <a:t>Merge </a:t>
            </a:r>
            <a:r>
              <a:rPr lang="en-US" sz="1800" dirty="0" err="1" smtClean="0"/>
              <a:t>new_feature</a:t>
            </a:r>
            <a:r>
              <a:rPr lang="en-US" sz="1800" dirty="0" smtClean="0"/>
              <a:t> into the master when you’re done and push to remote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Centralized vs. Distributed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(Git) has no centralized repository – everyone has a complete copy of the repo, including history.</a:t>
            </a:r>
          </a:p>
          <a:p>
            <a:r>
              <a:rPr lang="en-US" dirty="0" smtClean="0"/>
              <a:t>You can still use a centralized model to some degree: keep a copy of the repo on a server (a remote repo – more on this later)</a:t>
            </a:r>
          </a:p>
          <a:p>
            <a:r>
              <a:rPr lang="en-US" dirty="0" smtClean="0"/>
              <a:t>Each developer works locally, then synchronizes their </a:t>
            </a:r>
            <a:r>
              <a:rPr lang="en-US" b="1" i="1" dirty="0" smtClean="0"/>
              <a:t>completed</a:t>
            </a:r>
            <a:r>
              <a:rPr lang="en-US" dirty="0" smtClean="0"/>
              <a:t> code from their local repo with the server copy of the repo (like checking code in with a centralized system)</a:t>
            </a:r>
          </a:p>
          <a:p>
            <a:r>
              <a:rPr lang="en-US" dirty="0" smtClean="0"/>
              <a:t>Each developer refreshes their local repo from the server copy on a regular basis (like daily)</a:t>
            </a:r>
          </a:p>
        </p:txBody>
      </p:sp>
    </p:spTree>
    <p:extLst>
      <p:ext uri="{BB962C8B-B14F-4D97-AF65-F5344CB8AC3E}">
        <p14:creationId xmlns:p14="http://schemas.microsoft.com/office/powerpoint/2010/main" val="18840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branch is essentially a pointer to a commit</a:t>
            </a:r>
          </a:p>
          <a:p>
            <a:r>
              <a:rPr lang="en-US" dirty="0" smtClean="0"/>
              <a:t>The default branch is called master</a:t>
            </a:r>
          </a:p>
          <a:p>
            <a:r>
              <a:rPr lang="en-US" dirty="0" smtClean="0"/>
              <a:t>Without creating a branch, you’re still working on the default master branch</a:t>
            </a:r>
          </a:p>
          <a:p>
            <a:r>
              <a:rPr lang="en-US" dirty="0" smtClean="0"/>
              <a:t>You can see the master on remote repos, too, in Github</a:t>
            </a:r>
          </a:p>
          <a:p>
            <a:r>
              <a:rPr lang="en-US" dirty="0" smtClean="0"/>
              <a:t>There’s a special pointer called HEAD that always points to your current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1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Say we start with a project in progress that has two commits so far. The commit chain looks like this: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667000" y="41148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495800" y="41148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4038600" y="4381500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4495800" y="3286125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95800" y="2438400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 bwMode="auto">
          <a:xfrm>
            <a:off x="5181600" y="2971800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91125" y="3800475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4326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Now we need to create a branch called </a:t>
            </a:r>
            <a:r>
              <a:rPr lang="en-US" dirty="0" err="1" smtClean="0"/>
              <a:t>new_feature</a:t>
            </a:r>
            <a:r>
              <a:rPr lang="en-US" dirty="0" smtClean="0"/>
              <a:t>. Use the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new_feature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809875" y="43434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38675" y="43434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4181475" y="4610100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638675" y="3514725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38675" y="2667000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>
            <a:off x="5324475" y="3200400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334000" y="4029075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648200" y="520065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 bwMode="auto">
          <a:xfrm flipH="1" flipV="1">
            <a:off x="5324475" y="4876800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9741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You still have to switch to the new branch now the you’ve created it. Use the checkout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new_feature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809875" y="36480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38675" y="36480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4181475" y="391477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638675" y="28194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48200" y="5400675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 bwMode="auto">
          <a:xfrm flipV="1">
            <a:off x="5334000" y="5038725"/>
            <a:ext cx="0" cy="3619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334000" y="3333750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648200" y="4505325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 bwMode="auto">
          <a:xfrm flipH="1" flipV="1">
            <a:off x="5324475" y="4181475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17396" y="4806375"/>
            <a:ext cx="337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469"/>
                </a:solidFill>
              </a:rPr>
              <a:t>Note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Git’s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NOTHING to do with checking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 files! This isn’t TFS!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74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Now make some changes and commit them on the new branch. Our situation now looks like this: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133600" y="33432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62400" y="33432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3505200" y="360997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3962400" y="25146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91200" y="5095875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 bwMode="auto">
          <a:xfrm flipV="1">
            <a:off x="6477000" y="4733925"/>
            <a:ext cx="0" cy="3619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657725" y="3028950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791200" y="4200525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467475" y="3876675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791200" y="33528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343525" y="360997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5572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Now we need to go back to the master branch and make changes. Switch back to it, and this is what happens: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master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33600" y="440055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62400" y="440055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3505200" y="4667250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3962400" y="3571875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62400" y="2724150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657725" y="3257550"/>
            <a:ext cx="1" cy="314326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657725" y="4086225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791200" y="52578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467475" y="4933950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791200" y="44100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343525" y="4667250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25625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few changes on the master branch and commit. We now look like this: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62075" y="435292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90875" y="435292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2733675" y="461962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5029200" y="30099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48250" y="2152649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724525" y="2686049"/>
            <a:ext cx="1" cy="314326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24525" y="3524250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029200" y="57150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05475" y="5391150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029200" y="48672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4562475" y="4762500"/>
            <a:ext cx="466725" cy="37147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5019675" y="38481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562475" y="4114800"/>
            <a:ext cx="457200" cy="3429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9719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done with our fix on the master branch. We commit it locally, then push it to the remote repo.</a:t>
            </a:r>
          </a:p>
          <a:p>
            <a:r>
              <a:rPr lang="en-US" dirty="0" smtClean="0"/>
              <a:t>After that, we go back to working on the </a:t>
            </a:r>
            <a:r>
              <a:rPr lang="en-US" dirty="0" err="1" smtClean="0"/>
              <a:t>new_feature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Do a checkout on the </a:t>
            </a:r>
            <a:r>
              <a:rPr lang="en-US" dirty="0" err="1" smtClean="0"/>
              <a:t>new_feature</a:t>
            </a:r>
            <a:r>
              <a:rPr lang="en-US" dirty="0" smtClean="0"/>
              <a:t> branch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7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dirty="0" smtClean="0"/>
              <a:t>We do one more set of changes on the </a:t>
            </a:r>
            <a:r>
              <a:rPr lang="en-US" dirty="0" err="1" smtClean="0"/>
              <a:t>new_feature</a:t>
            </a:r>
            <a:r>
              <a:rPr lang="en-US" dirty="0" smtClean="0"/>
              <a:t> branch: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2437" y="334803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1237" y="334803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1824037" y="3614738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119562" y="2005013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948362" y="5638800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0"/>
            <a:endCxn id="11" idx="2"/>
          </p:cNvCxnSpPr>
          <p:nvPr/>
        </p:nvCxnSpPr>
        <p:spPr bwMode="auto">
          <a:xfrm flipH="1" flipV="1">
            <a:off x="6629400" y="5243513"/>
            <a:ext cx="4762" cy="395287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14887" y="2519363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943600" y="4710113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619875" y="4386263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4119562" y="386238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3652837" y="3757613"/>
            <a:ext cx="466725" cy="37147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4110037" y="2843213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652837" y="3109913"/>
            <a:ext cx="457200" cy="3429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5948362" y="386238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f5409a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491162" y="4129088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4048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We’re done with </a:t>
            </a:r>
            <a:r>
              <a:rPr lang="en-US" dirty="0" err="1" smtClean="0"/>
              <a:t>new_feature</a:t>
            </a:r>
            <a:r>
              <a:rPr lang="en-US" dirty="0" smtClean="0"/>
              <a:t>, so we commit it. Now we need to merge it back into the master: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new_feature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437673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437673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1600200" y="4643438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6105525" y="30480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105525" y="2209800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>
            <a:off x="6791325" y="2743200"/>
            <a:ext cx="0" cy="3048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791325" y="3571875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719763" y="5738813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396038" y="5414963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3895725" y="489108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3429000" y="4786313"/>
            <a:ext cx="466725" cy="37147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3886200" y="3871913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429000" y="4138613"/>
            <a:ext cx="457200" cy="3429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5724525" y="4891088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f5409a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267325" y="5157788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6105525" y="38862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257800" y="4138613"/>
            <a:ext cx="847725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386514" y="4419600"/>
            <a:ext cx="404811" cy="471488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23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Git vs. Github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Git</a:t>
            </a:r>
            <a:r>
              <a:rPr lang="en-US" dirty="0" smtClean="0"/>
              <a:t> is the source control tool that we will be using every day. It is the tool itself.</a:t>
            </a:r>
          </a:p>
          <a:p>
            <a:r>
              <a:rPr lang="en-US" b="1" dirty="0" smtClean="0"/>
              <a:t>Github</a:t>
            </a:r>
            <a:r>
              <a:rPr lang="en-US" dirty="0" smtClean="0"/>
              <a:t> is an online service that hosts remote Git repos, and provides you with server space and tools.</a:t>
            </a:r>
          </a:p>
          <a:p>
            <a:r>
              <a:rPr lang="en-US" dirty="0" smtClean="0"/>
              <a:t>Github will replace our TFS source control server/database.</a:t>
            </a:r>
          </a:p>
          <a:p>
            <a:r>
              <a:rPr lang="en-US" dirty="0" smtClean="0"/>
              <a:t>We will use Git to push and pull updates to and from Github.</a:t>
            </a:r>
          </a:p>
        </p:txBody>
      </p:sp>
    </p:spTree>
    <p:extLst>
      <p:ext uri="{BB962C8B-B14F-4D97-AF65-F5344CB8AC3E}">
        <p14:creationId xmlns:p14="http://schemas.microsoft.com/office/powerpoint/2010/main" val="3303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en-US" dirty="0" smtClean="0"/>
              <a:t>Now we continue forward working on master. Example with one more commit: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" y="420052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3f45a1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66900" y="420052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9b213c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1409700" y="446722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7734300" y="2871787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master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734300" y="2033587"/>
            <a:ext cx="13716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>
            <a:off x="8420100" y="2566987"/>
            <a:ext cx="0" cy="3048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420100" y="3395662"/>
            <a:ext cx="0" cy="31432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529263" y="5562600"/>
            <a:ext cx="1371600" cy="533400"/>
          </a:xfrm>
          <a:prstGeom prst="round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new_feature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05538" y="5238750"/>
            <a:ext cx="9525" cy="32385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3705225" y="47148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724ac1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3238500" y="4610100"/>
            <a:ext cx="466725" cy="371475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3695700" y="36957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238500" y="3962400"/>
            <a:ext cx="457200" cy="34290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5534025" y="47148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f5409a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076825" y="4981575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5915025" y="3709987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22a87d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067300" y="3962400"/>
            <a:ext cx="847725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196014" y="4243387"/>
            <a:ext cx="404811" cy="471488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7734300" y="3709987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4D4F53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Commit #7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4D4F53"/>
                </a:solidFill>
                <a:ea typeface="ＭＳ Ｐゴシック" charset="-128"/>
                <a:cs typeface="ＭＳ Ｐゴシック" charset="-128"/>
              </a:rPr>
              <a:t>361fc7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4D4F53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>
            <a:off x="7277100" y="3976687"/>
            <a:ext cx="457200" cy="0"/>
          </a:xfrm>
          <a:prstGeom prst="straightConnector1">
            <a:avLst/>
          </a:prstGeom>
          <a:noFill/>
          <a:ln w="31750" cap="flat" cmpd="sng" algn="ctr">
            <a:solidFill>
              <a:srgbClr val="4D4F53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8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Create a new branch: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&lt;branch name&gt;</a:t>
            </a:r>
          </a:p>
          <a:p>
            <a:r>
              <a:rPr lang="en-US" dirty="0" smtClean="0"/>
              <a:t>Switch to another branch: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&lt;branch name&gt;</a:t>
            </a:r>
          </a:p>
          <a:p>
            <a:r>
              <a:rPr lang="en-US" dirty="0" smtClean="0"/>
              <a:t>Create *and* switch to a new branch: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-b &lt;new branch name&gt;</a:t>
            </a:r>
          </a:p>
          <a:p>
            <a:r>
              <a:rPr lang="en-US" dirty="0" smtClean="0"/>
              <a:t>Delete a branch: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-d &lt;branch 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Force-delete </a:t>
            </a:r>
            <a:r>
              <a:rPr lang="en-US" dirty="0"/>
              <a:t>a branch </a:t>
            </a:r>
            <a:r>
              <a:rPr lang="en-US" dirty="0" smtClean="0"/>
              <a:t>that has unmerged changes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&lt;branch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67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See differences between branches: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 &lt;branch 1&gt; &lt;branch 2&gt;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See all my branches: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-v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873868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Once you create a branch and work on it, you will eventually need to merge the changes back into master</a:t>
            </a:r>
          </a:p>
          <a:p>
            <a:r>
              <a:rPr lang="en-US" dirty="0" smtClean="0"/>
              <a:t>Basic merge command: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&lt;branch to merge into&gt;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merge &lt;branch to merge from&gt;</a:t>
            </a:r>
          </a:p>
          <a:p>
            <a:r>
              <a:rPr lang="en-US" dirty="0" smtClean="0"/>
              <a:t>Example: Merge the </a:t>
            </a:r>
            <a:r>
              <a:rPr lang="en-US" dirty="0" err="1" smtClean="0"/>
              <a:t>new_feature</a:t>
            </a:r>
            <a:r>
              <a:rPr lang="en-US" dirty="0" smtClean="0"/>
              <a:t> </a:t>
            </a:r>
            <a:r>
              <a:rPr lang="en-US" dirty="0" err="1" smtClean="0"/>
              <a:t>banch</a:t>
            </a:r>
            <a:r>
              <a:rPr lang="en-US" dirty="0" smtClean="0"/>
              <a:t> back into master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new_feature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See all branches that have unmerged </a:t>
            </a:r>
            <a:r>
              <a:rPr lang="en-US" dirty="0" smtClean="0"/>
              <a:t>changes: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branch --no-merged</a:t>
            </a:r>
          </a:p>
        </p:txBody>
      </p:sp>
    </p:spTree>
    <p:extLst>
      <p:ext uri="{BB962C8B-B14F-4D97-AF65-F5344CB8AC3E}">
        <p14:creationId xmlns:p14="http://schemas.microsoft.com/office/powerpoint/2010/main" val="3460893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merges have conflicts, either as a result of branching, or from pushing or pulling from a remote repo</a:t>
            </a:r>
          </a:p>
          <a:p>
            <a:r>
              <a:rPr lang="en-US" dirty="0" smtClean="0"/>
              <a:t>If a merge conflict occurs, Git does NOT COMMIT anything, but leaves the changes staged</a:t>
            </a:r>
          </a:p>
          <a:p>
            <a:r>
              <a:rPr lang="en-US" dirty="0" smtClean="0"/>
              <a:t>Should launch the merge tool automatically</a:t>
            </a:r>
          </a:p>
          <a:p>
            <a:r>
              <a:rPr lang="en-US" dirty="0" smtClean="0"/>
              <a:t>Once merge is complete, look at status and try to commit again</a:t>
            </a:r>
          </a:p>
          <a:p>
            <a:r>
              <a:rPr lang="en-US" dirty="0" smtClean="0"/>
              <a:t>Can also launch merge tool manually: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mergetool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an example with </a:t>
            </a:r>
            <a:r>
              <a:rPr lang="en-US" dirty="0" smtClean="0"/>
              <a:t>KDiff3</a:t>
            </a:r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096034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switch branches when you have un-committed changes on the current </a:t>
            </a:r>
            <a:r>
              <a:rPr lang="en-US" dirty="0" smtClean="0"/>
              <a:t>branch</a:t>
            </a:r>
          </a:p>
          <a:p>
            <a:r>
              <a:rPr lang="en-US" dirty="0"/>
              <a:t>Either commit or stash your current changes before you switch </a:t>
            </a:r>
            <a:r>
              <a:rPr lang="en-US" dirty="0" smtClean="0"/>
              <a:t>branches</a:t>
            </a:r>
          </a:p>
          <a:p>
            <a:r>
              <a:rPr lang="en-US" dirty="0"/>
              <a:t>If there is a conflict in branch merging, Git does not commit anything, but leaves all changes </a:t>
            </a:r>
            <a:r>
              <a:rPr lang="en-US" dirty="0" smtClean="0"/>
              <a:t>staged</a:t>
            </a:r>
          </a:p>
          <a:p>
            <a:r>
              <a:rPr lang="en-US" dirty="0"/>
              <a:t>When branch merge conflicts occur, Git leaves a file behind the shows the conflicts, called &lt;filename&gt;.orig. Once the conflicts are all resolved, you can delete the file</a:t>
            </a:r>
          </a:p>
        </p:txBody>
      </p:sp>
    </p:spTree>
    <p:extLst>
      <p:ext uri="{BB962C8B-B14F-4D97-AF65-F5344CB8AC3E}">
        <p14:creationId xmlns:p14="http://schemas.microsoft.com/office/powerpoint/2010/main" val="1344988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tour of the place:</a:t>
            </a:r>
          </a:p>
          <a:p>
            <a:pPr lvl="1"/>
            <a:r>
              <a:rPr lang="en-US" dirty="0" smtClean="0"/>
              <a:t>Repos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00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Rebasing is a merge that cleans up branch history</a:t>
            </a:r>
          </a:p>
          <a:p>
            <a:pPr lvl="1"/>
            <a:r>
              <a:rPr lang="en-US" dirty="0" smtClean="0"/>
              <a:t>If you merge two branches, you still have the branch history</a:t>
            </a:r>
          </a:p>
          <a:p>
            <a:pPr lvl="1"/>
            <a:r>
              <a:rPr lang="en-US" dirty="0" smtClean="0"/>
              <a:t>If you rebase instead, your branch history will be squashed down into a linear history</a:t>
            </a:r>
          </a:p>
          <a:p>
            <a:r>
              <a:rPr lang="en-US" dirty="0" smtClean="0"/>
              <a:t>You can use it to effectively rewrite commit history</a:t>
            </a:r>
          </a:p>
          <a:p>
            <a:r>
              <a:rPr lang="en-US" dirty="0" smtClean="0"/>
              <a:t>Would recommend not using it for now</a:t>
            </a:r>
          </a:p>
          <a:p>
            <a:r>
              <a:rPr lang="en-US" dirty="0" smtClean="0"/>
              <a:t>Look into it some more if you are interested</a:t>
            </a:r>
          </a:p>
          <a:p>
            <a:r>
              <a:rPr lang="en-US" dirty="0" smtClean="0"/>
              <a:t>Note: If you are rebasing, do NOT rebase anything you’ve committed and pushed to a remote!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55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much like TFS’s shelving</a:t>
            </a:r>
          </a:p>
          <a:p>
            <a:r>
              <a:rPr lang="en-US" dirty="0" smtClean="0"/>
              <a:t>Put your work away while you do something else.</a:t>
            </a:r>
          </a:p>
          <a:p>
            <a:r>
              <a:rPr lang="en-US" dirty="0" smtClean="0"/>
              <a:t>Does not create a new branch</a:t>
            </a:r>
          </a:p>
          <a:p>
            <a:r>
              <a:rPr lang="en-US" dirty="0" smtClean="0"/>
              <a:t>Removes changes you’ve made to your local code since the last commit on the branch on which you’re working</a:t>
            </a:r>
          </a:p>
          <a:p>
            <a:r>
              <a:rPr lang="en-US" dirty="0" smtClean="0"/>
              <a:t>Can create multiple stashes</a:t>
            </a:r>
          </a:p>
          <a:p>
            <a:r>
              <a:rPr lang="en-US" dirty="0" smtClean="0"/>
              <a:t>Can also convert a stash into a branch</a:t>
            </a:r>
          </a:p>
        </p:txBody>
      </p:sp>
    </p:spTree>
    <p:extLst>
      <p:ext uri="{BB962C8B-B14F-4D97-AF65-F5344CB8AC3E}">
        <p14:creationId xmlns:p14="http://schemas.microsoft.com/office/powerpoint/2010/main" val="2582378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stash: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r>
              <a:rPr lang="en-US" dirty="0" smtClean="0"/>
              <a:t>See my stashes: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stash list</a:t>
            </a:r>
          </a:p>
          <a:p>
            <a:r>
              <a:rPr lang="en-US" dirty="0" smtClean="0"/>
              <a:t>Get code out of a stash and reapply it to your local code: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stash apply [stash ID]</a:t>
            </a:r>
          </a:p>
          <a:p>
            <a:r>
              <a:rPr lang="en-US" dirty="0" smtClean="0"/>
              <a:t>Convert a stash into a branch: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stash branch &lt;new branch name&gt;</a:t>
            </a:r>
          </a:p>
          <a:p>
            <a:pPr lvl="1"/>
            <a:endParaRPr lang="en-US" dirty="0"/>
          </a:p>
          <a:p>
            <a:pPr marL="0" indent="0" algn="r">
              <a:buNone/>
            </a:pPr>
            <a:r>
              <a:rPr lang="en-US" b="1" i="1" dirty="0" smtClean="0"/>
              <a:t>Hands-on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9832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What’s the big deal?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Git really that different from what I’m used to in TFS?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343400"/>
          </a:xfrm>
        </p:spPr>
        <p:txBody>
          <a:bodyPr/>
          <a:lstStyle/>
          <a:p>
            <a:r>
              <a:rPr lang="en-US" dirty="0" smtClean="0"/>
              <a:t>See all the files being tracked in my repo: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-tree --full-tree -r HEAD</a:t>
            </a:r>
          </a:p>
          <a:p>
            <a:r>
              <a:rPr lang="en-US" dirty="0"/>
              <a:t>Get an earlier version of a file: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diff &lt;sha-1 of earlier version commit&gt; &lt;file&gt;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reset &lt;sha-1 of earlier version commit&gt; &lt;file&gt;</a:t>
            </a:r>
          </a:p>
          <a:p>
            <a:r>
              <a:rPr lang="en-US" dirty="0" smtClean="0"/>
              <a:t>See the details of the most recent commit: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show</a:t>
            </a:r>
          </a:p>
          <a:p>
            <a:r>
              <a:rPr lang="en-US" dirty="0" smtClean="0"/>
              <a:t>See the details of any specific commit: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show &lt;sha-1 of commit&gt;</a:t>
            </a:r>
          </a:p>
        </p:txBody>
      </p:sp>
    </p:spTree>
    <p:extLst>
      <p:ext uri="{BB962C8B-B14F-4D97-AF65-F5344CB8AC3E}">
        <p14:creationId xmlns:p14="http://schemas.microsoft.com/office/powerpoint/2010/main" val="1415674131"/>
      </p:ext>
    </p:extLst>
  </p:cSld>
  <p:clrMapOvr>
    <a:masterClrMapping/>
  </p:clrMapOvr>
</p:sld>
</file>

<file path=ppt/theme/theme1.xml><?xml version="1.0" encoding="utf-8"?>
<a:theme xmlns:a="http://schemas.openxmlformats.org/drawingml/2006/main" name="Development Process">
  <a:themeElements>
    <a:clrScheme name="Core Palette">
      <a:dk1>
        <a:srgbClr val="000000"/>
      </a:dk1>
      <a:lt1>
        <a:srgbClr val="FFFFFF"/>
      </a:lt1>
      <a:dk2>
        <a:srgbClr val="008469"/>
      </a:dk2>
      <a:lt2>
        <a:srgbClr val="CDE6A0"/>
      </a:lt2>
      <a:accent1>
        <a:srgbClr val="4D4F53"/>
      </a:accent1>
      <a:accent2>
        <a:srgbClr val="008469"/>
      </a:accent2>
      <a:accent3>
        <a:srgbClr val="CDE6A0"/>
      </a:accent3>
      <a:accent4>
        <a:srgbClr val="4D4F53"/>
      </a:accent4>
      <a:accent5>
        <a:srgbClr val="008469"/>
      </a:accent5>
      <a:accent6>
        <a:srgbClr val="CDE6A0"/>
      </a:accent6>
      <a:hlink>
        <a:srgbClr val="E98300"/>
      </a:hlink>
      <a:folHlink>
        <a:srgbClr val="E98300"/>
      </a:folHlink>
    </a:clrScheme>
    <a:fontScheme name="ES_Abra_PPTtemplate">
      <a:majorFont>
        <a:latin typeface="Arial"/>
        <a:ea typeface=""/>
        <a:cs typeface="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ES_Abra_PPTtemplate 1">
        <a:dk1>
          <a:srgbClr val="000000"/>
        </a:dk1>
        <a:lt1>
          <a:srgbClr val="FFFFFF"/>
        </a:lt1>
        <a:dk2>
          <a:srgbClr val="008469"/>
        </a:dk2>
        <a:lt2>
          <a:srgbClr val="4D4F53"/>
        </a:lt2>
        <a:accent1>
          <a:srgbClr val="024731"/>
        </a:accent1>
        <a:accent2>
          <a:srgbClr val="A8B400"/>
        </a:accent2>
        <a:accent3>
          <a:srgbClr val="FFFFFF"/>
        </a:accent3>
        <a:accent4>
          <a:srgbClr val="000000"/>
        </a:accent4>
        <a:accent5>
          <a:srgbClr val="AAB1AD"/>
        </a:accent5>
        <a:accent6>
          <a:srgbClr val="98A300"/>
        </a:accent6>
        <a:hlink>
          <a:srgbClr val="69923A"/>
        </a:hlink>
        <a:folHlink>
          <a:srgbClr val="CDE6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Development Process</Template>
  <TotalTime>1195</TotalTime>
  <Words>4768</Words>
  <Application>Microsoft Office PowerPoint</Application>
  <PresentationFormat>On-screen Show (4:3)</PresentationFormat>
  <Paragraphs>724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ＭＳ Ｐゴシック</vt:lpstr>
      <vt:lpstr>Arial</vt:lpstr>
      <vt:lpstr>Courier New</vt:lpstr>
      <vt:lpstr>Tahoma</vt:lpstr>
      <vt:lpstr>Wingdings</vt:lpstr>
      <vt:lpstr>Development Process</vt:lpstr>
      <vt:lpstr>Using Git and Github</vt:lpstr>
      <vt:lpstr>What We’re Doing</vt:lpstr>
      <vt:lpstr>Why?</vt:lpstr>
      <vt:lpstr>Why?</vt:lpstr>
      <vt:lpstr>First things first…</vt:lpstr>
      <vt:lpstr>Centralized vs. Distributed</vt:lpstr>
      <vt:lpstr>Centralized vs. Distributed</vt:lpstr>
      <vt:lpstr>Git vs. Github</vt:lpstr>
      <vt:lpstr>What’s the big deal?</vt:lpstr>
      <vt:lpstr>What’s the big deal?</vt:lpstr>
      <vt:lpstr>What’s the big deal?</vt:lpstr>
      <vt:lpstr>What’s so different about it?</vt:lpstr>
      <vt:lpstr>Diagram of Git</vt:lpstr>
      <vt:lpstr>Basic Git Workflow</vt:lpstr>
      <vt:lpstr>Remember…</vt:lpstr>
      <vt:lpstr>Git File States</vt:lpstr>
      <vt:lpstr>Untracked Files</vt:lpstr>
      <vt:lpstr>Tracked Files</vt:lpstr>
      <vt:lpstr>Modified Files</vt:lpstr>
      <vt:lpstr>Staged Files</vt:lpstr>
      <vt:lpstr>Committed Files</vt:lpstr>
      <vt:lpstr>Getting Set Up with Git</vt:lpstr>
      <vt:lpstr>Git Shell</vt:lpstr>
      <vt:lpstr>Creating Your First Repo</vt:lpstr>
      <vt:lpstr>Configuring Git</vt:lpstr>
      <vt:lpstr>Configuring Git - optional</vt:lpstr>
      <vt:lpstr>Getting a Repo from a Remote</vt:lpstr>
      <vt:lpstr>Clone the Example Project</vt:lpstr>
      <vt:lpstr>Code Tour</vt:lpstr>
      <vt:lpstr>Ignoring Files</vt:lpstr>
      <vt:lpstr>Making your first edit</vt:lpstr>
      <vt:lpstr>Making your first edit</vt:lpstr>
      <vt:lpstr>Making your first edit</vt:lpstr>
      <vt:lpstr>Git Commands You’ll Love</vt:lpstr>
      <vt:lpstr>Git Commands You’ll Love</vt:lpstr>
      <vt:lpstr>Creating a new file to add</vt:lpstr>
      <vt:lpstr>Stage modified files</vt:lpstr>
      <vt:lpstr>Your first Commit</vt:lpstr>
      <vt:lpstr>Post-commit</vt:lpstr>
      <vt:lpstr>The Git Log Output</vt:lpstr>
      <vt:lpstr>Snapshot-oriented</vt:lpstr>
      <vt:lpstr>Activity in a single file</vt:lpstr>
      <vt:lpstr>File in two states</vt:lpstr>
      <vt:lpstr>File in two states</vt:lpstr>
      <vt:lpstr>What will I be committing?</vt:lpstr>
      <vt:lpstr>Un-staging</vt:lpstr>
      <vt:lpstr>In a hurry?</vt:lpstr>
      <vt:lpstr>Deleting files</vt:lpstr>
      <vt:lpstr>More about git log</vt:lpstr>
      <vt:lpstr>The Git Shell Prompt</vt:lpstr>
      <vt:lpstr>The Git Shell Prompt</vt:lpstr>
      <vt:lpstr>Git Shell Prompt</vt:lpstr>
      <vt:lpstr>Gitting help </vt:lpstr>
      <vt:lpstr>Git’s visual commit tool</vt:lpstr>
      <vt:lpstr>Changing your last commit</vt:lpstr>
      <vt:lpstr>Discarding local changes</vt:lpstr>
      <vt:lpstr>Remote Repos</vt:lpstr>
      <vt:lpstr>Remote Repos</vt:lpstr>
      <vt:lpstr>Remote Repos</vt:lpstr>
      <vt:lpstr>Adding Remotes</vt:lpstr>
      <vt:lpstr>Naming your remote</vt:lpstr>
      <vt:lpstr>Updating your local repo</vt:lpstr>
      <vt:lpstr>Updating the remote repo</vt:lpstr>
      <vt:lpstr>When Pushing doesn’t work</vt:lpstr>
      <vt:lpstr>Updating your local repo</vt:lpstr>
      <vt:lpstr>Tags</vt:lpstr>
      <vt:lpstr>Tags</vt:lpstr>
      <vt:lpstr>Branching with Git</vt:lpstr>
      <vt:lpstr>Branching with Git</vt:lpstr>
      <vt:lpstr>Branching basics</vt:lpstr>
      <vt:lpstr>Branching example</vt:lpstr>
      <vt:lpstr>Branching example</vt:lpstr>
      <vt:lpstr>Branching example</vt:lpstr>
      <vt:lpstr>Branching example</vt:lpstr>
      <vt:lpstr>Branching example</vt:lpstr>
      <vt:lpstr>Branching example</vt:lpstr>
      <vt:lpstr>Branching example</vt:lpstr>
      <vt:lpstr>Branching example</vt:lpstr>
      <vt:lpstr>Branching example</vt:lpstr>
      <vt:lpstr>Branching example</vt:lpstr>
      <vt:lpstr>Branching Commands</vt:lpstr>
      <vt:lpstr>Branching Commands</vt:lpstr>
      <vt:lpstr>Merging</vt:lpstr>
      <vt:lpstr>Merge Conflicts</vt:lpstr>
      <vt:lpstr>Branching and Merging</vt:lpstr>
      <vt:lpstr>Github</vt:lpstr>
      <vt:lpstr>Rebasing</vt:lpstr>
      <vt:lpstr>Stashing</vt:lpstr>
      <vt:lpstr>Stashing</vt:lpstr>
      <vt:lpstr>Useful Commands</vt:lpstr>
    </vt:vector>
  </TitlesOfParts>
  <Company>Sage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</dc:title>
  <dc:creator>Sage</dc:creator>
  <cp:lastModifiedBy>Sekharvarma Saripella.R</cp:lastModifiedBy>
  <cp:revision>189</cp:revision>
  <cp:lastPrinted>2010-08-06T22:49:28Z</cp:lastPrinted>
  <dcterms:created xsi:type="dcterms:W3CDTF">2013-03-29T15:49:38Z</dcterms:created>
  <dcterms:modified xsi:type="dcterms:W3CDTF">2013-11-26T05:35:29Z</dcterms:modified>
</cp:coreProperties>
</file>