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683C2330-6FAF-4956-B21F-66F02E69C8D2}"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D3A51732-72EA-4865-AB58-5BDFB98F2918}"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E003BCBF-427A-4633-BDF5-EDCE9EDD3640}"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D2748146-C3D1-48A2-BD47-21AFBF0D9808}"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B303EA8B-B320-4A2A-8FEC-155F6929C148}"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76D6D2B6-116F-4E1E-B03D-4A742399F051}"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64BC7A13-55F2-46BA-BD08-5D0C9E678FB6}"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0C273B65-C0DD-42E0-AA83-DCFE4FA7E3A8}"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744480"/>
            <a:ext cx="8520120" cy="95148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C82DFE61-5595-4E63-88F8-7BB30EC776C3}"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B0E7B8AE-562C-4578-B6F1-343432BE0AD1}"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E783ACB5-9012-4945-B992-E0DA64ECD0DA}"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75778A02-AA0B-48E9-88D5-4503BFD59ED7}"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r>
              <a:rPr b="0" lang="en-US" sz="5200" spc="-1" strike="noStrike">
                <a:solidFill>
                  <a:srgbClr val="000000"/>
                </a:solidFill>
                <a:latin typeface="Arial"/>
              </a:rPr>
              <a:t>C</a:t>
            </a:r>
            <a:r>
              <a:rPr b="0" lang="en-US" sz="5200" spc="-1" strike="noStrike">
                <a:solidFill>
                  <a:srgbClr val="000000"/>
                </a:solidFill>
                <a:latin typeface="Arial"/>
              </a:rPr>
              <a:t>li</a:t>
            </a:r>
            <a:r>
              <a:rPr b="0" lang="en-US" sz="5200" spc="-1" strike="noStrike">
                <a:solidFill>
                  <a:srgbClr val="000000"/>
                </a:solidFill>
                <a:latin typeface="Arial"/>
              </a:rPr>
              <a:t>c</a:t>
            </a:r>
            <a:r>
              <a:rPr b="0" lang="en-US" sz="5200" spc="-1" strike="noStrike">
                <a:solidFill>
                  <a:srgbClr val="000000"/>
                </a:solidFill>
                <a:latin typeface="Arial"/>
              </a:rPr>
              <a:t>k </a:t>
            </a:r>
            <a:r>
              <a:rPr b="0" lang="en-US" sz="5200" spc="-1" strike="noStrike">
                <a:solidFill>
                  <a:srgbClr val="000000"/>
                </a:solidFill>
                <a:latin typeface="Arial"/>
              </a:rPr>
              <a:t>t</a:t>
            </a:r>
            <a:r>
              <a:rPr b="0" lang="en-US" sz="5200" spc="-1" strike="noStrike">
                <a:solidFill>
                  <a:srgbClr val="000000"/>
                </a:solidFill>
                <a:latin typeface="Arial"/>
              </a:rPr>
              <a:t>o </a:t>
            </a:r>
            <a:r>
              <a:rPr b="0" lang="en-US" sz="5200" spc="-1" strike="noStrike">
                <a:solidFill>
                  <a:srgbClr val="000000"/>
                </a:solidFill>
                <a:latin typeface="Arial"/>
              </a:rPr>
              <a:t>e</a:t>
            </a:r>
            <a:r>
              <a:rPr b="0" lang="en-US" sz="5200" spc="-1" strike="noStrike">
                <a:solidFill>
                  <a:srgbClr val="000000"/>
                </a:solidFill>
                <a:latin typeface="Arial"/>
              </a:rPr>
              <a:t>d</a:t>
            </a:r>
            <a:r>
              <a:rPr b="0" lang="en-US" sz="5200" spc="-1" strike="noStrike">
                <a:solidFill>
                  <a:srgbClr val="000000"/>
                </a:solidFill>
                <a:latin typeface="Arial"/>
              </a:rPr>
              <a:t>it </a:t>
            </a:r>
            <a:r>
              <a:rPr b="0" lang="en-US" sz="5200" spc="-1" strike="noStrike">
                <a:solidFill>
                  <a:srgbClr val="000000"/>
                </a:solidFill>
                <a:latin typeface="Arial"/>
              </a:rPr>
              <a:t>t</a:t>
            </a:r>
            <a:r>
              <a:rPr b="0" lang="en-US" sz="5200" spc="-1" strike="noStrike">
                <a:solidFill>
                  <a:srgbClr val="000000"/>
                </a:solidFill>
                <a:latin typeface="Arial"/>
              </a:rPr>
              <a:t>h</a:t>
            </a:r>
            <a:r>
              <a:rPr b="0" lang="en-US" sz="5200" spc="-1" strike="noStrike">
                <a:solidFill>
                  <a:srgbClr val="000000"/>
                </a:solidFill>
                <a:latin typeface="Arial"/>
              </a:rPr>
              <a:t>e </a:t>
            </a:r>
            <a:r>
              <a:rPr b="0" lang="en-US" sz="5200" spc="-1" strike="noStrike">
                <a:solidFill>
                  <a:srgbClr val="000000"/>
                </a:solidFill>
                <a:latin typeface="Arial"/>
              </a:rPr>
              <a:t>ti</a:t>
            </a:r>
            <a:r>
              <a:rPr b="0" lang="en-US" sz="5200" spc="-1" strike="noStrike">
                <a:solidFill>
                  <a:srgbClr val="000000"/>
                </a:solidFill>
                <a:latin typeface="Arial"/>
              </a:rPr>
              <a:t>tl</a:t>
            </a:r>
            <a:r>
              <a:rPr b="0" lang="en-US" sz="5200" spc="-1" strike="noStrike">
                <a:solidFill>
                  <a:srgbClr val="000000"/>
                </a:solidFill>
                <a:latin typeface="Arial"/>
              </a:rPr>
              <a:t>e </a:t>
            </a:r>
            <a:r>
              <a:rPr b="0" lang="en-US" sz="5200" spc="-1" strike="noStrike">
                <a:solidFill>
                  <a:srgbClr val="000000"/>
                </a:solidFill>
                <a:latin typeface="Arial"/>
              </a:rPr>
              <a:t>t</a:t>
            </a:r>
            <a:r>
              <a:rPr b="0" lang="en-US" sz="5200" spc="-1" strike="noStrike">
                <a:solidFill>
                  <a:srgbClr val="000000"/>
                </a:solidFill>
                <a:latin typeface="Arial"/>
              </a:rPr>
              <a:t>e</a:t>
            </a:r>
            <a:r>
              <a:rPr b="0" lang="en-US" sz="5200" spc="-1" strike="noStrike">
                <a:solidFill>
                  <a:srgbClr val="000000"/>
                </a:solidFill>
                <a:latin typeface="Arial"/>
              </a:rPr>
              <a:t>x</a:t>
            </a:r>
            <a:r>
              <a:rPr b="0" lang="en-US" sz="5200" spc="-1" strike="noStrike">
                <a:solidFill>
                  <a:srgbClr val="000000"/>
                </a:solidFill>
                <a:latin typeface="Arial"/>
              </a:rPr>
              <a:t>t </a:t>
            </a:r>
            <a:r>
              <a:rPr b="0" lang="en-US" sz="5200" spc="-1" strike="noStrike">
                <a:solidFill>
                  <a:srgbClr val="000000"/>
                </a:solidFill>
                <a:latin typeface="Arial"/>
              </a:rPr>
              <a:t>f</a:t>
            </a:r>
            <a:r>
              <a:rPr b="0" lang="en-US" sz="5200" spc="-1" strike="noStrike">
                <a:solidFill>
                  <a:srgbClr val="000000"/>
                </a:solidFill>
                <a:latin typeface="Arial"/>
              </a:rPr>
              <a:t>o</a:t>
            </a:r>
            <a:r>
              <a:rPr b="0" lang="en-US" sz="5200" spc="-1" strike="noStrike">
                <a:solidFill>
                  <a:srgbClr val="000000"/>
                </a:solidFill>
                <a:latin typeface="Arial"/>
              </a:rPr>
              <a:t>r</a:t>
            </a:r>
            <a:r>
              <a:rPr b="0" lang="en-US" sz="5200" spc="-1" strike="noStrike">
                <a:solidFill>
                  <a:srgbClr val="000000"/>
                </a:solidFill>
                <a:latin typeface="Arial"/>
              </a:rPr>
              <a:t>m</a:t>
            </a:r>
            <a:r>
              <a:rPr b="0" lang="en-US" sz="5200" spc="-1" strike="noStrike">
                <a:solidFill>
                  <a:srgbClr val="000000"/>
                </a:solidFill>
                <a:latin typeface="Arial"/>
              </a:rPr>
              <a:t>a</a:t>
            </a:r>
            <a:r>
              <a:rPr b="0" lang="en-US" sz="5200" spc="-1" strike="noStrike">
                <a:solidFill>
                  <a:srgbClr val="000000"/>
                </a:solidFill>
                <a:latin typeface="Arial"/>
              </a:rPr>
              <a:t>t</a:t>
            </a:r>
            <a:endParaRPr b="0" lang="en-US" sz="52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595959"/>
                </a:solidFill>
                <a:latin typeface="Arial"/>
                <a:ea typeface="Arial"/>
              </a:defRPr>
            </a:lvl1pPr>
          </a:lstStyle>
          <a:p>
            <a:pPr algn="r">
              <a:lnSpc>
                <a:spcPct val="100000"/>
              </a:lnSpc>
              <a:buNone/>
              <a:tabLst>
                <a:tab algn="l" pos="0"/>
              </a:tabLst>
            </a:pPr>
            <a:fld id="{73650086-E473-45C6-BF61-636FB73020C4}" type="slidenum">
              <a:rPr b="0" lang="en"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https://github.com/GuangchuangYu/hexSticker?tab=readme-ov-file" TargetMode="Externa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Rounded Rectangle 2"/>
          <p:cNvSpPr/>
          <p:nvPr/>
        </p:nvSpPr>
        <p:spPr>
          <a:xfrm>
            <a:off x="8282160" y="73440"/>
            <a:ext cx="802440" cy="365400"/>
          </a:xfrm>
          <a:prstGeom prst="roundRect">
            <a:avLst>
              <a:gd name="adj" fmla="val 16667"/>
            </a:avLst>
          </a:prstGeom>
          <a:gradFill rotWithShape="0">
            <a:gsLst>
              <a:gs pos="0">
                <a:srgbClr val="e0c2cd"/>
              </a:gs>
              <a:gs pos="100000">
                <a:srgbClr val="ffffff"/>
              </a:gs>
            </a:gsLst>
            <a:lin ang="3600000"/>
          </a:gradFill>
          <a:ln w="9525">
            <a:solidFill>
              <a:srgbClr val="000000"/>
            </a:solidFill>
            <a:round/>
          </a:ln>
        </p:spPr>
        <p:style>
          <a:lnRef idx="2">
            <a:schemeClr val="accent1">
              <a:shade val="50000"/>
            </a:schemeClr>
          </a:lnRef>
          <a:fillRef idx="1">
            <a:schemeClr val="accent1"/>
          </a:fillRef>
          <a:effectRef idx="0">
            <a:schemeClr val="accent1"/>
          </a:effectRef>
          <a:fontRef idx="minor"/>
        </p:style>
      </p:sp>
      <p:sp>
        <p:nvSpPr>
          <p:cNvPr id="40" name=""/>
          <p:cNvSpPr/>
          <p:nvPr/>
        </p:nvSpPr>
        <p:spPr>
          <a:xfrm>
            <a:off x="5652000" y="1276560"/>
            <a:ext cx="3429000" cy="3867120"/>
          </a:xfrm>
          <a:custGeom>
            <a:avLst/>
            <a:gdLst/>
            <a:ahLst/>
            <a:rect l="l" t="t" r="r" b="b"/>
            <a:pathLst>
              <a:path w="21600" h="24360">
                <a:moveTo>
                  <a:pt x="3600" y="0"/>
                </a:moveTo>
                <a:arcTo wR="3600" hR="3600" stAng="16200000" swAng="-5400000"/>
                <a:lnTo>
                  <a:pt x="0" y="20760"/>
                </a:lnTo>
                <a:arcTo wR="3600" hR="840" stAng="10800000" swAng="-5400000"/>
                <a:lnTo>
                  <a:pt x="18000" y="21600"/>
                </a:lnTo>
                <a:arcTo wR="3600" hR="840" stAng="5400000" swAng="-5400000"/>
                <a:lnTo>
                  <a:pt x="21600" y="3600"/>
                </a:lnTo>
                <a:arcTo wR="3600" hR="3600" stAng="0" swAng="-5400000"/>
                <a:close/>
              </a:path>
            </a:pathLst>
          </a:custGeom>
          <a:gradFill rotWithShape="0">
            <a:gsLst>
              <a:gs pos="0">
                <a:srgbClr val="ffffff"/>
              </a:gs>
              <a:gs pos="100000">
                <a:srgbClr val="afd095"/>
              </a:gs>
            </a:gsLst>
            <a:lin ang="5400000"/>
          </a:gradFill>
          <a:ln w="0">
            <a:solidFill>
              <a:srgbClr val="000000"/>
            </a:solidFill>
          </a:ln>
        </p:spPr>
        <p:style>
          <a:lnRef idx="0"/>
          <a:fillRef idx="0"/>
          <a:effectRef idx="0"/>
          <a:fontRef idx="minor"/>
        </p:style>
      </p:sp>
      <p:sp>
        <p:nvSpPr>
          <p:cNvPr id="41" name=""/>
          <p:cNvSpPr/>
          <p:nvPr/>
        </p:nvSpPr>
        <p:spPr>
          <a:xfrm>
            <a:off x="109440" y="1600200"/>
            <a:ext cx="3319560" cy="3429000"/>
          </a:xfrm>
          <a:custGeom>
            <a:avLst/>
            <a:gdLst/>
            <a:ahLst/>
            <a:rect l="l" t="t" r="r" b="b"/>
            <a:pathLst>
              <a:path w="21600" h="22312">
                <a:moveTo>
                  <a:pt x="3600" y="0"/>
                </a:moveTo>
                <a:arcTo wR="3600" hR="3600" stAng="16200000" swAng="-5400000"/>
                <a:lnTo>
                  <a:pt x="0" y="18712"/>
                </a:lnTo>
                <a:arcTo wR="3600" hR="2888" stAng="10800000" swAng="-5400000"/>
                <a:lnTo>
                  <a:pt x="18000" y="21600"/>
                </a:lnTo>
                <a:arcTo wR="3600" hR="2888" stAng="5400000" swAng="-5400000"/>
                <a:lnTo>
                  <a:pt x="21600" y="3600"/>
                </a:lnTo>
                <a:arcTo wR="3600" hR="3600" stAng="0" swAng="-5400000"/>
                <a:close/>
              </a:path>
            </a:pathLst>
          </a:custGeom>
          <a:gradFill rotWithShape="0">
            <a:gsLst>
              <a:gs pos="0">
                <a:srgbClr val="ffffff"/>
              </a:gs>
              <a:gs pos="100000">
                <a:srgbClr val="d4ea6b"/>
              </a:gs>
            </a:gsLst>
            <a:lin ang="5400000"/>
          </a:gradFill>
          <a:ln w="0">
            <a:solidFill>
              <a:srgbClr val="000000"/>
            </a:solidFill>
          </a:ln>
        </p:spPr>
        <p:style>
          <a:lnRef idx="0"/>
          <a:fillRef idx="0"/>
          <a:effectRef idx="0"/>
          <a:fontRef idx="minor"/>
        </p:style>
      </p:sp>
      <p:sp>
        <p:nvSpPr>
          <p:cNvPr id="42" name="Google Shape;54;p13"/>
          <p:cNvSpPr/>
          <p:nvPr/>
        </p:nvSpPr>
        <p:spPr>
          <a:xfrm>
            <a:off x="51120" y="64080"/>
            <a:ext cx="6239880" cy="365400"/>
          </a:xfrm>
          <a:prstGeom prst="roundRect">
            <a:avLst>
              <a:gd name="adj" fmla="val 16667"/>
            </a:avLst>
          </a:prstGeom>
          <a:gradFill rotWithShape="0">
            <a:gsLst>
              <a:gs pos="0">
                <a:srgbClr val="ec9ba4"/>
              </a:gs>
              <a:gs pos="100000">
                <a:srgbClr val="ffffff"/>
              </a:gs>
            </a:gsLst>
            <a:lin ang="5400000"/>
          </a:gradFill>
          <a:ln cap="rnd" w="0">
            <a:solidFill>
              <a:srgbClr val="000000"/>
            </a:solidFill>
          </a:ln>
        </p:spPr>
        <p:style>
          <a:lnRef idx="0"/>
          <a:fillRef idx="0"/>
          <a:effectRef idx="0"/>
          <a:fontRef idx="minor"/>
        </p:style>
        <p:txBody>
          <a:bodyPr tIns="228600" bIns="182880" anchor="ctr">
            <a:noAutofit/>
          </a:bodyPr>
          <a:p>
            <a:pPr algn="ctr">
              <a:lnSpc>
                <a:spcPct val="100000"/>
              </a:lnSpc>
              <a:spcAft>
                <a:spcPts val="400"/>
              </a:spcAft>
              <a:buNone/>
            </a:pPr>
            <a:r>
              <a:rPr b="1" lang="en-US" sz="1100" spc="-1" strike="noStrike">
                <a:solidFill>
                  <a:srgbClr val="000000"/>
                </a:solidFill>
                <a:latin typeface="Arial"/>
                <a:ea typeface="Arial"/>
              </a:rPr>
              <a:t>Empirical seed transfer zones require conventions for data sharing to increase their utility</a:t>
            </a:r>
            <a:endParaRPr b="0" lang="en-US" sz="1100" spc="-1" strike="noStrike">
              <a:latin typeface="Arial"/>
            </a:endParaRPr>
          </a:p>
        </p:txBody>
      </p:sp>
      <p:sp>
        <p:nvSpPr>
          <p:cNvPr id="43" name="Google Shape;55;p13"/>
          <p:cNvSpPr/>
          <p:nvPr/>
        </p:nvSpPr>
        <p:spPr>
          <a:xfrm rot="21589200">
            <a:off x="55440" y="549360"/>
            <a:ext cx="3471480" cy="1045080"/>
          </a:xfrm>
          <a:prstGeom prst="roundRect">
            <a:avLst>
              <a:gd name="adj" fmla="val 17258"/>
            </a:avLst>
          </a:prstGeom>
          <a:gradFill rotWithShape="0">
            <a:gsLst>
              <a:gs pos="0">
                <a:srgbClr val="ffffff"/>
              </a:gs>
              <a:gs pos="100000">
                <a:srgbClr val="ffd7d7"/>
              </a:gs>
            </a:gsLst>
            <a:lin ang="10800000"/>
          </a:gradFill>
          <a:ln cap="rnd" w="0">
            <a:solidFill>
              <a:srgbClr val="000000"/>
            </a:solidFill>
          </a:ln>
        </p:spPr>
        <p:style>
          <a:lnRef idx="0"/>
          <a:fillRef idx="0"/>
          <a:effectRef idx="0"/>
          <a:fontRef idx="minor"/>
        </p:style>
        <p:txBody>
          <a:bodyPr tIns="91440" bIns="91440" anchor="t">
            <a:noAutofit/>
          </a:bodyPr>
          <a:p>
            <a:pPr>
              <a:lnSpc>
                <a:spcPct val="100000"/>
              </a:lnSpc>
              <a:buNone/>
            </a:pPr>
            <a:r>
              <a:rPr b="1" lang="en-US" sz="700" spc="-1" strike="noStrike">
                <a:solidFill>
                  <a:srgbClr val="000000"/>
                </a:solidFill>
                <a:latin typeface="Arial"/>
                <a:ea typeface="Calibri"/>
              </a:rPr>
              <a:t>BACKGROUND</a:t>
            </a:r>
            <a:r>
              <a:rPr b="0" lang="en-US" sz="700" spc="-1" strike="noStrike">
                <a:solidFill>
                  <a:srgbClr val="000000"/>
                </a:solidFill>
                <a:latin typeface="Arial"/>
                <a:ea typeface="Calibri"/>
              </a:rPr>
              <a:t> To increase the availability of locally adapted germplasm, empirical Seed Transfer Zones (eSTZs) are being used to guide restoration and agricultural admixture decisions. eSTZs are based on common garden, genetic, or climate similarity data, and require considerable effort to develop. Despite the rigor with which these studies are conducted, inconsistencies exist in data products derived from them which can hinder their utility and adoption. Here we showcase the inconsistencies in eSTZ data products, offer suggestions for standardization, and report on an R package to implement these suggestions.</a:t>
            </a:r>
            <a:endParaRPr b="0" lang="en-US" sz="700" spc="-1" strike="noStrike">
              <a:latin typeface="Arial"/>
            </a:endParaRPr>
          </a:p>
          <a:p>
            <a:pPr>
              <a:lnSpc>
                <a:spcPct val="100000"/>
              </a:lnSpc>
              <a:buNone/>
              <a:tabLst>
                <a:tab algn="l" pos="0"/>
              </a:tabLst>
            </a:pPr>
            <a:endParaRPr b="0" lang="en-US" sz="1000" spc="-1" strike="noStrike">
              <a:latin typeface="Arial"/>
            </a:endParaRPr>
          </a:p>
        </p:txBody>
      </p:sp>
      <p:sp>
        <p:nvSpPr>
          <p:cNvPr id="44" name="Google Shape;56;p13"/>
          <p:cNvSpPr/>
          <p:nvPr/>
        </p:nvSpPr>
        <p:spPr>
          <a:xfrm>
            <a:off x="3657600" y="518760"/>
            <a:ext cx="1920600" cy="1310040"/>
          </a:xfrm>
          <a:prstGeom prst="roundRect">
            <a:avLst>
              <a:gd name="adj" fmla="val 16667"/>
            </a:avLst>
          </a:prstGeom>
          <a:gradFill rotWithShape="0">
            <a:gsLst>
              <a:gs pos="0">
                <a:srgbClr val="ffd7d7"/>
              </a:gs>
              <a:gs pos="100000">
                <a:srgbClr val="ffffff"/>
              </a:gs>
            </a:gsLst>
            <a:lin ang="5400000"/>
          </a:gradFill>
          <a:ln cap="rnd" w="0">
            <a:solidFill>
              <a:srgbClr val="000000"/>
            </a:solidFill>
          </a:ln>
        </p:spPr>
        <p:style>
          <a:lnRef idx="0"/>
          <a:fillRef idx="0"/>
          <a:effectRef idx="0"/>
          <a:fontRef idx="minor"/>
        </p:style>
        <p:txBody>
          <a:bodyPr tIns="91440" bIns="91440" anchor="t">
            <a:noAutofit/>
          </a:bodyPr>
          <a:p>
            <a:pPr>
              <a:lnSpc>
                <a:spcPct val="100000"/>
              </a:lnSpc>
              <a:buNone/>
            </a:pPr>
            <a:endParaRPr b="0" lang="en-US" sz="600" spc="-1" strike="noStrike">
              <a:latin typeface="Arial"/>
            </a:endParaRPr>
          </a:p>
          <a:p>
            <a:pPr>
              <a:lnSpc>
                <a:spcPct val="100000"/>
              </a:lnSpc>
              <a:buNone/>
            </a:pPr>
            <a:r>
              <a:rPr b="0" lang="en" sz="600" spc="-1" strike="noStrike">
                <a:solidFill>
                  <a:srgbClr val="000000"/>
                </a:solidFill>
                <a:latin typeface="Arial"/>
                <a:ea typeface="Arial"/>
              </a:rPr>
              <a:t>Develop 1) file, 2) and field naming standards, 3) cartographic, and 4) directory order conventions to increase consistency between eSTZs</a:t>
            </a:r>
            <a:endParaRPr b="0" lang="en-US" sz="600" spc="-1" strike="noStrike">
              <a:latin typeface="Arial"/>
            </a:endParaRPr>
          </a:p>
          <a:p>
            <a:pPr>
              <a:lnSpc>
                <a:spcPct val="100000"/>
              </a:lnSpc>
              <a:buNone/>
            </a:pPr>
            <a:endParaRPr b="0" lang="en-US" sz="500" spc="-1" strike="noStrike">
              <a:latin typeface="Arial"/>
            </a:endParaRPr>
          </a:p>
          <a:p>
            <a:pPr>
              <a:lnSpc>
                <a:spcPct val="100000"/>
              </a:lnSpc>
              <a:buNone/>
            </a:pPr>
            <a:r>
              <a:rPr b="0" lang="en" sz="600" spc="-1" strike="noStrike">
                <a:solidFill>
                  <a:srgbClr val="000000"/>
                </a:solidFill>
                <a:latin typeface="Arial"/>
                <a:ea typeface="Arial"/>
              </a:rPr>
              <a:t>5) Implement suggestions in an R package ‘eSTZwritR’ to aid adherence and allow for rapid uptake of conventions</a:t>
            </a:r>
            <a:endParaRPr b="0" lang="en-US" sz="600" spc="-1" strike="noStrike">
              <a:latin typeface="Arial"/>
            </a:endParaRPr>
          </a:p>
          <a:p>
            <a:pPr>
              <a:lnSpc>
                <a:spcPct val="100000"/>
              </a:lnSpc>
              <a:buNone/>
            </a:pPr>
            <a:endParaRPr b="0" lang="en-US" sz="500" spc="-1" strike="noStrike">
              <a:latin typeface="Arial"/>
            </a:endParaRPr>
          </a:p>
          <a:p>
            <a:pPr>
              <a:lnSpc>
                <a:spcPct val="100000"/>
              </a:lnSpc>
              <a:buNone/>
            </a:pPr>
            <a:r>
              <a:rPr b="0" lang="en-US" sz="600" spc="-1" strike="noStrike">
                <a:solidFill>
                  <a:srgbClr val="000000"/>
                </a:solidFill>
                <a:latin typeface="Arial"/>
                <a:ea typeface="Arial"/>
              </a:rPr>
              <a:t>Incorporate estimates of uncertainty for spatial eSTZ data to support material selection from non-target seed zones</a:t>
            </a:r>
            <a:endParaRPr b="0" lang="en-US" sz="600" spc="-1" strike="noStrike">
              <a:latin typeface="Arial"/>
            </a:endParaRPr>
          </a:p>
        </p:txBody>
      </p:sp>
      <p:sp>
        <p:nvSpPr>
          <p:cNvPr id="45" name="TextBox 6"/>
          <p:cNvSpPr/>
          <p:nvPr/>
        </p:nvSpPr>
        <p:spPr>
          <a:xfrm>
            <a:off x="5715000" y="559080"/>
            <a:ext cx="3366000" cy="637920"/>
          </a:xfrm>
          <a:prstGeom prst="roundRect">
            <a:avLst>
              <a:gd name="adj" fmla="val 16667"/>
            </a:avLst>
          </a:prstGeom>
          <a:gradFill rotWithShape="0">
            <a:gsLst>
              <a:gs pos="0">
                <a:srgbClr val="ffffff"/>
              </a:gs>
              <a:gs pos="100000">
                <a:srgbClr val="ffd7d7"/>
              </a:gs>
            </a:gsLst>
            <a:lin ang="0"/>
          </a:gradFill>
          <a:ln cap="rnd" w="0">
            <a:solidFill>
              <a:srgbClr val="000000"/>
            </a:solidFill>
          </a:ln>
        </p:spPr>
        <p:style>
          <a:lnRef idx="0"/>
          <a:fillRef idx="0"/>
          <a:effectRef idx="0"/>
          <a:fontRef idx="minor"/>
        </p:style>
        <p:txBody>
          <a:bodyPr lIns="90000" rIns="90000" tIns="45000" bIns="45000" anchor="t">
            <a:spAutoFit/>
          </a:bodyPr>
          <a:p>
            <a:pPr>
              <a:lnSpc>
                <a:spcPct val="100000"/>
              </a:lnSpc>
              <a:buNone/>
            </a:pPr>
            <a:r>
              <a:rPr b="1" lang="en-US" sz="700" spc="-1" strike="noStrike">
                <a:solidFill>
                  <a:srgbClr val="000000"/>
                </a:solidFill>
                <a:latin typeface="Arial"/>
                <a:ea typeface="Arial"/>
              </a:rPr>
              <a:t>Methods</a:t>
            </a:r>
            <a:r>
              <a:rPr b="1" lang="en-US" sz="500" spc="-1" strike="noStrike">
                <a:solidFill>
                  <a:srgbClr val="000000"/>
                </a:solidFill>
                <a:latin typeface="Arial"/>
                <a:ea typeface="Arial"/>
              </a:rPr>
              <a:t>  </a:t>
            </a:r>
            <a:r>
              <a:rPr b="0" lang="en-US" sz="600" spc="-1" strike="noStrike">
                <a:solidFill>
                  <a:srgbClr val="000000"/>
                </a:solidFill>
                <a:latin typeface="Arial"/>
                <a:ea typeface="Arial"/>
              </a:rPr>
              <a:t>Reviewed all eSTZs on the Western Wildland Environmental Threat Assessment Center (WWETAC) website as of May 1, 2024. </a:t>
            </a:r>
            <a:endParaRPr b="0" lang="en-US" sz="600" spc="-1" strike="noStrike">
              <a:latin typeface="Arial"/>
            </a:endParaRPr>
          </a:p>
          <a:p>
            <a:pPr>
              <a:lnSpc>
                <a:spcPct val="100000"/>
              </a:lnSpc>
              <a:buNone/>
            </a:pPr>
            <a:endParaRPr b="0" lang="en-US" sz="700" spc="-1" strike="noStrike">
              <a:latin typeface="Arial"/>
            </a:endParaRPr>
          </a:p>
          <a:p>
            <a:pPr>
              <a:lnSpc>
                <a:spcPct val="100000"/>
              </a:lnSpc>
              <a:buNone/>
            </a:pPr>
            <a:r>
              <a:rPr b="0" lang="en-US" sz="600" spc="-1" strike="noStrike">
                <a:solidFill>
                  <a:srgbClr val="000000"/>
                </a:solidFill>
                <a:latin typeface="Arial"/>
                <a:ea typeface="Arial"/>
              </a:rPr>
              <a:t>Each data product’s: file name structure, field naming conventions, and directory structure, were analyzed. All scoring was done by hand, and all analyses were carried out in R 4.2.1.</a:t>
            </a:r>
            <a:endParaRPr b="0" lang="en-US" sz="600" spc="-1" strike="noStrike">
              <a:latin typeface="Arial"/>
            </a:endParaRPr>
          </a:p>
        </p:txBody>
      </p:sp>
      <p:sp>
        <p:nvSpPr>
          <p:cNvPr id="46" name="TextBox 31"/>
          <p:cNvSpPr/>
          <p:nvPr/>
        </p:nvSpPr>
        <p:spPr>
          <a:xfrm>
            <a:off x="6368760" y="67680"/>
            <a:ext cx="1834920" cy="365400"/>
          </a:xfrm>
          <a:prstGeom prst="roundRect">
            <a:avLst>
              <a:gd name="adj" fmla="val 16667"/>
            </a:avLst>
          </a:prstGeom>
          <a:gradFill rotWithShape="0">
            <a:gsLst>
              <a:gs pos="0">
                <a:srgbClr val="e0c2cd"/>
              </a:gs>
              <a:gs pos="100000">
                <a:srgbClr val="ffffff"/>
              </a:gs>
            </a:gsLst>
            <a:lin ang="5400000"/>
          </a:gradFill>
          <a:ln cap="rnd" w="0">
            <a:solidFill>
              <a:srgbClr val="000000"/>
            </a:solidFill>
          </a:ln>
        </p:spPr>
        <p:style>
          <a:lnRef idx="0"/>
          <a:fillRef idx="0"/>
          <a:effectRef idx="0"/>
          <a:fontRef idx="minor"/>
        </p:style>
      </p:sp>
      <p:sp>
        <p:nvSpPr>
          <p:cNvPr id="47" name="Google Shape;56;p13"/>
          <p:cNvSpPr/>
          <p:nvPr/>
        </p:nvSpPr>
        <p:spPr>
          <a:xfrm>
            <a:off x="3562200" y="4210920"/>
            <a:ext cx="1924200" cy="818280"/>
          </a:xfrm>
          <a:prstGeom prst="roundRect">
            <a:avLst>
              <a:gd name="adj" fmla="val 16667"/>
            </a:avLst>
          </a:prstGeom>
          <a:gradFill rotWithShape="0">
            <a:gsLst>
              <a:gs pos="0">
                <a:srgbClr val="ffffff"/>
              </a:gs>
              <a:gs pos="100000">
                <a:srgbClr val="d4ea6b"/>
              </a:gs>
            </a:gsLst>
            <a:lin ang="5400000"/>
          </a:gradFill>
          <a:ln cap="rnd" w="0">
            <a:solidFill>
              <a:srgbClr val="000000"/>
            </a:solidFill>
          </a:ln>
        </p:spPr>
        <p:style>
          <a:lnRef idx="0"/>
          <a:fillRef idx="0"/>
          <a:effectRef idx="0"/>
          <a:fontRef idx="minor"/>
        </p:style>
        <p:txBody>
          <a:bodyPr tIns="91440" bIns="91440" anchor="t">
            <a:noAutofit/>
          </a:bodyPr>
          <a:p>
            <a:pPr>
              <a:lnSpc>
                <a:spcPct val="100000"/>
              </a:lnSpc>
              <a:buNone/>
              <a:tabLst>
                <a:tab algn="l" pos="0"/>
              </a:tabLst>
            </a:pPr>
            <a:r>
              <a:rPr b="1" lang="en-US" sz="700" spc="-1" strike="noStrike">
                <a:solidFill>
                  <a:srgbClr val="000000"/>
                </a:solidFill>
                <a:latin typeface="Arial"/>
                <a:ea typeface="Arial"/>
              </a:rPr>
              <a:t>Conclusions</a:t>
            </a:r>
            <a:r>
              <a:rPr b="1" lang="en-US" sz="500" spc="-1" strike="noStrike">
                <a:solidFill>
                  <a:srgbClr val="000000"/>
                </a:solidFill>
                <a:latin typeface="Arial"/>
                <a:ea typeface="Arial"/>
              </a:rPr>
              <a:t> </a:t>
            </a:r>
            <a:r>
              <a:rPr b="0" lang="en-US" sz="600" spc="-1" strike="noStrike">
                <a:solidFill>
                  <a:srgbClr val="000000"/>
                </a:solidFill>
                <a:latin typeface="Arial"/>
                <a:ea typeface="Arial"/>
              </a:rPr>
              <a:t>Myriad discrepancies exist in the way that eSTZs are being distributed. Here we present standards for the scientists developing eSTZs to use in order to standardize the data products they develop.  We provide an R package to implement our suggestions. </a:t>
            </a:r>
            <a:endParaRPr b="0" lang="en-US" sz="600" spc="-1" strike="noStrike">
              <a:latin typeface="Arial"/>
            </a:endParaRPr>
          </a:p>
          <a:p>
            <a:pPr algn="ctr">
              <a:lnSpc>
                <a:spcPct val="100000"/>
              </a:lnSpc>
              <a:buNone/>
              <a:tabLst>
                <a:tab algn="l" pos="0"/>
              </a:tabLst>
            </a:pPr>
            <a:endParaRPr b="0" lang="en-US" sz="900" spc="-1" strike="noStrike">
              <a:latin typeface="Arial"/>
            </a:endParaRPr>
          </a:p>
          <a:p>
            <a:pPr algn="ctr">
              <a:lnSpc>
                <a:spcPct val="100000"/>
              </a:lnSpc>
              <a:buNone/>
              <a:tabLst>
                <a:tab algn="l" pos="0"/>
              </a:tabLst>
            </a:pPr>
            <a:endParaRPr b="0" lang="en-US" sz="900" spc="-1" strike="noStrike">
              <a:latin typeface="Arial"/>
            </a:endParaRPr>
          </a:p>
          <a:p>
            <a:pPr algn="ctr">
              <a:lnSpc>
                <a:spcPct val="100000"/>
              </a:lnSpc>
              <a:buNone/>
              <a:tabLst>
                <a:tab algn="l" pos="0"/>
              </a:tabLst>
            </a:pPr>
            <a:endParaRPr b="0" lang="en-US" sz="900" spc="-1" strike="noStrike">
              <a:latin typeface="Arial"/>
            </a:endParaRPr>
          </a:p>
          <a:p>
            <a:pPr algn="ctr">
              <a:lnSpc>
                <a:spcPct val="100000"/>
              </a:lnSpc>
              <a:buNone/>
              <a:tabLst>
                <a:tab algn="l" pos="0"/>
              </a:tabLst>
            </a:pPr>
            <a:endParaRPr b="0" lang="en-US" sz="900" spc="-1" strike="noStrike">
              <a:latin typeface="Arial"/>
            </a:endParaRPr>
          </a:p>
          <a:p>
            <a:pPr algn="ctr">
              <a:lnSpc>
                <a:spcPct val="100000"/>
              </a:lnSpc>
              <a:buNone/>
              <a:tabLst>
                <a:tab algn="l" pos="0"/>
              </a:tabLst>
            </a:pPr>
            <a:endParaRPr b="0" lang="en-US" sz="1000" spc="-1" strike="noStrike">
              <a:latin typeface="Arial"/>
            </a:endParaRPr>
          </a:p>
        </p:txBody>
      </p:sp>
      <p:pic>
        <p:nvPicPr>
          <p:cNvPr id="48" name="Picture 20" descr="">
            <a:hlinkClick r:id="rId1"/>
          </p:cNvPr>
          <p:cNvPicPr/>
          <p:nvPr/>
        </p:nvPicPr>
        <p:blipFill>
          <a:blip r:embed="rId2"/>
          <a:stretch/>
        </p:blipFill>
        <p:spPr>
          <a:xfrm>
            <a:off x="7847640" y="4065120"/>
            <a:ext cx="637200" cy="735480"/>
          </a:xfrm>
          <a:prstGeom prst="rect">
            <a:avLst/>
          </a:prstGeom>
          <a:ln w="0">
            <a:noFill/>
          </a:ln>
        </p:spPr>
      </p:pic>
      <p:pic>
        <p:nvPicPr>
          <p:cNvPr id="49" name="Picture 22" descr=""/>
          <p:cNvPicPr/>
          <p:nvPr/>
        </p:nvPicPr>
        <p:blipFill>
          <a:blip r:embed="rId3"/>
          <a:stretch/>
        </p:blipFill>
        <p:spPr>
          <a:xfrm>
            <a:off x="8282160" y="85320"/>
            <a:ext cx="782280" cy="359640"/>
          </a:xfrm>
          <a:prstGeom prst="rect">
            <a:avLst/>
          </a:prstGeom>
          <a:ln w="0">
            <a:noFill/>
          </a:ln>
        </p:spPr>
      </p:pic>
      <p:pic>
        <p:nvPicPr>
          <p:cNvPr id="50" name="Picture 26" descr=""/>
          <p:cNvPicPr/>
          <p:nvPr/>
        </p:nvPicPr>
        <p:blipFill>
          <a:blip r:embed="rId4"/>
          <a:stretch/>
        </p:blipFill>
        <p:spPr>
          <a:xfrm>
            <a:off x="5698440" y="1371600"/>
            <a:ext cx="1069560" cy="1069560"/>
          </a:xfrm>
          <a:prstGeom prst="rect">
            <a:avLst/>
          </a:prstGeom>
          <a:ln w="0">
            <a:noFill/>
          </a:ln>
        </p:spPr>
      </p:pic>
      <p:pic>
        <p:nvPicPr>
          <p:cNvPr id="51" name="Picture 38" descr=""/>
          <p:cNvPicPr/>
          <p:nvPr/>
        </p:nvPicPr>
        <p:blipFill>
          <a:blip r:embed="rId5"/>
          <a:stretch/>
        </p:blipFill>
        <p:spPr>
          <a:xfrm>
            <a:off x="5648760" y="3429360"/>
            <a:ext cx="1209240" cy="1567080"/>
          </a:xfrm>
          <a:prstGeom prst="rect">
            <a:avLst/>
          </a:prstGeom>
          <a:ln w="0">
            <a:noFill/>
          </a:ln>
        </p:spPr>
      </p:pic>
      <p:pic>
        <p:nvPicPr>
          <p:cNvPr id="52" name="Picture 40" descr=""/>
          <p:cNvPicPr/>
          <p:nvPr/>
        </p:nvPicPr>
        <p:blipFill>
          <a:blip r:embed="rId6"/>
          <a:srcRect l="7545" t="26778" r="0" b="21862"/>
          <a:stretch/>
        </p:blipFill>
        <p:spPr>
          <a:xfrm>
            <a:off x="5657040" y="2514600"/>
            <a:ext cx="1396800" cy="776880"/>
          </a:xfrm>
          <a:prstGeom prst="rect">
            <a:avLst/>
          </a:prstGeom>
          <a:ln w="0">
            <a:noFill/>
          </a:ln>
        </p:spPr>
      </p:pic>
      <p:pic>
        <p:nvPicPr>
          <p:cNvPr id="53" name="Picture 6" descr=""/>
          <p:cNvPicPr/>
          <p:nvPr/>
        </p:nvPicPr>
        <p:blipFill>
          <a:blip r:embed="rId7"/>
          <a:stretch/>
        </p:blipFill>
        <p:spPr>
          <a:xfrm>
            <a:off x="7567560" y="1472400"/>
            <a:ext cx="1398240" cy="607320"/>
          </a:xfrm>
          <a:prstGeom prst="rect">
            <a:avLst/>
          </a:prstGeom>
          <a:ln w="0">
            <a:noFill/>
          </a:ln>
        </p:spPr>
      </p:pic>
      <p:pic>
        <p:nvPicPr>
          <p:cNvPr id="54" name="Picture 4" descr=""/>
          <p:cNvPicPr/>
          <p:nvPr/>
        </p:nvPicPr>
        <p:blipFill>
          <a:blip r:embed="rId8"/>
          <a:srcRect l="0" t="9165" r="0" b="13993"/>
          <a:stretch/>
        </p:blipFill>
        <p:spPr>
          <a:xfrm>
            <a:off x="3390840" y="1828800"/>
            <a:ext cx="2262240" cy="2318040"/>
          </a:xfrm>
          <a:prstGeom prst="rect">
            <a:avLst/>
          </a:prstGeom>
          <a:ln w="0">
            <a:noFill/>
          </a:ln>
        </p:spPr>
      </p:pic>
      <p:pic>
        <p:nvPicPr>
          <p:cNvPr id="55" name="Picture 16" descr="File Naming. Three inconsistencies in file names discussed here, with the advised format for data sharing in green, and the least desirable condition in grey."/>
          <p:cNvPicPr/>
          <p:nvPr/>
        </p:nvPicPr>
        <p:blipFill>
          <a:blip r:embed="rId9"/>
          <a:stretch/>
        </p:blipFill>
        <p:spPr>
          <a:xfrm>
            <a:off x="126720" y="3864960"/>
            <a:ext cx="1566720" cy="968040"/>
          </a:xfrm>
          <a:prstGeom prst="rect">
            <a:avLst/>
          </a:prstGeom>
          <a:ln w="0">
            <a:noFill/>
          </a:ln>
        </p:spPr>
      </p:pic>
      <p:pic>
        <p:nvPicPr>
          <p:cNvPr id="56" name="Picture 18" descr="Field Names Shapefile. The three attributes of field names discussed here, with the most desirable condition in green, and the least desirable condition in grey."/>
          <p:cNvPicPr/>
          <p:nvPr/>
        </p:nvPicPr>
        <p:blipFill>
          <a:blip r:embed="rId10"/>
          <a:stretch/>
        </p:blipFill>
        <p:spPr>
          <a:xfrm>
            <a:off x="180360" y="1835280"/>
            <a:ext cx="1424880" cy="1424880"/>
          </a:xfrm>
          <a:prstGeom prst="rect">
            <a:avLst/>
          </a:prstGeom>
          <a:ln w="0">
            <a:noFill/>
          </a:ln>
        </p:spPr>
      </p:pic>
      <p:sp>
        <p:nvSpPr>
          <p:cNvPr id="57" name="TextBox 39"/>
          <p:cNvSpPr/>
          <p:nvPr/>
        </p:nvSpPr>
        <p:spPr>
          <a:xfrm>
            <a:off x="1671480" y="4111200"/>
            <a:ext cx="1838160" cy="697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500" spc="-1" strike="noStrike" u="sng">
                <a:solidFill>
                  <a:srgbClr val="000000"/>
                </a:solidFill>
                <a:uFillTx/>
                <a:latin typeface="Arial"/>
                <a:ea typeface="Arial"/>
              </a:rPr>
              <a:t>Field Name Shapefile</a:t>
            </a: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r>
              <a:rPr b="0" lang="en-US" sz="500" spc="-1" strike="noStrike">
                <a:solidFill>
                  <a:srgbClr val="000000"/>
                </a:solidFill>
                <a:latin typeface="Arial"/>
                <a:ea typeface="Arial"/>
              </a:rPr>
              <a:t>- Some consensus with using USDA NRCS-Plants code for taxon denotation</a:t>
            </a:r>
            <a:endParaRPr b="0" lang="en-US" sz="500" spc="-1" strike="noStrike">
              <a:latin typeface="Arial"/>
            </a:endParaRPr>
          </a:p>
          <a:p>
            <a:pPr>
              <a:lnSpc>
                <a:spcPct val="100000"/>
              </a:lnSpc>
              <a:buNone/>
            </a:pPr>
            <a:r>
              <a:rPr b="0" lang="en-US" sz="500" spc="-1" strike="noStrike">
                <a:solidFill>
                  <a:srgbClr val="000000"/>
                </a:solidFill>
                <a:latin typeface="Arial"/>
                <a:ea typeface="Arial"/>
              </a:rPr>
              <a:t>- Many files did not mention their attribute (seed zones)</a:t>
            </a:r>
            <a:endParaRPr b="0" lang="en-US" sz="500" spc="-1" strike="noStrike">
              <a:latin typeface="Arial"/>
            </a:endParaRPr>
          </a:p>
          <a:p>
            <a:pPr>
              <a:lnSpc>
                <a:spcPct val="100000"/>
              </a:lnSpc>
              <a:buNone/>
            </a:pPr>
            <a:r>
              <a:rPr b="0" lang="en-US" sz="500" spc="-1" strike="noStrike">
                <a:solidFill>
                  <a:srgbClr val="000000"/>
                </a:solidFill>
                <a:latin typeface="Arial"/>
                <a:ea typeface="Arial"/>
              </a:rPr>
              <a:t>- Majority of files lack a specified geographic extent</a:t>
            </a: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endParaRPr b="0" lang="en-US" sz="500" spc="-1" strike="noStrike">
              <a:latin typeface="Arial"/>
            </a:endParaRPr>
          </a:p>
        </p:txBody>
      </p:sp>
      <p:sp>
        <p:nvSpPr>
          <p:cNvPr id="58" name="Picture 20"/>
          <p:cNvSpPr/>
          <p:nvPr/>
        </p:nvSpPr>
        <p:spPr>
          <a:xfrm>
            <a:off x="1852200" y="1817280"/>
            <a:ext cx="1645200" cy="1645200"/>
          </a:xfrm>
          <a:prstGeom prst="roundRect">
            <a:avLst>
              <a:gd name="adj" fmla="val 16667"/>
            </a:avLst>
          </a:prstGeom>
          <a:blipFill rotWithShape="0">
            <a:blip r:embed="rId11"/>
            <a:srcRect/>
            <a:stretch/>
          </a:blipFill>
          <a:ln w="6350">
            <a:noFill/>
          </a:ln>
        </p:spPr>
        <p:style>
          <a:lnRef idx="0"/>
          <a:fillRef idx="0"/>
          <a:effectRef idx="0"/>
          <a:fontRef idx="minor"/>
        </p:style>
      </p:sp>
      <p:sp>
        <p:nvSpPr>
          <p:cNvPr id="59" name="TextBox 44"/>
          <p:cNvSpPr/>
          <p:nvPr/>
        </p:nvSpPr>
        <p:spPr>
          <a:xfrm>
            <a:off x="1823400" y="3409920"/>
            <a:ext cx="1684080" cy="925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500" spc="-1" strike="noStrike" u="sng">
                <a:solidFill>
                  <a:srgbClr val="000000"/>
                </a:solidFill>
                <a:uFillTx/>
                <a:latin typeface="Arial"/>
                <a:ea typeface="Arial"/>
              </a:rPr>
              <a:t>Map Components</a:t>
            </a: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r>
              <a:rPr b="0" lang="en-US" sz="500" spc="-1" strike="noStrike">
                <a:solidFill>
                  <a:srgbClr val="000000"/>
                </a:solidFill>
                <a:latin typeface="Arial"/>
                <a:ea typeface="Arial"/>
              </a:rPr>
              <a:t>Several essential cartographic (title, statement on data sources, legend for the seed zones) where missing from at least - or nearly half of the products inspected.</a:t>
            </a:r>
            <a:endParaRPr b="0" lang="en-US" sz="500" spc="-1" strike="noStrike">
              <a:latin typeface="Arial"/>
            </a:endParaRPr>
          </a:p>
          <a:p>
            <a:pPr>
              <a:lnSpc>
                <a:spcPct val="100000"/>
              </a:lnSpc>
              <a:buNone/>
            </a:pPr>
            <a:br>
              <a:rPr sz="500"/>
            </a:b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endParaRPr b="0" lang="en-US" sz="500" spc="-1" strike="noStrike">
              <a:latin typeface="Arial"/>
            </a:endParaRPr>
          </a:p>
        </p:txBody>
      </p:sp>
      <p:sp>
        <p:nvSpPr>
          <p:cNvPr id="60" name="TextBox 56"/>
          <p:cNvSpPr/>
          <p:nvPr/>
        </p:nvSpPr>
        <p:spPr>
          <a:xfrm>
            <a:off x="1459440" y="1648080"/>
            <a:ext cx="1283760" cy="21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800" spc="-1" strike="noStrike">
                <a:solidFill>
                  <a:srgbClr val="000000"/>
                </a:solidFill>
                <a:latin typeface="Arial"/>
                <a:ea typeface="Arial"/>
              </a:rPr>
              <a:t>Results</a:t>
            </a:r>
            <a:endParaRPr b="0" lang="en-US" sz="800" spc="-1" strike="noStrike">
              <a:latin typeface="Arial"/>
            </a:endParaRPr>
          </a:p>
        </p:txBody>
      </p:sp>
      <p:sp>
        <p:nvSpPr>
          <p:cNvPr id="61" name="TextBox 57"/>
          <p:cNvSpPr/>
          <p:nvPr/>
        </p:nvSpPr>
        <p:spPr>
          <a:xfrm>
            <a:off x="4202640" y="518760"/>
            <a:ext cx="1283760" cy="195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700" spc="-1" strike="noStrike">
                <a:solidFill>
                  <a:srgbClr val="000000"/>
                </a:solidFill>
                <a:latin typeface="Arial"/>
                <a:ea typeface="Arial"/>
              </a:rPr>
              <a:t>Objectives</a:t>
            </a:r>
            <a:endParaRPr b="0" lang="en-US" sz="700" spc="-1" strike="noStrike">
              <a:latin typeface="Arial"/>
            </a:endParaRPr>
          </a:p>
        </p:txBody>
      </p:sp>
      <p:sp>
        <p:nvSpPr>
          <p:cNvPr id="62" name="TextBox 11"/>
          <p:cNvSpPr/>
          <p:nvPr/>
        </p:nvSpPr>
        <p:spPr>
          <a:xfrm>
            <a:off x="6718680" y="1472400"/>
            <a:ext cx="886320" cy="925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500" spc="-1" strike="noStrike" u="sng">
                <a:solidFill>
                  <a:srgbClr val="000000"/>
                </a:solidFill>
                <a:uFillTx/>
                <a:latin typeface="Arial"/>
                <a:ea typeface="Arial"/>
              </a:rPr>
              <a:t>Directory Structure</a:t>
            </a: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r>
              <a:rPr b="0" lang="en-US" sz="500" spc="-1" strike="noStrike">
                <a:solidFill>
                  <a:srgbClr val="000000"/>
                </a:solidFill>
                <a:latin typeface="Arial"/>
                <a:ea typeface="Arial"/>
              </a:rPr>
              <a:t>We recommend that all directories have two main subdirectories:</a:t>
            </a:r>
            <a:endParaRPr b="0" lang="en-US" sz="500" spc="-1" strike="noStrike">
              <a:latin typeface="Arial"/>
            </a:endParaRPr>
          </a:p>
          <a:p>
            <a:pPr>
              <a:lnSpc>
                <a:spcPct val="100000"/>
              </a:lnSpc>
              <a:buNone/>
            </a:pPr>
            <a:r>
              <a:rPr b="0" lang="en-US" sz="500" spc="-1" strike="noStrike">
                <a:solidFill>
                  <a:srgbClr val="000000"/>
                </a:solidFill>
                <a:latin typeface="Arial"/>
                <a:ea typeface="Arial"/>
              </a:rPr>
              <a:t>- Essential data products (raster and vector data formats)</a:t>
            </a:r>
            <a:endParaRPr b="0" lang="en-US" sz="500" spc="-1" strike="noStrike">
              <a:latin typeface="Arial"/>
            </a:endParaRPr>
          </a:p>
          <a:p>
            <a:pPr>
              <a:lnSpc>
                <a:spcPct val="100000"/>
              </a:lnSpc>
              <a:buNone/>
            </a:pPr>
            <a:r>
              <a:rPr b="0" lang="en-US" sz="500" spc="-1" strike="noStrike">
                <a:solidFill>
                  <a:srgbClr val="000000"/>
                </a:solidFill>
                <a:latin typeface="Arial"/>
                <a:ea typeface="Arial"/>
              </a:rPr>
              <a:t>- Product information (citation, map, metadata attributes)</a:t>
            </a:r>
            <a:endParaRPr b="0" lang="en-US" sz="500" spc="-1" strike="noStrike">
              <a:latin typeface="Arial"/>
            </a:endParaRPr>
          </a:p>
        </p:txBody>
      </p:sp>
      <p:sp>
        <p:nvSpPr>
          <p:cNvPr id="63" name="TextBox 62"/>
          <p:cNvSpPr/>
          <p:nvPr/>
        </p:nvSpPr>
        <p:spPr>
          <a:xfrm>
            <a:off x="6730920" y="2514600"/>
            <a:ext cx="965880" cy="925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500" spc="-1" strike="noStrike" u="sng">
                <a:solidFill>
                  <a:srgbClr val="000000"/>
                </a:solidFill>
                <a:uFillTx/>
                <a:latin typeface="Arial"/>
                <a:ea typeface="Arial"/>
              </a:rPr>
              <a:t>File Naming Convention</a:t>
            </a: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r>
              <a:rPr b="0" lang="en-US" sz="500" spc="-1" strike="noStrike">
                <a:solidFill>
                  <a:srgbClr val="000000"/>
                </a:solidFill>
                <a:latin typeface="Arial"/>
                <a:ea typeface="Arial"/>
              </a:rPr>
              <a:t>We recommend that each file name has three main components:</a:t>
            </a:r>
            <a:endParaRPr b="0" lang="en-US" sz="500" spc="-1" strike="noStrike">
              <a:latin typeface="Arial"/>
            </a:endParaRPr>
          </a:p>
          <a:p>
            <a:pPr>
              <a:lnSpc>
                <a:spcPct val="100000"/>
              </a:lnSpc>
              <a:buNone/>
            </a:pPr>
            <a:r>
              <a:rPr b="0" lang="en-US" sz="500" spc="-1" strike="noStrike">
                <a:solidFill>
                  <a:srgbClr val="000000"/>
                </a:solidFill>
                <a:latin typeface="Arial"/>
                <a:ea typeface="Arial"/>
              </a:rPr>
              <a:t>- The USDA PLANTS code (the specific taxon)</a:t>
            </a:r>
            <a:endParaRPr b="0" lang="en-US" sz="500" spc="-1" strike="noStrike">
              <a:latin typeface="Arial"/>
            </a:endParaRPr>
          </a:p>
          <a:p>
            <a:pPr>
              <a:lnSpc>
                <a:spcPct val="100000"/>
              </a:lnSpc>
              <a:buNone/>
            </a:pPr>
            <a:r>
              <a:rPr b="0" lang="en-US" sz="500" spc="-1" strike="noStrike">
                <a:solidFill>
                  <a:srgbClr val="000000"/>
                </a:solidFill>
                <a:latin typeface="Arial"/>
                <a:ea typeface="Arial"/>
              </a:rPr>
              <a:t>-The type of data used to develop the STZ</a:t>
            </a:r>
            <a:endParaRPr b="0" lang="en-US" sz="500" spc="-1" strike="noStrike">
              <a:latin typeface="Arial"/>
            </a:endParaRPr>
          </a:p>
          <a:p>
            <a:pPr>
              <a:lnSpc>
                <a:spcPct val="100000"/>
              </a:lnSpc>
              <a:buNone/>
            </a:pPr>
            <a:r>
              <a:rPr b="0" lang="en-US" sz="500" spc="-1" strike="noStrike">
                <a:solidFill>
                  <a:srgbClr val="000000"/>
                </a:solidFill>
                <a:latin typeface="Arial"/>
                <a:ea typeface="Arial"/>
              </a:rPr>
              <a:t>-The two main regions which the product overlaps</a:t>
            </a:r>
            <a:endParaRPr b="0" lang="en-US" sz="500" spc="-1" strike="noStrike">
              <a:latin typeface="Arial"/>
            </a:endParaRPr>
          </a:p>
        </p:txBody>
      </p:sp>
      <p:sp>
        <p:nvSpPr>
          <p:cNvPr id="64" name="TextBox 63"/>
          <p:cNvSpPr/>
          <p:nvPr/>
        </p:nvSpPr>
        <p:spPr>
          <a:xfrm>
            <a:off x="7494480" y="2057400"/>
            <a:ext cx="1675440" cy="393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500" spc="-1" strike="noStrike" u="sng">
                <a:solidFill>
                  <a:srgbClr val="000000"/>
                </a:solidFill>
                <a:uFillTx/>
                <a:latin typeface="Arial"/>
                <a:ea typeface="Arial"/>
              </a:rPr>
              <a:t>Vector Data Field Attributes </a:t>
            </a:r>
            <a:r>
              <a:rPr b="0" lang="en-US" sz="500" spc="-1" strike="noStrike">
                <a:solidFill>
                  <a:srgbClr val="000000"/>
                </a:solidFill>
                <a:latin typeface="Arial"/>
                <a:ea typeface="Arial"/>
              </a:rPr>
              <a:t>Vector data should follow a predictable pattern, allowing humans interacting with the data to quickly detect their field of interest. </a:t>
            </a:r>
            <a:endParaRPr b="0" lang="en-US" sz="500" spc="-1" strike="noStrike">
              <a:latin typeface="Arial"/>
            </a:endParaRPr>
          </a:p>
        </p:txBody>
      </p:sp>
      <p:pic>
        <p:nvPicPr>
          <p:cNvPr id="65" name="Picture 22" descr="Using multiple predictions to create a consensus product."/>
          <p:cNvPicPr/>
          <p:nvPr/>
        </p:nvPicPr>
        <p:blipFill>
          <a:blip r:embed="rId12"/>
          <a:stretch/>
        </p:blipFill>
        <p:spPr>
          <a:xfrm>
            <a:off x="7562880" y="2602800"/>
            <a:ext cx="800640" cy="1144080"/>
          </a:xfrm>
          <a:prstGeom prst="rect">
            <a:avLst/>
          </a:prstGeom>
          <a:ln w="0">
            <a:noFill/>
          </a:ln>
        </p:spPr>
      </p:pic>
      <p:sp>
        <p:nvSpPr>
          <p:cNvPr id="66" name="TextBox 13"/>
          <p:cNvSpPr/>
          <p:nvPr/>
        </p:nvSpPr>
        <p:spPr>
          <a:xfrm>
            <a:off x="6965280" y="1276560"/>
            <a:ext cx="1264320" cy="195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700" spc="-1" strike="noStrike">
                <a:solidFill>
                  <a:srgbClr val="000000"/>
                </a:solidFill>
                <a:latin typeface="Arial"/>
                <a:ea typeface="Arial"/>
              </a:rPr>
              <a:t>Suggestions</a:t>
            </a:r>
            <a:endParaRPr b="0" lang="en-US" sz="700" spc="-1" strike="noStrike">
              <a:latin typeface="Arial"/>
            </a:endParaRPr>
          </a:p>
        </p:txBody>
      </p:sp>
      <p:sp>
        <p:nvSpPr>
          <p:cNvPr id="67" name="TextBox 64"/>
          <p:cNvSpPr/>
          <p:nvPr/>
        </p:nvSpPr>
        <p:spPr>
          <a:xfrm>
            <a:off x="8243280" y="2602800"/>
            <a:ext cx="937080" cy="1077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500" spc="-1" strike="noStrike" u="sng">
                <a:solidFill>
                  <a:srgbClr val="000000"/>
                </a:solidFill>
                <a:uFillTx/>
                <a:latin typeface="Arial"/>
                <a:ea typeface="Arial"/>
              </a:rPr>
              <a:t>Estimating Uncertainty</a:t>
            </a: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r>
              <a:rPr b="0" lang="en-US" sz="500" spc="-1" strike="noStrike">
                <a:solidFill>
                  <a:srgbClr val="000000"/>
                </a:solidFill>
                <a:latin typeface="Arial"/>
                <a:ea typeface="Arial"/>
              </a:rPr>
              <a:t>Using multiple predictions to create a consensus product:</a:t>
            </a: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r>
              <a:rPr b="0" lang="en-US" sz="500" spc="-1" strike="noStrike">
                <a:solidFill>
                  <a:srgbClr val="000000"/>
                </a:solidFill>
                <a:latin typeface="Arial"/>
                <a:ea typeface="Arial"/>
              </a:rPr>
              <a:t>- Vector data are generally preferable</a:t>
            </a:r>
            <a:endParaRPr b="0" lang="en-US" sz="500" spc="-1" strike="noStrike">
              <a:latin typeface="Arial"/>
            </a:endParaRPr>
          </a:p>
          <a:p>
            <a:pPr>
              <a:lnSpc>
                <a:spcPct val="100000"/>
              </a:lnSpc>
              <a:buNone/>
            </a:pPr>
            <a:r>
              <a:rPr b="0" lang="en-US" sz="500" spc="-1" strike="noStrike">
                <a:solidFill>
                  <a:srgbClr val="000000"/>
                </a:solidFill>
                <a:latin typeface="Arial"/>
                <a:ea typeface="Arial"/>
              </a:rPr>
              <a:t>- We have observed classification confusion </a:t>
            </a:r>
            <a:endParaRPr b="0" lang="en-US" sz="500" spc="-1" strike="noStrike">
              <a:latin typeface="Arial"/>
            </a:endParaRPr>
          </a:p>
          <a:p>
            <a:pPr>
              <a:lnSpc>
                <a:spcPct val="100000"/>
              </a:lnSpc>
              <a:buNone/>
            </a:pPr>
            <a:r>
              <a:rPr b="0" lang="en-US" sz="500" spc="-1" strike="noStrike">
                <a:solidFill>
                  <a:srgbClr val="000000"/>
                </a:solidFill>
                <a:latin typeface="Arial"/>
                <a:ea typeface="Arial"/>
              </a:rPr>
              <a:t>- We believe the inclusion of raster data is always warranted.</a:t>
            </a:r>
            <a:endParaRPr b="0" lang="en-US" sz="500" spc="-1" strike="noStrike">
              <a:latin typeface="Arial"/>
            </a:endParaRPr>
          </a:p>
        </p:txBody>
      </p:sp>
      <p:sp>
        <p:nvSpPr>
          <p:cNvPr id="68" name="TextBox 65"/>
          <p:cNvSpPr/>
          <p:nvPr/>
        </p:nvSpPr>
        <p:spPr>
          <a:xfrm>
            <a:off x="6738120" y="3429000"/>
            <a:ext cx="996120" cy="469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500" spc="-1" strike="noStrike" u="sng">
                <a:solidFill>
                  <a:srgbClr val="000000"/>
                </a:solidFill>
                <a:uFillTx/>
                <a:latin typeface="Arial"/>
                <a:ea typeface="Arial"/>
              </a:rPr>
              <a:t>Map  Formatting</a:t>
            </a: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r>
              <a:rPr b="0" lang="en-US" sz="500" spc="-1" strike="noStrike">
                <a:solidFill>
                  <a:srgbClr val="000000"/>
                </a:solidFill>
                <a:latin typeface="Arial"/>
                <a:ea typeface="Arial"/>
              </a:rPr>
              <a:t>We recommend that each map contains the following elements:       </a:t>
            </a:r>
            <a:endParaRPr b="0" lang="en-US" sz="500" spc="-1" strike="noStrike">
              <a:latin typeface="Arial"/>
            </a:endParaRPr>
          </a:p>
        </p:txBody>
      </p:sp>
      <p:sp>
        <p:nvSpPr>
          <p:cNvPr id="69" name="TextBox 66"/>
          <p:cNvSpPr/>
          <p:nvPr/>
        </p:nvSpPr>
        <p:spPr>
          <a:xfrm>
            <a:off x="8438760" y="3982320"/>
            <a:ext cx="637200" cy="1001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500" spc="-1" strike="noStrike" u="sng">
                <a:solidFill>
                  <a:srgbClr val="000000"/>
                </a:solidFill>
                <a:uFillTx/>
                <a:latin typeface="Arial"/>
                <a:ea typeface="Arial"/>
              </a:rPr>
              <a:t>R Package</a:t>
            </a: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r>
              <a:rPr b="0" lang="en-US" sz="500" spc="-1" strike="noStrike">
                <a:solidFill>
                  <a:srgbClr val="000000"/>
                </a:solidFill>
                <a:latin typeface="Arial"/>
                <a:ea typeface="Arial"/>
              </a:rPr>
              <a:t>eSTZwritR (‘pronounced easy rider’), can implement all suggestions and lessen the statistical processing, with minimal user inputs.</a:t>
            </a:r>
            <a:endParaRPr b="0" lang="en-US" sz="500" spc="-1" strike="noStrike">
              <a:latin typeface="Arial"/>
            </a:endParaRPr>
          </a:p>
        </p:txBody>
      </p:sp>
      <p:sp>
        <p:nvSpPr>
          <p:cNvPr id="70" name="TextBox 20"/>
          <p:cNvSpPr/>
          <p:nvPr/>
        </p:nvSpPr>
        <p:spPr>
          <a:xfrm>
            <a:off x="6629400" y="67680"/>
            <a:ext cx="1481400" cy="7290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1000" spc="-1" strike="noStrike">
                <a:solidFill>
                  <a:srgbClr val="000000"/>
                </a:solidFill>
                <a:latin typeface="Arial"/>
                <a:ea typeface="Arial"/>
              </a:rPr>
              <a:t>Brianna Wieferich </a:t>
            </a:r>
            <a:endParaRPr b="0" lang="en-US" sz="1000" spc="-1" strike="noStrike">
              <a:latin typeface="Arial"/>
            </a:endParaRPr>
          </a:p>
          <a:p>
            <a:pPr algn="just">
              <a:lnSpc>
                <a:spcPct val="100000"/>
              </a:lnSpc>
              <a:buNone/>
            </a:pPr>
            <a:endParaRPr b="0" lang="en-US" sz="800" spc="-1" strike="noStrike">
              <a:latin typeface="Arial"/>
            </a:endParaRPr>
          </a:p>
          <a:p>
            <a:pPr algn="just">
              <a:lnSpc>
                <a:spcPct val="100000"/>
              </a:lnSpc>
              <a:buNone/>
            </a:pPr>
            <a:endParaRPr b="0" lang="en-US" sz="500" spc="-1" strike="noStrike">
              <a:latin typeface="Arial"/>
            </a:endParaRPr>
          </a:p>
          <a:p>
            <a:pPr algn="just">
              <a:lnSpc>
                <a:spcPct val="100000"/>
              </a:lnSpc>
              <a:buNone/>
            </a:pPr>
            <a:endParaRPr b="0" lang="en-US" sz="500" spc="-1" strike="noStrike">
              <a:latin typeface="Arial"/>
            </a:endParaRPr>
          </a:p>
          <a:p>
            <a:pPr>
              <a:lnSpc>
                <a:spcPct val="100000"/>
              </a:lnSpc>
              <a:buNone/>
            </a:pPr>
            <a:endParaRPr b="0" lang="en-US" sz="1400" spc="-1" strike="noStrike">
              <a:latin typeface="Arial"/>
            </a:endParaRPr>
          </a:p>
        </p:txBody>
      </p:sp>
      <p:sp>
        <p:nvSpPr>
          <p:cNvPr id="71" name="TextBox 22"/>
          <p:cNvSpPr/>
          <p:nvPr/>
        </p:nvSpPr>
        <p:spPr>
          <a:xfrm>
            <a:off x="6291000" y="245160"/>
            <a:ext cx="2057400" cy="2120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700" spc="-1" strike="noStrike">
                <a:solidFill>
                  <a:srgbClr val="000000"/>
                </a:solidFill>
                <a:latin typeface="Arial"/>
                <a:ea typeface="Arial"/>
              </a:rPr>
              <a:t>Reed Benkendorf</a:t>
            </a:r>
            <a:r>
              <a:rPr b="1" lang="en-US" sz="800" spc="-1" strike="noStrike">
                <a:solidFill>
                  <a:srgbClr val="000000"/>
                </a:solidFill>
                <a:latin typeface="Arial"/>
                <a:ea typeface="Arial"/>
              </a:rPr>
              <a:t>      </a:t>
            </a:r>
            <a:r>
              <a:rPr b="1" lang="en-US" sz="500" spc="-1" strike="noStrike">
                <a:solidFill>
                  <a:srgbClr val="000000"/>
                </a:solidFill>
                <a:latin typeface="Arial"/>
                <a:ea typeface="Arial"/>
              </a:rPr>
              <a:t>Brianna.Wieferich@usda.gov</a:t>
            </a:r>
            <a:endParaRPr b="0" lang="en-US" sz="500" spc="-1" strike="noStrike">
              <a:latin typeface="Arial"/>
            </a:endParaRPr>
          </a:p>
        </p:txBody>
      </p:sp>
      <p:sp>
        <p:nvSpPr>
          <p:cNvPr id="72" name="TextBox 26"/>
          <p:cNvSpPr/>
          <p:nvPr/>
        </p:nvSpPr>
        <p:spPr>
          <a:xfrm>
            <a:off x="6689160" y="3886200"/>
            <a:ext cx="1253880" cy="1207080"/>
          </a:xfrm>
          <a:prstGeom prst="rect">
            <a:avLst/>
          </a:prstGeom>
          <a:noFill/>
          <a:ln w="0">
            <a:noFill/>
          </a:ln>
        </p:spPr>
        <p:style>
          <a:lnRef idx="0"/>
          <a:fillRef idx="0"/>
          <a:effectRef idx="0"/>
          <a:fontRef idx="minor"/>
        </p:style>
        <p:txBody>
          <a:bodyPr numCol="2" spcCol="0" lIns="90000" rIns="90000" tIns="45000" bIns="45000" anchor="t">
            <a:spAutoFit/>
          </a:bodyPr>
          <a:p>
            <a:pPr>
              <a:lnSpc>
                <a:spcPct val="100000"/>
              </a:lnSpc>
              <a:buNone/>
            </a:pPr>
            <a:r>
              <a:rPr b="0" lang="en-US" sz="500" spc="-1" strike="noStrike">
                <a:solidFill>
                  <a:srgbClr val="000000"/>
                </a:solidFill>
                <a:latin typeface="Arial"/>
                <a:ea typeface="Arial"/>
              </a:rPr>
              <a:t>- North arrow</a:t>
            </a:r>
            <a:endParaRPr b="0" lang="en-US" sz="500" spc="-1" strike="noStrike">
              <a:latin typeface="Arial"/>
            </a:endParaRPr>
          </a:p>
          <a:p>
            <a:pPr>
              <a:lnSpc>
                <a:spcPct val="100000"/>
              </a:lnSpc>
              <a:buNone/>
            </a:pPr>
            <a:r>
              <a:rPr b="0" lang="en-US" sz="500" spc="-1" strike="noStrike">
                <a:solidFill>
                  <a:srgbClr val="000000"/>
                </a:solidFill>
                <a:latin typeface="Arial"/>
                <a:ea typeface="Arial"/>
              </a:rPr>
              <a:t>- Scale bar</a:t>
            </a:r>
            <a:endParaRPr b="0" lang="en-US" sz="500" spc="-1" strike="noStrike">
              <a:latin typeface="Arial"/>
            </a:endParaRPr>
          </a:p>
          <a:p>
            <a:pPr>
              <a:lnSpc>
                <a:spcPct val="100000"/>
              </a:lnSpc>
              <a:buNone/>
            </a:pPr>
            <a:r>
              <a:rPr b="0" lang="en-US" sz="500" spc="-1" strike="noStrike">
                <a:solidFill>
                  <a:srgbClr val="000000"/>
                </a:solidFill>
                <a:latin typeface="Arial"/>
                <a:ea typeface="Arial"/>
              </a:rPr>
              <a:t>- State border</a:t>
            </a:r>
            <a:endParaRPr b="0" lang="en-US" sz="500" spc="-1" strike="noStrike">
              <a:latin typeface="Arial"/>
            </a:endParaRPr>
          </a:p>
          <a:p>
            <a:pPr>
              <a:lnSpc>
                <a:spcPct val="100000"/>
              </a:lnSpc>
              <a:buNone/>
            </a:pPr>
            <a:r>
              <a:rPr b="0" lang="en-US" sz="500" spc="-1" strike="noStrike">
                <a:solidFill>
                  <a:srgbClr val="000000"/>
                </a:solidFill>
                <a:latin typeface="Arial"/>
                <a:ea typeface="Arial"/>
              </a:rPr>
              <a:t>- Geographically relevant cities          </a:t>
            </a:r>
            <a:endParaRPr b="0" lang="en-US" sz="500" spc="-1" strike="noStrike">
              <a:latin typeface="Arial"/>
            </a:endParaRPr>
          </a:p>
          <a:p>
            <a:pPr>
              <a:lnSpc>
                <a:spcPct val="100000"/>
              </a:lnSpc>
              <a:buNone/>
            </a:pPr>
            <a:r>
              <a:rPr b="0" lang="en-US" sz="500" spc="-1" strike="noStrike">
                <a:solidFill>
                  <a:srgbClr val="000000"/>
                </a:solidFill>
                <a:latin typeface="Arial"/>
                <a:ea typeface="Arial"/>
              </a:rPr>
              <a:t>- Coordinate reference system information</a:t>
            </a:r>
            <a:endParaRPr b="0" lang="en-US" sz="500" spc="-1" strike="noStrike">
              <a:latin typeface="Arial"/>
            </a:endParaRPr>
          </a:p>
          <a:p>
            <a:pPr>
              <a:lnSpc>
                <a:spcPct val="100000"/>
              </a:lnSpc>
              <a:buNone/>
            </a:pPr>
            <a:r>
              <a:rPr b="0" lang="en-US" sz="500" spc="-1" strike="noStrike">
                <a:solidFill>
                  <a:srgbClr val="000000"/>
                </a:solidFill>
                <a:latin typeface="Arial"/>
                <a:ea typeface="Arial"/>
              </a:rPr>
              <a:t>- Color schemes for seed zones</a:t>
            </a: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r>
              <a:rPr b="0" lang="en-US" sz="500" spc="-1" strike="noStrike">
                <a:solidFill>
                  <a:srgbClr val="000000"/>
                </a:solidFill>
                <a:latin typeface="Arial"/>
                <a:ea typeface="Arial"/>
              </a:rPr>
              <a:t>- A legend</a:t>
            </a:r>
            <a:endParaRPr b="0" lang="en-US" sz="500" spc="-1" strike="noStrike">
              <a:latin typeface="Arial"/>
            </a:endParaRPr>
          </a:p>
          <a:p>
            <a:pPr>
              <a:lnSpc>
                <a:spcPct val="100000"/>
              </a:lnSpc>
              <a:buNone/>
            </a:pPr>
            <a:r>
              <a:rPr b="0" lang="en-US" sz="500" spc="-1" strike="noStrike">
                <a:solidFill>
                  <a:srgbClr val="000000"/>
                </a:solidFill>
                <a:latin typeface="Arial"/>
                <a:ea typeface="Arial"/>
              </a:rPr>
              <a:t>- Title (the taxon name)</a:t>
            </a:r>
            <a:endParaRPr b="0" lang="en-US" sz="500" spc="-1" strike="noStrike">
              <a:latin typeface="Arial"/>
            </a:endParaRPr>
          </a:p>
          <a:p>
            <a:pPr>
              <a:lnSpc>
                <a:spcPct val="100000"/>
              </a:lnSpc>
              <a:buNone/>
            </a:pPr>
            <a:r>
              <a:rPr b="0" lang="en-US" sz="500" spc="-1" strike="noStrike">
                <a:solidFill>
                  <a:srgbClr val="000000"/>
                </a:solidFill>
                <a:latin typeface="Arial"/>
                <a:ea typeface="Arial"/>
              </a:rPr>
              <a:t>- Map theme (‘Seed Transfer Zones’) as a subtitle.</a:t>
            </a:r>
            <a:endParaRPr b="0" lang="en-US" sz="500" spc="-1" strike="noStrike">
              <a:latin typeface="Arial"/>
            </a:endParaRPr>
          </a:p>
        </p:txBody>
      </p:sp>
      <p:sp>
        <p:nvSpPr>
          <p:cNvPr id="73" name="TextBox 74"/>
          <p:cNvSpPr/>
          <p:nvPr/>
        </p:nvSpPr>
        <p:spPr>
          <a:xfrm>
            <a:off x="109440" y="3042720"/>
            <a:ext cx="1838160" cy="54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500" spc="-1" strike="noStrike" u="sng">
                <a:solidFill>
                  <a:srgbClr val="000000"/>
                </a:solidFill>
                <a:uFillTx/>
                <a:latin typeface="Arial"/>
                <a:ea typeface="Arial"/>
              </a:rPr>
              <a:t>Field Name Consistency</a:t>
            </a:r>
            <a:endParaRPr b="0" lang="en-US" sz="500" spc="-1" strike="noStrike">
              <a:latin typeface="Arial"/>
            </a:endParaRPr>
          </a:p>
          <a:p>
            <a:pPr>
              <a:lnSpc>
                <a:spcPct val="100000"/>
              </a:lnSpc>
              <a:buNone/>
            </a:pPr>
            <a:endParaRPr b="0" lang="en-US" sz="500" spc="-1" strike="noStrike">
              <a:latin typeface="Arial"/>
            </a:endParaRPr>
          </a:p>
          <a:p>
            <a:pPr>
              <a:lnSpc>
                <a:spcPct val="100000"/>
              </a:lnSpc>
              <a:buNone/>
            </a:pPr>
            <a:r>
              <a:rPr b="0" lang="en-US" sz="500" spc="-1" strike="noStrike">
                <a:solidFill>
                  <a:srgbClr val="000000"/>
                </a:solidFill>
                <a:latin typeface="Arial"/>
                <a:ea typeface="Arial"/>
              </a:rPr>
              <a:t>- Different usages of polygon geometry were implemented for representing the individual seed transfer zones (Multipolygon and separately stored single polygons)</a:t>
            </a:r>
            <a:endParaRPr b="0" lang="en-US" sz="500" spc="-1" strike="noStrike">
              <a:latin typeface="Arial"/>
            </a:endParaRPr>
          </a:p>
          <a:p>
            <a:pPr>
              <a:lnSpc>
                <a:spcPct val="100000"/>
              </a:lnSpc>
              <a:buNone/>
            </a:pPr>
            <a:r>
              <a:rPr b="0" lang="en-US" sz="500" spc="-1" strike="noStrike">
                <a:solidFill>
                  <a:srgbClr val="000000"/>
                </a:solidFill>
                <a:latin typeface="Arial"/>
                <a:ea typeface="Arial"/>
              </a:rPr>
              <a:t>- Field denoting seed zone was lacking or ambiguous</a:t>
            </a:r>
            <a:endParaRPr b="0" lang="en-US" sz="5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55814</TotalTime>
  <Application>LibreOffice/7.3.7.2$Linux_X86_64 LibreOffice_project/30$Build-2</Application>
  <AppVersion>15.0000</AppVersion>
  <Words>736</Words>
  <Paragraphs>105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2025-01-24T15:16:03Z</dcterms:modified>
  <cp:revision>140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(16:9)</vt:lpwstr>
  </property>
  <property fmtid="{D5CDD505-2E9C-101B-9397-08002B2CF9AE}" pid="4" name="Slides">
    <vt:i4>1</vt:i4>
  </property>
</Properties>
</file>