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082775F-21B5-42A4-981F-7051F5FAAE5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0E8CBC3D-4169-43DF-B300-C773128162F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E0EA3DB7-6236-4B5E-AEA4-587BFCF9E9B6}"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5AC78082-0B85-40A5-9B1E-5F25B8F2DE3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8A0A571E-DD76-4952-88CF-F203D0DCDE2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4B9D562C-D015-476A-A66B-A0A5BC5537B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88A94A45-AEAA-4292-9D5F-1EF7F780217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810441D5-D5BA-495E-9235-A2218356170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12590B69-4C6C-44F6-804D-94D1919E45A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FB63F1CC-EC1D-4398-A491-BD0C290B3CFF}"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8FF2E93D-98D8-4BF8-90F2-7A493CDA1DD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0D303699-8E6D-4894-8F9A-7B0430159AE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8472600" y="4663080"/>
            <a:ext cx="546120" cy="3909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BDAE1283-C9CB-48AC-B419-4870AA38250E}"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GuangchuangYu/hexSticker?tab=readme-ov-file"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
          <p:cNvSpPr/>
          <p:nvPr/>
        </p:nvSpPr>
        <p:spPr>
          <a:xfrm>
            <a:off x="5645880" y="1371600"/>
            <a:ext cx="3427920" cy="3885480"/>
          </a:xfrm>
          <a:custGeom>
            <a:avLst/>
            <a:gdLst/>
            <a:ahLst/>
            <a:rect l="l" t="t" r="r" b="b"/>
            <a:pathLst>
              <a:path w="21600" h="23040">
                <a:moveTo>
                  <a:pt x="3600" y="0"/>
                </a:moveTo>
                <a:arcTo wR="3600" hR="3600" stAng="16200000" swAng="-5400000"/>
                <a:lnTo>
                  <a:pt x="0" y="19440"/>
                </a:lnTo>
                <a:arcTo wR="3600" hR="2160" stAng="10800000" swAng="-5400000"/>
                <a:lnTo>
                  <a:pt x="18000" y="21600"/>
                </a:lnTo>
                <a:arcTo wR="3600" hR="2160" stAng="5400000" swAng="-5400000"/>
                <a:lnTo>
                  <a:pt x="21600" y="3600"/>
                </a:lnTo>
                <a:arcTo wR="3600" hR="3600" stAng="0" swAng="-5400000"/>
                <a:close/>
              </a:path>
            </a:pathLst>
          </a:custGeom>
          <a:gradFill rotWithShape="0">
            <a:gsLst>
              <a:gs pos="0">
                <a:srgbClr val="ffffff"/>
              </a:gs>
              <a:gs pos="100000">
                <a:srgbClr val="bcd8c1"/>
              </a:gs>
            </a:gsLst>
            <a:lin ang="3600000"/>
          </a:gradFill>
          <a:ln w="0">
            <a:solidFill>
              <a:srgbClr val="3465a4"/>
            </a:solidFill>
          </a:ln>
        </p:spPr>
        <p:style>
          <a:lnRef idx="0"/>
          <a:fillRef idx="0"/>
          <a:effectRef idx="0"/>
          <a:fontRef idx="minor"/>
        </p:style>
      </p:sp>
      <p:sp>
        <p:nvSpPr>
          <p:cNvPr id="38" name="Rounded Rectangle 2"/>
          <p:cNvSpPr/>
          <p:nvPr/>
        </p:nvSpPr>
        <p:spPr>
          <a:xfrm>
            <a:off x="8282160" y="73440"/>
            <a:ext cx="800280" cy="363240"/>
          </a:xfrm>
          <a:prstGeom prst="roundRect">
            <a:avLst>
              <a:gd name="adj" fmla="val 16667"/>
            </a:avLst>
          </a:prstGeom>
          <a:gradFill rotWithShape="0">
            <a:gsLst>
              <a:gs pos="0">
                <a:srgbClr val="ef476f"/>
              </a:gs>
              <a:gs pos="100000">
                <a:srgbClr val="ffffff"/>
              </a:gs>
            </a:gsLst>
            <a:lin ang="3600000"/>
          </a:gradFill>
          <a:ln w="9525">
            <a:solidFill>
              <a:srgbClr val="000000"/>
            </a:solidFill>
            <a:round/>
          </a:ln>
        </p:spPr>
        <p:style>
          <a:lnRef idx="2">
            <a:schemeClr val="accent1">
              <a:shade val="50000"/>
            </a:schemeClr>
          </a:lnRef>
          <a:fillRef idx="1">
            <a:schemeClr val="accent1"/>
          </a:fillRef>
          <a:effectRef idx="0">
            <a:schemeClr val="accent1"/>
          </a:effectRef>
          <a:fontRef idx="minor"/>
        </p:style>
      </p:sp>
      <p:sp>
        <p:nvSpPr>
          <p:cNvPr id="39" name=""/>
          <p:cNvSpPr/>
          <p:nvPr/>
        </p:nvSpPr>
        <p:spPr>
          <a:xfrm>
            <a:off x="109440" y="1600200"/>
            <a:ext cx="3317400" cy="3426840"/>
          </a:xfrm>
          <a:custGeom>
            <a:avLst/>
            <a:gdLst/>
            <a:ahLst/>
            <a:rect l="l" t="t" r="r" b="b"/>
            <a:pathLst>
              <a:path w="21600" h="22312">
                <a:moveTo>
                  <a:pt x="3600" y="0"/>
                </a:moveTo>
                <a:arcTo wR="3600" hR="3600" stAng="16200000" swAng="-5400000"/>
                <a:lnTo>
                  <a:pt x="0" y="18712"/>
                </a:lnTo>
                <a:arcTo wR="3600" hR="2888" stAng="10800000" swAng="-5400000"/>
                <a:lnTo>
                  <a:pt x="18000" y="21600"/>
                </a:lnTo>
                <a:arcTo wR="3600" hR="2888" stAng="5400000" swAng="-5400000"/>
                <a:lnTo>
                  <a:pt x="21600" y="3600"/>
                </a:lnTo>
                <a:arcTo wR="3600" hR="3600" stAng="0" swAng="-5400000"/>
                <a:close/>
              </a:path>
            </a:pathLst>
          </a:custGeom>
          <a:gradFill rotWithShape="0">
            <a:gsLst>
              <a:gs pos="0">
                <a:srgbClr val="ffffff"/>
              </a:gs>
              <a:gs pos="100000">
                <a:srgbClr val="bcd8c1"/>
              </a:gs>
            </a:gsLst>
            <a:lin ang="5400000"/>
          </a:gradFill>
          <a:ln w="0">
            <a:solidFill>
              <a:srgbClr val="000000"/>
            </a:solidFill>
          </a:ln>
        </p:spPr>
        <p:style>
          <a:lnRef idx="0"/>
          <a:fillRef idx="0"/>
          <a:effectRef idx="0"/>
          <a:fontRef idx="minor"/>
        </p:style>
      </p:sp>
      <p:sp>
        <p:nvSpPr>
          <p:cNvPr id="40" name="Google Shape;54;p13"/>
          <p:cNvSpPr/>
          <p:nvPr/>
        </p:nvSpPr>
        <p:spPr>
          <a:xfrm>
            <a:off x="51120" y="64080"/>
            <a:ext cx="6237720" cy="363240"/>
          </a:xfrm>
          <a:prstGeom prst="roundRect">
            <a:avLst>
              <a:gd name="adj" fmla="val 16667"/>
            </a:avLst>
          </a:prstGeom>
          <a:gradFill rotWithShape="0">
            <a:gsLst>
              <a:gs pos="0">
                <a:srgbClr val="ef476f"/>
              </a:gs>
              <a:gs pos="100000">
                <a:srgbClr val="ffffff"/>
              </a:gs>
            </a:gsLst>
            <a:lin ang="5400000"/>
          </a:gradFill>
          <a:ln cap="rnd" w="0">
            <a:solidFill>
              <a:srgbClr val="000000"/>
            </a:solidFill>
          </a:ln>
        </p:spPr>
        <p:style>
          <a:lnRef idx="0"/>
          <a:fillRef idx="0"/>
          <a:effectRef idx="0"/>
          <a:fontRef idx="minor"/>
        </p:style>
        <p:txBody>
          <a:bodyPr lIns="90000" rIns="90000" tIns="327960" bIns="282240" anchor="ctr">
            <a:noAutofit/>
          </a:bodyPr>
          <a:p>
            <a:pPr algn="ctr">
              <a:lnSpc>
                <a:spcPct val="100000"/>
              </a:lnSpc>
              <a:spcAft>
                <a:spcPts val="400"/>
              </a:spcAft>
              <a:buNone/>
            </a:pPr>
            <a:r>
              <a:rPr b="1" lang="en-US" sz="1100" spc="-1" strike="noStrike">
                <a:solidFill>
                  <a:srgbClr val="000000"/>
                </a:solidFill>
                <a:latin typeface="Arial"/>
                <a:ea typeface="Arial"/>
              </a:rPr>
              <a:t>Empirical seed transfer zones require conventions for data sharing to increase their utility</a:t>
            </a:r>
            <a:endParaRPr b="0" lang="en-US" sz="1100" spc="-1" strike="noStrike">
              <a:latin typeface="Arial"/>
            </a:endParaRPr>
          </a:p>
        </p:txBody>
      </p:sp>
      <p:sp>
        <p:nvSpPr>
          <p:cNvPr id="41" name="Google Shape;55;p13"/>
          <p:cNvSpPr/>
          <p:nvPr/>
        </p:nvSpPr>
        <p:spPr>
          <a:xfrm rot="21589200">
            <a:off x="57600" y="517680"/>
            <a:ext cx="3469320" cy="1042920"/>
          </a:xfrm>
          <a:prstGeom prst="roundRect">
            <a:avLst>
              <a:gd name="adj" fmla="val 17258"/>
            </a:avLst>
          </a:prstGeom>
          <a:gradFill rotWithShape="0">
            <a:gsLst>
              <a:gs pos="0">
                <a:srgbClr val="ffffff"/>
              </a:gs>
              <a:gs pos="100000">
                <a:srgbClr val="ffd7d7"/>
              </a:gs>
            </a:gsLst>
            <a:lin ang="10800000"/>
          </a:gradFill>
          <a:ln cap="rnd" w="0">
            <a:solidFill>
              <a:srgbClr val="000000"/>
            </a:solidFill>
          </a:ln>
        </p:spPr>
        <p:style>
          <a:lnRef idx="0"/>
          <a:fillRef idx="0"/>
          <a:effectRef idx="0"/>
          <a:fontRef idx="minor"/>
        </p:style>
        <p:txBody>
          <a:bodyPr lIns="90000" rIns="90000" tIns="91440" bIns="91440" anchor="t">
            <a:noAutofit/>
          </a:bodyPr>
          <a:p>
            <a:pPr>
              <a:lnSpc>
                <a:spcPct val="100000"/>
              </a:lnSpc>
              <a:buNone/>
            </a:pPr>
            <a:r>
              <a:rPr b="1" lang="en-US" sz="800" spc="-1" strike="noStrike">
                <a:solidFill>
                  <a:srgbClr val="000000"/>
                </a:solidFill>
                <a:latin typeface="Arial"/>
                <a:ea typeface="Calibri"/>
              </a:rPr>
              <a:t>BACKGROUND</a:t>
            </a:r>
            <a:r>
              <a:rPr b="0" lang="en-US" sz="700" spc="-1" strike="noStrike">
                <a:solidFill>
                  <a:srgbClr val="000000"/>
                </a:solidFill>
                <a:latin typeface="Arial"/>
                <a:ea typeface="Calibri"/>
              </a:rPr>
              <a:t> To increase the availability of locally adapted germplasm, empirical Seed Transfer Zones (eSTZs) are being used to guide restoration and agricultural admixture decisions. eSTZs are based on common garden, genetic, or climate similarity data, and require considerable effort to develop. Despite the rigor with which these studies are conducted, inconsistencies exist in data products derived from them which can hinder their utility and adoption. Here we showcase the inconsistencies in eSTZ data products, offer suggestions for standardization, and report on an R package to implement these suggestions.</a:t>
            </a:r>
            <a:endParaRPr b="0" lang="en-US" sz="700" spc="-1" strike="noStrike">
              <a:latin typeface="Arial"/>
            </a:endParaRPr>
          </a:p>
          <a:p>
            <a:pPr>
              <a:lnSpc>
                <a:spcPct val="100000"/>
              </a:lnSpc>
              <a:buNone/>
              <a:tabLst>
                <a:tab algn="l" pos="0"/>
              </a:tabLst>
            </a:pPr>
            <a:endParaRPr b="0" lang="en-US" sz="1000" spc="-1" strike="noStrike">
              <a:latin typeface="Arial"/>
            </a:endParaRPr>
          </a:p>
        </p:txBody>
      </p:sp>
      <p:sp>
        <p:nvSpPr>
          <p:cNvPr id="42" name="Google Shape;56;p13"/>
          <p:cNvSpPr/>
          <p:nvPr/>
        </p:nvSpPr>
        <p:spPr>
          <a:xfrm>
            <a:off x="3657600" y="518760"/>
            <a:ext cx="1918440" cy="1080720"/>
          </a:xfrm>
          <a:prstGeom prst="roundRect">
            <a:avLst>
              <a:gd name="adj" fmla="val 16667"/>
            </a:avLst>
          </a:prstGeom>
          <a:gradFill rotWithShape="0">
            <a:gsLst>
              <a:gs pos="0">
                <a:srgbClr val="ffd7d7"/>
              </a:gs>
              <a:gs pos="100000">
                <a:srgbClr val="ffffff"/>
              </a:gs>
            </a:gsLst>
            <a:lin ang="5400000"/>
          </a:gradFill>
          <a:ln cap="rnd" w="0">
            <a:solidFill>
              <a:srgbClr val="000000"/>
            </a:solidFill>
          </a:ln>
        </p:spPr>
        <p:style>
          <a:lnRef idx="0"/>
          <a:fillRef idx="0"/>
          <a:effectRef idx="0"/>
          <a:fontRef idx="minor"/>
        </p:style>
        <p:txBody>
          <a:bodyPr lIns="90000" rIns="90000" tIns="91440" bIns="91440" anchor="t">
            <a:noAutofit/>
          </a:bodyPr>
          <a:p>
            <a:pPr>
              <a:lnSpc>
                <a:spcPct val="100000"/>
              </a:lnSpc>
              <a:buNone/>
            </a:pPr>
            <a:endParaRPr b="0" lang="en-US" sz="600" spc="-1" strike="noStrike">
              <a:latin typeface="Arial"/>
            </a:endParaRPr>
          </a:p>
          <a:p>
            <a:pPr>
              <a:lnSpc>
                <a:spcPct val="100000"/>
              </a:lnSpc>
              <a:buNone/>
            </a:pPr>
            <a:r>
              <a:rPr b="0" lang="en" sz="700" spc="-1" strike="noStrike">
                <a:solidFill>
                  <a:srgbClr val="000000"/>
                </a:solidFill>
                <a:latin typeface="Arial"/>
                <a:ea typeface="Arial"/>
              </a:rPr>
              <a:t>Develop: </a:t>
            </a:r>
            <a:endParaRPr b="0" lang="en-US" sz="700" spc="-1" strike="noStrike">
              <a:latin typeface="Arial"/>
            </a:endParaRPr>
          </a:p>
          <a:p>
            <a:pPr>
              <a:lnSpc>
                <a:spcPct val="100000"/>
              </a:lnSpc>
              <a:buNone/>
            </a:pPr>
            <a:r>
              <a:rPr b="0" lang="en" sz="700" spc="-1" strike="noStrike">
                <a:solidFill>
                  <a:srgbClr val="000000"/>
                </a:solidFill>
                <a:latin typeface="Arial"/>
                <a:ea typeface="Arial"/>
              </a:rPr>
              <a:t>1) file naming conventions</a:t>
            </a:r>
            <a:endParaRPr b="0" lang="en-US" sz="700" spc="-1" strike="noStrike">
              <a:latin typeface="Arial"/>
            </a:endParaRPr>
          </a:p>
          <a:p>
            <a:pPr>
              <a:lnSpc>
                <a:spcPct val="100000"/>
              </a:lnSpc>
              <a:buNone/>
            </a:pPr>
            <a:r>
              <a:rPr b="0" lang="en" sz="700" spc="-1" strike="noStrike">
                <a:solidFill>
                  <a:srgbClr val="000000"/>
                </a:solidFill>
                <a:latin typeface="Arial"/>
                <a:ea typeface="Arial"/>
              </a:rPr>
              <a:t>2) field naming standards in vector data</a:t>
            </a:r>
            <a:endParaRPr b="0" lang="en-US" sz="700" spc="-1" strike="noStrike">
              <a:latin typeface="Arial"/>
            </a:endParaRPr>
          </a:p>
          <a:p>
            <a:pPr>
              <a:lnSpc>
                <a:spcPct val="100000"/>
              </a:lnSpc>
              <a:buNone/>
            </a:pPr>
            <a:r>
              <a:rPr b="0" lang="en" sz="700" spc="-1" strike="noStrike">
                <a:solidFill>
                  <a:srgbClr val="000000"/>
                </a:solidFill>
                <a:latin typeface="Arial"/>
                <a:ea typeface="Arial"/>
              </a:rPr>
              <a:t>3) cartographic standards</a:t>
            </a:r>
            <a:endParaRPr b="0" lang="en-US" sz="700" spc="-1" strike="noStrike">
              <a:latin typeface="Arial"/>
            </a:endParaRPr>
          </a:p>
          <a:p>
            <a:pPr>
              <a:lnSpc>
                <a:spcPct val="100000"/>
              </a:lnSpc>
              <a:buNone/>
            </a:pPr>
            <a:r>
              <a:rPr b="0" lang="en" sz="700" spc="-1" strike="noStrike">
                <a:solidFill>
                  <a:srgbClr val="000000"/>
                </a:solidFill>
                <a:latin typeface="Arial"/>
                <a:ea typeface="Arial"/>
              </a:rPr>
              <a:t>4) directory structure conventions</a:t>
            </a:r>
            <a:endParaRPr b="0" lang="en-US" sz="700" spc="-1" strike="noStrike">
              <a:latin typeface="Arial"/>
            </a:endParaRPr>
          </a:p>
          <a:p>
            <a:pPr>
              <a:lnSpc>
                <a:spcPct val="100000"/>
              </a:lnSpc>
              <a:buNone/>
            </a:pPr>
            <a:r>
              <a:rPr b="0" lang="en" sz="700" spc="-1" strike="noStrike">
                <a:solidFill>
                  <a:srgbClr val="000000"/>
                </a:solidFill>
                <a:latin typeface="Arial"/>
                <a:ea typeface="Arial"/>
              </a:rPr>
              <a:t>5) Implement suggestions in an R package ‘eSTZwritR’ </a:t>
            </a:r>
            <a:endParaRPr b="0" lang="en-US" sz="700" spc="-1" strike="noStrike">
              <a:latin typeface="Arial"/>
            </a:endParaRPr>
          </a:p>
        </p:txBody>
      </p:sp>
      <p:sp>
        <p:nvSpPr>
          <p:cNvPr id="43" name="TextBox 6"/>
          <p:cNvSpPr/>
          <p:nvPr/>
        </p:nvSpPr>
        <p:spPr>
          <a:xfrm>
            <a:off x="5715000" y="503280"/>
            <a:ext cx="3363840" cy="824760"/>
          </a:xfrm>
          <a:prstGeom prst="roundRect">
            <a:avLst>
              <a:gd name="adj" fmla="val 16667"/>
            </a:avLst>
          </a:prstGeom>
          <a:gradFill rotWithShape="0">
            <a:gsLst>
              <a:gs pos="0">
                <a:srgbClr val="ffffff"/>
              </a:gs>
              <a:gs pos="100000">
                <a:srgbClr val="ffd7d7"/>
              </a:gs>
            </a:gsLst>
            <a:lin ang="0"/>
          </a:gradFill>
          <a:ln cap="rnd" w="0">
            <a:solidFill>
              <a:srgbClr val="000000"/>
            </a:solidFill>
          </a:ln>
        </p:spPr>
        <p:style>
          <a:lnRef idx="0"/>
          <a:fillRef idx="0"/>
          <a:effectRef idx="0"/>
          <a:fontRef idx="minor"/>
        </p:style>
        <p:txBody>
          <a:bodyPr lIns="90000" rIns="90000" tIns="45000" bIns="45000" anchor="t">
            <a:spAutoFit/>
          </a:bodyPr>
          <a:p>
            <a:pPr>
              <a:lnSpc>
                <a:spcPct val="100000"/>
              </a:lnSpc>
              <a:buNone/>
            </a:pPr>
            <a:r>
              <a:rPr b="1" lang="en-US" sz="800" spc="-1" strike="noStrike">
                <a:solidFill>
                  <a:srgbClr val="000000"/>
                </a:solidFill>
                <a:latin typeface="Arial"/>
                <a:ea typeface="Arial"/>
              </a:rPr>
              <a:t>Methods</a:t>
            </a:r>
            <a:r>
              <a:rPr b="1" lang="en-US" sz="500" spc="-1" strike="noStrike">
                <a:solidFill>
                  <a:srgbClr val="000000"/>
                </a:solidFill>
                <a:latin typeface="Arial"/>
                <a:ea typeface="Arial"/>
              </a:rPr>
              <a:t>  </a:t>
            </a:r>
            <a:r>
              <a:rPr b="0" lang="en-US" sz="700" spc="-1" strike="noStrike">
                <a:solidFill>
                  <a:srgbClr val="000000"/>
                </a:solidFill>
                <a:latin typeface="Arial"/>
                <a:ea typeface="Arial"/>
              </a:rPr>
              <a:t>Reviewed all eSTZs on the Western Wildland Environmental Threat Assessment Center (WWETAC) website as of May 1, 2024. </a:t>
            </a:r>
            <a:endParaRPr b="0" lang="en-US" sz="700" spc="-1" strike="noStrike">
              <a:latin typeface="Arial"/>
            </a:endParaRPr>
          </a:p>
          <a:p>
            <a:pPr>
              <a:lnSpc>
                <a:spcPct val="100000"/>
              </a:lnSpc>
              <a:buNone/>
            </a:pPr>
            <a:endParaRPr b="0" lang="en-US" sz="700" spc="-1" strike="noStrike">
              <a:latin typeface="Arial"/>
            </a:endParaRPr>
          </a:p>
          <a:p>
            <a:pPr>
              <a:lnSpc>
                <a:spcPct val="100000"/>
              </a:lnSpc>
              <a:buNone/>
            </a:pPr>
            <a:r>
              <a:rPr b="0" lang="en-US" sz="700" spc="-1" strike="noStrike">
                <a:solidFill>
                  <a:srgbClr val="000000"/>
                </a:solidFill>
                <a:latin typeface="Arial"/>
                <a:ea typeface="Arial"/>
              </a:rPr>
              <a:t>Each data product’s: file name structure, field naming conventions, and directory structure, were analyzed. All scoring was done by hand, and all analyses were carried out in R 4.2.1.</a:t>
            </a:r>
            <a:endParaRPr b="0" lang="en-US" sz="700" spc="-1" strike="noStrike">
              <a:latin typeface="Arial"/>
            </a:endParaRPr>
          </a:p>
        </p:txBody>
      </p:sp>
      <p:sp>
        <p:nvSpPr>
          <p:cNvPr id="44" name="TextBox 31"/>
          <p:cNvSpPr/>
          <p:nvPr/>
        </p:nvSpPr>
        <p:spPr>
          <a:xfrm>
            <a:off x="6368760" y="64080"/>
            <a:ext cx="1832760" cy="363240"/>
          </a:xfrm>
          <a:prstGeom prst="roundRect">
            <a:avLst>
              <a:gd name="adj" fmla="val 16667"/>
            </a:avLst>
          </a:prstGeom>
          <a:gradFill rotWithShape="0">
            <a:gsLst>
              <a:gs pos="0">
                <a:srgbClr val="ef476f"/>
              </a:gs>
              <a:gs pos="100000">
                <a:srgbClr val="ffffff"/>
              </a:gs>
            </a:gsLst>
            <a:lin ang="5400000"/>
          </a:gradFill>
          <a:ln cap="rnd" w="0">
            <a:solidFill>
              <a:srgbClr val="000000"/>
            </a:solidFill>
          </a:ln>
        </p:spPr>
        <p:style>
          <a:lnRef idx="0"/>
          <a:fillRef idx="0"/>
          <a:effectRef idx="0"/>
          <a:fontRef idx="minor"/>
        </p:style>
      </p:sp>
      <p:sp>
        <p:nvSpPr>
          <p:cNvPr id="45" name="Google Shape;56;p13"/>
          <p:cNvSpPr/>
          <p:nvPr/>
        </p:nvSpPr>
        <p:spPr>
          <a:xfrm>
            <a:off x="3562200" y="4261320"/>
            <a:ext cx="1922040" cy="816120"/>
          </a:xfrm>
          <a:prstGeom prst="roundRect">
            <a:avLst>
              <a:gd name="adj" fmla="val 16667"/>
            </a:avLst>
          </a:prstGeom>
          <a:gradFill rotWithShape="0">
            <a:gsLst>
              <a:gs pos="0">
                <a:srgbClr val="ffffff"/>
              </a:gs>
              <a:gs pos="100000">
                <a:srgbClr val="bcd8c1"/>
              </a:gs>
            </a:gsLst>
            <a:lin ang="5400000"/>
          </a:gradFill>
          <a:ln cap="rnd" w="0">
            <a:solidFill>
              <a:srgbClr val="000000"/>
            </a:solidFill>
          </a:ln>
        </p:spPr>
        <p:style>
          <a:lnRef idx="0"/>
          <a:fillRef idx="0"/>
          <a:effectRef idx="0"/>
          <a:fontRef idx="minor"/>
        </p:style>
        <p:txBody>
          <a:bodyPr lIns="90000" rIns="90000" tIns="91440" bIns="91440" anchor="t">
            <a:noAutofit/>
          </a:bodyPr>
          <a:p>
            <a:pPr>
              <a:lnSpc>
                <a:spcPct val="100000"/>
              </a:lnSpc>
              <a:buNone/>
              <a:tabLst>
                <a:tab algn="l" pos="0"/>
              </a:tabLst>
            </a:pPr>
            <a:r>
              <a:rPr b="1" lang="en-US" sz="800" spc="-1" strike="noStrike">
                <a:solidFill>
                  <a:srgbClr val="000000"/>
                </a:solidFill>
                <a:latin typeface="Arial"/>
                <a:ea typeface="Arial"/>
              </a:rPr>
              <a:t>Conclusions</a:t>
            </a:r>
            <a:r>
              <a:rPr b="1" lang="en-US" sz="500" spc="-1" strike="noStrike">
                <a:solidFill>
                  <a:srgbClr val="000000"/>
                </a:solidFill>
                <a:latin typeface="Arial"/>
                <a:ea typeface="Arial"/>
              </a:rPr>
              <a:t> </a:t>
            </a:r>
            <a:r>
              <a:rPr b="0" lang="en-US" sz="600" spc="-1" strike="noStrike">
                <a:solidFill>
                  <a:srgbClr val="000000"/>
                </a:solidFill>
                <a:latin typeface="Arial"/>
                <a:ea typeface="Arial"/>
              </a:rPr>
              <a:t>Myriad discrepancies exist in the way that eSTZs are being distributed. Here we present standards for the scientists developing eSTZs to use in order to standardize the data products they develop.  We provide an R package to implement our suggestions. </a:t>
            </a:r>
            <a:endParaRPr b="0" lang="en-US" sz="6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1000" spc="-1" strike="noStrike">
              <a:latin typeface="Arial"/>
            </a:endParaRPr>
          </a:p>
        </p:txBody>
      </p:sp>
      <p:pic>
        <p:nvPicPr>
          <p:cNvPr id="46" name="Picture 20" descr="">
            <a:hlinkClick r:id="rId1"/>
          </p:cNvPr>
          <p:cNvPicPr/>
          <p:nvPr/>
        </p:nvPicPr>
        <p:blipFill>
          <a:blip r:embed="rId2"/>
          <a:stretch/>
        </p:blipFill>
        <p:spPr>
          <a:xfrm>
            <a:off x="5943600" y="3340080"/>
            <a:ext cx="494640" cy="571320"/>
          </a:xfrm>
          <a:prstGeom prst="rect">
            <a:avLst/>
          </a:prstGeom>
          <a:ln w="0">
            <a:noFill/>
          </a:ln>
        </p:spPr>
      </p:pic>
      <p:pic>
        <p:nvPicPr>
          <p:cNvPr id="47" name="Picture 22" descr=""/>
          <p:cNvPicPr/>
          <p:nvPr/>
        </p:nvPicPr>
        <p:blipFill>
          <a:blip r:embed="rId3"/>
          <a:stretch/>
        </p:blipFill>
        <p:spPr>
          <a:xfrm>
            <a:off x="8282160" y="85320"/>
            <a:ext cx="780120" cy="357480"/>
          </a:xfrm>
          <a:prstGeom prst="rect">
            <a:avLst/>
          </a:prstGeom>
          <a:ln w="0">
            <a:noFill/>
          </a:ln>
        </p:spPr>
      </p:pic>
      <p:pic>
        <p:nvPicPr>
          <p:cNvPr id="48" name="Picture 26" descr=""/>
          <p:cNvPicPr/>
          <p:nvPr/>
        </p:nvPicPr>
        <p:blipFill>
          <a:blip r:embed="rId4"/>
          <a:stretch/>
        </p:blipFill>
        <p:spPr>
          <a:xfrm>
            <a:off x="5842440" y="2324520"/>
            <a:ext cx="1014840" cy="1014840"/>
          </a:xfrm>
          <a:prstGeom prst="rect">
            <a:avLst/>
          </a:prstGeom>
          <a:ln w="0">
            <a:noFill/>
          </a:ln>
        </p:spPr>
      </p:pic>
      <p:pic>
        <p:nvPicPr>
          <p:cNvPr id="49" name="Picture 6" descr=""/>
          <p:cNvPicPr/>
          <p:nvPr/>
        </p:nvPicPr>
        <p:blipFill>
          <a:blip r:embed="rId5"/>
          <a:stretch/>
        </p:blipFill>
        <p:spPr>
          <a:xfrm>
            <a:off x="7216920" y="1600200"/>
            <a:ext cx="1697400" cy="736200"/>
          </a:xfrm>
          <a:prstGeom prst="rect">
            <a:avLst/>
          </a:prstGeom>
          <a:ln w="0">
            <a:noFill/>
          </a:ln>
        </p:spPr>
      </p:pic>
      <p:pic>
        <p:nvPicPr>
          <p:cNvPr id="50" name="Picture 4" descr=""/>
          <p:cNvPicPr/>
          <p:nvPr/>
        </p:nvPicPr>
        <p:blipFill>
          <a:blip r:embed="rId6"/>
          <a:srcRect l="0" t="9165" r="0" b="13993"/>
          <a:stretch/>
        </p:blipFill>
        <p:spPr>
          <a:xfrm>
            <a:off x="3311280" y="1821600"/>
            <a:ext cx="2453400" cy="2513880"/>
          </a:xfrm>
          <a:prstGeom prst="rect">
            <a:avLst/>
          </a:prstGeom>
          <a:ln w="0">
            <a:noFill/>
          </a:ln>
        </p:spPr>
      </p:pic>
      <p:sp>
        <p:nvSpPr>
          <p:cNvPr id="51" name="TextBox 56"/>
          <p:cNvSpPr/>
          <p:nvPr/>
        </p:nvSpPr>
        <p:spPr>
          <a:xfrm>
            <a:off x="1459440" y="1600200"/>
            <a:ext cx="59652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800" spc="-1" strike="noStrike">
                <a:solidFill>
                  <a:srgbClr val="000000"/>
                </a:solidFill>
                <a:latin typeface="Arial"/>
                <a:ea typeface="Arial"/>
              </a:rPr>
              <a:t>Results</a:t>
            </a:r>
            <a:endParaRPr b="0" lang="en-US" sz="800" spc="-1" strike="noStrike">
              <a:latin typeface="Arial"/>
            </a:endParaRPr>
          </a:p>
        </p:txBody>
      </p:sp>
      <p:sp>
        <p:nvSpPr>
          <p:cNvPr id="52" name="TextBox 57"/>
          <p:cNvSpPr/>
          <p:nvPr/>
        </p:nvSpPr>
        <p:spPr>
          <a:xfrm>
            <a:off x="4202640" y="518760"/>
            <a:ext cx="128160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800" spc="-1" strike="noStrike">
                <a:solidFill>
                  <a:srgbClr val="000000"/>
                </a:solidFill>
                <a:latin typeface="Arial"/>
                <a:ea typeface="Arial"/>
              </a:rPr>
              <a:t>Objectives</a:t>
            </a:r>
            <a:endParaRPr b="0" lang="en-US" sz="800" spc="-1" strike="noStrike">
              <a:latin typeface="Arial"/>
            </a:endParaRPr>
          </a:p>
        </p:txBody>
      </p:sp>
      <p:sp>
        <p:nvSpPr>
          <p:cNvPr id="53" name="TextBox 13"/>
          <p:cNvSpPr/>
          <p:nvPr/>
        </p:nvSpPr>
        <p:spPr>
          <a:xfrm>
            <a:off x="6965280" y="1371600"/>
            <a:ext cx="126216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800" spc="-1" strike="noStrike">
                <a:solidFill>
                  <a:srgbClr val="000000"/>
                </a:solidFill>
                <a:latin typeface="Arial"/>
                <a:ea typeface="Arial"/>
              </a:rPr>
              <a:t>Suggestions</a:t>
            </a:r>
            <a:endParaRPr b="0" lang="en-US" sz="800" spc="-1" strike="noStrike">
              <a:latin typeface="Arial"/>
            </a:endParaRPr>
          </a:p>
        </p:txBody>
      </p:sp>
      <p:sp>
        <p:nvSpPr>
          <p:cNvPr id="54" name="TextBox 20"/>
          <p:cNvSpPr/>
          <p:nvPr/>
        </p:nvSpPr>
        <p:spPr>
          <a:xfrm>
            <a:off x="6400800" y="67680"/>
            <a:ext cx="1800720" cy="6980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800" spc="-1" strike="noStrike">
                <a:solidFill>
                  <a:srgbClr val="000000"/>
                </a:solidFill>
                <a:latin typeface="Arial"/>
                <a:ea typeface="Arial"/>
              </a:rPr>
              <a:t>Brianna Wieferich,</a:t>
            </a:r>
            <a:r>
              <a:rPr b="1" lang="en-US" sz="700" spc="-1" strike="noStrike">
                <a:solidFill>
                  <a:srgbClr val="000000"/>
                </a:solidFill>
                <a:latin typeface="Arial"/>
                <a:ea typeface="Arial"/>
              </a:rPr>
              <a:t>  </a:t>
            </a:r>
            <a:r>
              <a:rPr b="1" lang="en-US" sz="600" spc="-1" strike="noStrike">
                <a:solidFill>
                  <a:srgbClr val="000000"/>
                </a:solidFill>
                <a:latin typeface="Arial"/>
                <a:ea typeface="Arial"/>
              </a:rPr>
              <a:t>Reed Benkendorf</a:t>
            </a:r>
            <a:endParaRPr b="0" lang="en-US" sz="600" spc="-1" strike="noStrike">
              <a:latin typeface="Arial"/>
            </a:endParaRPr>
          </a:p>
          <a:p>
            <a:pPr algn="just">
              <a:lnSpc>
                <a:spcPct val="100000"/>
              </a:lnSpc>
              <a:buNone/>
            </a:pPr>
            <a:endParaRPr b="0" lang="en-US" sz="800" spc="-1" strike="noStrike">
              <a:latin typeface="Arial"/>
            </a:endParaRPr>
          </a:p>
          <a:p>
            <a:pPr algn="just">
              <a:lnSpc>
                <a:spcPct val="100000"/>
              </a:lnSpc>
              <a:buNone/>
            </a:pPr>
            <a:endParaRPr b="0" lang="en-US" sz="500" spc="-1" strike="noStrike">
              <a:latin typeface="Arial"/>
            </a:endParaRPr>
          </a:p>
          <a:p>
            <a:pPr algn="just">
              <a:lnSpc>
                <a:spcPct val="100000"/>
              </a:lnSpc>
              <a:buNone/>
            </a:pPr>
            <a:endParaRPr b="0" lang="en-US" sz="500" spc="-1" strike="noStrike">
              <a:latin typeface="Arial"/>
            </a:endParaRPr>
          </a:p>
          <a:p>
            <a:pPr>
              <a:lnSpc>
                <a:spcPct val="100000"/>
              </a:lnSpc>
              <a:buNone/>
            </a:pPr>
            <a:endParaRPr b="0" lang="en-US" sz="1400" spc="-1" strike="noStrike">
              <a:latin typeface="Arial"/>
            </a:endParaRPr>
          </a:p>
        </p:txBody>
      </p:sp>
      <p:sp>
        <p:nvSpPr>
          <p:cNvPr id="55" name="TextBox 22"/>
          <p:cNvSpPr/>
          <p:nvPr/>
        </p:nvSpPr>
        <p:spPr>
          <a:xfrm>
            <a:off x="6289560" y="200520"/>
            <a:ext cx="2625120" cy="2268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500" spc="-1" strike="noStrike">
                <a:solidFill>
                  <a:srgbClr val="000000"/>
                </a:solidFill>
                <a:latin typeface="Arial"/>
                <a:ea typeface="Arial"/>
              </a:rPr>
              <a:t> </a:t>
            </a:r>
            <a:r>
              <a:rPr b="1" lang="en-US" sz="500" spc="-1" strike="noStrike">
                <a:solidFill>
                  <a:srgbClr val="000000"/>
                </a:solidFill>
                <a:latin typeface="Arial"/>
                <a:ea typeface="Arial"/>
              </a:rPr>
              <a:t>E. Woodworth (wu-naut)</a:t>
            </a:r>
            <a:r>
              <a:rPr b="1" lang="en-US" sz="700" spc="-1" strike="noStrike">
                <a:solidFill>
                  <a:srgbClr val="000000"/>
                </a:solidFill>
                <a:latin typeface="Arial"/>
                <a:ea typeface="Arial"/>
              </a:rPr>
              <a:t> </a:t>
            </a:r>
            <a:r>
              <a:rPr b="1" lang="en-US" sz="800" spc="-1" strike="noStrike">
                <a:solidFill>
                  <a:srgbClr val="000000"/>
                </a:solidFill>
                <a:latin typeface="Arial"/>
                <a:ea typeface="Arial"/>
              </a:rPr>
              <a:t>    </a:t>
            </a:r>
            <a:r>
              <a:rPr b="1" lang="en-US" sz="900" spc="-1" strike="noStrike">
                <a:solidFill>
                  <a:srgbClr val="000000"/>
                </a:solidFill>
                <a:latin typeface="Arial"/>
                <a:ea typeface="Arial"/>
              </a:rPr>
              <a:t> </a:t>
            </a:r>
            <a:r>
              <a:rPr b="1" lang="en-US" sz="500" spc="-1" strike="noStrike">
                <a:solidFill>
                  <a:srgbClr val="000000"/>
                </a:solidFill>
                <a:latin typeface="Arial"/>
                <a:ea typeface="Arial"/>
              </a:rPr>
              <a:t>Brianna.Wieferich@usda.gov</a:t>
            </a:r>
            <a:endParaRPr b="0" lang="en-US" sz="500" spc="-1" strike="noStrike">
              <a:latin typeface="Arial"/>
            </a:endParaRPr>
          </a:p>
        </p:txBody>
      </p:sp>
      <p:pic>
        <p:nvPicPr>
          <p:cNvPr id="56" name="" descr=""/>
          <p:cNvPicPr/>
          <p:nvPr/>
        </p:nvPicPr>
        <p:blipFill>
          <a:blip r:embed="rId7"/>
          <a:stretch/>
        </p:blipFill>
        <p:spPr>
          <a:xfrm>
            <a:off x="5715000" y="1371600"/>
            <a:ext cx="1320480" cy="1027080"/>
          </a:xfrm>
          <a:prstGeom prst="rect">
            <a:avLst/>
          </a:prstGeom>
          <a:ln w="0">
            <a:noFill/>
          </a:ln>
        </p:spPr>
      </p:pic>
      <p:pic>
        <p:nvPicPr>
          <p:cNvPr id="57" name="" descr=""/>
          <p:cNvPicPr/>
          <p:nvPr/>
        </p:nvPicPr>
        <p:blipFill>
          <a:blip r:embed="rId8"/>
          <a:stretch/>
        </p:blipFill>
        <p:spPr>
          <a:xfrm>
            <a:off x="6438960" y="3340080"/>
            <a:ext cx="1141920" cy="1631520"/>
          </a:xfrm>
          <a:prstGeom prst="rect">
            <a:avLst/>
          </a:prstGeom>
          <a:ln w="0">
            <a:noFill/>
          </a:ln>
        </p:spPr>
      </p:pic>
      <p:pic>
        <p:nvPicPr>
          <p:cNvPr id="58" name="" descr=""/>
          <p:cNvPicPr/>
          <p:nvPr/>
        </p:nvPicPr>
        <p:blipFill>
          <a:blip r:embed="rId9"/>
          <a:stretch/>
        </p:blipFill>
        <p:spPr>
          <a:xfrm>
            <a:off x="7745400" y="3342960"/>
            <a:ext cx="1176120" cy="1522440"/>
          </a:xfrm>
          <a:prstGeom prst="rect">
            <a:avLst/>
          </a:prstGeom>
          <a:ln w="0">
            <a:noFill/>
          </a:ln>
        </p:spPr>
      </p:pic>
      <p:pic>
        <p:nvPicPr>
          <p:cNvPr id="59" name="" descr=""/>
          <p:cNvPicPr/>
          <p:nvPr/>
        </p:nvPicPr>
        <p:blipFill>
          <a:blip r:embed="rId10"/>
          <a:stretch/>
        </p:blipFill>
        <p:spPr>
          <a:xfrm>
            <a:off x="7205760" y="2367720"/>
            <a:ext cx="1665000" cy="913320"/>
          </a:xfrm>
          <a:prstGeom prst="rect">
            <a:avLst/>
          </a:prstGeom>
          <a:ln w="0">
            <a:noFill/>
          </a:ln>
        </p:spPr>
      </p:pic>
      <p:sp>
        <p:nvSpPr>
          <p:cNvPr id="60" name=""/>
          <p:cNvSpPr/>
          <p:nvPr/>
        </p:nvSpPr>
        <p:spPr>
          <a:xfrm>
            <a:off x="5645880" y="3886200"/>
            <a:ext cx="982800" cy="1142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600" spc="-1" strike="noStrike">
                <a:solidFill>
                  <a:srgbClr val="000000"/>
                </a:solidFill>
                <a:latin typeface="Arial"/>
                <a:ea typeface="DejaVu Sans"/>
              </a:rPr>
              <a:t>These suggestions can be implemented using an R package, ‘eSTZwritR’. Or by consulting it’s webpage. We look forward to collaboratively developing standards in the future!</a:t>
            </a:r>
            <a:endParaRPr b="0" lang="en-US" sz="600" spc="-1" strike="noStrike">
              <a:latin typeface="Arial"/>
            </a:endParaRPr>
          </a:p>
        </p:txBody>
      </p:sp>
      <p:sp>
        <p:nvSpPr>
          <p:cNvPr id="61" name=""/>
          <p:cNvSpPr/>
          <p:nvPr/>
        </p:nvSpPr>
        <p:spPr>
          <a:xfrm>
            <a:off x="1719360" y="3429000"/>
            <a:ext cx="1708920" cy="1370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700" spc="-1" strike="noStrike">
                <a:solidFill>
                  <a:srgbClr val="000000"/>
                </a:solidFill>
                <a:latin typeface="Arial"/>
                <a:ea typeface="DejaVu Sans"/>
              </a:rPr>
              <a:t>Shapefile Properties</a:t>
            </a:r>
            <a:endParaRPr b="0" lang="en-US" sz="7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DejaVu Sans"/>
              </a:rPr>
              <a:t>- Different polygon types used for treating zones</a:t>
            </a:r>
            <a:endParaRPr b="0" lang="en-US" sz="500" spc="-1" strike="noStrike">
              <a:latin typeface="Arial"/>
            </a:endParaRPr>
          </a:p>
          <a:p>
            <a:pPr>
              <a:lnSpc>
                <a:spcPct val="100000"/>
              </a:lnSpc>
              <a:buNone/>
            </a:pPr>
            <a:r>
              <a:rPr b="0" lang="en-US" sz="500" spc="-1" strike="noStrike">
                <a:solidFill>
                  <a:srgbClr val="000000"/>
                </a:solidFill>
                <a:latin typeface="Arial"/>
                <a:ea typeface="DejaVu Sans"/>
              </a:rPr>
              <a:t>- Field denoting seed zone was generally lacking</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700" spc="-1" strike="noStrike">
                <a:solidFill>
                  <a:srgbClr val="000000"/>
                </a:solidFill>
                <a:latin typeface="Arial"/>
                <a:ea typeface="DejaVu Sans"/>
              </a:rPr>
              <a:t>File Names (shapefile)</a:t>
            </a:r>
            <a:endParaRPr b="0" lang="en-US" sz="7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DejaVu Sans"/>
              </a:rPr>
              <a:t>- Consensus to use USDA NRCS-Plants code</a:t>
            </a:r>
            <a:endParaRPr b="0" lang="en-US" sz="500" spc="-1" strike="noStrike">
              <a:latin typeface="Arial"/>
            </a:endParaRPr>
          </a:p>
          <a:p>
            <a:pPr>
              <a:lnSpc>
                <a:spcPct val="100000"/>
              </a:lnSpc>
              <a:buNone/>
            </a:pPr>
            <a:r>
              <a:rPr b="0" lang="en-US" sz="500" spc="-1" strike="noStrike">
                <a:solidFill>
                  <a:srgbClr val="000000"/>
                </a:solidFill>
                <a:latin typeface="Arial"/>
                <a:ea typeface="DejaVu Sans"/>
              </a:rPr>
              <a:t>- Many files did not mention the data (seed zones)</a:t>
            </a:r>
            <a:endParaRPr b="0" lang="en-US" sz="500" spc="-1" strike="noStrike">
              <a:latin typeface="Arial"/>
            </a:endParaRPr>
          </a:p>
          <a:p>
            <a:pPr>
              <a:lnSpc>
                <a:spcPct val="100000"/>
              </a:lnSpc>
              <a:buNone/>
            </a:pPr>
            <a:r>
              <a:rPr b="0" lang="en-US" sz="500" spc="-1" strike="noStrike">
                <a:solidFill>
                  <a:srgbClr val="000000"/>
                </a:solidFill>
                <a:latin typeface="Arial"/>
                <a:ea typeface="DejaVu Sans"/>
              </a:rPr>
              <a:t>- Majority of files lack a specified geographic extent</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700" spc="-1" strike="noStrike">
                <a:solidFill>
                  <a:srgbClr val="000000"/>
                </a:solidFill>
                <a:latin typeface="Arial"/>
                <a:ea typeface="DejaVu Sans"/>
              </a:rPr>
              <a:t>Map Components</a:t>
            </a:r>
            <a:endParaRPr b="0" lang="en-US" sz="700" spc="-1" strike="noStrike">
              <a:latin typeface="Arial"/>
            </a:endParaRPr>
          </a:p>
          <a:p>
            <a:pPr>
              <a:lnSpc>
                <a:spcPct val="100000"/>
              </a:lnSpc>
              <a:buNone/>
            </a:pPr>
            <a:r>
              <a:rPr b="0" lang="en-US" sz="500" spc="-1" strike="noStrike">
                <a:solidFill>
                  <a:srgbClr val="000000"/>
                </a:solidFill>
                <a:latin typeface="Arial"/>
                <a:ea typeface="DejaVu Sans"/>
              </a:rPr>
              <a:t>- Several essential cartographic elements (title, statement on data sources, legend for the seed zones) were missing from many products.</a:t>
            </a:r>
            <a:endParaRPr b="0" lang="en-US" sz="500" spc="-1" strike="noStrike">
              <a:latin typeface="Arial"/>
            </a:endParaRPr>
          </a:p>
        </p:txBody>
      </p:sp>
      <p:pic>
        <p:nvPicPr>
          <p:cNvPr id="62" name="" descr=""/>
          <p:cNvPicPr/>
          <p:nvPr/>
        </p:nvPicPr>
        <p:blipFill>
          <a:blip r:embed="rId11"/>
          <a:stretch/>
        </p:blipFill>
        <p:spPr>
          <a:xfrm>
            <a:off x="1821600" y="1836000"/>
            <a:ext cx="1482120" cy="1482120"/>
          </a:xfrm>
          <a:prstGeom prst="rect">
            <a:avLst/>
          </a:prstGeom>
          <a:ln w="0">
            <a:noFill/>
          </a:ln>
        </p:spPr>
      </p:pic>
      <p:pic>
        <p:nvPicPr>
          <p:cNvPr id="63" name="" descr=""/>
          <p:cNvPicPr/>
          <p:nvPr/>
        </p:nvPicPr>
        <p:blipFill>
          <a:blip r:embed="rId12"/>
          <a:stretch/>
        </p:blipFill>
        <p:spPr>
          <a:xfrm>
            <a:off x="119160" y="1828800"/>
            <a:ext cx="1599840" cy="1599840"/>
          </a:xfrm>
          <a:prstGeom prst="rect">
            <a:avLst/>
          </a:prstGeom>
          <a:ln w="0">
            <a:noFill/>
          </a:ln>
        </p:spPr>
      </p:pic>
      <p:pic>
        <p:nvPicPr>
          <p:cNvPr id="64" name="" descr=""/>
          <p:cNvPicPr/>
          <p:nvPr/>
        </p:nvPicPr>
        <p:blipFill>
          <a:blip r:embed="rId13"/>
          <a:stretch/>
        </p:blipFill>
        <p:spPr>
          <a:xfrm>
            <a:off x="109440" y="3467520"/>
            <a:ext cx="1632240" cy="1104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55927</TotalTime>
  <Application>LibreOffice/7.3.7.2$Linux_X86_64 LibreOffice_project/30$Build-2</Application>
  <AppVersion>15.0000</AppVersion>
  <Words>736</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2025-02-19T19:08:26Z</dcterms:modified>
  <cp:revision>168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vt:i4>
  </property>
</Properties>
</file>