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6"/>
  </p:handoutMasterIdLst>
  <p:sldIdLst>
    <p:sldId id="340" r:id="rId4"/>
    <p:sldId id="341" r:id="rId6"/>
    <p:sldId id="342" r:id="rId7"/>
    <p:sldId id="372" r:id="rId8"/>
    <p:sldId id="376" r:id="rId9"/>
    <p:sldId id="408" r:id="rId10"/>
    <p:sldId id="381" r:id="rId11"/>
    <p:sldId id="414" r:id="rId12"/>
    <p:sldId id="409" r:id="rId13"/>
    <p:sldId id="415" r:id="rId14"/>
    <p:sldId id="393" r:id="rId15"/>
  </p:sldIdLst>
  <p:sldSz cx="12192000" cy="6858000"/>
  <p:notesSz cx="6858000" cy="9144000"/>
  <p:embeddedFontLst>
    <p:embeddedFont>
      <p:font typeface="Inter" panose="02000503000000020004" charset="0"/>
      <p:regular r:id="rId20"/>
      <p:bold r:id="rId21"/>
    </p:embeddedFont>
    <p:embeddedFont>
      <p:font typeface="Inter Black" panose="02000503000000020004" charset="0"/>
      <p:bold r:id="rId22"/>
    </p:embeddedFont>
  </p:embeddedFontLst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DBF8"/>
    <a:srgbClr val="4AC7F9"/>
    <a:srgbClr val="47B2FA"/>
    <a:srgbClr val="54A6FB"/>
    <a:srgbClr val="4589FB"/>
    <a:srgbClr val="4675FC"/>
    <a:srgbClr val="54FDED"/>
    <a:srgbClr val="4EE4F0"/>
    <a:srgbClr val="49CCF3"/>
    <a:srgbClr val="44B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11.xml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</a:fld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</a:fld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12.xml"/><Relationship Id="rId25" Type="http://schemas.openxmlformats.org/officeDocument/2006/relationships/tags" Target="../tags/tag148.xml"/><Relationship Id="rId24" Type="http://schemas.openxmlformats.org/officeDocument/2006/relationships/tags" Target="../tags/tag147.xml"/><Relationship Id="rId23" Type="http://schemas.openxmlformats.org/officeDocument/2006/relationships/tags" Target="../tags/tag146.xml"/><Relationship Id="rId22" Type="http://schemas.openxmlformats.org/officeDocument/2006/relationships/tags" Target="../tags/tag145.xml"/><Relationship Id="rId21" Type="http://schemas.openxmlformats.org/officeDocument/2006/relationships/tags" Target="../tags/tag144.xml"/><Relationship Id="rId20" Type="http://schemas.openxmlformats.org/officeDocument/2006/relationships/tags" Target="../tags/tag143.xml"/><Relationship Id="rId2" Type="http://schemas.openxmlformats.org/officeDocument/2006/relationships/tags" Target="../tags/tag125.xml"/><Relationship Id="rId19" Type="http://schemas.openxmlformats.org/officeDocument/2006/relationships/tags" Target="../tags/tag142.xml"/><Relationship Id="rId18" Type="http://schemas.openxmlformats.org/officeDocument/2006/relationships/tags" Target="../tags/tag141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5" Type="http://schemas.openxmlformats.org/officeDocument/2006/relationships/notesSlide" Target="../notesSlides/notesSlide11.xml"/><Relationship Id="rId24" Type="http://schemas.openxmlformats.org/officeDocument/2006/relationships/slideLayout" Target="../slideLayouts/slideLayout12.xml"/><Relationship Id="rId23" Type="http://schemas.openxmlformats.org/officeDocument/2006/relationships/tags" Target="../tags/tag210.xml"/><Relationship Id="rId22" Type="http://schemas.openxmlformats.org/officeDocument/2006/relationships/tags" Target="../tags/tag209.xml"/><Relationship Id="rId21" Type="http://schemas.openxmlformats.org/officeDocument/2006/relationships/tags" Target="../tags/tag208.xml"/><Relationship Id="rId20" Type="http://schemas.openxmlformats.org/officeDocument/2006/relationships/tags" Target="../tags/tag207.xml"/><Relationship Id="rId2" Type="http://schemas.openxmlformats.org/officeDocument/2006/relationships/tags" Target="../tags/tag189.xml"/><Relationship Id="rId19" Type="http://schemas.openxmlformats.org/officeDocument/2006/relationships/tags" Target="../tags/tag206.xml"/><Relationship Id="rId18" Type="http://schemas.openxmlformats.org/officeDocument/2006/relationships/tags" Target="../tags/tag205.xml"/><Relationship Id="rId17" Type="http://schemas.openxmlformats.org/officeDocument/2006/relationships/tags" Target="../tags/tag204.xml"/><Relationship Id="rId16" Type="http://schemas.openxmlformats.org/officeDocument/2006/relationships/tags" Target="../tags/tag203.xml"/><Relationship Id="rId15" Type="http://schemas.openxmlformats.org/officeDocument/2006/relationships/tags" Target="../tags/tag202.xml"/><Relationship Id="rId14" Type="http://schemas.openxmlformats.org/officeDocument/2006/relationships/tags" Target="../tags/tag201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71.xml"/><Relationship Id="rId5" Type="http://schemas.openxmlformats.org/officeDocument/2006/relationships/image" Target="../media/image4.png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image" Target="../media/image3.jpeg"/><Relationship Id="rId1" Type="http://schemas.openxmlformats.org/officeDocument/2006/relationships/tags" Target="../tags/tag16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78.xml"/><Relationship Id="rId4" Type="http://schemas.openxmlformats.org/officeDocument/2006/relationships/image" Target="../media/image5.jpeg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81.xml"/><Relationship Id="rId4" Type="http://schemas.openxmlformats.org/officeDocument/2006/relationships/image" Target="../media/image6.jpe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 descr="VCG21128005867512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0" y="219710"/>
            <a:ext cx="12160885" cy="685736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2152650" y="2311400"/>
            <a:ext cx="7889240" cy="1886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pt-BR" altLang="zh-CN" sz="6000">
                <a:solidFill>
                  <a:schemeClr val="accent6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PROCESSADOR DE 8 BITS</a:t>
            </a:r>
            <a:endParaRPr lang="pt-BR" altLang="zh-CN" sz="6000">
              <a:solidFill>
                <a:schemeClr val="accent6"/>
              </a:soli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22" name="任意多边形: 形状 14"/>
          <p:cNvSpPr/>
          <p:nvPr>
            <p:custDataLst>
              <p:tags r:id="rId3"/>
            </p:custDataLst>
          </p:nvPr>
        </p:nvSpPr>
        <p:spPr>
          <a:xfrm>
            <a:off x="2407920" y="4197985"/>
            <a:ext cx="7438390" cy="292100"/>
          </a:xfrm>
          <a:custGeom>
            <a:avLst/>
            <a:gdLst>
              <a:gd name="connsiteX0" fmla="*/ 0 w 10926501"/>
              <a:gd name="connsiteY0" fmla="*/ 0 h 162045"/>
              <a:gd name="connsiteX1" fmla="*/ 3761772 w 10926501"/>
              <a:gd name="connsiteY1" fmla="*/ 0 h 162045"/>
              <a:gd name="connsiteX2" fmla="*/ 3923817 w 10926501"/>
              <a:gd name="connsiteY2" fmla="*/ 162045 h 162045"/>
              <a:gd name="connsiteX3" fmla="*/ 6979534 w 10926501"/>
              <a:gd name="connsiteY3" fmla="*/ 162045 h 162045"/>
              <a:gd name="connsiteX4" fmla="*/ 7141579 w 10926501"/>
              <a:gd name="connsiteY4" fmla="*/ 0 h 162045"/>
              <a:gd name="connsiteX5" fmla="*/ 10926501 w 10926501"/>
              <a:gd name="connsiteY5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501" h="162045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w="38100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1" name="任意多边形: 形状 138"/>
          <p:cNvSpPr/>
          <p:nvPr>
            <p:custDataLst>
              <p:tags r:id="rId4"/>
            </p:custDataLst>
          </p:nvPr>
        </p:nvSpPr>
        <p:spPr>
          <a:xfrm>
            <a:off x="308610" y="503873"/>
            <a:ext cx="11576685" cy="585025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49985" y="4851400"/>
            <a:ext cx="3968750" cy="1193165"/>
            <a:chOff x="1133" y="1072"/>
            <a:chExt cx="3792" cy="910"/>
          </a:xfrm>
        </p:grpSpPr>
        <p:sp>
          <p:nvSpPr>
            <p:cNvPr id="16" name="平行四边形 15"/>
            <p:cNvSpPr/>
            <p:nvPr>
              <p:custDataLst>
                <p:tags r:id="rId5"/>
              </p:custDataLst>
            </p:nvPr>
          </p:nvSpPr>
          <p:spPr>
            <a:xfrm>
              <a:off x="1403" y="1216"/>
              <a:ext cx="3361" cy="640"/>
            </a:xfrm>
            <a:prstGeom prst="parallelogram">
              <a:avLst>
                <a:gd name="adj" fmla="val 82143"/>
              </a:avLst>
            </a:prstGeom>
            <a:gradFill>
              <a:gsLst>
                <a:gs pos="0">
                  <a:srgbClr val="4675FC"/>
                </a:gs>
                <a:gs pos="100000">
                  <a:srgbClr val="4675FC">
                    <a:alpha val="0"/>
                  </a:srgbClr>
                </a:gs>
              </a:gsLst>
              <a:lin ang="18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2" name="平行四边形 1"/>
            <p:cNvSpPr/>
            <p:nvPr>
              <p:custDataLst>
                <p:tags r:id="rId6"/>
              </p:custDataLst>
            </p:nvPr>
          </p:nvSpPr>
          <p:spPr>
            <a:xfrm>
              <a:off x="1133" y="1072"/>
              <a:ext cx="3792" cy="910"/>
            </a:xfrm>
            <a:prstGeom prst="parallelogram">
              <a:avLst>
                <a:gd name="adj" fmla="val 82143"/>
              </a:avLst>
            </a:prstGeom>
            <a:noFill/>
            <a:ln w="12700">
              <a:gradFill flip="none" rotWithShape="1">
                <a:gsLst>
                  <a:gs pos="36000">
                    <a:schemeClr val="accent1"/>
                  </a:gs>
                  <a:gs pos="75000">
                    <a:schemeClr val="accent1">
                      <a:alpha val="0"/>
                    </a:schemeClr>
                  </a:gs>
                </a:gsLst>
                <a:lin ang="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sp>
        <p:nvSpPr>
          <p:cNvPr id="5" name="任意多边形: 形状 21"/>
          <p:cNvSpPr/>
          <p:nvPr>
            <p:custDataLst>
              <p:tags r:id="rId7"/>
            </p:custDataLst>
          </p:nvPr>
        </p:nvSpPr>
        <p:spPr>
          <a:xfrm rot="16200000" flipV="1">
            <a:off x="-2199640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17818" y="176530"/>
            <a:ext cx="11556365" cy="135890"/>
            <a:chOff x="625" y="278"/>
            <a:chExt cx="18199" cy="214"/>
          </a:xfrm>
        </p:grpSpPr>
        <p:sp>
          <p:nvSpPr>
            <p:cNvPr id="24" name="任意多边形: 形状 21"/>
            <p:cNvSpPr/>
            <p:nvPr>
              <p:custDataLst>
                <p:tags r:id="rId8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 rot="16200000">
            <a:off x="11279505" y="749082"/>
            <a:ext cx="252730" cy="375920"/>
            <a:chOff x="17336" y="1136"/>
            <a:chExt cx="466" cy="911"/>
          </a:xfrm>
          <a:solidFill>
            <a:srgbClr val="2CF5FC"/>
          </a:solidFill>
        </p:grpSpPr>
        <p:sp>
          <p:nvSpPr>
            <p:cNvPr id="14" name="矩形 13"/>
            <p:cNvSpPr/>
            <p:nvPr>
              <p:custDataLst>
                <p:tags r:id="rId11"/>
              </p:custDataLst>
            </p:nvPr>
          </p:nvSpPr>
          <p:spPr>
            <a:xfrm>
              <a:off x="17448" y="1136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2"/>
              </p:custDataLst>
            </p:nvPr>
          </p:nvSpPr>
          <p:spPr>
            <a:xfrm>
              <a:off x="17448" y="1532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3"/>
              </p:custDataLst>
            </p:nvPr>
          </p:nvSpPr>
          <p:spPr>
            <a:xfrm>
              <a:off x="17336" y="1334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3" name="矩形 42"/>
            <p:cNvSpPr/>
            <p:nvPr>
              <p:custDataLst>
                <p:tags r:id="rId14"/>
              </p:custDataLst>
            </p:nvPr>
          </p:nvSpPr>
          <p:spPr>
            <a:xfrm>
              <a:off x="17336" y="1729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5"/>
              </p:custDataLst>
            </p:nvPr>
          </p:nvSpPr>
          <p:spPr>
            <a:xfrm>
              <a:off x="17448" y="1927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</p:grpSp>
      <p:sp>
        <p:nvSpPr>
          <p:cNvPr id="29" name="矩形 28"/>
          <p:cNvSpPr/>
          <p:nvPr>
            <p:custDataLst>
              <p:tags r:id="rId16"/>
            </p:custDataLst>
          </p:nvPr>
        </p:nvSpPr>
        <p:spPr>
          <a:xfrm>
            <a:off x="760730" y="5462270"/>
            <a:ext cx="187960" cy="439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 rot="10800000">
            <a:off x="317818" y="6526530"/>
            <a:ext cx="11556365" cy="135890"/>
            <a:chOff x="625" y="278"/>
            <a:chExt cx="18199" cy="214"/>
          </a:xfrm>
        </p:grpSpPr>
        <p:sp>
          <p:nvSpPr>
            <p:cNvPr id="32" name="任意多边形: 形状 21"/>
            <p:cNvSpPr/>
            <p:nvPr>
              <p:custDataLst>
                <p:tags r:id="rId17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34" name="直接连接符 33"/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任意多边形: 形状 21"/>
          <p:cNvSpPr/>
          <p:nvPr>
            <p:custDataLst>
              <p:tags r:id="rId20"/>
            </p:custDataLst>
          </p:nvPr>
        </p:nvSpPr>
        <p:spPr>
          <a:xfrm rot="5400000" flipH="1" flipV="1">
            <a:off x="9685655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6" name="矩形 45"/>
          <p:cNvSpPr/>
          <p:nvPr>
            <p:custDataLst>
              <p:tags r:id="rId21"/>
            </p:custDataLst>
          </p:nvPr>
        </p:nvSpPr>
        <p:spPr>
          <a:xfrm>
            <a:off x="890905" y="5485765"/>
            <a:ext cx="187960" cy="1993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7" name="矩形 46"/>
          <p:cNvSpPr/>
          <p:nvPr>
            <p:custDataLst>
              <p:tags r:id="rId22"/>
            </p:custDataLst>
          </p:nvPr>
        </p:nvSpPr>
        <p:spPr>
          <a:xfrm>
            <a:off x="11586845" y="5439410"/>
            <a:ext cx="76200" cy="439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8" name="矩形 47"/>
          <p:cNvSpPr/>
          <p:nvPr>
            <p:custDataLst>
              <p:tags r:id="rId23"/>
            </p:custDataLst>
          </p:nvPr>
        </p:nvSpPr>
        <p:spPr>
          <a:xfrm flipH="1">
            <a:off x="11461750" y="5718175"/>
            <a:ext cx="150495" cy="160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9" name="矩形 48"/>
          <p:cNvSpPr/>
          <p:nvPr>
            <p:custDataLst>
              <p:tags r:id="rId24"/>
            </p:custDataLst>
          </p:nvPr>
        </p:nvSpPr>
        <p:spPr>
          <a:xfrm flipH="1">
            <a:off x="11430635" y="5520690"/>
            <a:ext cx="85725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065020" y="4976495"/>
            <a:ext cx="2885440" cy="925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b="1">
                <a:solidFill>
                  <a:schemeClr val="bg1"/>
                </a:solidFill>
              </a:rPr>
              <a:t>Alunos envolvidos:</a:t>
            </a:r>
            <a:endParaRPr lang="pt-BR" altLang="en-US" b="1">
              <a:solidFill>
                <a:schemeClr val="bg1"/>
              </a:solidFill>
            </a:endParaRPr>
          </a:p>
          <a:p>
            <a:r>
              <a:rPr lang="pt-BR" altLang="en-US" b="1">
                <a:solidFill>
                  <a:schemeClr val="bg1"/>
                </a:solidFill>
              </a:rPr>
              <a:t>Leonam De Sousa</a:t>
            </a:r>
            <a:endParaRPr lang="pt-BR" altLang="en-US" b="1">
              <a:solidFill>
                <a:schemeClr val="bg1"/>
              </a:solidFill>
            </a:endParaRPr>
          </a:p>
          <a:p>
            <a:r>
              <a:rPr lang="pt-BR" altLang="en-US" b="1">
                <a:solidFill>
                  <a:schemeClr val="bg1"/>
                </a:solidFill>
              </a:rPr>
              <a:t>Ryan pimental </a:t>
            </a:r>
            <a:endParaRPr lang="pt-BR" altLang="en-US" b="1">
              <a:solidFill>
                <a:schemeClr val="bg1"/>
              </a:solidFill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889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Considerações finais  </a:t>
            </a:r>
            <a:endParaRPr lang="pt-BR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46" name="TextBox 25"/>
          <p:cNvSpPr txBox="1"/>
          <p:nvPr/>
        </p:nvSpPr>
        <p:spPr>
          <a:xfrm>
            <a:off x="1147445" y="4200525"/>
            <a:ext cx="1972310" cy="5067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p>
            <a:pPr algn="ctr">
              <a:lnSpc>
                <a:spcPct val="150000"/>
              </a:lnSpc>
            </a:pPr>
            <a:r>
              <a:rPr dirty="0">
                <a:solidFill>
                  <a:schemeClr val="accent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 </a:t>
            </a:r>
            <a:endParaRPr dirty="0">
              <a:solidFill>
                <a:schemeClr val="accent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52" name="TextBox 25"/>
          <p:cNvSpPr txBox="1"/>
          <p:nvPr/>
        </p:nvSpPr>
        <p:spPr>
          <a:xfrm>
            <a:off x="2090420" y="1442085"/>
            <a:ext cx="8474075" cy="30416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p>
            <a:pPr algn="ctr">
              <a:lnSpc>
                <a:spcPct val="150000"/>
              </a:lnSpc>
            </a:pP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O Processador 8 Bits RISC demonstra uma arquitetura modular simples, por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é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m completa, que integra a busca e execu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ç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ã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o de instru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çõ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es com um conjunto de 8 instru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çõ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es fundamentais. Cada componente – do Program Counter à RAM – foi implementado de forma independente e interconectado por uma l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ó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gica de glue, permitindo a execu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ç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ã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o de programas tanto para testes gerais quanto para aplica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çõ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es espec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í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ficas, como o c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á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lculo da sequ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ê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ncia Fibonacci. No programa Fibonacci, o registrador R1 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é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 continuamente atualizado com os novos termos, servindo como sa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í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da para verifica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ç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ã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o do algoritmo.</a:t>
            </a:r>
            <a:endParaRPr lang="en-US" altLang="pt-BR" sz="1400" dirty="0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  <p:sp>
        <p:nvSpPr>
          <p:cNvPr id="41" name="任意多边形: 形状 138"/>
          <p:cNvSpPr/>
          <p:nvPr>
            <p:custDataLst>
              <p:tags r:id="rId3"/>
            </p:custDataLst>
          </p:nvPr>
        </p:nvSpPr>
        <p:spPr>
          <a:xfrm>
            <a:off x="308610" y="306070"/>
            <a:ext cx="11576685" cy="604837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 descr="VCG21128005867512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10795" y="635"/>
            <a:ext cx="12160885" cy="6857365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3617595" y="2840355"/>
            <a:ext cx="5021580" cy="1292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pt-BR" altLang="zh-CN" sz="6000">
                <a:ln>
                  <a:noFill/>
                </a:ln>
                <a:solidFill>
                  <a:schemeClr val="bg1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Obrigado </a:t>
            </a:r>
            <a:endParaRPr lang="pt-BR" altLang="zh-CN" sz="6000">
              <a:ln>
                <a:noFill/>
              </a:ln>
              <a:solidFill>
                <a:schemeClr val="bg1"/>
              </a:soli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22" name="任意多边形: 形状 14"/>
          <p:cNvSpPr/>
          <p:nvPr>
            <p:custDataLst>
              <p:tags r:id="rId3"/>
            </p:custDataLst>
          </p:nvPr>
        </p:nvSpPr>
        <p:spPr>
          <a:xfrm>
            <a:off x="2479751" y="3955651"/>
            <a:ext cx="7438409" cy="110315"/>
          </a:xfrm>
          <a:custGeom>
            <a:avLst/>
            <a:gdLst>
              <a:gd name="connsiteX0" fmla="*/ 0 w 10926501"/>
              <a:gd name="connsiteY0" fmla="*/ 0 h 162045"/>
              <a:gd name="connsiteX1" fmla="*/ 3761772 w 10926501"/>
              <a:gd name="connsiteY1" fmla="*/ 0 h 162045"/>
              <a:gd name="connsiteX2" fmla="*/ 3923817 w 10926501"/>
              <a:gd name="connsiteY2" fmla="*/ 162045 h 162045"/>
              <a:gd name="connsiteX3" fmla="*/ 6979534 w 10926501"/>
              <a:gd name="connsiteY3" fmla="*/ 162045 h 162045"/>
              <a:gd name="connsiteX4" fmla="*/ 7141579 w 10926501"/>
              <a:gd name="connsiteY4" fmla="*/ 0 h 162045"/>
              <a:gd name="connsiteX5" fmla="*/ 10926501 w 10926501"/>
              <a:gd name="connsiteY5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501" h="162045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w="38100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1" name="任意多边形: 形状 138"/>
          <p:cNvSpPr/>
          <p:nvPr>
            <p:custDataLst>
              <p:tags r:id="rId4"/>
            </p:custDataLst>
          </p:nvPr>
        </p:nvSpPr>
        <p:spPr>
          <a:xfrm>
            <a:off x="308610" y="503873"/>
            <a:ext cx="11576685" cy="585025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5" name="任意多边形: 形状 21"/>
          <p:cNvSpPr/>
          <p:nvPr>
            <p:custDataLst>
              <p:tags r:id="rId5"/>
            </p:custDataLst>
          </p:nvPr>
        </p:nvSpPr>
        <p:spPr>
          <a:xfrm rot="16200000" flipV="1">
            <a:off x="-2199640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17818" y="176530"/>
            <a:ext cx="11556365" cy="135890"/>
            <a:chOff x="625" y="278"/>
            <a:chExt cx="18199" cy="214"/>
          </a:xfrm>
        </p:grpSpPr>
        <p:sp>
          <p:nvSpPr>
            <p:cNvPr id="24" name="任意多边形: 形状 21"/>
            <p:cNvSpPr/>
            <p:nvPr>
              <p:custDataLst>
                <p:tags r:id="rId6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9" name="直接连接符 8"/>
            <p:cNvCxnSpPr/>
            <p:nvPr>
              <p:custDataLst>
                <p:tags r:id="rId7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8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 rot="16200000">
            <a:off x="11279505" y="749082"/>
            <a:ext cx="252730" cy="375920"/>
            <a:chOff x="17336" y="1136"/>
            <a:chExt cx="466" cy="911"/>
          </a:xfrm>
          <a:solidFill>
            <a:srgbClr val="2CF5FC"/>
          </a:solidFill>
        </p:grpSpPr>
        <p:sp>
          <p:nvSpPr>
            <p:cNvPr id="14" name="矩形 13"/>
            <p:cNvSpPr/>
            <p:nvPr>
              <p:custDataLst>
                <p:tags r:id="rId9"/>
              </p:custDataLst>
            </p:nvPr>
          </p:nvSpPr>
          <p:spPr>
            <a:xfrm>
              <a:off x="17448" y="1136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0"/>
              </p:custDataLst>
            </p:nvPr>
          </p:nvSpPr>
          <p:spPr>
            <a:xfrm>
              <a:off x="17448" y="1532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1"/>
              </p:custDataLst>
            </p:nvPr>
          </p:nvSpPr>
          <p:spPr>
            <a:xfrm>
              <a:off x="17336" y="1334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3" name="矩形 42"/>
            <p:cNvSpPr/>
            <p:nvPr>
              <p:custDataLst>
                <p:tags r:id="rId12"/>
              </p:custDataLst>
            </p:nvPr>
          </p:nvSpPr>
          <p:spPr>
            <a:xfrm>
              <a:off x="17336" y="1729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3"/>
              </p:custDataLst>
            </p:nvPr>
          </p:nvSpPr>
          <p:spPr>
            <a:xfrm>
              <a:off x="17448" y="1927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</p:grpSp>
      <p:sp>
        <p:nvSpPr>
          <p:cNvPr id="29" name="矩形 28"/>
          <p:cNvSpPr/>
          <p:nvPr>
            <p:custDataLst>
              <p:tags r:id="rId14"/>
            </p:custDataLst>
          </p:nvPr>
        </p:nvSpPr>
        <p:spPr>
          <a:xfrm>
            <a:off x="760730" y="5462270"/>
            <a:ext cx="187960" cy="439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 rot="10800000">
            <a:off x="317818" y="6526530"/>
            <a:ext cx="11556365" cy="135890"/>
            <a:chOff x="625" y="278"/>
            <a:chExt cx="18199" cy="214"/>
          </a:xfrm>
        </p:grpSpPr>
        <p:sp>
          <p:nvSpPr>
            <p:cNvPr id="32" name="任意多边形: 形状 21"/>
            <p:cNvSpPr/>
            <p:nvPr>
              <p:custDataLst>
                <p:tags r:id="rId15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34" name="直接连接符 33"/>
            <p:cNvCxnSpPr/>
            <p:nvPr>
              <p:custDataLst>
                <p:tags r:id="rId16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任意多边形: 形状 21"/>
          <p:cNvSpPr/>
          <p:nvPr>
            <p:custDataLst>
              <p:tags r:id="rId18"/>
            </p:custDataLst>
          </p:nvPr>
        </p:nvSpPr>
        <p:spPr>
          <a:xfrm rot="5400000" flipH="1" flipV="1">
            <a:off x="9685655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55" name="半闭框 54"/>
          <p:cNvSpPr/>
          <p:nvPr/>
        </p:nvSpPr>
        <p:spPr>
          <a:xfrm rot="10800000" flipH="1" flipV="1">
            <a:off x="4045585" y="2840355"/>
            <a:ext cx="520065" cy="539115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46" name="矩形 45"/>
          <p:cNvSpPr/>
          <p:nvPr>
            <p:custDataLst>
              <p:tags r:id="rId19"/>
            </p:custDataLst>
          </p:nvPr>
        </p:nvSpPr>
        <p:spPr>
          <a:xfrm>
            <a:off x="890905" y="5485765"/>
            <a:ext cx="187960" cy="1993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7" name="矩形 46"/>
          <p:cNvSpPr/>
          <p:nvPr>
            <p:custDataLst>
              <p:tags r:id="rId20"/>
            </p:custDataLst>
          </p:nvPr>
        </p:nvSpPr>
        <p:spPr>
          <a:xfrm>
            <a:off x="11586845" y="5439410"/>
            <a:ext cx="76200" cy="439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8" name="矩形 47"/>
          <p:cNvSpPr/>
          <p:nvPr>
            <p:custDataLst>
              <p:tags r:id="rId21"/>
            </p:custDataLst>
          </p:nvPr>
        </p:nvSpPr>
        <p:spPr>
          <a:xfrm flipH="1">
            <a:off x="11461750" y="5718175"/>
            <a:ext cx="150495" cy="160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9" name="矩形 48"/>
          <p:cNvSpPr/>
          <p:nvPr>
            <p:custDataLst>
              <p:tags r:id="rId22"/>
            </p:custDataLst>
          </p:nvPr>
        </p:nvSpPr>
        <p:spPr>
          <a:xfrm flipH="1">
            <a:off x="11430635" y="5520690"/>
            <a:ext cx="85725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" name="半闭框 54"/>
          <p:cNvSpPr/>
          <p:nvPr/>
        </p:nvSpPr>
        <p:spPr>
          <a:xfrm flipH="1" flipV="1">
            <a:off x="7694930" y="3416300"/>
            <a:ext cx="452120" cy="538480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VCG211280058674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 rot="10800000"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任意多边形: 形状 14"/>
          <p:cNvSpPr/>
          <p:nvPr>
            <p:custDataLst>
              <p:tags r:id="rId2"/>
            </p:custDataLst>
          </p:nvPr>
        </p:nvSpPr>
        <p:spPr>
          <a:xfrm>
            <a:off x="2376796" y="1261981"/>
            <a:ext cx="7438409" cy="110315"/>
          </a:xfrm>
          <a:custGeom>
            <a:avLst/>
            <a:gdLst>
              <a:gd name="connsiteX0" fmla="*/ 0 w 10926501"/>
              <a:gd name="connsiteY0" fmla="*/ 0 h 162045"/>
              <a:gd name="connsiteX1" fmla="*/ 3761772 w 10926501"/>
              <a:gd name="connsiteY1" fmla="*/ 0 h 162045"/>
              <a:gd name="connsiteX2" fmla="*/ 3923817 w 10926501"/>
              <a:gd name="connsiteY2" fmla="*/ 162045 h 162045"/>
              <a:gd name="connsiteX3" fmla="*/ 6979534 w 10926501"/>
              <a:gd name="connsiteY3" fmla="*/ 162045 h 162045"/>
              <a:gd name="connsiteX4" fmla="*/ 7141579 w 10926501"/>
              <a:gd name="connsiteY4" fmla="*/ 0 h 162045"/>
              <a:gd name="connsiteX5" fmla="*/ 10926501 w 10926501"/>
              <a:gd name="connsiteY5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501" h="162045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w="19050">
            <a:gradFill>
              <a:gsLst>
                <a:gs pos="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7825" y="1706880"/>
            <a:ext cx="3560445" cy="1492250"/>
            <a:chOff x="1182" y="2068"/>
            <a:chExt cx="5607" cy="2350"/>
          </a:xfrm>
        </p:grpSpPr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 flipH="1">
              <a:off x="2248" y="2068"/>
              <a:ext cx="3927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8000" i="1" dirty="0">
                  <a:ln>
                    <a:gradFill>
                      <a:gsLst>
                        <a:gs pos="0">
                          <a:schemeClr val="bg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51000">
                          <a:schemeClr val="bg1"/>
                        </a:gs>
                      </a:gsLst>
                      <a:lin ang="5400000" scaled="1"/>
                    </a:gradFill>
                  </a:ln>
                  <a:noFill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rPr>
                <a:t>01</a:t>
              </a:r>
              <a:endParaRPr lang="en-US" altLang="zh-CN" sz="8000" i="1" dirty="0">
                <a:ln>
                  <a:gradFill>
                    <a:gsLst>
                      <a:gs pos="0">
                        <a:schemeClr val="bg1"/>
                      </a:gs>
                      <a:gs pos="56000">
                        <a:srgbClr val="FFFFFF">
                          <a:alpha val="0"/>
                        </a:srgbClr>
                      </a:gs>
                      <a:gs pos="51000">
                        <a:schemeClr val="bg1"/>
                      </a:gs>
                    </a:gsLst>
                    <a:lin ang="5400000" scaled="1"/>
                  </a:gradFill>
                </a:ln>
                <a:noFill/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182" y="3211"/>
              <a:ext cx="5607" cy="1207"/>
              <a:chOff x="1279" y="3137"/>
              <a:chExt cx="5607" cy="1299"/>
            </a:xfrm>
          </p:grpSpPr>
          <p:sp>
            <p:nvSpPr>
              <p:cNvPr id="64" name="平行四边形 63"/>
              <p:cNvSpPr/>
              <p:nvPr>
                <p:custDataLst>
                  <p:tags r:id="rId4"/>
                </p:custDataLst>
              </p:nvPr>
            </p:nvSpPr>
            <p:spPr>
              <a:xfrm rot="10800000">
                <a:off x="1635" y="3137"/>
                <a:ext cx="5251" cy="1109"/>
              </a:xfrm>
              <a:prstGeom prst="parallelogram">
                <a:avLst>
                  <a:gd name="adj" fmla="val 68862"/>
                </a:avLst>
              </a:prstGeom>
              <a:noFill/>
              <a:ln w="25400">
                <a:gradFill flip="none" rotWithShape="1">
                  <a:gsLst>
                    <a:gs pos="2000">
                      <a:schemeClr val="accent6">
                        <a:alpha val="0"/>
                      </a:schemeClr>
                    </a:gs>
                    <a:gs pos="50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lt1"/>
                  </a:solidFill>
                  <a:cs typeface="Inter" panose="02000503000000020004" charset="0"/>
                </a:endParaRPr>
              </a:p>
            </p:txBody>
          </p:sp>
          <p:sp>
            <p:nvSpPr>
              <p:cNvPr id="63" name="平行四边形 62"/>
              <p:cNvSpPr/>
              <p:nvPr>
                <p:custDataLst>
                  <p:tags r:id="rId5"/>
                </p:custDataLst>
              </p:nvPr>
            </p:nvSpPr>
            <p:spPr>
              <a:xfrm rot="10800000">
                <a:off x="1279" y="3310"/>
                <a:ext cx="5242" cy="1126"/>
              </a:xfrm>
              <a:prstGeom prst="parallelogram">
                <a:avLst>
                  <a:gd name="adj" fmla="val 68862"/>
                </a:avLst>
              </a:prstGeom>
              <a:noFill/>
              <a:ln w="25400">
                <a:gradFill>
                  <a:gsLst>
                    <a:gs pos="2000">
                      <a:schemeClr val="accent1">
                        <a:alpha val="0"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cs typeface="Inter" panose="0200050300000002000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 flipH="1">
              <a:off x="2150" y="3429"/>
              <a:ext cx="39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zh-CN" sz="2800" i="1" dirty="0">
                  <a:solidFill>
                    <a:schemeClr val="lt1"/>
                  </a:solidFill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rPr>
                <a:t>Introdução </a:t>
              </a:r>
              <a:endParaRPr lang="pt-BR" altLang="zh-CN" sz="2800" i="1" dirty="0">
                <a:solidFill>
                  <a:schemeClr val="lt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endParaRPr>
            </a:p>
          </p:txBody>
        </p:sp>
      </p:grpSp>
      <p:sp>
        <p:nvSpPr>
          <p:cNvPr id="38" name="文本框 37"/>
          <p:cNvSpPr txBox="1"/>
          <p:nvPr>
            <p:custDataLst>
              <p:tags r:id="rId6"/>
            </p:custDataLst>
          </p:nvPr>
        </p:nvSpPr>
        <p:spPr>
          <a:xfrm>
            <a:off x="4150995" y="493395"/>
            <a:ext cx="38900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4400" i="1">
                <a:solidFill>
                  <a:schemeClr val="lt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CONTENTS</a:t>
            </a:r>
            <a:endParaRPr lang="en-US" altLang="zh-CN" sz="4400" i="1">
              <a:solidFill>
                <a:schemeClr val="lt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 flipH="1">
            <a:off x="4992370" y="1706880"/>
            <a:ext cx="24936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 i="1" dirty="0">
                <a:ln>
                  <a:gradFill>
                    <a:gsLst>
                      <a:gs pos="0">
                        <a:schemeClr val="bg1"/>
                      </a:gs>
                      <a:gs pos="56000">
                        <a:srgbClr val="FFFFFF">
                          <a:alpha val="0"/>
                        </a:srgbClr>
                      </a:gs>
                      <a:gs pos="51000">
                        <a:schemeClr val="bg1"/>
                      </a:gs>
                    </a:gsLst>
                    <a:lin ang="5400000" scaled="1"/>
                  </a:gradFill>
                </a:ln>
                <a:noFill/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02</a:t>
            </a:r>
            <a:endParaRPr lang="en-US" altLang="zh-CN" sz="8000" i="1" dirty="0">
              <a:ln>
                <a:gradFill>
                  <a:gsLst>
                    <a:gs pos="0">
                      <a:schemeClr val="bg1"/>
                    </a:gs>
                    <a:gs pos="56000">
                      <a:srgbClr val="FFFFFF">
                        <a:alpha val="0"/>
                      </a:srgbClr>
                    </a:gs>
                    <a:gs pos="51000">
                      <a:schemeClr val="bg1"/>
                    </a:gs>
                  </a:gsLst>
                  <a:lin ang="5400000" scaled="1"/>
                </a:gradFill>
              </a:ln>
              <a:noFill/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 rot="0">
            <a:off x="4152900" y="2432685"/>
            <a:ext cx="4042410" cy="1508125"/>
            <a:chOff x="1279" y="3137"/>
            <a:chExt cx="5607" cy="1299"/>
          </a:xfrm>
        </p:grpSpPr>
        <p:sp>
          <p:nvSpPr>
            <p:cNvPr id="13" name="平行四边形 12"/>
            <p:cNvSpPr/>
            <p:nvPr>
              <p:custDataLst>
                <p:tags r:id="rId8"/>
              </p:custDataLst>
            </p:nvPr>
          </p:nvSpPr>
          <p:spPr>
            <a:xfrm rot="10800000">
              <a:off x="1635" y="3137"/>
              <a:ext cx="5251" cy="1109"/>
            </a:xfrm>
            <a:prstGeom prst="parallelogram">
              <a:avLst>
                <a:gd name="adj" fmla="val 68862"/>
              </a:avLst>
            </a:prstGeom>
            <a:noFill/>
            <a:ln w="25400">
              <a:gradFill flip="none" rotWithShape="1">
                <a:gsLst>
                  <a:gs pos="2000">
                    <a:schemeClr val="accent6">
                      <a:alpha val="0"/>
                    </a:schemeClr>
                  </a:gs>
                  <a:gs pos="50000">
                    <a:schemeClr val="accent6"/>
                  </a:gs>
                  <a:gs pos="100000">
                    <a:schemeClr val="accent6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>
              <p:custDataLst>
                <p:tags r:id="rId9"/>
              </p:custDataLst>
            </p:nvPr>
          </p:nvSpPr>
          <p:spPr>
            <a:xfrm rot="10800000">
              <a:off x="1279" y="3310"/>
              <a:ext cx="5242" cy="1126"/>
            </a:xfrm>
            <a:prstGeom prst="parallelogram">
              <a:avLst>
                <a:gd name="adj" fmla="val 68862"/>
              </a:avLst>
            </a:prstGeom>
            <a:noFill/>
            <a:ln w="25400">
              <a:gradFill>
                <a:gsLst>
                  <a:gs pos="200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 flipH="1">
            <a:off x="4930140" y="2571115"/>
            <a:ext cx="24936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zh-CN" sz="2800" i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Testes e simulações </a:t>
            </a:r>
            <a:endParaRPr lang="pt-BR" altLang="zh-CN" sz="2800" i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 flipH="1">
            <a:off x="8930005" y="1706880"/>
            <a:ext cx="24936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 i="1" dirty="0">
                <a:ln>
                  <a:gradFill>
                    <a:gsLst>
                      <a:gs pos="0">
                        <a:schemeClr val="bg1"/>
                      </a:gs>
                      <a:gs pos="56000">
                        <a:srgbClr val="FFFFFF">
                          <a:alpha val="0"/>
                        </a:srgbClr>
                      </a:gs>
                      <a:gs pos="51000">
                        <a:schemeClr val="bg1"/>
                      </a:gs>
                    </a:gsLst>
                    <a:lin ang="5400000" scaled="1"/>
                  </a:gradFill>
                </a:ln>
                <a:noFill/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03</a:t>
            </a:r>
            <a:endParaRPr lang="en-US" altLang="zh-CN" sz="8000" i="1" dirty="0">
              <a:ln>
                <a:gradFill>
                  <a:gsLst>
                    <a:gs pos="0">
                      <a:schemeClr val="bg1"/>
                    </a:gs>
                    <a:gs pos="56000">
                      <a:srgbClr val="FFFFFF">
                        <a:alpha val="0"/>
                      </a:srgbClr>
                    </a:gs>
                    <a:gs pos="51000">
                      <a:schemeClr val="bg1"/>
                    </a:gs>
                  </a:gsLst>
                  <a:lin ang="5400000" scaled="1"/>
                </a:gradFill>
              </a:ln>
              <a:noFill/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 rot="0">
            <a:off x="8253095" y="2432685"/>
            <a:ext cx="3560445" cy="766445"/>
            <a:chOff x="1279" y="3137"/>
            <a:chExt cx="5607" cy="1299"/>
          </a:xfrm>
        </p:grpSpPr>
        <p:sp>
          <p:nvSpPr>
            <p:cNvPr id="19" name="平行四边形 18"/>
            <p:cNvSpPr/>
            <p:nvPr>
              <p:custDataLst>
                <p:tags r:id="rId11"/>
              </p:custDataLst>
            </p:nvPr>
          </p:nvSpPr>
          <p:spPr>
            <a:xfrm rot="10800000">
              <a:off x="1635" y="3137"/>
              <a:ext cx="5251" cy="1109"/>
            </a:xfrm>
            <a:prstGeom prst="parallelogram">
              <a:avLst>
                <a:gd name="adj" fmla="val 68862"/>
              </a:avLst>
            </a:prstGeom>
            <a:noFill/>
            <a:ln w="25400">
              <a:gradFill flip="none" rotWithShape="1">
                <a:gsLst>
                  <a:gs pos="2000">
                    <a:schemeClr val="accent6">
                      <a:alpha val="0"/>
                    </a:schemeClr>
                  </a:gs>
                  <a:gs pos="50000">
                    <a:schemeClr val="accent6"/>
                  </a:gs>
                  <a:gs pos="100000">
                    <a:schemeClr val="accent6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20" name="平行四边形 19"/>
            <p:cNvSpPr/>
            <p:nvPr>
              <p:custDataLst>
                <p:tags r:id="rId12"/>
              </p:custDataLst>
            </p:nvPr>
          </p:nvSpPr>
          <p:spPr>
            <a:xfrm rot="10800000">
              <a:off x="1279" y="3310"/>
              <a:ext cx="5242" cy="1126"/>
            </a:xfrm>
            <a:prstGeom prst="parallelogram">
              <a:avLst>
                <a:gd name="adj" fmla="val 68862"/>
              </a:avLst>
            </a:prstGeom>
            <a:noFill/>
            <a:ln w="25400">
              <a:gradFill>
                <a:gsLst>
                  <a:gs pos="200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 flipH="1">
            <a:off x="8867775" y="2571115"/>
            <a:ext cx="2493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zh-CN" sz="2800" i="1">
                <a:ln>
                  <a:noFill/>
                </a:ln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Conclusão </a:t>
            </a:r>
            <a:endParaRPr lang="pt-BR" altLang="zh-CN" sz="2800" i="1">
              <a:ln>
                <a:noFill/>
              </a:ln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VCG2112800586751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 flipH="1">
            <a:off x="4445" y="0"/>
            <a:ext cx="12183110" cy="6858000"/>
          </a:xfrm>
          <a:prstGeom prst="rect">
            <a:avLst/>
          </a:prstGeom>
        </p:spPr>
      </p:pic>
      <p:sp>
        <p:nvSpPr>
          <p:cNvPr id="55" name="半闭框 54"/>
          <p:cNvSpPr/>
          <p:nvPr/>
        </p:nvSpPr>
        <p:spPr>
          <a:xfrm rot="10800000" flipH="1" flipV="1">
            <a:off x="411554" y="2811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11538024" y="627177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1000" y="2009140"/>
            <a:ext cx="11430635" cy="2839720"/>
            <a:chOff x="264" y="3164"/>
            <a:chExt cx="18001" cy="4472"/>
          </a:xfrm>
        </p:grpSpPr>
        <p:grpSp>
          <p:nvGrpSpPr>
            <p:cNvPr id="25" name="组合 24"/>
            <p:cNvGrpSpPr/>
            <p:nvPr/>
          </p:nvGrpSpPr>
          <p:grpSpPr>
            <a:xfrm>
              <a:off x="264" y="3395"/>
              <a:ext cx="3779" cy="4010"/>
              <a:chOff x="264" y="3729"/>
              <a:chExt cx="3779" cy="4010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1271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264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14486" y="3395"/>
              <a:ext cx="3779" cy="4010"/>
              <a:chOff x="14486" y="3395"/>
              <a:chExt cx="3779" cy="4010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>
                <a:off x="15493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14486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1999" y="3164"/>
              <a:ext cx="14378" cy="4472"/>
              <a:chOff x="1999" y="3283"/>
              <a:chExt cx="14378" cy="4472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999" y="3283"/>
                <a:ext cx="14378" cy="4472"/>
                <a:chOff x="3417" y="3934"/>
                <a:chExt cx="11388" cy="3542"/>
              </a:xfrm>
            </p:grpSpPr>
            <p:sp>
              <p:nvSpPr>
                <p:cNvPr id="64" name="平行四边形 63"/>
                <p:cNvSpPr/>
                <p:nvPr>
                  <p:custDataLst>
                    <p:tags r:id="rId2"/>
                  </p:custDataLst>
                </p:nvPr>
              </p:nvSpPr>
              <p:spPr>
                <a:xfrm rot="10800000">
                  <a:off x="4267" y="3934"/>
                  <a:ext cx="10538" cy="3119"/>
                </a:xfrm>
                <a:prstGeom prst="parallelogram">
                  <a:avLst>
                    <a:gd name="adj" fmla="val 68862"/>
                  </a:avLst>
                </a:prstGeom>
                <a:solidFill>
                  <a:schemeClr val="accent3">
                    <a:alpha val="15000"/>
                  </a:schemeClr>
                </a:solidFill>
                <a:ln w="38100">
                  <a:gradFill>
                    <a:gsLst>
                      <a:gs pos="2000">
                        <a:schemeClr val="accent6">
                          <a:alpha val="0"/>
                        </a:schemeClr>
                      </a:gs>
                      <a:gs pos="50000">
                        <a:schemeClr val="accent6"/>
                      </a:gs>
                      <a:gs pos="100000">
                        <a:schemeClr val="accent6">
                          <a:alpha val="0"/>
                        </a:schemeClr>
                      </a:gs>
                    </a:gsLst>
                    <a:lin ang="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  <p:sp>
              <p:nvSpPr>
                <p:cNvPr id="63" name="平行四边形 62"/>
                <p:cNvSpPr/>
                <p:nvPr>
                  <p:custDataLst>
                    <p:tags r:id="rId3"/>
                  </p:custDataLst>
                </p:nvPr>
              </p:nvSpPr>
              <p:spPr>
                <a:xfrm rot="10800000">
                  <a:off x="3417" y="4357"/>
                  <a:ext cx="10537" cy="3119"/>
                </a:xfrm>
                <a:prstGeom prst="parallelogram">
                  <a:avLst>
                    <a:gd name="adj" fmla="val 68862"/>
                  </a:avLst>
                </a:prstGeom>
                <a:noFill/>
                <a:ln w="41275">
                  <a:gradFill>
                    <a:gsLst>
                      <a:gs pos="2000">
                        <a:schemeClr val="accent1">
                          <a:alpha val="0"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</p:grpSp>
          <p:sp>
            <p:nvSpPr>
              <p:cNvPr id="65" name="文本框 64"/>
              <p:cNvSpPr txBox="1"/>
              <p:nvPr/>
            </p:nvSpPr>
            <p:spPr>
              <a:xfrm flipH="1">
                <a:off x="7526" y="4535"/>
                <a:ext cx="8306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zh-CN" sz="5600" i="1" cap="all" dirty="0">
                    <a:solidFill>
                      <a:schemeClr val="bg2"/>
                    </a:solidFill>
                    <a:uFillTx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Introdução</a:t>
                </a:r>
                <a:endParaRPr lang="pt-BR" altLang="zh-CN" sz="5600" i="1" cap="all" dirty="0">
                  <a:solidFill>
                    <a:schemeClr val="bg2"/>
                  </a:solidFill>
                  <a:uFillTx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 flipH="1">
                <a:off x="4043" y="3998"/>
                <a:ext cx="3727" cy="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1500" i="1" dirty="0">
                    <a:ln>
                      <a:solidFill>
                        <a:schemeClr val="bg1"/>
                      </a:solidFill>
                    </a:ln>
                    <a:noFill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01</a:t>
                </a:r>
                <a:endParaRPr lang="en-US" altLang="zh-CN" sz="11500" i="1" dirty="0">
                  <a:ln>
                    <a:solidFill>
                      <a:schemeClr val="bg1"/>
                    </a:solidFill>
                  </a:ln>
                  <a:noFill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</p:grpSp>
      </p:grp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889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Informações do projeto </a:t>
            </a:r>
            <a:endParaRPr lang="pt-BR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46" name="TextBox 25"/>
          <p:cNvSpPr txBox="1"/>
          <p:nvPr/>
        </p:nvSpPr>
        <p:spPr>
          <a:xfrm>
            <a:off x="1147445" y="4200525"/>
            <a:ext cx="1972310" cy="5067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p>
            <a:pPr algn="ctr">
              <a:lnSpc>
                <a:spcPct val="150000"/>
              </a:lnSpc>
            </a:pPr>
            <a:r>
              <a:rPr dirty="0">
                <a:solidFill>
                  <a:schemeClr val="accent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 </a:t>
            </a:r>
            <a:endParaRPr dirty="0">
              <a:solidFill>
                <a:schemeClr val="accent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52" name="TextBox 25"/>
          <p:cNvSpPr txBox="1"/>
          <p:nvPr/>
        </p:nvSpPr>
        <p:spPr>
          <a:xfrm>
            <a:off x="2090420" y="1442085"/>
            <a:ext cx="8474075" cy="30416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p>
            <a:pPr algn="ctr">
              <a:lnSpc>
                <a:spcPct val="150000"/>
              </a:lnSpc>
            </a:pP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 </a:t>
            </a:r>
            <a:r>
              <a:rPr lang="pt-BR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A 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implementa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ç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ã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o do Processador 8 Bits RISC, desenvolvido em VHDL e sintetizado com Quartus Prime. O processador utiliza um conjunto b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á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sico de 8 instru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çõ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es e possui uma arquitetura modular, onde cada componente – como o Program Counter, ROM, Decodificador, Unidade de Controle, Banco de Registradores, MuxULA, ULA e RAM – foi implementado em entidades separadas. Um programa alternativo de Fibonacci (simplificado) tamb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é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m foi inclu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í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do na ROM (como coment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á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rio) para demonstrar a capacidade do sistema de calcular uma sequ</a:t>
            </a:r>
            <a:r>
              <a:rPr lang="en-US" altLang="en-US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ê</a:t>
            </a:r>
            <a:r>
              <a:rPr lang="en-US" altLang="pt-BR" sz="14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ncia iterativa.</a:t>
            </a:r>
            <a:endParaRPr lang="en-US" altLang="pt-BR" sz="1400" dirty="0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  <p:sp>
        <p:nvSpPr>
          <p:cNvPr id="41" name="任意多边形: 形状 138"/>
          <p:cNvSpPr/>
          <p:nvPr>
            <p:custDataLst>
              <p:tags r:id="rId3"/>
            </p:custDataLst>
          </p:nvPr>
        </p:nvSpPr>
        <p:spPr>
          <a:xfrm>
            <a:off x="308610" y="306070"/>
            <a:ext cx="11576685" cy="604837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>
            <p:custDataLst>
              <p:tags r:id="rId1"/>
            </p:custDataLst>
          </p:nvPr>
        </p:nvSpPr>
        <p:spPr>
          <a:xfrm rot="10800000">
            <a:off x="652780" y="4919345"/>
            <a:ext cx="3701415" cy="865505"/>
          </a:xfrm>
          <a:prstGeom prst="parallelogram">
            <a:avLst>
              <a:gd name="adj" fmla="val 68862"/>
            </a:avLst>
          </a:prstGeom>
          <a:solidFill>
            <a:schemeClr val="accent3">
              <a:alpha val="15000"/>
            </a:schemeClr>
          </a:solidFill>
          <a:ln w="38100">
            <a:gradFill>
              <a:gsLst>
                <a:gs pos="200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cs typeface="Inter" panose="02000503000000020004" charset="0"/>
            </a:endParaRPr>
          </a:p>
        </p:txBody>
      </p:sp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20980" y="116205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3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91" name="TextBox 16"/>
          <p:cNvSpPr txBox="1"/>
          <p:nvPr/>
        </p:nvSpPr>
        <p:spPr>
          <a:xfrm>
            <a:off x="4531360" y="283210"/>
            <a:ext cx="312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zh-CN" sz="2000" spc="100" dirty="0">
                <a:solidFill>
                  <a:schemeClr val="accent1"/>
                </a:solidFill>
                <a:uFillTx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Datapath </a:t>
            </a:r>
            <a:r>
              <a:rPr lang="zh-CN" altLang="en-US" sz="2000" spc="100" dirty="0">
                <a:solidFill>
                  <a:schemeClr val="accent1"/>
                </a:solidFill>
                <a:uFillTx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 </a:t>
            </a:r>
            <a:endParaRPr lang="zh-CN" altLang="en-US" sz="2000" spc="100" dirty="0">
              <a:solidFill>
                <a:schemeClr val="accent1"/>
              </a:solidFill>
              <a:uFillTx/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  <p:sp>
        <p:nvSpPr>
          <p:cNvPr id="29" name="平行四边形 28"/>
          <p:cNvSpPr/>
          <p:nvPr>
            <p:custDataLst>
              <p:tags r:id="rId4"/>
            </p:custDataLst>
          </p:nvPr>
        </p:nvSpPr>
        <p:spPr>
          <a:xfrm rot="10800000" flipH="1">
            <a:off x="4853305" y="283210"/>
            <a:ext cx="2501265" cy="509905"/>
          </a:xfrm>
          <a:prstGeom prst="parallelogram">
            <a:avLst>
              <a:gd name="adj" fmla="val 0"/>
            </a:avLst>
          </a:prstGeom>
          <a:noFill/>
          <a:ln w="41275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pic>
        <p:nvPicPr>
          <p:cNvPr id="5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60" y="1040765"/>
            <a:ext cx="11283950" cy="477710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VCG2112800586751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 flipH="1">
            <a:off x="24765" y="0"/>
            <a:ext cx="12183110" cy="6858000"/>
          </a:xfrm>
          <a:prstGeom prst="rect">
            <a:avLst/>
          </a:prstGeom>
        </p:spPr>
      </p:pic>
      <p:sp>
        <p:nvSpPr>
          <p:cNvPr id="55" name="半闭框 54"/>
          <p:cNvSpPr/>
          <p:nvPr/>
        </p:nvSpPr>
        <p:spPr>
          <a:xfrm rot="10800000" flipH="1" flipV="1">
            <a:off x="411554" y="2811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11538024" y="627177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1000" y="2009140"/>
            <a:ext cx="11569700" cy="2839720"/>
            <a:chOff x="264" y="3164"/>
            <a:chExt cx="18220" cy="4472"/>
          </a:xfrm>
        </p:grpSpPr>
        <p:grpSp>
          <p:nvGrpSpPr>
            <p:cNvPr id="25" name="组合 24"/>
            <p:cNvGrpSpPr/>
            <p:nvPr/>
          </p:nvGrpSpPr>
          <p:grpSpPr>
            <a:xfrm>
              <a:off x="264" y="3395"/>
              <a:ext cx="3779" cy="4010"/>
              <a:chOff x="264" y="3729"/>
              <a:chExt cx="3779" cy="4010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1271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264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14803" y="3395"/>
              <a:ext cx="3681" cy="4010"/>
              <a:chOff x="14803" y="3395"/>
              <a:chExt cx="3681" cy="4010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>
                <a:off x="15711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14803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1999" y="3164"/>
              <a:ext cx="15577" cy="4472"/>
              <a:chOff x="1999" y="3283"/>
              <a:chExt cx="15577" cy="4472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999" y="3283"/>
                <a:ext cx="15577" cy="4472"/>
                <a:chOff x="3417" y="3934"/>
                <a:chExt cx="12338" cy="3542"/>
              </a:xfrm>
            </p:grpSpPr>
            <p:sp>
              <p:nvSpPr>
                <p:cNvPr id="64" name="平行四边形 63"/>
                <p:cNvSpPr/>
                <p:nvPr>
                  <p:custDataLst>
                    <p:tags r:id="rId2"/>
                  </p:custDataLst>
                </p:nvPr>
              </p:nvSpPr>
              <p:spPr>
                <a:xfrm rot="10800000">
                  <a:off x="4268" y="3934"/>
                  <a:ext cx="11487" cy="3119"/>
                </a:xfrm>
                <a:prstGeom prst="parallelogram">
                  <a:avLst>
                    <a:gd name="adj" fmla="val 68862"/>
                  </a:avLst>
                </a:prstGeom>
                <a:solidFill>
                  <a:schemeClr val="accent3">
                    <a:alpha val="15000"/>
                  </a:schemeClr>
                </a:solidFill>
                <a:ln w="38100">
                  <a:gradFill>
                    <a:gsLst>
                      <a:gs pos="2000">
                        <a:schemeClr val="accent6">
                          <a:alpha val="0"/>
                        </a:schemeClr>
                      </a:gs>
                      <a:gs pos="50000">
                        <a:schemeClr val="accent6"/>
                      </a:gs>
                      <a:gs pos="100000">
                        <a:schemeClr val="accent6">
                          <a:alpha val="0"/>
                        </a:schemeClr>
                      </a:gs>
                    </a:gsLst>
                    <a:lin ang="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  <p:sp>
              <p:nvSpPr>
                <p:cNvPr id="63" name="平行四边形 62"/>
                <p:cNvSpPr/>
                <p:nvPr>
                  <p:custDataLst>
                    <p:tags r:id="rId3"/>
                  </p:custDataLst>
                </p:nvPr>
              </p:nvSpPr>
              <p:spPr>
                <a:xfrm rot="10800000">
                  <a:off x="3417" y="4357"/>
                  <a:ext cx="10537" cy="3119"/>
                </a:xfrm>
                <a:prstGeom prst="parallelogram">
                  <a:avLst>
                    <a:gd name="adj" fmla="val 68862"/>
                  </a:avLst>
                </a:prstGeom>
                <a:noFill/>
                <a:ln w="41275">
                  <a:gradFill>
                    <a:gsLst>
                      <a:gs pos="2000">
                        <a:schemeClr val="accent1">
                          <a:alpha val="0"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</p:grpSp>
          <p:sp>
            <p:nvSpPr>
              <p:cNvPr id="65" name="文本框 64"/>
              <p:cNvSpPr txBox="1"/>
              <p:nvPr/>
            </p:nvSpPr>
            <p:spPr>
              <a:xfrm flipH="1">
                <a:off x="6189" y="4201"/>
                <a:ext cx="10045" cy="319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pt-BR" altLang="zh-CN" sz="5600" i="1" cap="all" dirty="0">
                    <a:solidFill>
                      <a:schemeClr val="bg2"/>
                    </a:solidFill>
                    <a:uFillTx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Testes e simulacões</a:t>
                </a:r>
                <a:endParaRPr lang="pt-BR" altLang="zh-CN" sz="5600" i="1" cap="all" dirty="0">
                  <a:solidFill>
                    <a:schemeClr val="bg2"/>
                  </a:solidFill>
                  <a:uFillTx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 flipH="1">
                <a:off x="3676" y="3998"/>
                <a:ext cx="4162" cy="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1500" i="1" dirty="0">
                    <a:ln>
                      <a:solidFill>
                        <a:schemeClr val="bg1"/>
                      </a:solidFill>
                    </a:ln>
                    <a:noFill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02</a:t>
                </a:r>
                <a:endParaRPr lang="en-US" altLang="zh-CN" sz="11500" i="1" dirty="0">
                  <a:ln>
                    <a:solidFill>
                      <a:schemeClr val="bg1"/>
                    </a:solidFill>
                  </a:ln>
                  <a:noFill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</p:grpSp>
      </p:grp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10160" y="12700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7" name="平行四边形 6"/>
          <p:cNvSpPr/>
          <p:nvPr>
            <p:custDataLst>
              <p:tags r:id="rId3"/>
            </p:custDataLst>
          </p:nvPr>
        </p:nvSpPr>
        <p:spPr>
          <a:xfrm rot="10800000">
            <a:off x="757555" y="1013460"/>
            <a:ext cx="10435590" cy="2917190"/>
          </a:xfrm>
          <a:prstGeom prst="parallelogram">
            <a:avLst>
              <a:gd name="adj" fmla="val 0"/>
            </a:avLst>
          </a:prstGeom>
          <a:solidFill>
            <a:schemeClr val="accent3">
              <a:alpha val="10000"/>
            </a:schemeClr>
          </a:solidFill>
          <a:ln w="38100">
            <a:gradFill>
              <a:gsLst>
                <a:gs pos="200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18135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8183880" y="48450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27" name="Caixa de Texto 26"/>
          <p:cNvSpPr txBox="1"/>
          <p:nvPr/>
        </p:nvSpPr>
        <p:spPr>
          <a:xfrm>
            <a:off x="868680" y="1130300"/>
            <a:ext cx="957770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sz="1100" b="1">
                <a:solidFill>
                  <a:schemeClr val="bg1"/>
                </a:solidFill>
              </a:rPr>
              <a:t>    -- Programa Principal Original (para testes gerais) permanece como coment</a:t>
            </a:r>
            <a:r>
              <a:rPr lang="en-US" altLang="en-US" sz="1100" b="1">
                <a:solidFill>
                  <a:schemeClr val="bg1"/>
                </a:solidFill>
              </a:rPr>
              <a:t>á</a:t>
            </a:r>
            <a:r>
              <a:rPr lang="en-US" altLang="pt-BR" sz="1100" b="1">
                <a:solidFill>
                  <a:schemeClr val="bg1"/>
                </a:solidFill>
              </a:rPr>
              <a:t>rio abaixo: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0  =&gt; "10101101",  -- LI R1, 5    (opcode=101, rd=01, imm=101) -&gt; Carrega o valor 5 no registrador R1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1  =&gt; "10110010",  -- LI R2, 2    (opcode=101, rd=10, imm=010) -&gt; Carrega o valor 2 no registrador R2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2  =&gt; "01110011",  -- SW R2, 011  (opcode=011, rd=10, imm=011) -&gt; Armazena o valor de R2 no endere</a:t>
            </a:r>
            <a:r>
              <a:rPr lang="" altLang="en-US" sz="1100" b="1">
                <a:solidFill>
                  <a:schemeClr val="bg1"/>
                </a:solidFill>
              </a:rPr>
              <a:t>ç</a:t>
            </a:r>
            <a:r>
              <a:rPr lang="en-US" altLang="pt-BR" sz="1100" b="1">
                <a:solidFill>
                  <a:schemeClr val="bg1"/>
                </a:solidFill>
              </a:rPr>
              <a:t>o 3 da mem</a:t>
            </a:r>
            <a:r>
              <a:rPr lang="en-US" altLang="en-US" sz="1100" b="1">
                <a:solidFill>
                  <a:schemeClr val="bg1"/>
                </a:solidFill>
              </a:rPr>
              <a:t>ó</a:t>
            </a:r>
            <a:r>
              <a:rPr lang="en-US" altLang="pt-BR" sz="1100" b="1">
                <a:solidFill>
                  <a:schemeClr val="bg1"/>
                </a:solidFill>
              </a:rPr>
              <a:t>ria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3  =&gt; "01011011",  -- LW R3, 011  (opcode=010, rd=11, imm=011) -&gt; Carrega o valor do endere</a:t>
            </a:r>
            <a:r>
              <a:rPr lang="" altLang="en-US" sz="1100" b="1">
                <a:solidFill>
                  <a:schemeClr val="bg1"/>
                </a:solidFill>
              </a:rPr>
              <a:t>ç</a:t>
            </a:r>
            <a:r>
              <a:rPr lang="en-US" altLang="pt-BR" sz="1100" b="1">
                <a:solidFill>
                  <a:schemeClr val="bg1"/>
                </a:solidFill>
              </a:rPr>
              <a:t>o 3 da mem</a:t>
            </a:r>
            <a:r>
              <a:rPr lang="en-US" altLang="en-US" sz="1100" b="1">
                <a:solidFill>
                  <a:schemeClr val="bg1"/>
                </a:solidFill>
              </a:rPr>
              <a:t>ó</a:t>
            </a:r>
            <a:r>
              <a:rPr lang="en-US" altLang="pt-BR" sz="1100" b="1">
                <a:solidFill>
                  <a:schemeClr val="bg1"/>
                </a:solidFill>
              </a:rPr>
              <a:t>ria em R3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4  =&gt; "00001110",  -- ADD R1, R3  (opcode=000, rd=01, rs=11)  -&gt; Soma os valores de R1 e R3, armazenando em R1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5  =&gt; "00101100",  -- SUB R1, R2  (opcode=001, rd=01, rs=10)  -&gt; Subtrai R2 de R1, armazenando em R1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6  =&gt; "10010001",  -- ADDI R2, 1  (opcode=100, rd=10, imm=001) -&gt; Soma 1 ao valor de R2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-- Instru</a:t>
            </a:r>
            <a:r>
              <a:rPr lang="" altLang="en-US" sz="1100" b="1">
                <a:solidFill>
                  <a:schemeClr val="bg1"/>
                </a:solidFill>
              </a:rPr>
              <a:t>ç</a:t>
            </a:r>
            <a:r>
              <a:rPr lang="en-US" altLang="en-US" sz="1100" b="1">
                <a:solidFill>
                  <a:schemeClr val="bg1"/>
                </a:solidFill>
              </a:rPr>
              <a:t>ã</a:t>
            </a:r>
            <a:r>
              <a:rPr lang="en-US" altLang="pt-BR" sz="1100" b="1">
                <a:solidFill>
                  <a:schemeClr val="bg1"/>
                </a:solidFill>
              </a:rPr>
              <a:t>o BEQ compara R2 com R0. Na primeira vez, ser</a:t>
            </a:r>
            <a:r>
              <a:rPr lang="en-US" altLang="en-US" sz="1100" b="1">
                <a:solidFill>
                  <a:schemeClr val="bg1"/>
                </a:solidFill>
              </a:rPr>
              <a:t>á</a:t>
            </a:r>
            <a:r>
              <a:rPr lang="en-US" altLang="pt-BR" sz="1100" b="1">
                <a:solidFill>
                  <a:schemeClr val="bg1"/>
                </a:solidFill>
              </a:rPr>
              <a:t> falso, na segunda, verdadeiro (quando R2 == 3)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7  =&gt; "11010000",  -- BEQ R2, 000 (opcode=110, rd=10, imm=000) -&gt; Se R2 for igual a R0, pula para a instru</a:t>
            </a:r>
            <a:r>
              <a:rPr lang="" altLang="en-US" sz="1100" b="1">
                <a:solidFill>
                  <a:schemeClr val="bg1"/>
                </a:solidFill>
              </a:rPr>
              <a:t>ç</a:t>
            </a:r>
            <a:r>
              <a:rPr lang="en-US" altLang="en-US" sz="1100" b="1">
                <a:solidFill>
                  <a:schemeClr val="bg1"/>
                </a:solidFill>
              </a:rPr>
              <a:t>ã</a:t>
            </a:r>
            <a:r>
              <a:rPr lang="en-US" altLang="pt-BR" sz="1100" b="1">
                <a:solidFill>
                  <a:schemeClr val="bg1"/>
                </a:solidFill>
              </a:rPr>
              <a:t>o no endere</a:t>
            </a:r>
            <a:r>
              <a:rPr lang="" altLang="en-US" sz="1100" b="1">
                <a:solidFill>
                  <a:schemeClr val="bg1"/>
                </a:solidFill>
              </a:rPr>
              <a:t>ç</a:t>
            </a:r>
            <a:r>
              <a:rPr lang="en-US" altLang="pt-BR" sz="1100" b="1">
                <a:solidFill>
                  <a:schemeClr val="bg1"/>
                </a:solidFill>
              </a:rPr>
              <a:t>o 0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8  =&gt; "10100011",  -- LI R0, 3    (opcode=101, rd=00, imm=011) -&gt; Carrega o valor 3 no registrador R0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9  =&gt; "11100111",  -- JUMP 00111  (opcode=111, jump addr=7)  -&gt; Pula para a instru</a:t>
            </a:r>
            <a:r>
              <a:rPr lang="" altLang="en-US" sz="1100" b="1">
                <a:solidFill>
                  <a:schemeClr val="bg1"/>
                </a:solidFill>
              </a:rPr>
              <a:t>ç</a:t>
            </a:r>
            <a:r>
              <a:rPr lang="en-US" altLang="en-US" sz="1100" b="1">
                <a:solidFill>
                  <a:schemeClr val="bg1"/>
                </a:solidFill>
              </a:rPr>
              <a:t>ã</a:t>
            </a:r>
            <a:r>
              <a:rPr lang="en-US" altLang="pt-BR" sz="1100" b="1">
                <a:solidFill>
                  <a:schemeClr val="bg1"/>
                </a:solidFill>
              </a:rPr>
              <a:t>o no endere</a:t>
            </a:r>
            <a:r>
              <a:rPr lang="" altLang="en-US" sz="1100" b="1">
                <a:solidFill>
                  <a:schemeClr val="bg1"/>
                </a:solidFill>
              </a:rPr>
              <a:t>ç</a:t>
            </a:r>
            <a:r>
              <a:rPr lang="en-US" altLang="pt-BR" sz="1100" b="1">
                <a:solidFill>
                  <a:schemeClr val="bg1"/>
                </a:solidFill>
              </a:rPr>
              <a:t>o 7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10 =&gt; "00000000",  -- NOP -&gt; Instru</a:t>
            </a:r>
            <a:r>
              <a:rPr lang="" altLang="en-US" sz="1100" b="1">
                <a:solidFill>
                  <a:schemeClr val="bg1"/>
                </a:solidFill>
              </a:rPr>
              <a:t>ç</a:t>
            </a:r>
            <a:r>
              <a:rPr lang="en-US" altLang="en-US" sz="1100" b="1">
                <a:solidFill>
                  <a:schemeClr val="bg1"/>
                </a:solidFill>
              </a:rPr>
              <a:t>ã</a:t>
            </a:r>
            <a:r>
              <a:rPr lang="en-US" altLang="pt-BR" sz="1100" b="1">
                <a:solidFill>
                  <a:schemeClr val="bg1"/>
                </a:solidFill>
              </a:rPr>
              <a:t>o de espera (sem opera</a:t>
            </a:r>
            <a:r>
              <a:rPr lang="" altLang="en-US" sz="1100" b="1">
                <a:solidFill>
                  <a:schemeClr val="bg1"/>
                </a:solidFill>
              </a:rPr>
              <a:t>ç</a:t>
            </a:r>
            <a:r>
              <a:rPr lang="en-US" altLang="en-US" sz="1100" b="1">
                <a:solidFill>
                  <a:schemeClr val="bg1"/>
                </a:solidFill>
              </a:rPr>
              <a:t>ã</a:t>
            </a:r>
            <a:r>
              <a:rPr lang="en-US" altLang="pt-BR" sz="1100" b="1">
                <a:solidFill>
                  <a:schemeClr val="bg1"/>
                </a:solidFill>
              </a:rPr>
              <a:t>o)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others =&gt; "00000000"  -- Define outras posi</a:t>
            </a:r>
            <a:r>
              <a:rPr lang="" altLang="en-US" sz="1100" b="1">
                <a:solidFill>
                  <a:schemeClr val="bg1"/>
                </a:solidFill>
              </a:rPr>
              <a:t>çõ</a:t>
            </a:r>
            <a:r>
              <a:rPr lang="en-US" altLang="pt-BR" sz="1100" b="1">
                <a:solidFill>
                  <a:schemeClr val="bg1"/>
                </a:solidFill>
              </a:rPr>
              <a:t>es de mem</a:t>
            </a:r>
            <a:r>
              <a:rPr lang="en-US" altLang="en-US" sz="1100" b="1">
                <a:solidFill>
                  <a:schemeClr val="bg1"/>
                </a:solidFill>
              </a:rPr>
              <a:t>ó</a:t>
            </a:r>
            <a:r>
              <a:rPr lang="en-US" altLang="pt-BR" sz="1100" b="1">
                <a:solidFill>
                  <a:schemeClr val="bg1"/>
                </a:solidFill>
              </a:rPr>
              <a:t>ria como NOP  </a:t>
            </a:r>
            <a:endParaRPr lang="en-US" altLang="pt-BR" sz="1100" b="1">
              <a:solidFill>
                <a:schemeClr val="bg1"/>
              </a:solidFill>
            </a:endParaRPr>
          </a:p>
        </p:txBody>
      </p:sp>
      <p:sp>
        <p:nvSpPr>
          <p:cNvPr id="28" name="文本框 10"/>
          <p:cNvSpPr txBox="1"/>
          <p:nvPr/>
        </p:nvSpPr>
        <p:spPr>
          <a:xfrm>
            <a:off x="3812540" y="305435"/>
            <a:ext cx="4618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Teste Programa principal </a:t>
            </a:r>
            <a:endParaRPr lang="pt-BR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pic>
        <p:nvPicPr>
          <p:cNvPr id="29" name="Imagem 21" descr="programa principal"/>
          <p:cNvPicPr/>
          <p:nvPr/>
        </p:nvPicPr>
        <p:blipFill>
          <a:blip r:embed="rId4"/>
          <a:stretch>
            <a:fillRect/>
          </a:stretch>
        </p:blipFill>
        <p:spPr>
          <a:xfrm>
            <a:off x="757555" y="4014470"/>
            <a:ext cx="10746740" cy="23856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10160" y="12700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7" name="平行四边形 6"/>
          <p:cNvSpPr/>
          <p:nvPr>
            <p:custDataLst>
              <p:tags r:id="rId3"/>
            </p:custDataLst>
          </p:nvPr>
        </p:nvSpPr>
        <p:spPr>
          <a:xfrm rot="10800000">
            <a:off x="757555" y="1013460"/>
            <a:ext cx="7024370" cy="2134235"/>
          </a:xfrm>
          <a:prstGeom prst="parallelogram">
            <a:avLst>
              <a:gd name="adj" fmla="val 0"/>
            </a:avLst>
          </a:prstGeom>
          <a:solidFill>
            <a:schemeClr val="accent3">
              <a:alpha val="10000"/>
            </a:schemeClr>
          </a:solidFill>
          <a:ln w="38100">
            <a:gradFill>
              <a:gsLst>
                <a:gs pos="200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pic>
        <p:nvPicPr>
          <p:cNvPr id="18" name="Imagem 15" descr="WhatsApp Image 2025-02-21 at 12.57.59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95" y="3381375"/>
            <a:ext cx="11554460" cy="3180080"/>
          </a:xfrm>
          <a:prstGeom prst="rect">
            <a:avLst/>
          </a:prstGeom>
        </p:spPr>
      </p:pic>
      <p:sp>
        <p:nvSpPr>
          <p:cNvPr id="27" name="Caixa de Texto 26"/>
          <p:cNvSpPr txBox="1"/>
          <p:nvPr/>
        </p:nvSpPr>
        <p:spPr>
          <a:xfrm>
            <a:off x="868680" y="1130300"/>
            <a:ext cx="6779260" cy="1953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sz="1100" b="1">
                <a:solidFill>
                  <a:schemeClr val="bg1"/>
                </a:solidFill>
              </a:rPr>
              <a:t> -- Programa Fibonacci: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0  =&gt; "10101001",  -- LI: li R1, 001   ; Carrega o valor 1 no registrador R1 (primeiro termo da sequ</a:t>
            </a:r>
            <a:r>
              <a:rPr lang="en-US" altLang="en-US" sz="1100" b="1">
                <a:solidFill>
                  <a:schemeClr val="bg1"/>
                </a:solidFill>
              </a:rPr>
              <a:t>ê</a:t>
            </a:r>
            <a:r>
              <a:rPr lang="en-US" altLang="pt-BR" sz="1100" b="1">
                <a:solidFill>
                  <a:schemeClr val="bg1"/>
                </a:solidFill>
              </a:rPr>
              <a:t>ncia)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1  =&gt; "10110000",  -- LI: li R2, 000   ; Carrega o valor 0 no registrador R2 (termo anterior)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2  =&gt; "01101010",  -- SW: sw R1, 010   ; Armazena o valor de R1 no endere</a:t>
            </a:r>
            <a:r>
              <a:rPr lang="" altLang="en-US" sz="1100" b="1">
                <a:solidFill>
                  <a:schemeClr val="bg1"/>
                </a:solidFill>
              </a:rPr>
              <a:t>ç</a:t>
            </a:r>
            <a:r>
              <a:rPr lang="en-US" altLang="pt-BR" sz="1100" b="1">
                <a:solidFill>
                  <a:schemeClr val="bg1"/>
                </a:solidFill>
              </a:rPr>
              <a:t>o de mem</a:t>
            </a:r>
            <a:r>
              <a:rPr lang="en-US" altLang="en-US" sz="1100" b="1">
                <a:solidFill>
                  <a:schemeClr val="bg1"/>
                </a:solidFill>
              </a:rPr>
              <a:t>ó</a:t>
            </a:r>
            <a:r>
              <a:rPr lang="en-US" altLang="pt-BR" sz="1100" b="1">
                <a:solidFill>
                  <a:schemeClr val="bg1"/>
                </a:solidFill>
              </a:rPr>
              <a:t>ria 2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3  =&gt; "00001100",  -- ADD: add R1, R1, R2 ; Soma R1 com R2 e armazena em R1 (novo termo de Fibonacci)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4  =&gt; "01010010",  -- LW: lw R2, 010   ; Carrega o valor armazenado no endere</a:t>
            </a:r>
            <a:r>
              <a:rPr lang="" altLang="en-US" sz="1100" b="1">
                <a:solidFill>
                  <a:schemeClr val="bg1"/>
                </a:solidFill>
              </a:rPr>
              <a:t>ç</a:t>
            </a:r>
            <a:r>
              <a:rPr lang="en-US" altLang="pt-BR" sz="1100" b="1">
                <a:solidFill>
                  <a:schemeClr val="bg1"/>
                </a:solidFill>
              </a:rPr>
              <a:t>o de mem</a:t>
            </a:r>
            <a:r>
              <a:rPr lang="en-US" altLang="en-US" sz="1100" b="1">
                <a:solidFill>
                  <a:schemeClr val="bg1"/>
                </a:solidFill>
              </a:rPr>
              <a:t>ó</a:t>
            </a:r>
            <a:r>
              <a:rPr lang="en-US" altLang="pt-BR" sz="1100" b="1">
                <a:solidFill>
                  <a:schemeClr val="bg1"/>
                </a:solidFill>
              </a:rPr>
              <a:t>ria 2 para R2 (antigo R1)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5  =&gt; "11100010",  -- JUMP: j 00010    ; Salta para a instru</a:t>
            </a:r>
            <a:r>
              <a:rPr lang="" altLang="en-US" sz="1100" b="1">
                <a:solidFill>
                  <a:schemeClr val="bg1"/>
                </a:solidFill>
              </a:rPr>
              <a:t>ç</a:t>
            </a:r>
            <a:r>
              <a:rPr lang="en-US" altLang="en-US" sz="1100" b="1">
                <a:solidFill>
                  <a:schemeClr val="bg1"/>
                </a:solidFill>
              </a:rPr>
              <a:t>ã</a:t>
            </a:r>
            <a:r>
              <a:rPr lang="en-US" altLang="pt-BR" sz="1100" b="1">
                <a:solidFill>
                  <a:schemeClr val="bg1"/>
                </a:solidFill>
              </a:rPr>
              <a:t>o no endere</a:t>
            </a:r>
            <a:r>
              <a:rPr lang="" altLang="en-US" sz="1100" b="1">
                <a:solidFill>
                  <a:schemeClr val="bg1"/>
                </a:solidFill>
              </a:rPr>
              <a:t>ç</a:t>
            </a:r>
            <a:r>
              <a:rPr lang="en-US" altLang="pt-BR" sz="1100" b="1">
                <a:solidFill>
                  <a:schemeClr val="bg1"/>
                </a:solidFill>
              </a:rPr>
              <a:t>o 2 (reinicia o loop)  </a:t>
            </a:r>
            <a:endParaRPr lang="en-US" altLang="pt-BR" sz="1100" b="1">
              <a:solidFill>
                <a:schemeClr val="bg1"/>
              </a:solidFill>
            </a:endParaRPr>
          </a:p>
          <a:p>
            <a:r>
              <a:rPr lang="en-US" altLang="pt-BR" sz="1100" b="1">
                <a:solidFill>
                  <a:schemeClr val="bg1"/>
                </a:solidFill>
              </a:rPr>
              <a:t>    6  =&gt; "00000000",  -- NOP              ; Instru</a:t>
            </a:r>
            <a:r>
              <a:rPr lang="" altLang="en-US" sz="1100" b="1">
                <a:solidFill>
                  <a:schemeClr val="bg1"/>
                </a:solidFill>
              </a:rPr>
              <a:t>ç</a:t>
            </a:r>
            <a:r>
              <a:rPr lang="en-US" altLang="en-US" sz="1100" b="1">
                <a:solidFill>
                  <a:schemeClr val="bg1"/>
                </a:solidFill>
              </a:rPr>
              <a:t>ã</a:t>
            </a:r>
            <a:r>
              <a:rPr lang="en-US" altLang="pt-BR" sz="1100" b="1">
                <a:solidFill>
                  <a:schemeClr val="bg1"/>
                </a:solidFill>
              </a:rPr>
              <a:t>o de espera (sem opera</a:t>
            </a:r>
            <a:r>
              <a:rPr lang="" altLang="en-US" sz="1100" b="1">
                <a:solidFill>
                  <a:schemeClr val="bg1"/>
                </a:solidFill>
              </a:rPr>
              <a:t>ç</a:t>
            </a:r>
            <a:r>
              <a:rPr lang="en-US" altLang="en-US" sz="1100" b="1">
                <a:solidFill>
                  <a:schemeClr val="bg1"/>
                </a:solidFill>
              </a:rPr>
              <a:t>ã</a:t>
            </a:r>
            <a:r>
              <a:rPr lang="en-US" altLang="pt-BR" sz="1100" b="1">
                <a:solidFill>
                  <a:schemeClr val="bg1"/>
                </a:solidFill>
              </a:rPr>
              <a:t>o, opcional) </a:t>
            </a:r>
            <a:endParaRPr lang="en-US" altLang="pt-BR" sz="1100" b="1">
              <a:solidFill>
                <a:schemeClr val="bg1"/>
              </a:solidFill>
            </a:endParaRPr>
          </a:p>
        </p:txBody>
      </p:sp>
      <p:sp>
        <p:nvSpPr>
          <p:cNvPr id="28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Teste Fibonacci</a:t>
            </a:r>
            <a:endParaRPr lang="pt-BR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VCG2112800586751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 flipH="1">
            <a:off x="4445" y="0"/>
            <a:ext cx="12183110" cy="6858000"/>
          </a:xfrm>
          <a:prstGeom prst="rect">
            <a:avLst/>
          </a:prstGeom>
        </p:spPr>
      </p:pic>
      <p:sp>
        <p:nvSpPr>
          <p:cNvPr id="55" name="半闭框 54"/>
          <p:cNvSpPr/>
          <p:nvPr/>
        </p:nvSpPr>
        <p:spPr>
          <a:xfrm rot="10800000" flipH="1" flipV="1">
            <a:off x="411554" y="2811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11538024" y="627177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1000" y="2009140"/>
            <a:ext cx="11430635" cy="2839720"/>
            <a:chOff x="264" y="3164"/>
            <a:chExt cx="18001" cy="4472"/>
          </a:xfrm>
        </p:grpSpPr>
        <p:grpSp>
          <p:nvGrpSpPr>
            <p:cNvPr id="25" name="组合 24"/>
            <p:cNvGrpSpPr/>
            <p:nvPr/>
          </p:nvGrpSpPr>
          <p:grpSpPr>
            <a:xfrm>
              <a:off x="264" y="3395"/>
              <a:ext cx="3779" cy="4010"/>
              <a:chOff x="264" y="3729"/>
              <a:chExt cx="3779" cy="4010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1271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264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14486" y="3395"/>
              <a:ext cx="3779" cy="4010"/>
              <a:chOff x="14486" y="3395"/>
              <a:chExt cx="3779" cy="4010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>
                <a:off x="15493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14486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1999" y="3164"/>
              <a:ext cx="14378" cy="4472"/>
              <a:chOff x="1999" y="3283"/>
              <a:chExt cx="14378" cy="4472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999" y="3283"/>
                <a:ext cx="14378" cy="4472"/>
                <a:chOff x="3417" y="3934"/>
                <a:chExt cx="11388" cy="3542"/>
              </a:xfrm>
            </p:grpSpPr>
            <p:sp>
              <p:nvSpPr>
                <p:cNvPr id="64" name="平行四边形 63"/>
                <p:cNvSpPr/>
                <p:nvPr>
                  <p:custDataLst>
                    <p:tags r:id="rId2"/>
                  </p:custDataLst>
                </p:nvPr>
              </p:nvSpPr>
              <p:spPr>
                <a:xfrm rot="10800000">
                  <a:off x="4267" y="3934"/>
                  <a:ext cx="10538" cy="3119"/>
                </a:xfrm>
                <a:prstGeom prst="parallelogram">
                  <a:avLst>
                    <a:gd name="adj" fmla="val 68862"/>
                  </a:avLst>
                </a:prstGeom>
                <a:solidFill>
                  <a:schemeClr val="accent3">
                    <a:alpha val="15000"/>
                  </a:schemeClr>
                </a:solidFill>
                <a:ln w="38100">
                  <a:gradFill>
                    <a:gsLst>
                      <a:gs pos="2000">
                        <a:schemeClr val="accent6">
                          <a:alpha val="0"/>
                        </a:schemeClr>
                      </a:gs>
                      <a:gs pos="50000">
                        <a:schemeClr val="accent6"/>
                      </a:gs>
                      <a:gs pos="100000">
                        <a:schemeClr val="accent6">
                          <a:alpha val="0"/>
                        </a:schemeClr>
                      </a:gs>
                    </a:gsLst>
                    <a:lin ang="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  <p:sp>
              <p:nvSpPr>
                <p:cNvPr id="63" name="平行四边形 62"/>
                <p:cNvSpPr/>
                <p:nvPr>
                  <p:custDataLst>
                    <p:tags r:id="rId3"/>
                  </p:custDataLst>
                </p:nvPr>
              </p:nvSpPr>
              <p:spPr>
                <a:xfrm rot="10800000">
                  <a:off x="3417" y="4357"/>
                  <a:ext cx="10537" cy="3119"/>
                </a:xfrm>
                <a:prstGeom prst="parallelogram">
                  <a:avLst>
                    <a:gd name="adj" fmla="val 68862"/>
                  </a:avLst>
                </a:prstGeom>
                <a:noFill/>
                <a:ln w="41275">
                  <a:gradFill>
                    <a:gsLst>
                      <a:gs pos="2000">
                        <a:schemeClr val="accent1">
                          <a:alpha val="0"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</p:grpSp>
          <p:sp>
            <p:nvSpPr>
              <p:cNvPr id="65" name="文本框 64"/>
              <p:cNvSpPr txBox="1"/>
              <p:nvPr/>
            </p:nvSpPr>
            <p:spPr>
              <a:xfrm flipH="1">
                <a:off x="7526" y="4535"/>
                <a:ext cx="7272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zh-CN" sz="5600" i="1" cap="all" dirty="0">
                    <a:solidFill>
                      <a:schemeClr val="bg2"/>
                    </a:solidFill>
                    <a:uFillTx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COnclisão </a:t>
                </a:r>
                <a:endParaRPr lang="pt-BR" altLang="zh-CN" sz="5600" i="1" cap="all" dirty="0">
                  <a:solidFill>
                    <a:schemeClr val="bg2"/>
                  </a:solidFill>
                  <a:uFillTx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 flipH="1">
                <a:off x="3746" y="3998"/>
                <a:ext cx="4359" cy="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1500" i="1" dirty="0">
                    <a:ln>
                      <a:solidFill>
                        <a:schemeClr val="bg1"/>
                      </a:solidFill>
                    </a:ln>
                    <a:noFill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03</a:t>
                </a:r>
                <a:endParaRPr lang="en-US" altLang="zh-CN" sz="11500" i="1" dirty="0">
                  <a:ln>
                    <a:solidFill>
                      <a:schemeClr val="bg1"/>
                    </a:solidFill>
                  </a:ln>
                  <a:noFill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</p:grpSp>
      </p:grp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BRIGHTNESS" val="0"/>
  <p:tag name="KSO_WM_UNIT_LINE_FORE_SCHEMECOLOR_INDEX" val="6"/>
  <p:tag name="KSO_WM_UNIT_LINE_FILL_TYPE" val="2"/>
</p:tagLst>
</file>

<file path=ppt/tags/tag128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1"/>
  <p:tag name="KSO_WM_UNIT_FILL_GRADIENT_TYPE" val="0"/>
  <p:tag name="KSO_WM_UNIT_FILL_GRADIENT_ANGLE" val="30"/>
  <p:tag name="KSO_WM_UNIT_FILL_GRADIENT_Direction" val="-2"/>
  <p:tag name="KSO_WM_UNIT_FILL_TYPE" val="3"/>
</p:tagLst>
</file>

<file path=ppt/tags/tag129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3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3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3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3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42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-0.35"/>
  <p:tag name="KSO_WM_UNIT_TEXT_FILL_FORE_SCHEMECOLOR_INDEX" val="14"/>
  <p:tag name="KSO_WM_UNIT_TEXT_FILL_TYPE" val="1"/>
</p:tagLst>
</file>

<file path=ppt/tags/tag154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15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5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63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1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BRIGHTNESS" val="0"/>
  <p:tag name="KSO_WM_UNIT_LINE_FORE_SCHEMECOLOR_INDEX" val="6"/>
  <p:tag name="KSO_WM_UNIT_LINE_FILL_TYPE" val="2"/>
</p:tagLst>
</file>

<file path=ppt/tags/tag1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74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1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84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1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8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BRIGHTNESS" val="0"/>
  <p:tag name="KSO_WM_UNIT_LINE_FORE_SCHEMECOLOR_INDEX" val="6"/>
  <p:tag name="KSO_WM_UNIT_LINE_FILL_TYPE" val="2"/>
</p:tagLst>
</file>

<file path=ppt/tags/tag1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BRIGHTNESS" val="0"/>
  <p:tag name="KSO_WM_UNIT_LINE_FORE_SCHEMECOLOR_INDEX" val="6"/>
  <p:tag name="KSO_WM_UNIT_LINE_FILL_TYPE" val="2"/>
</p:tagLst>
</file>

<file path=ppt/tags/tag19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9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95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9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9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9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0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204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20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1.xml><?xml version="1.0" encoding="utf-8"?>
<p:tagLst xmlns:p="http://schemas.openxmlformats.org/presentationml/2006/main">
  <p:tag name="COMMONDATA" val="eyJoZGlkIjoiMmNmYmEwOWQ4Y2Q0M2IxMGZkNjI4ZjhkZDQyNzg1OTYifQ=="/>
  <p:tag name="KSO_WPP_MARK_KEY" val="37523c5a-f9bd-4157-ab56-121979c0b78d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Inter"/>
        <a:ea typeface="Inter Black"/>
        <a:cs typeface=""/>
      </a:majorFont>
      <a:minorFont>
        <a:latin typeface="Inter"/>
        <a:ea typeface="Inter Blac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675FC"/>
      </a:accent1>
      <a:accent2>
        <a:srgbClr val="4589FB"/>
      </a:accent2>
      <a:accent3>
        <a:srgbClr val="54A6FB"/>
      </a:accent3>
      <a:accent4>
        <a:srgbClr val="47B2FA"/>
      </a:accent4>
      <a:accent5>
        <a:srgbClr val="4AC7F9"/>
      </a:accent5>
      <a:accent6>
        <a:srgbClr val="4DDBF8"/>
      </a:accent6>
      <a:hlink>
        <a:srgbClr val="0563C1"/>
      </a:hlink>
      <a:folHlink>
        <a:srgbClr val="954D72"/>
      </a:folHlink>
    </a:clrScheme>
    <a:fontScheme name="自定义 9">
      <a:majorFont>
        <a:latin typeface="Inter"/>
        <a:ea typeface="Inter Black"/>
        <a:cs typeface=""/>
      </a:majorFont>
      <a:minorFont>
        <a:latin typeface="Inter"/>
        <a:ea typeface="Inter Blac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 Black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 Black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3575</Words>
  <Application>WPS Presentation</Application>
  <PresentationFormat>宽屏</PresentationFormat>
  <Paragraphs>76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Inter</vt:lpstr>
      <vt:lpstr>Inter Black</vt:lpstr>
      <vt:lpstr>Wingdings</vt:lpstr>
      <vt:lpstr>Microsoft YaHei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Leonam Sousa</cp:lastModifiedBy>
  <cp:revision>165</cp:revision>
  <dcterms:created xsi:type="dcterms:W3CDTF">2019-06-19T02:08:00Z</dcterms:created>
  <dcterms:modified xsi:type="dcterms:W3CDTF">2025-03-18T10:44:18Z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1046-12.2.0.20326</vt:lpwstr>
  </property>
  <property fmtid="{D5CDD505-2E9C-101B-9397-08002B2CF9AE}" pid="3" name="ICV">
    <vt:lpwstr>D0256A5CBFC2400F95235EB0D3F219E1_11</vt:lpwstr>
  </property>
</Properties>
</file>