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gs+xml" PartName="/ppt/tags/tag6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tags+xml" PartName="/ppt/tags/tag7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/ppt/media/image34.png" Type="http://schemas.openxmlformats.org/officeDocument/2006/relationships/image"/><Relationship Id="rId35" Target="/ppt/media/image35.png" Type="http://schemas.openxmlformats.org/officeDocument/2006/relationships/image"/><Relationship Id="rId36" Target="/ppt/media/image36.png" Type="http://schemas.openxmlformats.org/officeDocument/2006/relationships/image"/><Relationship Id="rId37" Target="/ppt/media/image37.png" Type="http://schemas.openxmlformats.org/officeDocument/2006/relationships/image"/><Relationship Id="rId38" Target="/ppt/media/image38.png" Type="http://schemas.openxmlformats.org/officeDocument/2006/relationships/image"/><Relationship Id="rId39" Target="/ppt/media/image39.png" Type="http://schemas.openxmlformats.org/officeDocument/2006/relationships/image"/><Relationship Id="rId40" Target="/ppt/media/image40.png" Type="http://schemas.openxmlformats.org/officeDocument/2006/relationships/image"/><Relationship Id="rId41" Target="/ppt/media/image41.png" Type="http://schemas.openxmlformats.org/officeDocument/2006/relationships/image"/><Relationship Id="rId42" Target="/ppt/media/image42.png" Type="http://schemas.openxmlformats.org/officeDocument/2006/relationships/image"/><Relationship Id="rId43" Target="/ppt/media/image43.png" Type="http://schemas.openxmlformats.org/officeDocument/2006/relationships/image"/><Relationship Id="rId44" Target="/ppt/media/image44.png" Type="http://schemas.openxmlformats.org/officeDocument/2006/relationships/image"/><Relationship Id="rId45" Target="/ppt/media/image45.png" Type="http://schemas.openxmlformats.org/officeDocument/2006/relationships/image"/><Relationship Id="rId46" Target="/ppt/media/image46.jpg" Type="http://schemas.openxmlformats.org/officeDocument/2006/relationships/image"/><Relationship Id="rId47" Target="/ppt/media/image47.jpg" Type="http://schemas.openxmlformats.org/officeDocument/2006/relationships/image"/><Relationship Id="rId48" Target="/ppt/media/image48.png" Type="http://schemas.openxmlformats.org/officeDocument/2006/relationships/image"/><Relationship Id="rId49" Target="ppt/media/img_cc_black.png" Type="http://schemas.openxmlformats.org/officeDocument/2006/relationships/image"/><Relationship Id="rId50" Target="ppt/presentation.xml" Type="http://schemas.openxmlformats.org/officeDocument/2006/relationships/officeDocument"/><Relationship Id="rId51" Target="docProps/core.xml" Type="http://schemas.openxmlformats.org/package/2006/relationships/metadata/core-properties"/><Relationship Id="rId52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9144000" cy="5143500"/>
  <p:embeddedFontLst>
    <p:embeddedFont>
      <p:font typeface="Overlock SC"/>
      <p:regular r:id="rId28"/>
    </p:embeddedFont>
    <p:embeddedFont>
      <p:font typeface="Josefin Sans"/>
      <p:regular r:id="rId29"/>
      <p:bold r:id="rId31"/>
    </p:embeddedFont>
    <p:embeddedFont>
      <p:font typeface="Josefin Sans-demi_bold"/>
      <p:regular r:id="rId30"/>
    </p:embeddedFont>
  </p:embeddedFontLst>
  <p:custDataLst>
    <p:tags r:id="rId32"/>
  </p:custDataLst>
  <p:defaultTextStyle>
    <a:defPPr>
      <a:defRPr lang="en-US"/>
    </a:defPPr>
    <a:lvl1pPr algn="l" lv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tableStyles.xml" Type="http://schemas.openxmlformats.org/officeDocument/2006/relationships/tableStyles"/><Relationship Id="rId28" Target="fonts/font1.fntdata" Type="http://schemas.openxmlformats.org/officeDocument/2006/relationships/font"/><Relationship Id="rId29" Target="fonts/font2.fntdata" Type="http://schemas.openxmlformats.org/officeDocument/2006/relationships/font"/><Relationship Id="rId30" Target="fonts/font3.fntdata" Type="http://schemas.openxmlformats.org/officeDocument/2006/relationships/font"/><Relationship Id="rId31" Target="fonts/font4.fntdata" Type="http://schemas.openxmlformats.org/officeDocument/2006/relationships/font"/><Relationship Id="rId32" Target="tags/tag7.xml" Type="http://schemas.openxmlformats.org/officeDocument/2006/relationships/tags"/><Relationship Id="rId33" Target="presProps.xml" Type="http://schemas.openxmlformats.org/officeDocument/2006/relationships/presProps"/><Relationship Id="rId34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media/image9.png" Type="http://schemas.openxmlformats.org/officeDocument/2006/relationships/image"/><Relationship Id="rId4" Target="../media/image6.png" Type="http://schemas.openxmlformats.org/officeDocument/2006/relationships/image"/><Relationship Id="rId5" Target="../media/image5.png" Type="http://schemas.openxmlformats.org/officeDocument/2006/relationships/image"/><Relationship Id="rId6" Target="../media/image8.png" Type="http://schemas.openxmlformats.org/officeDocument/2006/relationships/image"/><Relationship Id="rId7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media/image36.png" Type="http://schemas.openxmlformats.org/officeDocument/2006/relationships/image"/><Relationship Id="rId3" Target="../media/image38.png" Type="http://schemas.openxmlformats.org/officeDocument/2006/relationships/image"/><Relationship Id="rId4" Target="../media/image2.png" Type="http://schemas.openxmlformats.org/officeDocument/2006/relationships/image"/><Relationship Id="rId5" Target="../media/image2.png" Type="http://schemas.openxmlformats.org/officeDocument/2006/relationships/image"/><Relationship Id="rId6" Target="../media/image2.png" Type="http://schemas.openxmlformats.org/officeDocument/2006/relationships/image"/><Relationship Id="rId7" Target="../media/image35.png" Type="http://schemas.openxmlformats.org/officeDocument/2006/relationships/image"/><Relationship Id="rId8" Target="../media/image37.png" Type="http://schemas.openxmlformats.org/officeDocument/2006/relationships/image"/><Relationship Id="rId9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media/image40.png" Type="http://schemas.openxmlformats.org/officeDocument/2006/relationships/image"/><Relationship Id="rId3" Target="../media/image3.png" Type="http://schemas.openxmlformats.org/officeDocument/2006/relationships/image"/><Relationship Id="rId4" Target="../media/image3.png" Type="http://schemas.openxmlformats.org/officeDocument/2006/relationships/image"/><Relationship Id="rId5" Target="../media/image3.png" Type="http://schemas.openxmlformats.org/officeDocument/2006/relationships/image"/><Relationship Id="rId6" Target="../media/image42.png" Type="http://schemas.openxmlformats.org/officeDocument/2006/relationships/image"/><Relationship Id="rId7" Target="../media/image3.png" Type="http://schemas.openxmlformats.org/officeDocument/2006/relationships/image"/><Relationship Id="rId8" Target="../media/image39.png" Type="http://schemas.openxmlformats.org/officeDocument/2006/relationships/image"/><Relationship Id="rId9" Target="../media/image41.png" Type="http://schemas.openxmlformats.org/officeDocument/2006/relationships/image"/><Relationship Id="rId10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2" Target="../media/image11.png" Type="http://schemas.openxmlformats.org/officeDocument/2006/relationships/image"/><Relationship Id="rId3" Target="../media/image10.png" Type="http://schemas.openxmlformats.org/officeDocument/2006/relationships/image"/><Relationship Id="rId4" Target="../media/image1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17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2" Target="../media/image1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23.png" Type="http://schemas.openxmlformats.org/officeDocument/2006/relationships/image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3" Target="../media/image13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2" Target="../media/image24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25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2428875" y="295275"/>
            <a:ext cx="4289931" cy="4548187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H="false" flipV="false" rot="0">
            <a:off x="2257543" y="118568"/>
            <a:ext cx="4553029" cy="5022560"/>
          </a:xfrm>
          <a:prstGeom prst="rect">
            <a:avLst/>
          </a:prstGeom>
          <a:gradFill rotWithShape="1">
            <a:gsLst>
              <a:gs pos="48458">
                <a:schemeClr val="bg1">
                  <a:alpha val="0"/>
                </a:schemeClr>
              </a:gs>
              <a:gs pos="0">
                <a:schemeClr val="accent1">
                  <a:alpha val="13999"/>
                  <a:lumMod val="60000"/>
                  <a:lumOff val="4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 flipH="false" flipV="false">
            <a:off x="7382238" y="0"/>
            <a:ext cx="1743075" cy="5143500"/>
          </a:xfrm>
          <a:prstGeom prst="rect">
            <a:avLst/>
          </a:prstGeom>
        </p:spPr>
      </p:pic>
      <p:sp>
        <p:nvSpPr>
          <p:cNvPr hidden="false" id="8" name="Title 1"/>
          <p:cNvSpPr>
            <a:spLocks noGrp="true"/>
          </p:cNvSpPr>
          <p:nvPr>
            <p:ph type="title"/>
          </p:nvPr>
        </p:nvSpPr>
        <p:spPr>
          <a:xfrm rot="0">
            <a:off x="1235523" y="1256825"/>
            <a:ext cx="6672954" cy="1525897"/>
          </a:xfrm>
          <a:prstGeom prst="rect">
            <a:avLst/>
          </a:prstGeom>
          <a:noFill/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Subtitle 2"/>
          <p:cNvSpPr>
            <a:spLocks noGrp="true"/>
          </p:cNvSpPr>
          <p:nvPr>
            <p:ph idx="1" type="subTitle"/>
          </p:nvPr>
        </p:nvSpPr>
        <p:spPr>
          <a:xfrm rot="0">
            <a:off x="1235523" y="2880682"/>
            <a:ext cx="6672954" cy="283571"/>
          </a:xfrm>
          <a:prstGeom prst="rect">
            <a:avLst/>
          </a:prstGeom>
        </p:spPr>
        <p:txBody>
          <a:bodyPr anchor="t" bIns="0" lIns="0" rIns="0" rtlCol="0" tIns="0" vert="horz">
            <a:noAutofit/>
          </a:bodyPr>
          <a:lstStyle>
            <a:lvl1pPr algn="ctr" indent="0" lv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7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flipH="false" flipV="false" rot="0">
            <a:off x="6086474" y="1238250"/>
            <a:ext cx="2560974" cy="2588413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 flipH="false" flipV="false" rot="0">
            <a:off x="3248025" y="2181225"/>
            <a:ext cx="2560974" cy="2588413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 flipH="false" flipV="false" rot="0">
            <a:off x="466725" y="1123950"/>
            <a:ext cx="2560974" cy="2588413"/>
          </a:xfrm>
          <a:prstGeom prst="rect">
            <a:avLst/>
          </a:prstGeom>
        </p:spPr>
      </p:pic>
      <p:sp>
        <p:nvSpPr>
          <p:cNvPr id="7" name="Picture Placeholder 2"/>
          <p:cNvSpPr>
            <a:spLocks noChangeAspect="true" noGrp="true"/>
          </p:cNvSpPr>
          <p:nvPr>
            <p:ph type="pic"/>
          </p:nvPr>
        </p:nvSpPr>
        <p:spPr>
          <a:xfrm rot="0">
            <a:off x="704850" y="13716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3486150" y="2428875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Picture Placeholder 2"/>
          <p:cNvSpPr>
            <a:spLocks noChangeAspect="true" noGrp="true"/>
          </p:cNvSpPr>
          <p:nvPr>
            <p:ph idx="2" type="pic"/>
          </p:nvPr>
        </p:nvSpPr>
        <p:spPr>
          <a:xfrm rot="0">
            <a:off x="6286500" y="15240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609600" y="3838575"/>
            <a:ext cx="2286000" cy="5715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4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390900" y="1636244"/>
            <a:ext cx="2286000" cy="553399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5" name="Content Placeholder 2"/>
          <p:cNvSpPr>
            <a:spLocks noGrp="true"/>
          </p:cNvSpPr>
          <p:nvPr>
            <p:ph idx="5" type="body"/>
          </p:nvPr>
        </p:nvSpPr>
        <p:spPr>
          <a:xfrm rot="0">
            <a:off x="6311803" y="3838575"/>
            <a:ext cx="2286000" cy="5715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6" name="Title 1"/>
          <p:cNvSpPr>
            <a:spLocks noGrp="true"/>
          </p:cNvSpPr>
          <p:nvPr>
            <p:ph idx="6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17" name=""/>
          <p:cNvPicPr>
            <a:picLocks noChangeAspect="true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</p:spPr>
      </p:pic>
      <p:pic>
        <p:nvPicPr>
          <p:cNvPr id="18" name=""/>
          <p:cNvPicPr>
            <a:picLocks noChangeAspect="true"/>
          </p:cNvPicPr>
          <p:nvPr/>
        </p:nvPicPr>
        <p:blipFill>
          <a:blip r:embed="rId8">
            <a:alphaModFix amt="39999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  <a:ln cap="flat" w="28575">
            <a:noFill/>
            <a:prstDash val="solid"/>
            <a:round/>
          </a:ln>
        </p:spPr>
      </p:pic>
    </p:spTree>
    <p:custDataLst>
      <p:tags r:id="rId9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 rot="0">
            <a:off x="247650" y="1133475"/>
            <a:ext cx="2089163" cy="2078524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 flipH="false" flipV="false" rot="0">
            <a:off x="4219575" y="1085850"/>
            <a:ext cx="2089163" cy="2078524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 rot="0">
            <a:off x="2257425" y="2466975"/>
            <a:ext cx="2089163" cy="2078524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6">
            <a:alphaModFix amt="14999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 flipH="false" flipV="false" rot="0">
            <a:off x="6505574" y="1895475"/>
            <a:ext cx="2089163" cy="2078524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</p:spPr>
      </p:pic>
      <p:pic>
        <p:nvPicPr>
          <p:cNvPr id="9" name=""/>
          <p:cNvPicPr>
            <a:picLocks noChangeAspect="true"/>
          </p:cNvPicPr>
          <p:nvPr/>
        </p:nvPicPr>
        <p:blipFill>
          <a:blip r:embed="rId9">
            <a:alphaModFix amt="60000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438150" y="1314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2" name="Picture Placeholder 2"/>
          <p:cNvSpPr>
            <a:spLocks noChangeAspect="true" noGrp="true"/>
          </p:cNvSpPr>
          <p:nvPr>
            <p:ph idx="2" type="pic"/>
          </p:nvPr>
        </p:nvSpPr>
        <p:spPr>
          <a:xfrm rot="0">
            <a:off x="2447925" y="26479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3" name="Picture Placeholder 2"/>
          <p:cNvSpPr>
            <a:spLocks noChangeAspect="true" noGrp="true"/>
          </p:cNvSpPr>
          <p:nvPr>
            <p:ph idx="3" type="pic"/>
          </p:nvPr>
        </p:nvSpPr>
        <p:spPr>
          <a:xfrm rot="0">
            <a:off x="4410075" y="1266825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4" name="Picture Placeholder 2"/>
          <p:cNvSpPr>
            <a:spLocks noChangeAspect="true" noGrp="true"/>
          </p:cNvSpPr>
          <p:nvPr>
            <p:ph idx="4" type="pic"/>
          </p:nvPr>
        </p:nvSpPr>
        <p:spPr>
          <a:xfrm rot="0">
            <a:off x="6696074" y="2076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0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cxnSp>
        <p:nvCxnSpPr>
          <p:cNvPr id="3" name="Straight Connector 4"/>
          <p:cNvCxnSpPr/>
          <p:nvPr/>
        </p:nvCxnSpPr>
        <p:spPr>
          <a:xfrm flipH="true" flipV="true" rot="0">
            <a:off x="1124307" y="997028"/>
            <a:ext cx="729005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82238" y="9162"/>
            <a:ext cx="1743075" cy="5143500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>
            <a:off x="0" y="1095375"/>
            <a:ext cx="923786" cy="295108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 flipH="false" flipV="false" rot="0">
            <a:off x="-1478311" y="819643"/>
            <a:ext cx="2883585" cy="3482870"/>
          </a:xfrm>
          <a:custGeom>
            <a:avLst/>
            <a:gdLst/>
            <a:ahLst/>
            <a:cxnLst/>
            <a:rect b="b" l="0" r="r" t="0"/>
            <a:pathLst>
              <a:path h="3482870" w="2883585">
                <a:moveTo>
                  <a:pt x="1459525" y="0"/>
                </a:moveTo>
                <a:lnTo>
                  <a:pt x="2883585" y="0"/>
                </a:lnTo>
                <a:lnTo>
                  <a:pt x="2883585" y="3482870"/>
                </a:lnTo>
                <a:lnTo>
                  <a:pt x="1475140" y="3482870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4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3296491" y="-1472225"/>
            <a:ext cx="2522559" cy="3046814"/>
          </a:xfrm>
          <a:custGeom>
            <a:avLst/>
            <a:gdLst/>
            <a:ahLst/>
            <a:cxnLst/>
            <a:rect b="b" l="0" r="r" t="0"/>
            <a:pathLst>
              <a:path h="3046815" w="2522560">
                <a:moveTo>
                  <a:pt x="2522560" y="1489543"/>
                </a:moveTo>
                <a:lnTo>
                  <a:pt x="2522560" y="3046814"/>
                </a:lnTo>
                <a:lnTo>
                  <a:pt x="0" y="3046814"/>
                </a:lnTo>
                <a:lnTo>
                  <a:pt x="0" y="1486453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74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4"/>
          <p:cNvCxnSpPr/>
          <p:nvPr/>
        </p:nvCxnSpPr>
        <p:spPr>
          <a:xfrm flipH="true" flipV="true" rot="10800000">
            <a:off x="1581150" y="2781071"/>
            <a:ext cx="597513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353464" y="0"/>
            <a:ext cx="2440552" cy="906706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82238" y="9162"/>
            <a:ext cx="1743075" cy="514350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6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sp>
        <p:nvSpPr>
          <p:cNvPr id="9" name="Text Placeholder 2"/>
          <p:cNvSpPr>
            <a:spLocks noGrp="true"/>
          </p:cNvSpPr>
          <p:nvPr>
            <p:ph type="body"/>
          </p:nvPr>
        </p:nvSpPr>
        <p:spPr>
          <a:xfrm rot="0">
            <a:off x="905541" y="2379550"/>
            <a:ext cx="7332916" cy="381559"/>
          </a:xfrm>
          <a:prstGeom prst="rect">
            <a:avLst/>
          </a:prstGeom>
        </p:spPr>
        <p:txBody>
          <a:bodyPr anchor="b" bIns="0" lIns="0" rIns="0" rtlCol="0" tIns="0" vert="horz">
            <a:normAutofit/>
          </a:bodyPr>
          <a:lstStyle>
            <a:lvl1pPr algn="ctr" indent="0" lvl="0">
              <a:lnSpc>
                <a:spcPct val="100000"/>
              </a:lnSpc>
              <a:buNone/>
              <a:defRPr cap="all" dirty="0" i="0"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Title 1"/>
          <p:cNvSpPr>
            <a:spLocks noGrp="true"/>
          </p:cNvSpPr>
          <p:nvPr>
            <p:ph idx="1" type="title"/>
          </p:nvPr>
        </p:nvSpPr>
        <p:spPr>
          <a:xfrm rot="0">
            <a:off x="905541" y="2801031"/>
            <a:ext cx="7332916" cy="773220"/>
          </a:xfrm>
          <a:prstGeom prst="rect">
            <a:avLst/>
          </a:prstGeom>
        </p:spPr>
        <p:txBody>
          <a:bodyPr anchor="t" rtlCol="0" vert="horz"/>
          <a:lstStyle>
            <a:lvl1pPr algn="ctr" lvl="0">
              <a:defRPr b="1" dirty="0" lang="en-US" sz="44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7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298973" y="0"/>
            <a:ext cx="1848903" cy="686899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7106336" y="-621298"/>
            <a:ext cx="2056635" cy="1750070"/>
          </a:xfrm>
          <a:custGeom>
            <a:avLst/>
            <a:gdLst/>
            <a:ahLst/>
            <a:cxnLst/>
            <a:rect b="b" l="0" r="r" t="0"/>
            <a:pathLst>
              <a:path h="1245252" w="1903312">
                <a:moveTo>
                  <a:pt x="1893787" y="0"/>
                </a:moveTo>
                <a:lnTo>
                  <a:pt x="1903312" y="1245252"/>
                </a:lnTo>
                <a:lnTo>
                  <a:pt x="0" y="1245252"/>
                </a:lnTo>
                <a:lnTo>
                  <a:pt x="0" y="2655"/>
                </a:lnTo>
                <a:close/>
              </a:path>
            </a:pathLst>
          </a:custGeom>
          <a:gradFill rotWithShape="1">
            <a:gsLst>
              <a:gs pos="59031">
                <a:schemeClr val="accent2">
                  <a:alpha val="0"/>
                </a:schemeClr>
              </a:gs>
              <a:gs pos="0">
                <a:schemeClr val="accent1">
                  <a:alpha val="26999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9144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/>
          </p:nvPr>
        </p:nvSpPr>
        <p:spPr>
          <a:xfrm rot="0">
            <a:off x="46101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047750"/>
            <a:ext cx="955844" cy="3053495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-1754813" y="206704"/>
            <a:ext cx="3898531" cy="4708749"/>
          </a:xfrm>
          <a:custGeom>
            <a:avLst/>
            <a:gdLst/>
            <a:ahLst/>
            <a:cxnLst/>
            <a:rect b="b" l="0" r="r" t="0"/>
            <a:pathLst>
              <a:path h="4708749" w="3898531">
                <a:moveTo>
                  <a:pt x="1751642" y="0"/>
                </a:moveTo>
                <a:lnTo>
                  <a:pt x="3898531" y="0"/>
                </a:lnTo>
                <a:lnTo>
                  <a:pt x="3898531" y="4708749"/>
                </a:lnTo>
                <a:lnTo>
                  <a:pt x="1751642" y="4708749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914400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anchor="ctr" rtlCol="0" vert="horz">
            <a:normAutofit/>
          </a:bodyPr>
          <a:lstStyle>
            <a:lvl1pPr indent="0" lvl="0">
              <a:buNone/>
              <a:defRPr cap="none" dirty="0" i="0" lang="en-US" sz="1800">
                <a:solidFill>
                  <a:schemeClr val="accent5"/>
                </a:solidFill>
                <a:latin typeface="Josefi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/>
          </p:nvPr>
        </p:nvSpPr>
        <p:spPr>
          <a:xfrm rot="0">
            <a:off x="914400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09467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anchor="ctr" rtlCol="0" vert="horz">
            <a:normAutofit/>
          </a:bodyPr>
          <a:lstStyle>
            <a:lvl1pPr indent="0" lvl="0">
              <a:buNone/>
              <a:defRPr cap="none" dirty="0" i="0" lang="en-US" sz="1800">
                <a:solidFill>
                  <a:schemeClr val="accent5"/>
                </a:solidFill>
                <a:latin typeface="Josefi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/>
          </p:nvPr>
        </p:nvSpPr>
        <p:spPr>
          <a:xfrm rot="0">
            <a:off x="4609467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047750"/>
            <a:ext cx="955844" cy="3053495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flipH="false" flipV="false" rot="0">
            <a:off x="-1517676" y="516839"/>
            <a:ext cx="3177634" cy="3896856"/>
          </a:xfrm>
          <a:custGeom>
            <a:avLst/>
            <a:gdLst/>
            <a:ahLst/>
            <a:cxnLst/>
            <a:rect b="b" l="0" r="r" t="0"/>
            <a:pathLst>
              <a:path h="3896856" w="3177635">
                <a:moveTo>
                  <a:pt x="65178" y="0"/>
                </a:moveTo>
                <a:lnTo>
                  <a:pt x="1498890" y="58825"/>
                </a:lnTo>
                <a:lnTo>
                  <a:pt x="3177635" y="58825"/>
                </a:lnTo>
                <a:lnTo>
                  <a:pt x="3177635" y="3896856"/>
                </a:lnTo>
                <a:lnTo>
                  <a:pt x="1498890" y="3896856"/>
                </a:lnTo>
                <a:lnTo>
                  <a:pt x="0" y="3896856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/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Text Placeholder 3"/>
          <p:cNvSpPr>
            <a:spLocks noGrp="true"/>
          </p:cNvSpPr>
          <p:nvPr>
            <p:ph idx="1" type="body"/>
          </p:nvPr>
        </p:nvSpPr>
        <p:spPr>
          <a:xfrm rot="0">
            <a:off x="914400" y="1143000"/>
            <a:ext cx="2400074" cy="3424257"/>
          </a:xfrm>
          <a:noFill/>
        </p:spPr>
        <p:txBody>
          <a:bodyPr anchor="t" bIns="45720" lIns="91440" rIns="91440" rtlCol="0" tIns="9360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lang="en-US" sz="1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2"/>
          </p:nvPr>
        </p:nvSpPr>
        <p:spPr>
          <a:xfrm rot="0">
            <a:off x="3396275" y="1143000"/>
            <a:ext cx="4826193" cy="342425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16200000">
            <a:off x="-971550" y="2000250"/>
            <a:ext cx="3096296" cy="1150326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 flipH="false" flipV="false">
            <a:off x="9162" y="0"/>
            <a:ext cx="3800475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14999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 flipH="false" flipV="false" rot="0">
            <a:off x="-1754813" y="206704"/>
            <a:ext cx="3898531" cy="4708749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1"/>
          <p:cNvSpPr>
            <a:spLocks noGrp="true"/>
          </p:cNvSpPr>
          <p:nvPr>
            <p:ph type="title"/>
          </p:nvPr>
        </p:nvSpPr>
        <p:spPr>
          <a:xfrm rot="0">
            <a:off x="1471606" y="2219325"/>
            <a:ext cx="6742816" cy="704850"/>
          </a:xfrm>
          <a:prstGeom prst="rect">
            <a:avLst/>
          </a:prstGeom>
        </p:spPr>
        <p:txBody>
          <a:bodyPr anchor="ctr" rtlCol="0" vert="horz"/>
          <a:lstStyle>
            <a:lvl1pPr algn="l" lvl="0">
              <a:defRPr b="1" dirty="0" lang="en-US" sz="36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57613" y="873141"/>
            <a:ext cx="3330158" cy="3367315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0" y="0"/>
            <a:ext cx="4121981" cy="5145891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4" name="Straight Connector 4"/>
          <p:cNvCxnSpPr/>
          <p:nvPr/>
        </p:nvCxnSpPr>
        <p:spPr>
          <a:xfrm flipH="true" flipV="false" rot="0">
            <a:off x="800609" y="958928"/>
            <a:ext cx="7114210" cy="28667"/>
          </a:xfrm>
          <a:prstGeom prst="line">
            <a:avLst/>
          </a:prstGeom>
          <a:ln w="6350">
            <a:solidFill>
              <a:srgbClr val="6bcad5">
                <a:alpha val="3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5">
            <a:alphaModFix amt="1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</p:spPr>
      </p:pic>
      <p:sp>
        <p:nvSpPr>
          <p:cNvPr hidden="false" id="8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Text Placeholder 3"/>
          <p:cNvSpPr>
            <a:spLocks noGrp="true"/>
          </p:cNvSpPr>
          <p:nvPr>
            <p:ph idx="1" type="body"/>
          </p:nvPr>
        </p:nvSpPr>
        <p:spPr>
          <a:xfrm rot="0">
            <a:off x="3978048" y="1199201"/>
            <a:ext cx="4251552" cy="3075063"/>
          </a:xfrm>
          <a:custGeom>
            <a:avLst/>
            <a:gdLst/>
            <a:ahLst/>
            <a:cxnLst/>
            <a:rect b="b" l="0" r="r" t="0"/>
            <a:pathLst>
              <a:path h="3075064" w="4251552">
                <a:moveTo>
                  <a:pt x="4236" y="11641"/>
                </a:moveTo>
                <a:lnTo>
                  <a:pt x="4251552" y="0"/>
                </a:lnTo>
                <a:lnTo>
                  <a:pt x="4251552" y="3064284"/>
                </a:lnTo>
                <a:lnTo>
                  <a:pt x="2424" y="3073649"/>
                </a:lnTo>
                <a:cubicBezTo>
                  <a:pt x="5509" y="3131047"/>
                  <a:pt x="-6642" y="1422583"/>
                  <a:pt x="5559" y="1452958"/>
                </a:cubicBezTo>
                <a:close/>
              </a:path>
            </a:pathLst>
          </a:custGeom>
        </p:spPr>
        <p:txBody>
          <a:bodyPr anchor="t" bIns="0" lIns="0" rIns="0" rtlCol="0" tIns="0" vert="horz">
            <a:normAutofit/>
          </a:bodyPr>
          <a:lstStyle>
            <a:lvl1pPr indent="0" lvl="0">
              <a:lnSpc>
                <a:spcPct val="150000"/>
              </a:lnSpc>
              <a:buNone/>
              <a:defRPr b="0" dirty="0" lang="en-US" sz="18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823302" y="1323975"/>
            <a:ext cx="2571750" cy="257175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4.jp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919688" y="490694"/>
            <a:ext cx="7302780" cy="49459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924450" y="1067116"/>
            <a:ext cx="7302780" cy="3575087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0" dirty="0" i="0" lang="en-US" sz="3200">
          <a:solidFill>
            <a:schemeClr val="accent3">
              <a:lumMod val="60000"/>
              <a:lumOff val="40000"/>
            </a:schemeClr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800">
          <a:solidFill>
            <a:schemeClr val="bg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600">
          <a:solidFill>
            <a:schemeClr val="bg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400">
          <a:solidFill>
            <a:schemeClr val="bg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200">
          <a:solidFill>
            <a:schemeClr val="bg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5pPr>
      <a:lvl6pPr algn="l" indent="-228600" lvl="5" marL="25146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6pPr>
      <a:lvl7pPr algn="l" indent="-228600" lvl="6" marL="29718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7pPr>
      <a:lvl8pPr algn="l" indent="-228600" lvl="7" marL="34290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8pPr>
      <a:lvl9pPr algn="l" indent="-228600" lvl="8" marL="38862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9pPr>
    </p:bodyStyle>
    <p:otherStyle>
      <a:lvl1pPr algn="l" lv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4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2" Target="../media/image4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44.png" Type="http://schemas.openxmlformats.org/officeDocument/2006/relationships/image"/><Relationship Id="rId3" Target="../tags/tag6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4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Software testing</a:t>
            </a:r>
            <a:endParaRPr dirty="0" lang="en-US"/>
          </a:p>
        </p:txBody>
      </p:sp>
      <p:sp>
        <p:nvSpPr>
          <p:cNvPr hidden="false"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err="1" lang="en-US"/>
              <a:t>ehteshami</a:t>
            </a:r>
            <a:r>
              <a:rPr dirty="0" lang="en-US"/>
              <a:t>, </a:t>
            </a:r>
            <a:r>
              <a:rPr dirty="0" err="1" lang="en-US"/>
              <a:t>bahrami</a:t>
            </a:r>
            <a:r>
              <a:rPr dirty="0" lang="en-US"/>
              <a:t>, </a:t>
            </a:r>
            <a:r>
              <a:rPr dirty="0" err="1" lang="en-US"/>
              <a:t>saghali</a:t>
            </a:r>
            <a:r>
              <a:rPr dirty="0" lang="en-US"/>
              <a:t>, </a:t>
            </a:r>
            <a:r>
              <a:rPr dirty="0" err="1" lang="en-US"/>
              <a:t>ghasemi</a:t>
            </a:r>
            <a:endParaRPr dirty="0" err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Case Development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The test case development phase gets started once the test planning phase is completed. </a:t>
            </a:r>
          </a:p>
          <a:p>
            <a:pPr/>
            <a:r>
              <a:rPr dirty="0" lang="en-US"/>
              <a:t>In this phase testing team note down the detailed test cases. </a:t>
            </a:r>
          </a:p>
          <a:p>
            <a:pPr/>
            <a:r>
              <a:rPr dirty="0" lang="en-US"/>
              <a:t>Testing team also prepare the required test data for the testing. </a:t>
            </a:r>
          </a:p>
          <a:p>
            <a:pPr/>
            <a:r>
              <a:rPr dirty="0" lang="en-US"/>
              <a:t>When the test cases are prepared then they are reviewed by quality assurance team.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Environment Setup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Test environment setup is the vital part of the </a:t>
            </a:r>
            <a:r>
              <a:rPr dirty="0" err="1" lang="en-US"/>
              <a:t>STLC</a:t>
            </a:r>
            <a:r>
              <a:rPr dirty="0" lang="en-US"/>
              <a:t>. </a:t>
            </a:r>
          </a:p>
          <a:p>
            <a:pPr/>
            <a:r>
              <a:rPr dirty="0" lang="en-US"/>
              <a:t>Basically test environment decides the conditions on which software is tested. </a:t>
            </a:r>
          </a:p>
          <a:p>
            <a:pPr/>
            <a:r>
              <a:rPr dirty="0" lang="en-US"/>
              <a:t>This is independent activity and can be started along with test case development. </a:t>
            </a:r>
          </a:p>
          <a:p>
            <a:pPr/>
            <a:r>
              <a:rPr dirty="0" lang="en-US"/>
              <a:t>In this process the testing team is not involved. either the developer or the customer creates the testing environment.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Execution and Test Closure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Test Execution:</a:t>
            </a:r>
          </a:p>
          <a:p>
            <a:pPr indent="-342900" marL="342900">
              <a:buFont typeface="Courier New"/>
              <a:buChar char="o"/>
            </a:pPr>
            <a:r>
              <a:rPr b="0" dirty="0" lang="en-US">
                <a:latin typeface="+mn-lt"/>
              </a:rPr>
              <a:t>After the test case development and test environment setup test execution phase gets started. </a:t>
            </a:r>
          </a:p>
          <a:p>
            <a:pPr indent="-342900" marL="342900">
              <a:buFont typeface="Courier New"/>
              <a:buChar char="o"/>
            </a:pPr>
            <a:r>
              <a:rPr b="0" dirty="0" lang="en-US">
                <a:latin typeface="+mn-lt"/>
              </a:rPr>
              <a:t>In this phase testing team start executing test cases based on prepared test cases in the earlier step.</a:t>
            </a:r>
            <a:endParaRPr b="0" dirty="0" lang="en-US">
              <a:latin typeface="+mn-lt"/>
            </a:endParaRPr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Test Closure:</a:t>
            </a:r>
          </a:p>
          <a:p>
            <a:pPr indent="-342900" marL="342900">
              <a:buFont typeface="Courier New"/>
              <a:buChar char="o"/>
            </a:pPr>
            <a:r>
              <a:rPr b="0" dirty="0" lang="en-US">
                <a:latin typeface="+mn-lt"/>
              </a:rPr>
              <a:t>This is the last stage of </a:t>
            </a:r>
            <a:r>
              <a:rPr b="0" dirty="0" err="1" lang="en-US">
                <a:latin typeface="+mn-lt"/>
              </a:rPr>
              <a:t>STLC</a:t>
            </a:r>
            <a:r>
              <a:rPr b="0" dirty="0" lang="en-US">
                <a:latin typeface="+mn-lt"/>
              </a:rPr>
              <a:t> in which the process of testing is analyzed.</a:t>
            </a:r>
          </a:p>
          <a:p>
            <a:pPr indent="0">
              <a:buFont typeface="Courier New"/>
              <a:buNone/>
            </a:pPr>
            <a:r>
              <a:rPr b="1" dirty="0" lang="en-US">
                <a:latin typeface="+mn-lt"/>
              </a:rPr>
              <a:t/>
            </a:r>
            <a:endParaRPr b="1" dirty="0" lang="en-US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Verification vs Validation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4"/>
          </p:nvPr>
        </p:nvSpPr>
        <p:spPr>
          <a:xfrm rot="0">
            <a:off x="4609471" y="1664703"/>
            <a:ext cx="4537548" cy="2817190"/>
          </a:xfrm>
        </p:spPr>
        <p:txBody>
          <a:bodyPr rtlCol="0"/>
          <a:lstStyle/>
          <a:p>
            <a:pPr indent="0">
              <a:buNone/>
            </a:pPr>
            <a:r>
              <a:rPr dirty="0" lang="en-US"/>
              <a:t>The software should do what the user</a:t>
            </a:r>
          </a:p>
          <a:p>
            <a:pPr indent="0">
              <a:buNone/>
            </a:pPr>
            <a:r>
              <a:rPr dirty="0" lang="en-US"/>
              <a:t> really requires</a:t>
            </a:r>
            <a:br>
              <a:rPr dirty="0" lang="en-US"/>
            </a:br>
            <a:r>
              <a:rPr dirty="0" lang="en-US"/>
              <a:t>(Are we building the right product?)</a:t>
            </a:r>
            <a:br>
              <a:rPr dirty="0" lang="en-US"/>
            </a:b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919686" y="1666875"/>
            <a:ext cx="4318244" cy="2817190"/>
          </a:xfrm>
        </p:spPr>
        <p:txBody>
          <a:bodyPr rtlCol="0"/>
          <a:lstStyle/>
          <a:p>
            <a:pPr indent="0">
              <a:buNone/>
            </a:pPr>
            <a:r>
              <a:rPr dirty="0" lang="en-US"/>
              <a:t>The software should confirm to its specification </a:t>
            </a:r>
            <a:br>
              <a:rPr dirty="0" lang="en-US"/>
            </a:br>
            <a:r>
              <a:rPr dirty="0" lang="en-US"/>
              <a:t>(Are we building the product</a:t>
            </a:r>
            <a:r>
              <a:rPr dirty="0" lang="en-US"/>
              <a:t> </a:t>
            </a:r>
            <a:r>
              <a:rPr dirty="0" lang="en-US"/>
              <a:t>right?)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>Verification </a:t>
            </a:r>
            <a:endParaRPr dirty="0" lang="en-US"/>
          </a:p>
        </p:txBody>
      </p:sp>
      <p:sp>
        <p:nvSpPr>
          <p:cNvPr id="6" name="Text Placeholder 4"/>
          <p:cNvSpPr>
            <a:spLocks noGrp="true"/>
          </p:cNvSpPr>
          <p:nvPr>
            <p:ph idx="3" type="body"/>
          </p:nvPr>
        </p:nvSpPr>
        <p:spPr/>
        <p:txBody>
          <a:bodyPr rtlCol="0"/>
          <a:lstStyle/>
          <a:p>
            <a:pPr/>
            <a:r>
              <a:rPr dirty="0" lang="en-US"/>
              <a:t>Validation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Methodologies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>Black box testing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/>
        <p:txBody>
          <a:bodyPr rtlCol="0"/>
          <a:lstStyle/>
          <a:p>
            <a:pPr/>
            <a:r>
              <a:rPr dirty="0" lang="en-US"/>
              <a:t>No knowledge of internal program design or code required.</a:t>
            </a:r>
          </a:p>
          <a:p>
            <a:pPr/>
            <a:r>
              <a:rPr dirty="0" lang="en-US"/>
              <a:t>Tests are based on requirements and functionality.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/>
        <p:txBody>
          <a:bodyPr rtlCol="0"/>
          <a:lstStyle/>
          <a:p>
            <a:pPr/>
            <a:r>
              <a:rPr dirty="0" lang="en-US"/>
              <a:t>White box testing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/>
        <p:txBody>
          <a:bodyPr rtlCol="0"/>
          <a:lstStyle/>
          <a:p>
            <a:pPr/>
            <a:r>
              <a:rPr dirty="0" lang="en-US"/>
              <a:t>Knowledge of the internal program design and code required.</a:t>
            </a:r>
          </a:p>
          <a:p>
            <a:pPr/>
            <a:r>
              <a:rPr dirty="0" lang="en-US"/>
              <a:t>Tests are based on coverage of code statements, branches, paths, conditions.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Methodologies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srgbClr val="ffffff"/>
            </a:duotone>
          </a:blip>
          <a:srcRect b="0" l="-4168" r="-4168" t="0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levels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srgbClr val="ffffff"/>
            </a:duotone>
          </a:blip>
          <a:srcRect b="0" l="-40821" r="-40821" t="0"/>
          <a:stretch>
            <a:fillRect/>
          </a:stretch>
        </p:blipFill>
        <p:spPr>
          <a:xfrm rot="0">
            <a:off x="678646" y="1093822"/>
            <a:ext cx="7786706" cy="381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UNIT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Tests each module individually.</a:t>
            </a:r>
          </a:p>
          <a:p>
            <a:pPr/>
            <a:r>
              <a:rPr dirty="0" lang="en-US"/>
              <a:t>Follows a white box testing (Logic of the program).</a:t>
            </a:r>
          </a:p>
          <a:p>
            <a:pPr/>
            <a:r>
              <a:rPr dirty="0" lang="en-US"/>
              <a:t>Done by developers.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INTEGRATION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Once all the modules have been unit tested, integration  testing is performed.</a:t>
            </a:r>
          </a:p>
          <a:p>
            <a:pPr/>
            <a:r>
              <a:rPr dirty="0" lang="en-US"/>
              <a:t>It is systematic testing.</a:t>
            </a:r>
          </a:p>
          <a:p>
            <a:pPr/>
            <a:r>
              <a:rPr dirty="0" lang="en-US"/>
              <a:t>Produce tests to identify errors associated with interfacing.</a:t>
            </a:r>
          </a:p>
          <a:p>
            <a:pPr indent="0">
              <a:buNone/>
            </a:pPr>
            <a:r>
              <a:rPr dirty="0" lang="en-US"/>
              <a:t>       </a:t>
            </a:r>
            <a:r>
              <a:rPr b="1" dirty="0" lang="en-US">
                <a:latin typeface="+mn-lt"/>
              </a:rPr>
              <a:t> Types: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Big Bang Integration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Top Down Integration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Bottom Up Integration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Mixed Integration testing</a:t>
            </a:r>
            <a:endParaRPr b="0" dirty="0" lang="en-US" sz="160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SYSTEM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System testing is the first level in which </a:t>
            </a:r>
            <a:r>
              <a:rPr b="1" dirty="0" lang="en-US" u="sng">
                <a:latin typeface="+mn-lt"/>
              </a:rPr>
              <a:t>the complete application is tested as a whole.</a:t>
            </a:r>
          </a:p>
          <a:p>
            <a:pPr/>
            <a:r>
              <a:rPr b="0" dirty="0" lang="en-US" u="none">
                <a:latin typeface="+mn-lt"/>
              </a:rPr>
              <a:t>The goal at this level is to evaluate whether the system has complied with all of the outlined requirements and to see that it meets Quality Standards.</a:t>
            </a:r>
          </a:p>
          <a:p>
            <a:pPr/>
            <a:r>
              <a:rPr b="0" dirty="0" lang="en-US" u="none">
                <a:latin typeface="+mn-lt"/>
              </a:rPr>
              <a:t>System testing is undertaken by independent testers who haven’t played a role in developing the program. </a:t>
            </a:r>
          </a:p>
          <a:p>
            <a:pPr/>
            <a:r>
              <a:rPr b="0" dirty="0" lang="en-US" u="none">
                <a:latin typeface="+mn-lt"/>
              </a:rPr>
              <a:t>This testing is performed in an environment that closely mirrors production. </a:t>
            </a:r>
            <a:br>
              <a:rPr b="0" dirty="0" lang="en-US" u="none">
                <a:latin typeface="+mn-lt"/>
              </a:rPr>
            </a:br>
            <a:endParaRPr b="0" dirty="0" lang="en-US" u="none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Introduction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-342900" marL="342900">
              <a:buFont typeface="Arial"/>
              <a:buChar char="•"/>
            </a:pPr>
            <a:r>
              <a:rPr dirty="0" lang="en-US"/>
              <a:t>It is the process used to identify the correctness, completeness and quality of developed computer software.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It is the process of executing a program/application  under positive and negative conditions by manual or automated means. It checks for the :</a:t>
            </a:r>
          </a:p>
          <a:p>
            <a:pPr indent="-342900" marL="342900">
              <a:buFont typeface="Courier New"/>
              <a:buChar char="o"/>
            </a:pPr>
            <a:r>
              <a:rPr dirty="0" lang="en-US"/>
              <a:t>Specification</a:t>
            </a:r>
          </a:p>
          <a:p>
            <a:pPr indent="-342900" marL="342900">
              <a:buFont typeface="Courier New"/>
              <a:buChar char="o"/>
            </a:pPr>
            <a:r>
              <a:rPr dirty="0" lang="en-US"/>
              <a:t>Functionality</a:t>
            </a:r>
          </a:p>
          <a:p>
            <a:pPr indent="-342900" marL="342900">
              <a:buFont typeface="Courier New"/>
              <a:buChar char="o"/>
            </a:pPr>
            <a:r>
              <a:rPr dirty="0" lang="en-US"/>
              <a:t>Performance</a:t>
            </a:r>
            <a:br>
              <a:rPr dirty="0" lang="en-US"/>
            </a:br>
            <a:br>
              <a:rPr dirty="0" lang="en-US"/>
            </a:br>
            <a:br>
              <a:rPr dirty="0" lang="en-US"/>
            </a:br>
            <a:br>
              <a:rPr dirty="0" lang="en-US"/>
            </a:br>
            <a:br>
              <a:rPr dirty="0" lang="en-US"/>
            </a:b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ACCEPTANCE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ACCEPTANCE TESTING</a:t>
            </a:r>
            <a:r>
              <a:rPr dirty="0" lang="en-US"/>
              <a:t> is a level of software testing where a system is tested for acceptability.</a:t>
            </a:r>
          </a:p>
          <a:p>
            <a:pPr/>
            <a:r>
              <a:rPr dirty="0" lang="en-US"/>
              <a:t>The purpose of this test is to evaluate the system’s compliance with the business requirements and assess whether it is acceptable for delivery.</a:t>
            </a:r>
          </a:p>
          <a:p>
            <a:pPr/>
            <a:r>
              <a:rPr dirty="0" lang="en-US"/>
              <a:t>Done by end user</a:t>
            </a:r>
            <a:r>
              <a:rPr dirty="0" lang="en-US"/>
              <a:t>s</a:t>
            </a:r>
          </a:p>
          <a:p>
            <a:pPr indent="0">
              <a:buNone/>
            </a:pPr>
            <a:r>
              <a:rPr dirty="0" lang="en-US"/>
              <a:t>       </a:t>
            </a:r>
            <a:r>
              <a:rPr b="1" dirty="0" lang="en-US">
                <a:latin typeface="+mn-lt"/>
              </a:rPr>
              <a:t>Types: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User acceptance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Operational acceptance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Contractual and regulatory acceptance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Alpha and beta testing</a:t>
            </a:r>
            <a:endParaRPr b="0" dirty="0"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DISCUSSION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 In order to be cost effective, the testing must be  concentrated on areas where it will be most effective.</a:t>
            </a:r>
          </a:p>
          <a:p>
            <a:pPr/>
            <a:r>
              <a:rPr dirty="0" lang="en-US"/>
              <a:t> The testing should be planned such that when testing is  stopped for whatever reason, the most effective testing in  the time allotted has already been done.</a:t>
            </a:r>
          </a:p>
          <a:p>
            <a:pPr/>
            <a:r>
              <a:rPr dirty="0" lang="en-US"/>
              <a:t> The absence of an organizational testing policy may  result in too much effort and money will be spent on  testing, attempting to achieve a level of quality that is  impossible or unnecessary.</a:t>
            </a:r>
            <a:endParaRPr dirty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thanks for listening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Objectives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Uncover as many as errors (or bugs) as possible in a given  product.</a:t>
            </a:r>
          </a:p>
          <a:p>
            <a:pPr/>
            <a:r>
              <a:rPr dirty="0" lang="en-US"/>
              <a:t>Demonstrate a given software product matching its requirement specifications.</a:t>
            </a:r>
          </a:p>
          <a:p>
            <a:pPr/>
            <a:r>
              <a:rPr dirty="0" lang="en-US"/>
              <a:t>Validate the quality of a software testing using the minimum cost and efforts.</a:t>
            </a:r>
          </a:p>
          <a:p>
            <a:pPr/>
            <a:r>
              <a:rPr dirty="0" lang="en-US"/>
              <a:t>Generate high quality test cases, perform effective tests, and issue correct and </a:t>
            </a:r>
            <a:r>
              <a:rPr dirty="0" lang="en-US"/>
              <a:t>helpful problem reports.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Error, Bug, Fault &amp; Failure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Error :</a:t>
            </a:r>
            <a:r>
              <a:rPr dirty="0" lang="en-US"/>
              <a:t> It is a human action that produces the incorrect  result that produces a fault.</a:t>
            </a:r>
          </a:p>
          <a:p>
            <a:pPr/>
            <a:r>
              <a:rPr b="1" dirty="0" lang="en-US">
                <a:latin typeface="+mn-lt"/>
              </a:rPr>
              <a:t>Bug :</a:t>
            </a:r>
            <a:r>
              <a:rPr dirty="0" lang="en-US"/>
              <a:t> The presence of error at the time of execution of the software.</a:t>
            </a:r>
          </a:p>
          <a:p>
            <a:pPr/>
            <a:r>
              <a:rPr b="1" dirty="0" lang="en-US">
                <a:latin typeface="+mn-lt"/>
              </a:rPr>
              <a:t>Fault :</a:t>
            </a:r>
            <a:r>
              <a:rPr dirty="0" lang="en-US"/>
              <a:t> State of software caused by an error.</a:t>
            </a:r>
          </a:p>
          <a:p>
            <a:pPr/>
            <a:r>
              <a:rPr b="1" dirty="0" lang="en-US">
                <a:latin typeface="+mn-lt"/>
              </a:rPr>
              <a:t>Failure :</a:t>
            </a:r>
            <a:r>
              <a:rPr dirty="0" lang="en-US"/>
              <a:t> Deviation of the software from its expected result. It is an event.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/>
              <a:t>SDLC</a:t>
            </a:r>
            <a:r>
              <a:rPr dirty="0" lang="en-US"/>
              <a:t>(Software Development Life Cycle)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Standard model used word wide to develop a software.</a:t>
            </a:r>
          </a:p>
          <a:p>
            <a:pPr/>
            <a:r>
              <a:rPr dirty="0" lang="en-US"/>
              <a:t> A framework that describes the activities performed at each stage of a software development project.</a:t>
            </a:r>
          </a:p>
          <a:p>
            <a:pPr/>
            <a:r>
              <a:rPr dirty="0" lang="en-US"/>
              <a:t>Necessary to ensure the quality of the software.</a:t>
            </a:r>
          </a:p>
          <a:p>
            <a:pPr/>
            <a:r>
              <a:rPr dirty="0" lang="en-US"/>
              <a:t>Logical steps taken to develop a software product.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Classical Waterfall Model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false" noGrp="true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srgbClr val="ffffff"/>
            </a:duotone>
          </a:blip>
          <a:srcRect b="-1293" l="0" r="0" t="-1293"/>
          <a:stretch>
            <a:fillRect/>
          </a:stretch>
        </p:blipFill>
        <p:spPr>
          <a:xfrm rot="0">
            <a:off x="1905266" y="1087888"/>
            <a:ext cx="5306358" cy="2857500"/>
          </a:xfrm>
        </p:spPr>
      </p:pic>
      <p:sp>
        <p:nvSpPr>
          <p:cNvPr id="4" name=""/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1905266" y="3945388"/>
            <a:ext cx="5306358" cy="959767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</a:rPr>
              <a:t>It is the oldest and most widely used model in the field of software development.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Life Cycle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alphaModFix amt="100000"/>
            <a:duotone>
              <a:schemeClr val="accent1">
                <a:shade val="45000"/>
                <a:satMod val="135000"/>
              </a:schemeClr>
              <a:srgbClr val="ffffff"/>
            </a:duotone>
            <a:lum bright="1000"/>
            <a:extLst>
              <a:ext uri="{80F49574-9F90-4D1C-AFE3-80C3D7CF80B8}">
                <a14:imgProps xmlns:a14="http://schemas.microsoft.com/office/drawing/2010/main">
                  <a14:imgLayer>
                    <a14:imgEffect>
                      <a14:brightnessContrast bright="1000"/>
                    </a14:imgEffect>
                  </a14:imgLayer>
                </a14:imgProps>
              </a:ext>
              <a:ext uri="{EFD82D8E-03B6-49EF-80D0-ED31FC456677}">
                <a14:useLocalDpi xmlns:a14="http://schemas.microsoft.com/office/drawing/2010/main" val="0"/>
              </a:ext>
            </a:extLst>
          </a:blip>
          <a:srcRect b="0" l="-6502" r="-6502" t="0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Requirement Analysis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Requirement Analysis is the first step of Software Testing Life Cycle (</a:t>
            </a:r>
            <a:r>
              <a:rPr dirty="0" err="1" lang="en-US"/>
              <a:t>STLC</a:t>
            </a:r>
            <a:r>
              <a:rPr dirty="0" lang="en-US"/>
              <a:t>).</a:t>
            </a:r>
          </a:p>
          <a:p>
            <a:pPr/>
            <a:r>
              <a:rPr dirty="0" lang="en-US"/>
              <a:t>In this phase quality assurance team understands the requirements like what is to be tested.</a:t>
            </a:r>
          </a:p>
          <a:p>
            <a:pPr/>
            <a:r>
              <a:rPr dirty="0" lang="en-US"/>
              <a:t>If anything is missing or not understandable then quality assurance team meets with the stakeholders to better understand the detail knowledge of requirement.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Planing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Test Planning is most efficient phase of software testing life cycle where all testing plans are defined.</a:t>
            </a:r>
          </a:p>
          <a:p>
            <a:pPr/>
            <a:r>
              <a:rPr dirty="0" lang="en-US"/>
              <a:t>In this phase manager of the testing team calculates estimated effort and cost for the testing work. </a:t>
            </a:r>
          </a:p>
          <a:p>
            <a:pPr/>
            <a:r>
              <a:rPr dirty="0" lang="en-US"/>
              <a:t>This phase gets started once the requirement gathering phase is completed.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5:0:0" val="6"/>
  <p:tag name="fontWeight:7:0:0" val="6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BORDER_QUOTE:0.5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3" val="Josefin Sans-demi_bold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mohammad</dc:creator>
  <cp:lastModifiedBy>mohammad</cp:lastModifiedBy>
  <dcterms:created xmlns:xsi="http://www.w3.org/2001/XMLSchema-instance" xsi:type="dcterms:W3CDTF">2020-06-15T13:58:22Z</dcterms:created>
  <dcterms:modified xmlns:xsi="http://www.w3.org/2001/XMLSchema-instance" xsi:type="dcterms:W3CDTF">2020-06-15T15:04:05Z</dcterms:modified>
</cp:coreProperties>
</file>