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3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1ED9D-39F6-4A63-8956-BC32FC074728}" type="datetimeFigureOut">
              <a:rPr lang="en-US" smtClean="0"/>
              <a:t>2020-06-14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0CFD8-DFB7-4950-80C9-29485AC09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8133811" y="17"/>
            <a:ext cx="406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3"/>
          <p:cNvSpPr/>
          <p:nvPr/>
        </p:nvSpPr>
        <p:spPr>
          <a:xfrm>
            <a:off x="-233" y="2055567"/>
            <a:ext cx="9160000" cy="27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11303461" y="5969451"/>
            <a:ext cx="888537" cy="888565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9390074" y="2055553"/>
            <a:ext cx="677825" cy="2746783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300" y="2847174"/>
            <a:ext cx="402429" cy="1163693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1789567" y="891813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133800" y="5694246"/>
            <a:ext cx="402429" cy="1163743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914394" y="0"/>
            <a:ext cx="888537" cy="888565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804567" y="2392167"/>
            <a:ext cx="7329600" cy="116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804567" y="3472899"/>
            <a:ext cx="7329600" cy="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0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10"/>
          <p:cNvSpPr/>
          <p:nvPr/>
        </p:nvSpPr>
        <p:spPr>
          <a:xfrm>
            <a:off x="429833" y="5986399"/>
            <a:ext cx="10032000" cy="4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867633" y="5986400"/>
            <a:ext cx="9594400" cy="44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 variant 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75" y="1"/>
            <a:ext cx="12210876" cy="6866447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11320672" y="5986400"/>
            <a:ext cx="871600" cy="8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76" y="885725"/>
            <a:ext cx="207823" cy="871628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429846" y="877301"/>
            <a:ext cx="888463" cy="888497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11776513" y="894607"/>
            <a:ext cx="415753" cy="871628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11320672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3067" y="2132933"/>
            <a:ext cx="9586000" cy="3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733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DD1986A-B051-4401-8344-BE5D23B0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5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906" y="2941607"/>
            <a:ext cx="6909216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oper Black" panose="0208090404030B020404" pitchFamily="18" charset="0"/>
              </a:rPr>
              <a:t>Software testing</a:t>
            </a:r>
            <a:endParaRPr lang="en-US" sz="6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71669"/>
            <a:ext cx="9217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عرفان بهرامی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 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- </a:t>
            </a:r>
            <a:r>
              <a:rPr lang="fa-I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محمد حسین احتشامی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 - </a:t>
            </a:r>
            <a:r>
              <a:rPr lang="fa-I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محمد سقلی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 - </a:t>
            </a:r>
            <a:r>
              <a:rPr lang="fa-I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Homa" panose="00000400000000000000" pitchFamily="2" charset="-78"/>
              </a:rPr>
              <a:t>سیاوش قاسمی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62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Testing Methodologies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983410" y="1902574"/>
            <a:ext cx="12137365" cy="2935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spc="-5" dirty="0"/>
              <a:t>Black </a:t>
            </a:r>
            <a:r>
              <a:rPr lang="en-US" sz="2600" b="1" spc="-35" dirty="0"/>
              <a:t>box</a:t>
            </a:r>
            <a:r>
              <a:rPr lang="en-US" sz="2600" b="1" spc="-45" dirty="0"/>
              <a:t> </a:t>
            </a:r>
            <a:r>
              <a:rPr lang="en-US" sz="2600" b="1" spc="-20" dirty="0" smtClean="0"/>
              <a:t>testing </a:t>
            </a:r>
            <a:r>
              <a:rPr lang="en-US" sz="2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10" marR="15240" lvl="1" indent="-454659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No knowledge of </a:t>
            </a:r>
            <a:r>
              <a:rPr lang="en-US" sz="2600" spc="-5" dirty="0">
                <a:latin typeface="Times New Roman"/>
                <a:cs typeface="Times New Roman"/>
              </a:rPr>
              <a:t>internal </a:t>
            </a:r>
            <a:r>
              <a:rPr lang="en-US" sz="2600" dirty="0">
                <a:latin typeface="Times New Roman"/>
                <a:cs typeface="Times New Roman"/>
              </a:rPr>
              <a:t>program design or</a:t>
            </a:r>
            <a:r>
              <a:rPr lang="en-US" sz="2600" spc="-10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code </a:t>
            </a:r>
            <a:r>
              <a:rPr lang="en-US" sz="2600" dirty="0" smtClean="0">
                <a:latin typeface="Times New Roman"/>
                <a:cs typeface="Times New Roman"/>
              </a:rPr>
              <a:t>required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  <a:p>
            <a:pPr marL="1076310" lvl="1" indent="-454659">
              <a:lnSpc>
                <a:spcPct val="100000"/>
              </a:lnSpc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lang="en-US" sz="2600" spc="-40" dirty="0">
                <a:latin typeface="Times New Roman"/>
                <a:cs typeface="Times New Roman"/>
              </a:rPr>
              <a:t>Tests </a:t>
            </a:r>
            <a:r>
              <a:rPr lang="en-US" sz="2600" spc="-5" dirty="0">
                <a:latin typeface="Times New Roman"/>
                <a:cs typeface="Times New Roman"/>
              </a:rPr>
              <a:t>are based </a:t>
            </a:r>
            <a:r>
              <a:rPr lang="en-US" sz="2600" dirty="0">
                <a:latin typeface="Times New Roman"/>
                <a:cs typeface="Times New Roman"/>
              </a:rPr>
              <a:t>on </a:t>
            </a:r>
            <a:r>
              <a:rPr lang="en-US" sz="2600" spc="-5" dirty="0">
                <a:latin typeface="Times New Roman"/>
                <a:cs typeface="Times New Roman"/>
              </a:rPr>
              <a:t>requirements </a:t>
            </a:r>
            <a:r>
              <a:rPr lang="en-US" sz="2600" dirty="0">
                <a:latin typeface="Times New Roman"/>
                <a:cs typeface="Times New Roman"/>
              </a:rPr>
              <a:t>and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15" dirty="0">
                <a:latin typeface="Times New Roman"/>
                <a:cs typeface="Times New Roman"/>
              </a:rPr>
              <a:t>functionality.</a:t>
            </a:r>
            <a:endParaRPr lang="en-US" sz="2600" dirty="0"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spc="-5" dirty="0" smtClean="0"/>
              <a:t>white </a:t>
            </a:r>
            <a:r>
              <a:rPr lang="en-US" sz="2600" b="1" spc="-35" dirty="0"/>
              <a:t>box</a:t>
            </a:r>
            <a:r>
              <a:rPr lang="en-US" sz="2600" b="1" spc="-45" dirty="0"/>
              <a:t> </a:t>
            </a:r>
            <a:r>
              <a:rPr lang="en-US" sz="2600" b="1" spc="-20" dirty="0"/>
              <a:t>testing </a:t>
            </a:r>
            <a:r>
              <a:rPr lang="en-US" sz="2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10" marR="5080" lvl="1" indent="-454659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Knowledge of the internal program design</a:t>
            </a:r>
            <a:r>
              <a:rPr lang="en-US" sz="2600" spc="-17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and </a:t>
            </a:r>
            <a:r>
              <a:rPr lang="en-US" sz="2600" dirty="0" smtClean="0">
                <a:latin typeface="Times New Roman"/>
                <a:cs typeface="Times New Roman"/>
              </a:rPr>
              <a:t>code</a:t>
            </a:r>
            <a:r>
              <a:rPr lang="en-US" sz="2600" spc="-50" dirty="0" smtClean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required.</a:t>
            </a:r>
          </a:p>
          <a:p>
            <a:pPr marL="1076310" marR="941705" lvl="1" indent="-454659">
              <a:lnSpc>
                <a:spcPct val="100000"/>
              </a:lnSpc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lang="en-US" sz="2600" spc="-40" dirty="0">
                <a:latin typeface="Times New Roman"/>
                <a:cs typeface="Times New Roman"/>
              </a:rPr>
              <a:t>Tests </a:t>
            </a:r>
            <a:r>
              <a:rPr lang="en-US" sz="2600" dirty="0">
                <a:latin typeface="Times New Roman"/>
                <a:cs typeface="Times New Roman"/>
              </a:rPr>
              <a:t>are </a:t>
            </a:r>
            <a:r>
              <a:rPr lang="en-US" sz="2600" spc="-5" dirty="0">
                <a:latin typeface="Times New Roman"/>
                <a:cs typeface="Times New Roman"/>
              </a:rPr>
              <a:t>based </a:t>
            </a:r>
            <a:r>
              <a:rPr lang="en-US" sz="2600" dirty="0">
                <a:latin typeface="Times New Roman"/>
                <a:cs typeface="Times New Roman"/>
              </a:rPr>
              <a:t>on coverage of code </a:t>
            </a:r>
            <a:r>
              <a:rPr lang="en-US" sz="2600" spc="-5" dirty="0" smtClean="0">
                <a:latin typeface="Times New Roman"/>
                <a:cs typeface="Times New Roman"/>
              </a:rPr>
              <a:t>statements</a:t>
            </a:r>
            <a:r>
              <a:rPr lang="en-US" sz="2600" spc="-5" dirty="0">
                <a:latin typeface="Times New Roman"/>
                <a:cs typeface="Times New Roman"/>
              </a:rPr>
              <a:t>, </a:t>
            </a:r>
            <a:r>
              <a:rPr lang="en-US" sz="2600" dirty="0">
                <a:latin typeface="Times New Roman"/>
                <a:cs typeface="Times New Roman"/>
              </a:rPr>
              <a:t>branches, paths,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conditions.</a:t>
            </a:r>
          </a:p>
          <a:p>
            <a:pPr marL="101598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07" y="4838011"/>
            <a:ext cx="4222920" cy="20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11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27" y="3631721"/>
            <a:ext cx="6055933" cy="322627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60" y="0"/>
            <a:ext cx="5732268" cy="3419247"/>
          </a:xfrm>
          <a:prstGeom prst="rect">
            <a:avLst/>
          </a:prstGeom>
        </p:spPr>
      </p:pic>
      <p:sp>
        <p:nvSpPr>
          <p:cNvPr id="63" name="Title 1"/>
          <p:cNvSpPr txBox="1">
            <a:spLocks/>
          </p:cNvSpPr>
          <p:nvPr/>
        </p:nvSpPr>
        <p:spPr>
          <a:xfrm rot="16200000">
            <a:off x="-431361" y="2983447"/>
            <a:ext cx="6366454" cy="871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White box                      black box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Testing Levels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 descr="Levels Of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10" y="1852224"/>
            <a:ext cx="5719314" cy="50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UNIT TESTING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27" y="2063921"/>
            <a:ext cx="8867600" cy="3848000"/>
          </a:xfrm>
        </p:spPr>
        <p:txBody>
          <a:bodyPr/>
          <a:lstStyle/>
          <a:p>
            <a:pPr marL="424180">
              <a:lnSpc>
                <a:spcPct val="100000"/>
              </a:lnSpc>
              <a:spcBef>
                <a:spcPts val="1660"/>
              </a:spcBef>
              <a:buFont typeface="Wingdings" panose="05000000000000000000" pitchFamily="2" charset="2"/>
              <a:buChar char="q"/>
            </a:pP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individually.</a:t>
            </a:r>
          </a:p>
          <a:p>
            <a:pPr marL="504825" marR="508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a white 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(Logic of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04825" marR="508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INTEGRATION TESTING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61" y="2046669"/>
            <a:ext cx="11074744" cy="3848000"/>
          </a:xfrm>
        </p:spPr>
        <p:txBody>
          <a:bodyPr/>
          <a:lstStyle/>
          <a:p>
            <a:pPr marL="355600" marR="50990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/>
                <a:cs typeface="Times New Roman"/>
              </a:rPr>
              <a:t>Once </a:t>
            </a:r>
            <a:r>
              <a:rPr lang="en-US" sz="2600" spc="-5" dirty="0">
                <a:latin typeface="Times New Roman"/>
                <a:cs typeface="Times New Roman"/>
              </a:rPr>
              <a:t>all the </a:t>
            </a:r>
            <a:r>
              <a:rPr lang="en-US" sz="2600" dirty="0">
                <a:latin typeface="Times New Roman"/>
                <a:cs typeface="Times New Roman"/>
              </a:rPr>
              <a:t>modules have been unit </a:t>
            </a:r>
            <a:r>
              <a:rPr lang="en-US" sz="2600" spc="-5" dirty="0">
                <a:latin typeface="Times New Roman"/>
                <a:cs typeface="Times New Roman"/>
              </a:rPr>
              <a:t>tested,</a:t>
            </a:r>
            <a:r>
              <a:rPr lang="en-US" sz="2600" spc="-9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integration  </a:t>
            </a:r>
            <a:r>
              <a:rPr lang="en-US" sz="2600" spc="-5" dirty="0">
                <a:latin typeface="Times New Roman"/>
                <a:cs typeface="Times New Roman"/>
              </a:rPr>
              <a:t>testing </a:t>
            </a:r>
            <a:r>
              <a:rPr lang="en-US" sz="2600" dirty="0">
                <a:latin typeface="Times New Roman"/>
                <a:cs typeface="Times New Roman"/>
              </a:rPr>
              <a:t>is</a:t>
            </a:r>
            <a:r>
              <a:rPr lang="en-US" sz="2600" spc="-1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performed.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/>
                <a:cs typeface="Times New Roman"/>
              </a:rPr>
              <a:t>It is </a:t>
            </a:r>
            <a:r>
              <a:rPr lang="en-US" sz="2600" spc="-5" dirty="0">
                <a:latin typeface="Times New Roman"/>
                <a:cs typeface="Times New Roman"/>
              </a:rPr>
              <a:t>systematic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testing.</a:t>
            </a:r>
            <a:endParaRPr lang="en-US" sz="26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/>
                <a:cs typeface="Times New Roman"/>
              </a:rPr>
              <a:t>Produce </a:t>
            </a:r>
            <a:r>
              <a:rPr lang="en-US" sz="2600" spc="-5" dirty="0">
                <a:latin typeface="Times New Roman"/>
                <a:cs typeface="Times New Roman"/>
              </a:rPr>
              <a:t>tests </a:t>
            </a:r>
            <a:r>
              <a:rPr lang="en-US" sz="2600" dirty="0">
                <a:latin typeface="Times New Roman"/>
                <a:cs typeface="Times New Roman"/>
              </a:rPr>
              <a:t>to identify </a:t>
            </a:r>
            <a:r>
              <a:rPr lang="en-US" sz="2600" spc="-5" dirty="0">
                <a:latin typeface="Times New Roman"/>
                <a:cs typeface="Times New Roman"/>
              </a:rPr>
              <a:t>errors associated </a:t>
            </a:r>
            <a:r>
              <a:rPr lang="en-US" sz="2600" dirty="0">
                <a:latin typeface="Times New Roman"/>
                <a:cs typeface="Times New Roman"/>
              </a:rPr>
              <a:t>with</a:t>
            </a:r>
            <a:r>
              <a:rPr lang="en-US" sz="2600" spc="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interfacing.</a:t>
            </a:r>
            <a:endParaRPr lang="en-US" sz="2600" dirty="0">
              <a:latin typeface="Times New Roman"/>
              <a:cs typeface="Times New Roman"/>
            </a:endParaRPr>
          </a:p>
          <a:p>
            <a:pPr marL="658508" indent="0">
              <a:lnSpc>
                <a:spcPct val="100000"/>
              </a:lnSpc>
              <a:spcBef>
                <a:spcPts val="595"/>
              </a:spcBef>
              <a:buNone/>
            </a:pPr>
            <a:r>
              <a:rPr lang="en-US" sz="2600" b="1" spc="-40" dirty="0">
                <a:latin typeface="Times New Roman"/>
                <a:cs typeface="Times New Roman"/>
              </a:rPr>
              <a:t>Types</a:t>
            </a:r>
            <a:r>
              <a:rPr lang="en-US" sz="2600" b="1" spc="-40" dirty="0" smtClean="0">
                <a:latin typeface="Times New Roman"/>
                <a:cs typeface="Times New Roman"/>
              </a:rPr>
              <a:t>: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</a:p>
          <a:p>
            <a:pPr marL="1725293" lvl="1" indent="-4572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Big </a:t>
            </a:r>
            <a:r>
              <a:rPr lang="en-US" sz="2600" dirty="0">
                <a:latin typeface="Times New Roman"/>
                <a:cs typeface="Times New Roman"/>
              </a:rPr>
              <a:t>Bang Integration </a:t>
            </a:r>
            <a:r>
              <a:rPr lang="en-US" sz="2600" spc="-5" dirty="0" smtClean="0">
                <a:latin typeface="Times New Roman"/>
                <a:cs typeface="Times New Roman"/>
              </a:rPr>
              <a:t>testing</a:t>
            </a:r>
          </a:p>
          <a:p>
            <a:pPr marL="1725293" lvl="1" indent="-4572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n-US" sz="2600" spc="-60" dirty="0" smtClean="0">
                <a:latin typeface="Times New Roman"/>
                <a:cs typeface="Times New Roman"/>
              </a:rPr>
              <a:t>Top </a:t>
            </a:r>
            <a:r>
              <a:rPr lang="en-US" sz="2600" dirty="0">
                <a:latin typeface="Times New Roman"/>
                <a:cs typeface="Times New Roman"/>
              </a:rPr>
              <a:t>Down </a:t>
            </a:r>
            <a:r>
              <a:rPr lang="en-US" sz="2600" dirty="0" smtClean="0">
                <a:latin typeface="Times New Roman"/>
                <a:cs typeface="Times New Roman"/>
              </a:rPr>
              <a:t>Integration </a:t>
            </a:r>
            <a:r>
              <a:rPr lang="en-US" sz="2600" spc="-5" dirty="0" smtClean="0">
                <a:latin typeface="Times New Roman"/>
                <a:cs typeface="Times New Roman"/>
              </a:rPr>
              <a:t>testing</a:t>
            </a:r>
          </a:p>
          <a:p>
            <a:pPr marL="1725293" lvl="1" indent="-4572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Bottom </a:t>
            </a:r>
            <a:r>
              <a:rPr lang="en-US" sz="2600" dirty="0">
                <a:latin typeface="Times New Roman"/>
                <a:cs typeface="Times New Roman"/>
              </a:rPr>
              <a:t>Up Integration</a:t>
            </a:r>
            <a:r>
              <a:rPr lang="en-US" sz="2600" spc="-85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testing</a:t>
            </a:r>
          </a:p>
          <a:p>
            <a:pPr marL="1725293" lvl="1" indent="-457200">
              <a:lnSpc>
                <a:spcPct val="1000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Mixed </a:t>
            </a:r>
            <a:r>
              <a:rPr lang="en-US" sz="2600" dirty="0">
                <a:latin typeface="Times New Roman"/>
                <a:cs typeface="Times New Roman"/>
              </a:rPr>
              <a:t>Integration</a:t>
            </a:r>
            <a:r>
              <a:rPr lang="en-US" sz="2600" spc="-4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testing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SYSTEM TESTING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923" y="1827096"/>
            <a:ext cx="10563210" cy="3848000"/>
          </a:xfrm>
        </p:spPr>
        <p:txBody>
          <a:bodyPr/>
          <a:lstStyle/>
          <a:p>
            <a:pPr marL="457200" marR="691515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  <a:tabLst>
                <a:tab pos="314960" algn="l"/>
                <a:tab pos="184594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is the first level in which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application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tested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whole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691515" indent="-4572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  <a:tabLst>
                <a:tab pos="314960" algn="l"/>
                <a:tab pos="1845945" algn="l"/>
              </a:tabLst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1496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at this level is to evaluate whether the system has complied with all of the outlined requirements and to see that it meets Quality Standards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508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14960" algn="l"/>
              </a:tabLst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1496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is undertaken by independent testers who haven’t played a role in developing the program. 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14960" algn="l"/>
              </a:tabLst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5080" indent="-4572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14960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testing is performed in an environment that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closely mirrors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production.</a:t>
            </a:r>
            <a:r>
              <a:rPr lang="en-US" sz="26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ACCEPTANCE 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56" y="1754877"/>
            <a:ext cx="10261621" cy="384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level of software testing where a system is tested for acceptability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test is to evaluate the system’s compliance with the business requirements and assess whether it is acceptable for delivery.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by end users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Types</a:t>
            </a:r>
            <a:r>
              <a:rPr lang="en-US" sz="2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acceptance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Contractual and regulatory acceptance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and beta testing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DISCUSSION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7" y="1947866"/>
            <a:ext cx="11184647" cy="3848000"/>
          </a:xfrm>
        </p:spPr>
        <p:txBody>
          <a:bodyPr/>
          <a:lstStyle/>
          <a:p>
            <a:pPr marL="165100" marR="445770" indent="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96875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be cost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effective,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must 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on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will be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effective.</a:t>
            </a:r>
          </a:p>
          <a:p>
            <a:pPr marL="165100" marR="44577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96875" algn="l"/>
              </a:tabLst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445770" indent="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96875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planned such that when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stopped for whatever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the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allotted has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US"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</a:p>
          <a:p>
            <a:pPr marL="165100" marR="445770" indent="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96875" algn="l"/>
              </a:tabLst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00" marR="445770" indent="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96875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an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 result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too much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money will be spent on 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attempting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quality that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impossible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48906" y="2941607"/>
            <a:ext cx="6909216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THANK YOU</a:t>
            </a:r>
            <a:endParaRPr lang="en-US" sz="6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8C9F9-A25A-4B01-9FC8-DBE1386D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  <a:cs typeface="Calibri" panose="020F0502020204030204" pitchFamily="34" charset="0"/>
              </a:rPr>
              <a:t>Introduction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C56E11-4E3B-4BF2-9119-46810297C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418" y="1947866"/>
            <a:ext cx="10054587" cy="3848000"/>
          </a:xfrm>
        </p:spPr>
        <p:txBody>
          <a:bodyPr/>
          <a:lstStyle/>
          <a:p>
            <a:pPr marL="12700" marR="446405" indent="264795">
              <a:lnSpc>
                <a:spcPct val="100000"/>
              </a:lnSpc>
              <a:spcBef>
                <a:spcPts val="105"/>
              </a:spcBef>
            </a:pPr>
            <a:r>
              <a:rPr lang="en-US" sz="2600" dirty="0">
                <a:latin typeface="Times New Roman"/>
                <a:cs typeface="Times New Roman"/>
              </a:rPr>
              <a:t>It is the process used to identify </a:t>
            </a:r>
            <a:r>
              <a:rPr lang="en-US" sz="2600" spc="-5" dirty="0">
                <a:latin typeface="Times New Roman"/>
                <a:cs typeface="Times New Roman"/>
              </a:rPr>
              <a:t>the</a:t>
            </a:r>
            <a:r>
              <a:rPr lang="en-US" sz="2600" spc="-7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correctness, </a:t>
            </a:r>
            <a:r>
              <a:rPr lang="en-US" sz="2600" spc="-5" dirty="0" smtClean="0">
                <a:latin typeface="Times New Roman"/>
                <a:cs typeface="Times New Roman"/>
              </a:rPr>
              <a:t>completeness </a:t>
            </a:r>
            <a:r>
              <a:rPr lang="en-US" sz="2600" dirty="0" smtClean="0">
                <a:latin typeface="Times New Roman"/>
                <a:cs typeface="Times New Roman"/>
              </a:rPr>
              <a:t>and quality of developed </a:t>
            </a:r>
            <a:r>
              <a:rPr lang="en-US" sz="2600" dirty="0">
                <a:latin typeface="Times New Roman"/>
                <a:cs typeface="Times New Roman"/>
              </a:rPr>
              <a:t>computer </a:t>
            </a:r>
            <a:r>
              <a:rPr lang="en-US" sz="2600" spc="-5" dirty="0" smtClean="0">
                <a:latin typeface="Times New Roman"/>
                <a:cs typeface="Times New Roman"/>
              </a:rPr>
              <a:t>software</a:t>
            </a:r>
            <a:r>
              <a:rPr lang="en-US" sz="2600" spc="-5" dirty="0">
                <a:latin typeface="Times New Roman"/>
                <a:cs typeface="Times New Roman"/>
              </a:rPr>
              <a:t>.</a:t>
            </a:r>
            <a:endParaRPr lang="en-US"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600" dirty="0">
              <a:latin typeface="Times New Roman"/>
              <a:cs typeface="Times New Roman"/>
            </a:endParaRPr>
          </a:p>
          <a:p>
            <a:pPr marL="12700" marR="5080" indent="264795">
              <a:lnSpc>
                <a:spcPct val="100000"/>
              </a:lnSpc>
              <a:spcBef>
                <a:spcPts val="5"/>
              </a:spcBef>
            </a:pPr>
            <a:r>
              <a:rPr lang="en-US" sz="2600" dirty="0">
                <a:latin typeface="Times New Roman"/>
                <a:cs typeface="Times New Roman"/>
              </a:rPr>
              <a:t>It is the process of executing a</a:t>
            </a:r>
            <a:r>
              <a:rPr lang="en-US" sz="2600" spc="-5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program/application  </a:t>
            </a:r>
            <a:r>
              <a:rPr lang="en-US" sz="2600" dirty="0">
                <a:latin typeface="Times New Roman"/>
                <a:cs typeface="Times New Roman"/>
              </a:rPr>
              <a:t>under positive and negative conditions by manual or </a:t>
            </a:r>
            <a:r>
              <a:rPr lang="en-US" sz="2600" spc="-5" dirty="0" smtClean="0">
                <a:latin typeface="Times New Roman"/>
                <a:cs typeface="Times New Roman"/>
              </a:rPr>
              <a:t>automated </a:t>
            </a:r>
            <a:r>
              <a:rPr lang="en-US" sz="2600" spc="-5" dirty="0">
                <a:latin typeface="Times New Roman"/>
                <a:cs typeface="Times New Roman"/>
              </a:rPr>
              <a:t>means. </a:t>
            </a:r>
            <a:r>
              <a:rPr lang="en-US" sz="2600" dirty="0">
                <a:latin typeface="Times New Roman"/>
                <a:cs typeface="Times New Roman"/>
              </a:rPr>
              <a:t>It checks for the</a:t>
            </a:r>
            <a:r>
              <a:rPr lang="en-US" sz="2600" spc="-80" dirty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:</a:t>
            </a:r>
            <a:endParaRPr lang="en-US" sz="2600" dirty="0">
              <a:latin typeface="Times New Roman"/>
              <a:cs typeface="Times New Roman"/>
            </a:endParaRPr>
          </a:p>
          <a:p>
            <a:pPr marL="327660" indent="-315595">
              <a:lnSpc>
                <a:spcPct val="100000"/>
              </a:lnSpc>
              <a:spcBef>
                <a:spcPts val="600"/>
              </a:spcBef>
              <a:buClr>
                <a:srgbClr val="8DC664"/>
              </a:buClr>
              <a:buSzPct val="78846"/>
              <a:buFont typeface="Wingdings"/>
              <a:buChar char=""/>
              <a:tabLst>
                <a:tab pos="328295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Specification</a:t>
            </a:r>
            <a:endParaRPr lang="en-US" sz="2600" dirty="0">
              <a:latin typeface="Times New Roman"/>
              <a:cs typeface="Times New Roman"/>
            </a:endParaRPr>
          </a:p>
          <a:p>
            <a:pPr marL="327660" indent="-315595">
              <a:lnSpc>
                <a:spcPct val="100000"/>
              </a:lnSpc>
              <a:spcBef>
                <a:spcPts val="600"/>
              </a:spcBef>
              <a:buClr>
                <a:srgbClr val="8DC664"/>
              </a:buClr>
              <a:buSzPct val="78846"/>
              <a:buFont typeface="Wingdings"/>
              <a:buChar char=""/>
              <a:tabLst>
                <a:tab pos="328295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Functionality</a:t>
            </a:r>
          </a:p>
          <a:p>
            <a:pPr marL="327660" indent="-315595">
              <a:lnSpc>
                <a:spcPct val="100000"/>
              </a:lnSpc>
              <a:spcBef>
                <a:spcPts val="605"/>
              </a:spcBef>
              <a:buClr>
                <a:srgbClr val="8DC664"/>
              </a:buClr>
              <a:buSzPct val="78846"/>
              <a:buFont typeface="Wingdings"/>
              <a:buChar char=""/>
              <a:tabLst>
                <a:tab pos="328295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Performance</a:t>
            </a:r>
          </a:p>
          <a:p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Objectives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181" y="1947866"/>
            <a:ext cx="11430000" cy="3848000"/>
          </a:xfrm>
        </p:spPr>
        <p:txBody>
          <a:bodyPr/>
          <a:lstStyle/>
          <a:p>
            <a:pPr marL="12700" marR="903605" indent="0">
              <a:lnSpc>
                <a:spcPts val="2590"/>
              </a:lnSpc>
              <a:spcBef>
                <a:spcPts val="425"/>
              </a:spcBef>
            </a:pPr>
            <a:r>
              <a:rPr lang="en-US" sz="2600" spc="-5" dirty="0">
                <a:latin typeface="Times New Roman"/>
                <a:cs typeface="Times New Roman"/>
              </a:rPr>
              <a:t>Uncover as many as </a:t>
            </a:r>
            <a:r>
              <a:rPr lang="en-US" sz="2600" dirty="0">
                <a:latin typeface="Times New Roman"/>
                <a:cs typeface="Times New Roman"/>
              </a:rPr>
              <a:t>errors (or bugs) </a:t>
            </a:r>
            <a:r>
              <a:rPr lang="en-US" sz="2600" spc="-5" dirty="0">
                <a:latin typeface="Times New Roman"/>
                <a:cs typeface="Times New Roman"/>
              </a:rPr>
              <a:t>as </a:t>
            </a:r>
            <a:r>
              <a:rPr lang="en-US" sz="2600" dirty="0">
                <a:latin typeface="Times New Roman"/>
                <a:cs typeface="Times New Roman"/>
              </a:rPr>
              <a:t>possible in a</a:t>
            </a:r>
            <a:r>
              <a:rPr lang="en-US" sz="2600" spc="-5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given  </a:t>
            </a:r>
            <a:r>
              <a:rPr lang="en-US" sz="2600" dirty="0" smtClean="0">
                <a:latin typeface="Times New Roman"/>
                <a:cs typeface="Times New Roman"/>
              </a:rPr>
              <a:t>product.</a:t>
            </a:r>
          </a:p>
          <a:p>
            <a:pPr marL="12700" marR="903605" indent="0">
              <a:lnSpc>
                <a:spcPts val="2590"/>
              </a:lnSpc>
              <a:spcBef>
                <a:spcPts val="425"/>
              </a:spcBef>
              <a:buNone/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12700" marR="903605" indent="0">
              <a:lnSpc>
                <a:spcPts val="2590"/>
              </a:lnSpc>
              <a:spcBef>
                <a:spcPts val="425"/>
              </a:spcBef>
            </a:pPr>
            <a:r>
              <a:rPr lang="en-US" sz="2600" spc="-5" dirty="0" smtClean="0">
                <a:latin typeface="Times New Roman"/>
                <a:cs typeface="Times New Roman"/>
              </a:rPr>
              <a:t>Demonstrate </a:t>
            </a:r>
            <a:r>
              <a:rPr lang="en-US" sz="2600" dirty="0">
                <a:latin typeface="Times New Roman"/>
                <a:cs typeface="Times New Roman"/>
              </a:rPr>
              <a:t>a given </a:t>
            </a:r>
            <a:r>
              <a:rPr lang="en-US" sz="2600" spc="-5" dirty="0">
                <a:latin typeface="Times New Roman"/>
                <a:cs typeface="Times New Roman"/>
              </a:rPr>
              <a:t>software </a:t>
            </a:r>
            <a:r>
              <a:rPr lang="en-US" sz="2600" dirty="0">
                <a:latin typeface="Times New Roman"/>
                <a:cs typeface="Times New Roman"/>
              </a:rPr>
              <a:t>product </a:t>
            </a:r>
            <a:r>
              <a:rPr lang="en-US" sz="2600" spc="-5" dirty="0">
                <a:latin typeface="Times New Roman"/>
                <a:cs typeface="Times New Roman"/>
              </a:rPr>
              <a:t>matching </a:t>
            </a:r>
            <a:r>
              <a:rPr lang="en-US" sz="2600" dirty="0">
                <a:latin typeface="Times New Roman"/>
                <a:cs typeface="Times New Roman"/>
              </a:rPr>
              <a:t>its</a:t>
            </a:r>
            <a:r>
              <a:rPr lang="en-US" sz="2600" spc="-30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Times New Roman"/>
                <a:cs typeface="Times New Roman"/>
              </a:rPr>
              <a:t>requirement</a:t>
            </a:r>
            <a:r>
              <a:rPr lang="en-US" sz="2600" dirty="0" smtClean="0">
                <a:latin typeface="Times New Roman"/>
                <a:cs typeface="Times New Roman"/>
              </a:rPr>
              <a:t> specifications.</a:t>
            </a:r>
          </a:p>
          <a:p>
            <a:pPr marL="12700" marR="903605" indent="0">
              <a:lnSpc>
                <a:spcPts val="2590"/>
              </a:lnSpc>
              <a:spcBef>
                <a:spcPts val="425"/>
              </a:spcBef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12700" marR="903605" indent="0">
              <a:lnSpc>
                <a:spcPts val="2590"/>
              </a:lnSpc>
              <a:spcBef>
                <a:spcPts val="425"/>
              </a:spcBef>
            </a:pPr>
            <a:r>
              <a:rPr lang="en-US" sz="2600" spc="-35" dirty="0" smtClean="0">
                <a:latin typeface="Times New Roman"/>
                <a:cs typeface="Times New Roman"/>
              </a:rPr>
              <a:t>Validate </a:t>
            </a:r>
            <a:r>
              <a:rPr lang="en-US" sz="2600" dirty="0">
                <a:latin typeface="Times New Roman"/>
                <a:cs typeface="Times New Roman"/>
              </a:rPr>
              <a:t>the quality of a </a:t>
            </a:r>
            <a:r>
              <a:rPr lang="en-US" sz="2600" spc="-5" dirty="0">
                <a:latin typeface="Times New Roman"/>
                <a:cs typeface="Times New Roman"/>
              </a:rPr>
              <a:t>software </a:t>
            </a:r>
            <a:r>
              <a:rPr lang="en-US" sz="2600" dirty="0">
                <a:latin typeface="Times New Roman"/>
                <a:cs typeface="Times New Roman"/>
              </a:rPr>
              <a:t>testing using the </a:t>
            </a:r>
            <a:r>
              <a:rPr lang="en-US" sz="2600" spc="-5" dirty="0">
                <a:latin typeface="Times New Roman"/>
                <a:cs typeface="Times New Roman"/>
              </a:rPr>
              <a:t>minimum</a:t>
            </a:r>
            <a:r>
              <a:rPr lang="en-US" sz="2600" spc="-120" dirty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cost and</a:t>
            </a:r>
            <a:r>
              <a:rPr lang="en-US" sz="2600" spc="-15" dirty="0" smtClean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efforts</a:t>
            </a:r>
            <a:r>
              <a:rPr lang="en-US" sz="2600" spc="-10" dirty="0" smtClean="0">
                <a:latin typeface="Times New Roman"/>
                <a:cs typeface="Times New Roman"/>
              </a:rPr>
              <a:t>.</a:t>
            </a:r>
          </a:p>
          <a:p>
            <a:pPr marL="12700" marR="903605" indent="0">
              <a:lnSpc>
                <a:spcPts val="2590"/>
              </a:lnSpc>
              <a:spcBef>
                <a:spcPts val="425"/>
              </a:spcBef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12700" marR="5080" indent="0">
              <a:lnSpc>
                <a:spcPts val="2760"/>
              </a:lnSpc>
              <a:tabLst>
                <a:tab pos="7738109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Generate</a:t>
            </a:r>
            <a:r>
              <a:rPr lang="en-US" sz="2600" spc="-2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high quali</a:t>
            </a:r>
            <a:r>
              <a:rPr lang="en-US" sz="2600" spc="5" dirty="0">
                <a:latin typeface="Times New Roman"/>
                <a:cs typeface="Times New Roman"/>
              </a:rPr>
              <a:t>t</a:t>
            </a:r>
            <a:r>
              <a:rPr lang="en-US" sz="2600" spc="-5" dirty="0">
                <a:latin typeface="Times New Roman"/>
                <a:cs typeface="Times New Roman"/>
              </a:rPr>
              <a:t>y</a:t>
            </a:r>
            <a:r>
              <a:rPr lang="en-US" sz="2600" spc="-4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te</a:t>
            </a:r>
            <a:r>
              <a:rPr lang="en-US" sz="2600" spc="-5" dirty="0">
                <a:latin typeface="Times New Roman"/>
                <a:cs typeface="Times New Roman"/>
              </a:rPr>
              <a:t>st</a:t>
            </a:r>
            <a:r>
              <a:rPr lang="en-US" sz="2600" spc="-2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ca</a:t>
            </a:r>
            <a:r>
              <a:rPr lang="en-US" sz="2600" dirty="0">
                <a:latin typeface="Times New Roman"/>
                <a:cs typeface="Times New Roman"/>
              </a:rPr>
              <a:t>s</a:t>
            </a:r>
            <a:r>
              <a:rPr lang="en-US" sz="2600" spc="-5" dirty="0">
                <a:latin typeface="Times New Roman"/>
                <a:cs typeface="Times New Roman"/>
              </a:rPr>
              <a:t>es,</a:t>
            </a:r>
            <a:r>
              <a:rPr lang="en-US" sz="2600" dirty="0">
                <a:latin typeface="Times New Roman"/>
                <a:cs typeface="Times New Roman"/>
              </a:rPr>
              <a:t> perform</a:t>
            </a:r>
            <a:r>
              <a:rPr lang="en-US" sz="2600" spc="-1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e</a:t>
            </a:r>
            <a:r>
              <a:rPr lang="en-US" sz="2600" spc="-55" dirty="0">
                <a:latin typeface="Times New Roman"/>
                <a:cs typeface="Times New Roman"/>
              </a:rPr>
              <a:t>f</a:t>
            </a:r>
            <a:r>
              <a:rPr lang="en-US" sz="2600" dirty="0">
                <a:latin typeface="Times New Roman"/>
                <a:cs typeface="Times New Roman"/>
              </a:rPr>
              <a:t>fective</a:t>
            </a:r>
            <a:r>
              <a:rPr lang="en-US" sz="2600" spc="-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</a:t>
            </a:r>
            <a:r>
              <a:rPr lang="en-US" sz="2600" spc="5" dirty="0">
                <a:latin typeface="Times New Roman"/>
                <a:cs typeface="Times New Roman"/>
              </a:rPr>
              <a:t>e</a:t>
            </a:r>
            <a:r>
              <a:rPr lang="en-US" sz="2600" spc="-5" dirty="0">
                <a:latin typeface="Times New Roman"/>
                <a:cs typeface="Times New Roman"/>
              </a:rPr>
              <a:t>st</a:t>
            </a:r>
            <a:r>
              <a:rPr lang="en-US" sz="2600" dirty="0">
                <a:latin typeface="Times New Roman"/>
                <a:cs typeface="Times New Roman"/>
              </a:rPr>
              <a:t>s,</a:t>
            </a:r>
            <a:r>
              <a:rPr lang="en-US" sz="2600" spc="-25" dirty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and </a:t>
            </a:r>
            <a:r>
              <a:rPr lang="en-US" sz="2600" spc="5" dirty="0" smtClean="0">
                <a:latin typeface="Times New Roman"/>
                <a:cs typeface="Times New Roman"/>
              </a:rPr>
              <a:t>i</a:t>
            </a:r>
            <a:r>
              <a:rPr lang="en-US" sz="2600" spc="-5" dirty="0" smtClean="0">
                <a:latin typeface="Times New Roman"/>
                <a:cs typeface="Times New Roman"/>
              </a:rPr>
              <a:t>ssue </a:t>
            </a:r>
            <a:r>
              <a:rPr lang="en-US" sz="2600" dirty="0" smtClean="0">
                <a:latin typeface="Times New Roman"/>
                <a:cs typeface="Times New Roman"/>
              </a:rPr>
              <a:t>correct and 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marL="12700" marR="5080" indent="0">
              <a:lnSpc>
                <a:spcPts val="2760"/>
              </a:lnSpc>
              <a:buNone/>
              <a:tabLst>
                <a:tab pos="7738109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helpful </a:t>
            </a:r>
            <a:r>
              <a:rPr lang="en-US" sz="2600" dirty="0">
                <a:latin typeface="Times New Roman"/>
                <a:cs typeface="Times New Roman"/>
              </a:rPr>
              <a:t>problem</a:t>
            </a:r>
            <a:r>
              <a:rPr lang="en-US" sz="2600" spc="-8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reports.</a:t>
            </a:r>
          </a:p>
          <a:p>
            <a:pPr marL="101598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Error, Bug, Fault &amp; Failure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917" y="2426230"/>
            <a:ext cx="12378906" cy="3560170"/>
          </a:xfrm>
        </p:spPr>
        <p:txBody>
          <a:bodyPr/>
          <a:lstStyle/>
          <a:p>
            <a:pPr marL="12700" marR="1236980" indent="0">
              <a:lnSpc>
                <a:spcPct val="100000"/>
              </a:lnSpc>
              <a:spcBef>
                <a:spcPts val="105"/>
              </a:spcBef>
            </a:pPr>
            <a:r>
              <a:rPr lang="en-US" sz="2600" b="1" spc="-10" dirty="0">
                <a:latin typeface="Times New Roman"/>
                <a:cs typeface="Times New Roman"/>
              </a:rPr>
              <a:t>Error </a:t>
            </a:r>
            <a:r>
              <a:rPr lang="en-US" sz="2600" b="1" dirty="0">
                <a:latin typeface="Times New Roman"/>
                <a:cs typeface="Times New Roman"/>
              </a:rPr>
              <a:t>: </a:t>
            </a:r>
            <a:r>
              <a:rPr lang="en-US" sz="2600" dirty="0">
                <a:latin typeface="Times New Roman"/>
                <a:cs typeface="Times New Roman"/>
              </a:rPr>
              <a:t>It is a </a:t>
            </a:r>
            <a:r>
              <a:rPr lang="en-US" sz="2600" spc="-5" dirty="0">
                <a:latin typeface="Times New Roman"/>
                <a:cs typeface="Times New Roman"/>
              </a:rPr>
              <a:t>human action </a:t>
            </a:r>
            <a:r>
              <a:rPr lang="en-US" sz="2600" dirty="0">
                <a:latin typeface="Times New Roman"/>
                <a:cs typeface="Times New Roman"/>
              </a:rPr>
              <a:t>that produces the</a:t>
            </a:r>
            <a:r>
              <a:rPr lang="en-US" sz="2600" spc="-11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incorrect  result </a:t>
            </a:r>
            <a:r>
              <a:rPr lang="en-US" sz="2600" dirty="0">
                <a:latin typeface="Times New Roman"/>
                <a:cs typeface="Times New Roman"/>
              </a:rPr>
              <a:t>that produces a</a:t>
            </a:r>
            <a:r>
              <a:rPr lang="en-US" sz="2600" spc="-9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fault.</a:t>
            </a:r>
            <a:endParaRPr lang="en-US" sz="2600" dirty="0">
              <a:latin typeface="Times New Roman"/>
              <a:cs typeface="Times New Roman"/>
            </a:endParaRPr>
          </a:p>
          <a:p>
            <a:pPr marL="12700" marR="806450" indent="0">
              <a:lnSpc>
                <a:spcPct val="100000"/>
              </a:lnSpc>
              <a:spcBef>
                <a:spcPts val="1560"/>
              </a:spcBef>
            </a:pPr>
            <a:r>
              <a:rPr lang="en-US" sz="2600" b="1" dirty="0">
                <a:latin typeface="Times New Roman"/>
                <a:cs typeface="Times New Roman"/>
              </a:rPr>
              <a:t>Bug : </a:t>
            </a:r>
            <a:r>
              <a:rPr lang="en-US" sz="2600" dirty="0">
                <a:latin typeface="Times New Roman"/>
                <a:cs typeface="Times New Roman"/>
              </a:rPr>
              <a:t>The </a:t>
            </a:r>
            <a:r>
              <a:rPr lang="en-US" sz="2600" spc="-5" dirty="0">
                <a:latin typeface="Times New Roman"/>
                <a:cs typeface="Times New Roman"/>
              </a:rPr>
              <a:t>presence </a:t>
            </a:r>
            <a:r>
              <a:rPr lang="en-US" sz="2600" dirty="0">
                <a:latin typeface="Times New Roman"/>
                <a:cs typeface="Times New Roman"/>
              </a:rPr>
              <a:t>of </a:t>
            </a:r>
            <a:r>
              <a:rPr lang="en-US" sz="2600" spc="-5" dirty="0">
                <a:latin typeface="Times New Roman"/>
                <a:cs typeface="Times New Roman"/>
              </a:rPr>
              <a:t>error </a:t>
            </a:r>
            <a:r>
              <a:rPr lang="en-US" sz="2600" dirty="0">
                <a:latin typeface="Times New Roman"/>
                <a:cs typeface="Times New Roman"/>
              </a:rPr>
              <a:t>at the </a:t>
            </a:r>
            <a:r>
              <a:rPr lang="en-US" sz="2600" spc="-5" dirty="0">
                <a:latin typeface="Times New Roman"/>
                <a:cs typeface="Times New Roman"/>
              </a:rPr>
              <a:t>time </a:t>
            </a:r>
            <a:r>
              <a:rPr lang="en-US" sz="2600" dirty="0">
                <a:latin typeface="Times New Roman"/>
                <a:cs typeface="Times New Roman"/>
              </a:rPr>
              <a:t>of execution of</a:t>
            </a:r>
            <a:r>
              <a:rPr lang="en-US" sz="2600" spc="-12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the </a:t>
            </a:r>
            <a:r>
              <a:rPr lang="en-US" sz="2600" spc="-5" dirty="0" smtClean="0">
                <a:latin typeface="Times New Roman"/>
                <a:cs typeface="Times New Roman"/>
              </a:rPr>
              <a:t>software</a:t>
            </a:r>
            <a:r>
              <a:rPr lang="en-US" sz="2600" spc="-5" dirty="0">
                <a:latin typeface="Times New Roman"/>
                <a:cs typeface="Times New Roman"/>
              </a:rPr>
              <a:t>.</a:t>
            </a:r>
            <a:endParaRPr lang="en-US" sz="2600" dirty="0">
              <a:latin typeface="Times New Roman"/>
              <a:cs typeface="Times New Roman"/>
            </a:endParaRPr>
          </a:p>
          <a:p>
            <a:pPr marL="12700" indent="0">
              <a:lnSpc>
                <a:spcPct val="100000"/>
              </a:lnSpc>
              <a:spcBef>
                <a:spcPts val="1560"/>
              </a:spcBef>
              <a:tabLst>
                <a:tab pos="928369" algn="l"/>
              </a:tabLst>
            </a:pPr>
            <a:r>
              <a:rPr lang="en-US" sz="2600" b="1" dirty="0" smtClean="0">
                <a:latin typeface="Times New Roman"/>
                <a:cs typeface="Times New Roman"/>
              </a:rPr>
              <a:t>Fault : </a:t>
            </a:r>
            <a:r>
              <a:rPr lang="en-US" sz="2600" spc="-5" dirty="0">
                <a:latin typeface="Times New Roman"/>
                <a:cs typeface="Times New Roman"/>
              </a:rPr>
              <a:t>State </a:t>
            </a:r>
            <a:r>
              <a:rPr lang="en-US" sz="2600" dirty="0">
                <a:latin typeface="Times New Roman"/>
                <a:cs typeface="Times New Roman"/>
              </a:rPr>
              <a:t>of </a:t>
            </a:r>
            <a:r>
              <a:rPr lang="en-US" sz="2600" spc="-5" dirty="0">
                <a:latin typeface="Times New Roman"/>
                <a:cs typeface="Times New Roman"/>
              </a:rPr>
              <a:t>software </a:t>
            </a:r>
            <a:r>
              <a:rPr lang="en-US" sz="2600" dirty="0">
                <a:latin typeface="Times New Roman"/>
                <a:cs typeface="Times New Roman"/>
              </a:rPr>
              <a:t>caused by an</a:t>
            </a:r>
            <a:r>
              <a:rPr lang="en-US" sz="2600" spc="-70" dirty="0">
                <a:latin typeface="Times New Roman"/>
                <a:cs typeface="Times New Roman"/>
              </a:rPr>
              <a:t> </a:t>
            </a:r>
            <a:r>
              <a:rPr lang="en-US" sz="2600" spc="-30" dirty="0">
                <a:latin typeface="Times New Roman"/>
                <a:cs typeface="Times New Roman"/>
              </a:rPr>
              <a:t>error.</a:t>
            </a:r>
            <a:endParaRPr lang="en-US" sz="2600" dirty="0">
              <a:latin typeface="Times New Roman"/>
              <a:cs typeface="Times New Roman"/>
            </a:endParaRPr>
          </a:p>
          <a:p>
            <a:pPr marL="12700" marR="5080" indent="0">
              <a:lnSpc>
                <a:spcPct val="100000"/>
              </a:lnSpc>
              <a:spcBef>
                <a:spcPts val="1560"/>
              </a:spcBef>
            </a:pPr>
            <a:r>
              <a:rPr lang="en-US" sz="2600" b="1" spc="-10" dirty="0">
                <a:latin typeface="Times New Roman"/>
                <a:cs typeface="Times New Roman"/>
              </a:rPr>
              <a:t>Failure </a:t>
            </a:r>
            <a:r>
              <a:rPr lang="en-US" sz="2600" b="1" dirty="0">
                <a:latin typeface="Times New Roman"/>
                <a:cs typeface="Times New Roman"/>
              </a:rPr>
              <a:t>: </a:t>
            </a:r>
            <a:r>
              <a:rPr lang="en-US" sz="2600" dirty="0">
                <a:latin typeface="Times New Roman"/>
                <a:cs typeface="Times New Roman"/>
              </a:rPr>
              <a:t>Deviation of the </a:t>
            </a:r>
            <a:r>
              <a:rPr lang="en-US" sz="2600" spc="-5" dirty="0">
                <a:latin typeface="Times New Roman"/>
                <a:cs typeface="Times New Roman"/>
              </a:rPr>
              <a:t>software </a:t>
            </a:r>
            <a:r>
              <a:rPr lang="en-US" sz="2600" dirty="0">
                <a:latin typeface="Times New Roman"/>
                <a:cs typeface="Times New Roman"/>
              </a:rPr>
              <a:t>from </a:t>
            </a:r>
            <a:r>
              <a:rPr lang="en-US" sz="2600" spc="-5" dirty="0">
                <a:latin typeface="Times New Roman"/>
                <a:cs typeface="Times New Roman"/>
              </a:rPr>
              <a:t>its </a:t>
            </a:r>
            <a:r>
              <a:rPr lang="en-US" sz="2600" dirty="0">
                <a:latin typeface="Times New Roman"/>
                <a:cs typeface="Times New Roman"/>
              </a:rPr>
              <a:t>expected </a:t>
            </a:r>
            <a:r>
              <a:rPr lang="en-US" sz="2600" spc="-5" dirty="0">
                <a:latin typeface="Times New Roman"/>
                <a:cs typeface="Times New Roman"/>
              </a:rPr>
              <a:t>result. </a:t>
            </a:r>
            <a:r>
              <a:rPr lang="en-US" sz="2600" dirty="0">
                <a:latin typeface="Times New Roman"/>
                <a:cs typeface="Times New Roman"/>
              </a:rPr>
              <a:t>It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is </a:t>
            </a:r>
            <a:r>
              <a:rPr lang="en-US" sz="2600" dirty="0" smtClean="0">
                <a:latin typeface="Times New Roman"/>
                <a:cs typeface="Times New Roman"/>
              </a:rPr>
              <a:t>an</a:t>
            </a:r>
            <a:r>
              <a:rPr lang="en-US" sz="2600" spc="-30" dirty="0" smtClean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event.</a:t>
            </a:r>
          </a:p>
          <a:p>
            <a:pPr marL="101598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SDLC(Software Development Life Cycle)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071" y="2012163"/>
            <a:ext cx="11084944" cy="3848000"/>
          </a:xfrm>
        </p:spPr>
        <p:txBody>
          <a:bodyPr/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447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model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wide to develop a</a:t>
            </a:r>
            <a:r>
              <a:rPr lang="en-US" sz="2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25" indent="0">
              <a:lnSpc>
                <a:spcPct val="101200"/>
              </a:lnSpc>
              <a:buSzPct val="107692"/>
              <a:buFont typeface="Wingdings"/>
              <a:buChar char=""/>
              <a:tabLst>
                <a:tab pos="2794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sz="26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840" indent="-231775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quality of the</a:t>
            </a:r>
            <a:r>
              <a:rPr lang="en-US"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840" indent="-231775">
              <a:lnSpc>
                <a:spcPct val="100000"/>
              </a:lnSpc>
              <a:buFont typeface="Wingdings"/>
              <a:buChar char=""/>
              <a:tabLst>
                <a:tab pos="244475" algn="l"/>
              </a:tabLs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</a:p>
          <a:p>
            <a:pPr marL="101598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8353" y="91940"/>
            <a:ext cx="10457600" cy="871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Classical Waterfall Model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miro.medium.com/max/1190/1*49YgwSOCF108tlLWiBZBX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24" y="686296"/>
            <a:ext cx="6874658" cy="51534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6"/>
          <p:cNvSpPr txBox="1"/>
          <p:nvPr/>
        </p:nvSpPr>
        <p:spPr>
          <a:xfrm>
            <a:off x="526211" y="5986400"/>
            <a:ext cx="1022230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It is the oldest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 smtClean="0">
                <a:latin typeface="Times New Roman"/>
                <a:cs typeface="Times New Roman"/>
              </a:rPr>
              <a:t>most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widely </a:t>
            </a:r>
            <a:r>
              <a:rPr sz="2400" dirty="0">
                <a:latin typeface="Times New Roman"/>
                <a:cs typeface="Times New Roman"/>
              </a:rPr>
              <a:t>used model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dirty="0" smtClean="0">
                <a:latin typeface="Times New Roman"/>
                <a:cs typeface="Times New Roman"/>
              </a:rPr>
              <a:t>the </a:t>
            </a:r>
            <a:r>
              <a:rPr sz="2400" spc="-5" dirty="0" smtClean="0">
                <a:latin typeface="Times New Roman"/>
                <a:cs typeface="Times New Roman"/>
              </a:rPr>
              <a:t>field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of </a:t>
            </a:r>
            <a:r>
              <a:rPr sz="2400" spc="-5" dirty="0" smtClean="0">
                <a:latin typeface="Times New Roman"/>
                <a:cs typeface="Times New Roman"/>
              </a:rPr>
              <a:t>software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development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9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67633" y="5954389"/>
            <a:ext cx="9594400" cy="441600"/>
          </a:xfrm>
        </p:spPr>
        <p:txBody>
          <a:bodyPr/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Testing Life Cycle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7</a:t>
            </a:fld>
            <a:endParaRPr lang="en-US"/>
          </a:p>
        </p:txBody>
      </p:sp>
      <p:sp>
        <p:nvSpPr>
          <p:cNvPr id="4" name="object 2"/>
          <p:cNvSpPr txBox="1"/>
          <p:nvPr/>
        </p:nvSpPr>
        <p:spPr>
          <a:xfrm>
            <a:off x="2727385" y="286745"/>
            <a:ext cx="2971800" cy="533400"/>
          </a:xfrm>
          <a:prstGeom prst="rect">
            <a:avLst/>
          </a:prstGeom>
          <a:solidFill>
            <a:srgbClr val="FFFFFF"/>
          </a:solidFill>
          <a:ln w="34289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445"/>
              </a:spcBef>
            </a:pP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Initiation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2470210" y="1172569"/>
            <a:ext cx="2266950" cy="590550"/>
          </a:xfrm>
          <a:custGeom>
            <a:avLst/>
            <a:gdLst/>
            <a:ahLst/>
            <a:cxnLst/>
            <a:rect l="l" t="t" r="r" b="b"/>
            <a:pathLst>
              <a:path w="2266950" h="590550">
                <a:moveTo>
                  <a:pt x="2244090" y="22860"/>
                </a:moveTo>
                <a:lnTo>
                  <a:pt x="22860" y="22860"/>
                </a:lnTo>
                <a:lnTo>
                  <a:pt x="22860" y="57150"/>
                </a:lnTo>
                <a:lnTo>
                  <a:pt x="22860" y="533400"/>
                </a:lnTo>
                <a:lnTo>
                  <a:pt x="22860" y="567690"/>
                </a:lnTo>
                <a:lnTo>
                  <a:pt x="2244090" y="567690"/>
                </a:lnTo>
                <a:lnTo>
                  <a:pt x="2244090" y="533400"/>
                </a:lnTo>
                <a:lnTo>
                  <a:pt x="57150" y="533400"/>
                </a:lnTo>
                <a:lnTo>
                  <a:pt x="57150" y="57150"/>
                </a:lnTo>
                <a:lnTo>
                  <a:pt x="2209800" y="57150"/>
                </a:lnTo>
                <a:lnTo>
                  <a:pt x="2209800" y="532765"/>
                </a:lnTo>
                <a:lnTo>
                  <a:pt x="2244090" y="532765"/>
                </a:lnTo>
                <a:lnTo>
                  <a:pt x="2244090" y="57150"/>
                </a:lnTo>
                <a:lnTo>
                  <a:pt x="2244090" y="56515"/>
                </a:lnTo>
                <a:lnTo>
                  <a:pt x="2244090" y="22860"/>
                </a:lnTo>
                <a:close/>
              </a:path>
              <a:path w="2266950" h="590550">
                <a:moveTo>
                  <a:pt x="2266950" y="0"/>
                </a:moveTo>
                <a:lnTo>
                  <a:pt x="0" y="0"/>
                </a:lnTo>
                <a:lnTo>
                  <a:pt x="0" y="11430"/>
                </a:lnTo>
                <a:lnTo>
                  <a:pt x="0" y="579120"/>
                </a:lnTo>
                <a:lnTo>
                  <a:pt x="0" y="590550"/>
                </a:lnTo>
                <a:lnTo>
                  <a:pt x="2266950" y="590550"/>
                </a:lnTo>
                <a:lnTo>
                  <a:pt x="2266950" y="579120"/>
                </a:lnTo>
                <a:lnTo>
                  <a:pt x="11430" y="579120"/>
                </a:lnTo>
                <a:lnTo>
                  <a:pt x="11430" y="11430"/>
                </a:lnTo>
                <a:lnTo>
                  <a:pt x="2255520" y="11430"/>
                </a:lnTo>
                <a:lnTo>
                  <a:pt x="2255520" y="578485"/>
                </a:lnTo>
                <a:lnTo>
                  <a:pt x="2266950" y="578485"/>
                </a:lnTo>
                <a:lnTo>
                  <a:pt x="2266950" y="11430"/>
                </a:lnTo>
                <a:lnTo>
                  <a:pt x="2266950" y="10795"/>
                </a:lnTo>
                <a:lnTo>
                  <a:pt x="2266950" y="0"/>
                </a:lnTo>
                <a:close/>
              </a:path>
            </a:pathLst>
          </a:custGeom>
          <a:solidFill>
            <a:srgbClr val="8DC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2675975" y="1244452"/>
            <a:ext cx="18535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Study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70785" y="896345"/>
            <a:ext cx="2819400" cy="533400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445"/>
              </a:spcBef>
            </a:pPr>
            <a:r>
              <a:rPr sz="2600" spc="-5" dirty="0">
                <a:latin typeface="Times New Roman"/>
                <a:cs typeface="Times New Roman"/>
              </a:rPr>
              <a:t>Summary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Reports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213785" y="1810745"/>
            <a:ext cx="2209800" cy="533400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445"/>
              </a:spcBef>
            </a:pPr>
            <a:r>
              <a:rPr sz="2600" dirty="0">
                <a:latin typeface="Times New Roman"/>
                <a:cs typeface="Times New Roman"/>
              </a:rPr>
              <a:t>Analysis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137585" y="2877544"/>
            <a:ext cx="2514600" cy="533400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445"/>
              </a:spcBef>
            </a:pPr>
            <a:r>
              <a:rPr sz="2600" dirty="0">
                <a:latin typeface="Times New Roman"/>
                <a:cs typeface="Times New Roman"/>
              </a:rPr>
              <a:t>Regression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Test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994585" y="3944344"/>
            <a:ext cx="2590800" cy="533400"/>
          </a:xfrm>
          <a:prstGeom prst="rect">
            <a:avLst/>
          </a:prstGeom>
          <a:solidFill>
            <a:srgbClr val="FFFFFF"/>
          </a:solidFill>
          <a:ln w="34290">
            <a:solidFill>
              <a:srgbClr val="8DC664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450"/>
              </a:spcBef>
            </a:pPr>
            <a:r>
              <a:rPr sz="2600" dirty="0">
                <a:latin typeface="Times New Roman"/>
                <a:cs typeface="Times New Roman"/>
              </a:rPr>
              <a:t>Report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Defects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4327585" y="4934944"/>
            <a:ext cx="3200400" cy="914400"/>
          </a:xfrm>
          <a:prstGeom prst="rect">
            <a:avLst/>
          </a:prstGeom>
          <a:solidFill>
            <a:srgbClr val="FFFFFF"/>
          </a:solidFill>
          <a:ln w="34289">
            <a:solidFill>
              <a:srgbClr val="8DC664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48590" marR="140970" indent="18415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latin typeface="Times New Roman"/>
                <a:cs typeface="Times New Roman"/>
              </a:rPr>
              <a:t>Execute </a:t>
            </a:r>
            <a:r>
              <a:rPr sz="2600" spc="-50" dirty="0">
                <a:latin typeface="Times New Roman"/>
                <a:cs typeface="Times New Roman"/>
              </a:rPr>
              <a:t>Test </a:t>
            </a:r>
            <a:r>
              <a:rPr sz="2600" spc="-5" dirty="0">
                <a:latin typeface="Times New Roman"/>
                <a:cs typeface="Times New Roman"/>
              </a:rPr>
              <a:t>Cases  </a:t>
            </a:r>
            <a:r>
              <a:rPr sz="2600" dirty="0">
                <a:latin typeface="Times New Roman"/>
                <a:cs typeface="Times New Roman"/>
              </a:rPr>
              <a:t>( manual </a:t>
            </a:r>
            <a:r>
              <a:rPr sz="2600" spc="-5" dirty="0">
                <a:latin typeface="Times New Roman"/>
                <a:cs typeface="Times New Roman"/>
              </a:rPr>
              <a:t>/automated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574985" y="3715744"/>
            <a:ext cx="2895600" cy="533400"/>
          </a:xfrm>
          <a:prstGeom prst="rect">
            <a:avLst/>
          </a:prstGeom>
          <a:solidFill>
            <a:srgbClr val="FFFFFF"/>
          </a:solidFill>
          <a:ln w="34289">
            <a:solidFill>
              <a:srgbClr val="8DC664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50"/>
              </a:spcBef>
            </a:pPr>
            <a:r>
              <a:rPr sz="2600" spc="-5" dirty="0">
                <a:latin typeface="Times New Roman"/>
                <a:cs typeface="Times New Roman"/>
              </a:rPr>
              <a:t>Design </a:t>
            </a:r>
            <a:r>
              <a:rPr sz="2600" spc="-50" dirty="0">
                <a:latin typeface="Times New Roman"/>
                <a:cs typeface="Times New Roman"/>
              </a:rPr>
              <a:t>Test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Cases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2270185" y="2344145"/>
            <a:ext cx="1676400" cy="533400"/>
          </a:xfrm>
          <a:prstGeom prst="rect">
            <a:avLst/>
          </a:prstGeom>
          <a:ln w="34289">
            <a:solidFill>
              <a:srgbClr val="8DC664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445"/>
              </a:spcBef>
            </a:pPr>
            <a:r>
              <a:rPr sz="2600" spc="-45" dirty="0">
                <a:latin typeface="Times New Roman"/>
                <a:cs typeface="Times New Roman"/>
              </a:rPr>
              <a:t>Test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Plan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4" name="object 13"/>
          <p:cNvGrpSpPr/>
          <p:nvPr/>
        </p:nvGrpSpPr>
        <p:grpSpPr>
          <a:xfrm>
            <a:off x="3108385" y="828217"/>
            <a:ext cx="6741795" cy="4387850"/>
            <a:chOff x="964488" y="1351407"/>
            <a:chExt cx="6741795" cy="4387850"/>
          </a:xfrm>
        </p:grpSpPr>
        <p:sp>
          <p:nvSpPr>
            <p:cNvPr id="15" name="object 14"/>
            <p:cNvSpPr/>
            <p:nvPr/>
          </p:nvSpPr>
          <p:spPr>
            <a:xfrm>
              <a:off x="2667000" y="2853690"/>
              <a:ext cx="762000" cy="1296670"/>
            </a:xfrm>
            <a:custGeom>
              <a:avLst/>
              <a:gdLst/>
              <a:ahLst/>
              <a:cxnLst/>
              <a:rect l="l" t="t" r="r" b="b"/>
              <a:pathLst>
                <a:path w="762000" h="1296670">
                  <a:moveTo>
                    <a:pt x="0" y="0"/>
                  </a:moveTo>
                  <a:lnTo>
                    <a:pt x="0" y="411480"/>
                  </a:lnTo>
                  <a:lnTo>
                    <a:pt x="1676" y="459371"/>
                  </a:lnTo>
                  <a:lnTo>
                    <a:pt x="6647" y="506591"/>
                  </a:lnTo>
                  <a:lnTo>
                    <a:pt x="14821" y="553020"/>
                  </a:lnTo>
                  <a:lnTo>
                    <a:pt x="26110" y="598538"/>
                  </a:lnTo>
                  <a:lnTo>
                    <a:pt x="40422" y="643026"/>
                  </a:lnTo>
                  <a:lnTo>
                    <a:pt x="57669" y="686362"/>
                  </a:lnTo>
                  <a:lnTo>
                    <a:pt x="77760" y="728428"/>
                  </a:lnTo>
                  <a:lnTo>
                    <a:pt x="100606" y="769103"/>
                  </a:lnTo>
                  <a:lnTo>
                    <a:pt x="126116" y="808268"/>
                  </a:lnTo>
                  <a:lnTo>
                    <a:pt x="154201" y="845801"/>
                  </a:lnTo>
                  <a:lnTo>
                    <a:pt x="184771" y="881584"/>
                  </a:lnTo>
                  <a:lnTo>
                    <a:pt x="217736" y="915496"/>
                  </a:lnTo>
                  <a:lnTo>
                    <a:pt x="253006" y="947417"/>
                  </a:lnTo>
                  <a:lnTo>
                    <a:pt x="290491" y="977228"/>
                  </a:lnTo>
                  <a:lnTo>
                    <a:pt x="330101" y="1004808"/>
                  </a:lnTo>
                  <a:lnTo>
                    <a:pt x="371747" y="1030037"/>
                  </a:lnTo>
                  <a:lnTo>
                    <a:pt x="415339" y="1052796"/>
                  </a:lnTo>
                  <a:lnTo>
                    <a:pt x="460786" y="1072964"/>
                  </a:lnTo>
                  <a:lnTo>
                    <a:pt x="508000" y="1090422"/>
                  </a:lnTo>
                  <a:lnTo>
                    <a:pt x="508000" y="1296162"/>
                  </a:lnTo>
                  <a:lnTo>
                    <a:pt x="762000" y="925830"/>
                  </a:lnTo>
                  <a:lnTo>
                    <a:pt x="623454" y="678942"/>
                  </a:lnTo>
                  <a:lnTo>
                    <a:pt x="508000" y="678942"/>
                  </a:lnTo>
                  <a:lnTo>
                    <a:pt x="460786" y="661484"/>
                  </a:lnTo>
                  <a:lnTo>
                    <a:pt x="415339" y="641316"/>
                  </a:lnTo>
                  <a:lnTo>
                    <a:pt x="371747" y="618557"/>
                  </a:lnTo>
                  <a:lnTo>
                    <a:pt x="330101" y="593328"/>
                  </a:lnTo>
                  <a:lnTo>
                    <a:pt x="290491" y="565748"/>
                  </a:lnTo>
                  <a:lnTo>
                    <a:pt x="253006" y="535937"/>
                  </a:lnTo>
                  <a:lnTo>
                    <a:pt x="217736" y="504016"/>
                  </a:lnTo>
                  <a:lnTo>
                    <a:pt x="184771" y="470104"/>
                  </a:lnTo>
                  <a:lnTo>
                    <a:pt x="154201" y="434321"/>
                  </a:lnTo>
                  <a:lnTo>
                    <a:pt x="126116" y="396788"/>
                  </a:lnTo>
                  <a:lnTo>
                    <a:pt x="100606" y="357623"/>
                  </a:lnTo>
                  <a:lnTo>
                    <a:pt x="77760" y="316948"/>
                  </a:lnTo>
                  <a:lnTo>
                    <a:pt x="57669" y="274882"/>
                  </a:lnTo>
                  <a:lnTo>
                    <a:pt x="40422" y="231546"/>
                  </a:lnTo>
                  <a:lnTo>
                    <a:pt x="26110" y="187058"/>
                  </a:lnTo>
                  <a:lnTo>
                    <a:pt x="14821" y="141540"/>
                  </a:lnTo>
                  <a:lnTo>
                    <a:pt x="6647" y="95111"/>
                  </a:lnTo>
                  <a:lnTo>
                    <a:pt x="1676" y="47891"/>
                  </a:lnTo>
                  <a:lnTo>
                    <a:pt x="0" y="0"/>
                  </a:lnTo>
                  <a:close/>
                </a:path>
                <a:path w="762000" h="1296670">
                  <a:moveTo>
                    <a:pt x="508000" y="473201"/>
                  </a:moveTo>
                  <a:lnTo>
                    <a:pt x="508000" y="678942"/>
                  </a:lnTo>
                  <a:lnTo>
                    <a:pt x="623454" y="678942"/>
                  </a:lnTo>
                  <a:lnTo>
                    <a:pt x="508000" y="473201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667152" y="2133600"/>
              <a:ext cx="762000" cy="925830"/>
            </a:xfrm>
            <a:custGeom>
              <a:avLst/>
              <a:gdLst/>
              <a:ahLst/>
              <a:cxnLst/>
              <a:rect l="l" t="t" r="r" b="b"/>
              <a:pathLst>
                <a:path w="762000" h="925830">
                  <a:moveTo>
                    <a:pt x="761847" y="0"/>
                  </a:moveTo>
                  <a:lnTo>
                    <a:pt x="706636" y="1897"/>
                  </a:lnTo>
                  <a:lnTo>
                    <a:pt x="651817" y="7556"/>
                  </a:lnTo>
                  <a:lnTo>
                    <a:pt x="597594" y="16930"/>
                  </a:lnTo>
                  <a:lnTo>
                    <a:pt x="544169" y="29972"/>
                  </a:lnTo>
                  <a:lnTo>
                    <a:pt x="496613" y="44971"/>
                  </a:lnTo>
                  <a:lnTo>
                    <a:pt x="450793" y="62612"/>
                  </a:lnTo>
                  <a:lnTo>
                    <a:pt x="406777" y="82776"/>
                  </a:lnTo>
                  <a:lnTo>
                    <a:pt x="364633" y="105344"/>
                  </a:lnTo>
                  <a:lnTo>
                    <a:pt x="324429" y="130200"/>
                  </a:lnTo>
                  <a:lnTo>
                    <a:pt x="286231" y="157225"/>
                  </a:lnTo>
                  <a:lnTo>
                    <a:pt x="250107" y="186300"/>
                  </a:lnTo>
                  <a:lnTo>
                    <a:pt x="216126" y="217309"/>
                  </a:lnTo>
                  <a:lnTo>
                    <a:pt x="184353" y="250132"/>
                  </a:lnTo>
                  <a:lnTo>
                    <a:pt x="154858" y="284652"/>
                  </a:lnTo>
                  <a:lnTo>
                    <a:pt x="127708" y="320751"/>
                  </a:lnTo>
                  <a:lnTo>
                    <a:pt x="102969" y="358311"/>
                  </a:lnTo>
                  <a:lnTo>
                    <a:pt x="80710" y="397214"/>
                  </a:lnTo>
                  <a:lnTo>
                    <a:pt x="60998" y="437342"/>
                  </a:lnTo>
                  <a:lnTo>
                    <a:pt x="43901" y="478576"/>
                  </a:lnTo>
                  <a:lnTo>
                    <a:pt x="29486" y="520799"/>
                  </a:lnTo>
                  <a:lnTo>
                    <a:pt x="17821" y="563893"/>
                  </a:lnTo>
                  <a:lnTo>
                    <a:pt x="8973" y="607740"/>
                  </a:lnTo>
                  <a:lnTo>
                    <a:pt x="3010" y="652221"/>
                  </a:lnTo>
                  <a:lnTo>
                    <a:pt x="0" y="697219"/>
                  </a:lnTo>
                  <a:lnTo>
                    <a:pt x="9" y="742616"/>
                  </a:lnTo>
                  <a:lnTo>
                    <a:pt x="3106" y="788293"/>
                  </a:lnTo>
                  <a:lnTo>
                    <a:pt x="9358" y="834134"/>
                  </a:lnTo>
                  <a:lnTo>
                    <a:pt x="18832" y="880018"/>
                  </a:lnTo>
                  <a:lnTo>
                    <a:pt x="31597" y="925829"/>
                  </a:lnTo>
                  <a:lnTo>
                    <a:pt x="47523" y="880787"/>
                  </a:lnTo>
                  <a:lnTo>
                    <a:pt x="66340" y="837269"/>
                  </a:lnTo>
                  <a:lnTo>
                    <a:pt x="87927" y="795361"/>
                  </a:lnTo>
                  <a:lnTo>
                    <a:pt x="112164" y="755148"/>
                  </a:lnTo>
                  <a:lnTo>
                    <a:pt x="138930" y="716714"/>
                  </a:lnTo>
                  <a:lnTo>
                    <a:pt x="168104" y="680145"/>
                  </a:lnTo>
                  <a:lnTo>
                    <a:pt x="199567" y="645525"/>
                  </a:lnTo>
                  <a:lnTo>
                    <a:pt x="233196" y="612940"/>
                  </a:lnTo>
                  <a:lnTo>
                    <a:pt x="268871" y="582474"/>
                  </a:lnTo>
                  <a:lnTo>
                    <a:pt x="306473" y="554212"/>
                  </a:lnTo>
                  <a:lnTo>
                    <a:pt x="345879" y="528238"/>
                  </a:lnTo>
                  <a:lnTo>
                    <a:pt x="386970" y="504639"/>
                  </a:lnTo>
                  <a:lnTo>
                    <a:pt x="429624" y="483498"/>
                  </a:lnTo>
                  <a:lnTo>
                    <a:pt x="473721" y="464900"/>
                  </a:lnTo>
                  <a:lnTo>
                    <a:pt x="519140" y="448931"/>
                  </a:lnTo>
                  <a:lnTo>
                    <a:pt x="565761" y="435675"/>
                  </a:lnTo>
                  <a:lnTo>
                    <a:pt x="613463" y="425217"/>
                  </a:lnTo>
                  <a:lnTo>
                    <a:pt x="662125" y="417641"/>
                  </a:lnTo>
                  <a:lnTo>
                    <a:pt x="711627" y="413034"/>
                  </a:lnTo>
                  <a:lnTo>
                    <a:pt x="761847" y="411479"/>
                  </a:lnTo>
                  <a:lnTo>
                    <a:pt x="761847" y="0"/>
                  </a:lnTo>
                  <a:close/>
                </a:path>
              </a:pathLst>
            </a:custGeom>
            <a:solidFill>
              <a:srgbClr val="7A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667000" y="2133600"/>
              <a:ext cx="762000" cy="2016760"/>
            </a:xfrm>
            <a:custGeom>
              <a:avLst/>
              <a:gdLst/>
              <a:ahLst/>
              <a:cxnLst/>
              <a:rect l="l" t="t" r="r" b="b"/>
              <a:pathLst>
                <a:path w="762000" h="2016760">
                  <a:moveTo>
                    <a:pt x="0" y="720089"/>
                  </a:moveTo>
                  <a:lnTo>
                    <a:pt x="1676" y="767981"/>
                  </a:lnTo>
                  <a:lnTo>
                    <a:pt x="6647" y="815201"/>
                  </a:lnTo>
                  <a:lnTo>
                    <a:pt x="14821" y="861630"/>
                  </a:lnTo>
                  <a:lnTo>
                    <a:pt x="26110" y="907148"/>
                  </a:lnTo>
                  <a:lnTo>
                    <a:pt x="40422" y="951636"/>
                  </a:lnTo>
                  <a:lnTo>
                    <a:pt x="57669" y="994972"/>
                  </a:lnTo>
                  <a:lnTo>
                    <a:pt x="77760" y="1037038"/>
                  </a:lnTo>
                  <a:lnTo>
                    <a:pt x="100606" y="1077713"/>
                  </a:lnTo>
                  <a:lnTo>
                    <a:pt x="126116" y="1116878"/>
                  </a:lnTo>
                  <a:lnTo>
                    <a:pt x="154201" y="1154411"/>
                  </a:lnTo>
                  <a:lnTo>
                    <a:pt x="184771" y="1190194"/>
                  </a:lnTo>
                  <a:lnTo>
                    <a:pt x="217736" y="1224106"/>
                  </a:lnTo>
                  <a:lnTo>
                    <a:pt x="253006" y="1256027"/>
                  </a:lnTo>
                  <a:lnTo>
                    <a:pt x="290491" y="1285838"/>
                  </a:lnTo>
                  <a:lnTo>
                    <a:pt x="330101" y="1313418"/>
                  </a:lnTo>
                  <a:lnTo>
                    <a:pt x="371747" y="1338647"/>
                  </a:lnTo>
                  <a:lnTo>
                    <a:pt x="415339" y="1361406"/>
                  </a:lnTo>
                  <a:lnTo>
                    <a:pt x="460786" y="1381574"/>
                  </a:lnTo>
                  <a:lnTo>
                    <a:pt x="508000" y="1399032"/>
                  </a:lnTo>
                  <a:lnTo>
                    <a:pt x="508000" y="1193291"/>
                  </a:lnTo>
                  <a:lnTo>
                    <a:pt x="762000" y="1645920"/>
                  </a:lnTo>
                  <a:lnTo>
                    <a:pt x="508000" y="2016252"/>
                  </a:lnTo>
                  <a:lnTo>
                    <a:pt x="508000" y="1810512"/>
                  </a:lnTo>
                  <a:lnTo>
                    <a:pt x="460786" y="1793054"/>
                  </a:lnTo>
                  <a:lnTo>
                    <a:pt x="415339" y="1772886"/>
                  </a:lnTo>
                  <a:lnTo>
                    <a:pt x="371747" y="1750127"/>
                  </a:lnTo>
                  <a:lnTo>
                    <a:pt x="330101" y="1724898"/>
                  </a:lnTo>
                  <a:lnTo>
                    <a:pt x="290491" y="1697318"/>
                  </a:lnTo>
                  <a:lnTo>
                    <a:pt x="253006" y="1667507"/>
                  </a:lnTo>
                  <a:lnTo>
                    <a:pt x="217736" y="1635586"/>
                  </a:lnTo>
                  <a:lnTo>
                    <a:pt x="184771" y="1601674"/>
                  </a:lnTo>
                  <a:lnTo>
                    <a:pt x="154201" y="1565891"/>
                  </a:lnTo>
                  <a:lnTo>
                    <a:pt x="126116" y="1528358"/>
                  </a:lnTo>
                  <a:lnTo>
                    <a:pt x="100606" y="1489193"/>
                  </a:lnTo>
                  <a:lnTo>
                    <a:pt x="77760" y="1448518"/>
                  </a:lnTo>
                  <a:lnTo>
                    <a:pt x="57669" y="1406452"/>
                  </a:lnTo>
                  <a:lnTo>
                    <a:pt x="40422" y="1363116"/>
                  </a:lnTo>
                  <a:lnTo>
                    <a:pt x="26110" y="1318628"/>
                  </a:lnTo>
                  <a:lnTo>
                    <a:pt x="14821" y="1273110"/>
                  </a:lnTo>
                  <a:lnTo>
                    <a:pt x="6647" y="1226681"/>
                  </a:lnTo>
                  <a:lnTo>
                    <a:pt x="1676" y="1179461"/>
                  </a:lnTo>
                  <a:lnTo>
                    <a:pt x="0" y="1131570"/>
                  </a:lnTo>
                  <a:lnTo>
                    <a:pt x="0" y="720089"/>
                  </a:lnTo>
                  <a:lnTo>
                    <a:pt x="1620" y="672750"/>
                  </a:lnTo>
                  <a:lnTo>
                    <a:pt x="6415" y="626227"/>
                  </a:lnTo>
                  <a:lnTo>
                    <a:pt x="14284" y="580615"/>
                  </a:lnTo>
                  <a:lnTo>
                    <a:pt x="25127" y="536011"/>
                  </a:lnTo>
                  <a:lnTo>
                    <a:pt x="38843" y="492508"/>
                  </a:lnTo>
                  <a:lnTo>
                    <a:pt x="55332" y="450201"/>
                  </a:lnTo>
                  <a:lnTo>
                    <a:pt x="74494" y="409186"/>
                  </a:lnTo>
                  <a:lnTo>
                    <a:pt x="96228" y="369557"/>
                  </a:lnTo>
                  <a:lnTo>
                    <a:pt x="120433" y="331410"/>
                  </a:lnTo>
                  <a:lnTo>
                    <a:pt x="147011" y="294839"/>
                  </a:lnTo>
                  <a:lnTo>
                    <a:pt x="175859" y="259939"/>
                  </a:lnTo>
                  <a:lnTo>
                    <a:pt x="206878" y="226805"/>
                  </a:lnTo>
                  <a:lnTo>
                    <a:pt x="239968" y="195533"/>
                  </a:lnTo>
                  <a:lnTo>
                    <a:pt x="275027" y="166217"/>
                  </a:lnTo>
                  <a:lnTo>
                    <a:pt x="311956" y="138952"/>
                  </a:lnTo>
                  <a:lnTo>
                    <a:pt x="350655" y="113833"/>
                  </a:lnTo>
                  <a:lnTo>
                    <a:pt x="391022" y="90955"/>
                  </a:lnTo>
                  <a:lnTo>
                    <a:pt x="432958" y="70412"/>
                  </a:lnTo>
                  <a:lnTo>
                    <a:pt x="476362" y="52301"/>
                  </a:lnTo>
                  <a:lnTo>
                    <a:pt x="521134" y="36716"/>
                  </a:lnTo>
                  <a:lnTo>
                    <a:pt x="567174" y="23751"/>
                  </a:lnTo>
                  <a:lnTo>
                    <a:pt x="614381" y="13502"/>
                  </a:lnTo>
                  <a:lnTo>
                    <a:pt x="662654" y="6064"/>
                  </a:lnTo>
                  <a:lnTo>
                    <a:pt x="711894" y="1531"/>
                  </a:lnTo>
                  <a:lnTo>
                    <a:pt x="762000" y="0"/>
                  </a:lnTo>
                  <a:lnTo>
                    <a:pt x="762000" y="411479"/>
                  </a:lnTo>
                  <a:lnTo>
                    <a:pt x="711779" y="413034"/>
                  </a:lnTo>
                  <a:lnTo>
                    <a:pt x="662277" y="417641"/>
                  </a:lnTo>
                  <a:lnTo>
                    <a:pt x="613615" y="425217"/>
                  </a:lnTo>
                  <a:lnTo>
                    <a:pt x="565914" y="435675"/>
                  </a:lnTo>
                  <a:lnTo>
                    <a:pt x="519293" y="448931"/>
                  </a:lnTo>
                  <a:lnTo>
                    <a:pt x="473873" y="464900"/>
                  </a:lnTo>
                  <a:lnTo>
                    <a:pt x="429776" y="483498"/>
                  </a:lnTo>
                  <a:lnTo>
                    <a:pt x="387122" y="504639"/>
                  </a:lnTo>
                  <a:lnTo>
                    <a:pt x="346031" y="528238"/>
                  </a:lnTo>
                  <a:lnTo>
                    <a:pt x="306625" y="554212"/>
                  </a:lnTo>
                  <a:lnTo>
                    <a:pt x="269024" y="582474"/>
                  </a:lnTo>
                  <a:lnTo>
                    <a:pt x="233348" y="612940"/>
                  </a:lnTo>
                  <a:lnTo>
                    <a:pt x="199719" y="645525"/>
                  </a:lnTo>
                  <a:lnTo>
                    <a:pt x="168257" y="680145"/>
                  </a:lnTo>
                  <a:lnTo>
                    <a:pt x="139082" y="716714"/>
                  </a:lnTo>
                  <a:lnTo>
                    <a:pt x="112316" y="755148"/>
                  </a:lnTo>
                  <a:lnTo>
                    <a:pt x="88079" y="795361"/>
                  </a:lnTo>
                  <a:lnTo>
                    <a:pt x="66492" y="837269"/>
                  </a:lnTo>
                  <a:lnTo>
                    <a:pt x="47675" y="880787"/>
                  </a:lnTo>
                  <a:lnTo>
                    <a:pt x="31750" y="925829"/>
                  </a:lnTo>
                </a:path>
              </a:pathLst>
            </a:custGeom>
            <a:ln w="381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964488" y="1351406"/>
              <a:ext cx="6741795" cy="4387850"/>
            </a:xfrm>
            <a:custGeom>
              <a:avLst/>
              <a:gdLst/>
              <a:ahLst/>
              <a:cxnLst/>
              <a:rect l="l" t="t" r="r" b="b"/>
              <a:pathLst>
                <a:path w="6741795" h="4387850">
                  <a:moveTo>
                    <a:pt x="339674" y="2648077"/>
                  </a:moveTo>
                  <a:lnTo>
                    <a:pt x="287362" y="2671318"/>
                  </a:lnTo>
                  <a:lnTo>
                    <a:pt x="52222" y="2142236"/>
                  </a:lnTo>
                  <a:lnTo>
                    <a:pt x="0" y="2165350"/>
                  </a:lnTo>
                  <a:lnTo>
                    <a:pt x="235165" y="2694482"/>
                  </a:lnTo>
                  <a:lnTo>
                    <a:pt x="182943" y="2717673"/>
                  </a:lnTo>
                  <a:lnTo>
                    <a:pt x="330911" y="2839593"/>
                  </a:lnTo>
                  <a:lnTo>
                    <a:pt x="336346" y="2720594"/>
                  </a:lnTo>
                  <a:lnTo>
                    <a:pt x="339674" y="2648077"/>
                  </a:lnTo>
                  <a:close/>
                </a:path>
                <a:path w="6741795" h="4387850">
                  <a:moveTo>
                    <a:pt x="354660" y="1026668"/>
                  </a:moveTo>
                  <a:lnTo>
                    <a:pt x="307162" y="994918"/>
                  </a:lnTo>
                  <a:lnTo>
                    <a:pt x="97434" y="1309458"/>
                  </a:lnTo>
                  <a:lnTo>
                    <a:pt x="49885" y="1277747"/>
                  </a:lnTo>
                  <a:lnTo>
                    <a:pt x="26111" y="1467993"/>
                  </a:lnTo>
                  <a:lnTo>
                    <a:pt x="192544" y="1372870"/>
                  </a:lnTo>
                  <a:lnTo>
                    <a:pt x="180733" y="1364996"/>
                  </a:lnTo>
                  <a:lnTo>
                    <a:pt x="145008" y="1341183"/>
                  </a:lnTo>
                  <a:lnTo>
                    <a:pt x="354660" y="1026668"/>
                  </a:lnTo>
                  <a:close/>
                </a:path>
                <a:path w="6741795" h="4387850">
                  <a:moveTo>
                    <a:pt x="1036904" y="40386"/>
                  </a:moveTo>
                  <a:lnTo>
                    <a:pt x="996518" y="0"/>
                  </a:lnTo>
                  <a:lnTo>
                    <a:pt x="736676" y="259727"/>
                  </a:lnTo>
                  <a:lnTo>
                    <a:pt x="696290" y="219329"/>
                  </a:lnTo>
                  <a:lnTo>
                    <a:pt x="635711" y="401193"/>
                  </a:lnTo>
                  <a:lnTo>
                    <a:pt x="817575" y="340614"/>
                  </a:lnTo>
                  <a:lnTo>
                    <a:pt x="797382" y="320421"/>
                  </a:lnTo>
                  <a:lnTo>
                    <a:pt x="777176" y="300228"/>
                  </a:lnTo>
                  <a:lnTo>
                    <a:pt x="1036904" y="40386"/>
                  </a:lnTo>
                  <a:close/>
                </a:path>
                <a:path w="6741795" h="4387850">
                  <a:moveTo>
                    <a:pt x="2312111" y="4058793"/>
                  </a:moveTo>
                  <a:lnTo>
                    <a:pt x="2283320" y="4020439"/>
                  </a:lnTo>
                  <a:lnTo>
                    <a:pt x="2197049" y="3905504"/>
                  </a:lnTo>
                  <a:lnTo>
                    <a:pt x="2171509" y="3956621"/>
                  </a:lnTo>
                  <a:lnTo>
                    <a:pt x="1258138" y="3499866"/>
                  </a:lnTo>
                  <a:lnTo>
                    <a:pt x="1232484" y="3550920"/>
                  </a:lnTo>
                  <a:lnTo>
                    <a:pt x="2145995" y="4007688"/>
                  </a:lnTo>
                  <a:lnTo>
                    <a:pt x="2120468" y="4058793"/>
                  </a:lnTo>
                  <a:lnTo>
                    <a:pt x="2312111" y="4058793"/>
                  </a:lnTo>
                  <a:close/>
                </a:path>
                <a:path w="6741795" h="4387850">
                  <a:moveTo>
                    <a:pt x="5741111" y="3753993"/>
                  </a:moveTo>
                  <a:lnTo>
                    <a:pt x="5550865" y="3777742"/>
                  </a:lnTo>
                  <a:lnTo>
                    <a:pt x="5582602" y="3825341"/>
                  </a:lnTo>
                  <a:lnTo>
                    <a:pt x="4810836" y="4339818"/>
                  </a:lnTo>
                  <a:lnTo>
                    <a:pt x="4842586" y="4387367"/>
                  </a:lnTo>
                  <a:lnTo>
                    <a:pt x="5614301" y="3872865"/>
                  </a:lnTo>
                  <a:lnTo>
                    <a:pt x="5645988" y="3920363"/>
                  </a:lnTo>
                  <a:lnTo>
                    <a:pt x="5709374" y="3809492"/>
                  </a:lnTo>
                  <a:lnTo>
                    <a:pt x="5741111" y="3753993"/>
                  </a:lnTo>
                  <a:close/>
                </a:path>
                <a:path w="6741795" h="4387850">
                  <a:moveTo>
                    <a:pt x="6438214" y="2802382"/>
                  </a:moveTo>
                  <a:lnTo>
                    <a:pt x="6433998" y="2731008"/>
                  </a:lnTo>
                  <a:lnTo>
                    <a:pt x="6426911" y="2610993"/>
                  </a:lnTo>
                  <a:lnTo>
                    <a:pt x="6280607" y="2734818"/>
                  </a:lnTo>
                  <a:lnTo>
                    <a:pt x="6333083" y="2757322"/>
                  </a:lnTo>
                  <a:lnTo>
                    <a:pt x="6172022" y="3133090"/>
                  </a:lnTo>
                  <a:lnTo>
                    <a:pt x="6224600" y="3155696"/>
                  </a:lnTo>
                  <a:lnTo>
                    <a:pt x="6385687" y="2779865"/>
                  </a:lnTo>
                  <a:lnTo>
                    <a:pt x="6438214" y="2802382"/>
                  </a:lnTo>
                  <a:close/>
                </a:path>
                <a:path w="6741795" h="4387850">
                  <a:moveTo>
                    <a:pt x="6518986" y="910844"/>
                  </a:moveTo>
                  <a:lnTo>
                    <a:pt x="6204407" y="701141"/>
                  </a:lnTo>
                  <a:lnTo>
                    <a:pt x="6214973" y="685292"/>
                  </a:lnTo>
                  <a:lnTo>
                    <a:pt x="6236157" y="653542"/>
                  </a:lnTo>
                  <a:lnTo>
                    <a:pt x="6045911" y="629793"/>
                  </a:lnTo>
                  <a:lnTo>
                    <a:pt x="6141034" y="796163"/>
                  </a:lnTo>
                  <a:lnTo>
                    <a:pt x="6172708" y="748665"/>
                  </a:lnTo>
                  <a:lnTo>
                    <a:pt x="6487236" y="958342"/>
                  </a:lnTo>
                  <a:lnTo>
                    <a:pt x="6518986" y="910844"/>
                  </a:lnTo>
                  <a:close/>
                </a:path>
                <a:path w="6741795" h="4387850">
                  <a:moveTo>
                    <a:pt x="6741236" y="1791843"/>
                  </a:moveTo>
                  <a:lnTo>
                    <a:pt x="6726949" y="1763268"/>
                  </a:lnTo>
                  <a:lnTo>
                    <a:pt x="6655511" y="1620393"/>
                  </a:lnTo>
                  <a:lnTo>
                    <a:pt x="6569786" y="1791843"/>
                  </a:lnTo>
                  <a:lnTo>
                    <a:pt x="6626936" y="1791843"/>
                  </a:lnTo>
                  <a:lnTo>
                    <a:pt x="6626936" y="2077593"/>
                  </a:lnTo>
                  <a:lnTo>
                    <a:pt x="6684086" y="2077593"/>
                  </a:lnTo>
                  <a:lnTo>
                    <a:pt x="6684086" y="1791843"/>
                  </a:lnTo>
                  <a:lnTo>
                    <a:pt x="6741236" y="1791843"/>
                  </a:lnTo>
                  <a:close/>
                </a:path>
              </a:pathLst>
            </a:custGeom>
            <a:solidFill>
              <a:srgbClr val="AA89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13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Test 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Plan and 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Test Case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7" y="1757333"/>
            <a:ext cx="11280410" cy="5381192"/>
          </a:xfrm>
        </p:spPr>
        <p:txBody>
          <a:bodyPr/>
          <a:lstStyle/>
          <a:p>
            <a:pPr marL="101598" indent="0">
              <a:buNone/>
            </a:pPr>
            <a:r>
              <a:rPr lang="en-US" sz="26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6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Plan: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i.e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r>
              <a:rPr lang="en-US" sz="26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</a:t>
            </a:r>
            <a:r>
              <a:rPr lang="en-US" sz="2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what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be.</a:t>
            </a:r>
          </a:p>
          <a:p>
            <a:pPr marL="101598" indent="0">
              <a:buNone/>
            </a:pPr>
            <a:r>
              <a:rPr lang="en-US" sz="26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6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Case: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requirement.It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</a:t>
            </a:r>
            <a:r>
              <a:rPr lang="en-US" sz="26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</a:p>
          <a:p>
            <a:pPr marL="965185" lvl="1" indent="-342900">
              <a:lnSpc>
                <a:spcPts val="3110"/>
              </a:lnSpc>
              <a:buFont typeface="Wingdings" panose="05000000000000000000" pitchFamily="2" charset="2"/>
              <a:buChar char="v"/>
            </a:pP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requirement tested  </a:t>
            </a:r>
            <a:endParaRPr lang="en-US" sz="26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5185" lvl="1" indent="-342900">
              <a:lnSpc>
                <a:spcPts val="3110"/>
              </a:lnSpc>
              <a:buFont typeface="Wingdings" panose="05000000000000000000" pitchFamily="2" charset="2"/>
              <a:buChar char="v"/>
            </a:pPr>
            <a:r>
              <a:rPr lang="en-US" sz="2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success/failure</a:t>
            </a:r>
            <a:r>
              <a:rPr lang="en-US" sz="26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5185" lvl="1" indent="-342900">
              <a:lnSpc>
                <a:spcPts val="3110"/>
              </a:lnSpc>
              <a:buFont typeface="Wingdings" panose="05000000000000000000" pitchFamily="2" charset="2"/>
              <a:buChar char="v"/>
            </a:pP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5185" lvl="1" indent="-342900">
              <a:lnSpc>
                <a:spcPts val="3110"/>
              </a:lnSpc>
              <a:buFont typeface="Wingdings" panose="05000000000000000000" pitchFamily="2" charset="2"/>
              <a:buChar char="v"/>
            </a:pPr>
            <a:r>
              <a:rPr lang="en-US" sz="2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6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8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Verification vs Validation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546" y="2458239"/>
            <a:ext cx="10045103" cy="2430441"/>
          </a:xfrm>
        </p:spPr>
        <p:txBody>
          <a:bodyPr/>
          <a:lstStyle/>
          <a:p>
            <a:pPr marL="476884" marR="850265" indent="-464820">
              <a:lnSpc>
                <a:spcPts val="2900"/>
              </a:lnSpc>
              <a:spcBef>
                <a:spcPts val="384"/>
              </a:spcBef>
              <a:buFont typeface="Arial"/>
              <a:buChar char="•"/>
              <a:tabLst>
                <a:tab pos="476884" algn="l"/>
                <a:tab pos="477520" algn="l"/>
                <a:tab pos="2382520" algn="l"/>
              </a:tabLst>
            </a:pPr>
            <a:r>
              <a:rPr lang="en-US" sz="2600" b="1" spc="-20" dirty="0" smtClean="0">
                <a:latin typeface="Times New Roman"/>
                <a:cs typeface="Times New Roman"/>
              </a:rPr>
              <a:t>Verification</a:t>
            </a:r>
            <a:r>
              <a:rPr lang="en-US" sz="2600" spc="-20" dirty="0" smtClean="0">
                <a:latin typeface="Times New Roman"/>
                <a:cs typeface="Times New Roman"/>
              </a:rPr>
              <a:t>: </a:t>
            </a:r>
            <a:r>
              <a:rPr lang="en-US" sz="2600" dirty="0" smtClean="0">
                <a:latin typeface="Times New Roman"/>
                <a:cs typeface="Times New Roman"/>
              </a:rPr>
              <a:t>The </a:t>
            </a:r>
            <a:r>
              <a:rPr lang="en-US" sz="2600" spc="-5" dirty="0">
                <a:latin typeface="Times New Roman"/>
                <a:cs typeface="Times New Roman"/>
              </a:rPr>
              <a:t>software </a:t>
            </a:r>
            <a:r>
              <a:rPr lang="en-US" sz="2600" dirty="0">
                <a:latin typeface="Times New Roman"/>
                <a:cs typeface="Times New Roman"/>
              </a:rPr>
              <a:t>should confirm to </a:t>
            </a:r>
            <a:r>
              <a:rPr lang="en-US" sz="2600" spc="-5" dirty="0">
                <a:latin typeface="Times New Roman"/>
                <a:cs typeface="Times New Roman"/>
              </a:rPr>
              <a:t>its </a:t>
            </a:r>
            <a:r>
              <a:rPr lang="en-US" sz="2600" spc="-5" dirty="0" smtClean="0">
                <a:latin typeface="Times New Roman"/>
                <a:cs typeface="Times New Roman"/>
              </a:rPr>
              <a:t>specification </a:t>
            </a:r>
          </a:p>
          <a:p>
            <a:pPr marL="12064" marR="850265" indent="0">
              <a:lnSpc>
                <a:spcPts val="2900"/>
              </a:lnSpc>
              <a:spcBef>
                <a:spcPts val="384"/>
              </a:spcBef>
              <a:buNone/>
              <a:tabLst>
                <a:tab pos="476884" algn="l"/>
                <a:tab pos="477520" algn="l"/>
                <a:tab pos="238252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	(</a:t>
            </a:r>
            <a:r>
              <a:rPr lang="en-US" sz="2600" dirty="0">
                <a:latin typeface="Times New Roman"/>
                <a:cs typeface="Times New Roman"/>
              </a:rPr>
              <a:t>Are we building the product</a:t>
            </a:r>
            <a:r>
              <a:rPr lang="en-US" sz="2600" spc="-10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right?)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600" dirty="0">
              <a:latin typeface="Times New Roman"/>
              <a:cs typeface="Times New Roman"/>
            </a:endParaRPr>
          </a:p>
          <a:p>
            <a:pPr marL="476884" marR="5080" indent="-4648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6884" algn="l"/>
                <a:tab pos="477520" algn="l"/>
              </a:tabLst>
            </a:pPr>
            <a:r>
              <a:rPr lang="en-US" sz="2600" b="1" spc="-20" dirty="0">
                <a:latin typeface="Times New Roman"/>
                <a:cs typeface="Times New Roman"/>
              </a:rPr>
              <a:t>Validation</a:t>
            </a:r>
            <a:r>
              <a:rPr lang="en-US" sz="2600" spc="-20" dirty="0">
                <a:latin typeface="Times New Roman"/>
                <a:cs typeface="Times New Roman"/>
              </a:rPr>
              <a:t>: </a:t>
            </a:r>
            <a:r>
              <a:rPr lang="en-US" sz="2600" spc="5" dirty="0">
                <a:latin typeface="Times New Roman"/>
                <a:cs typeface="Times New Roman"/>
              </a:rPr>
              <a:t>The </a:t>
            </a:r>
            <a:r>
              <a:rPr lang="en-US" sz="2600" dirty="0">
                <a:latin typeface="Times New Roman"/>
                <a:cs typeface="Times New Roman"/>
              </a:rPr>
              <a:t>software should do what the user</a:t>
            </a:r>
            <a:r>
              <a:rPr lang="en-US" sz="2600" spc="-21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really </a:t>
            </a:r>
            <a:r>
              <a:rPr lang="en-US" sz="2600" dirty="0" smtClean="0">
                <a:latin typeface="Times New Roman"/>
                <a:cs typeface="Times New Roman"/>
              </a:rPr>
              <a:t>requires</a:t>
            </a:r>
          </a:p>
          <a:p>
            <a:pPr marL="12064" marR="5080" indent="0">
              <a:lnSpc>
                <a:spcPct val="100000"/>
              </a:lnSpc>
              <a:spcBef>
                <a:spcPts val="5"/>
              </a:spcBef>
              <a:buNone/>
              <a:tabLst>
                <a:tab pos="476884" algn="l"/>
                <a:tab pos="477520" algn="l"/>
              </a:tabLst>
            </a:pPr>
            <a:r>
              <a:rPr lang="en-US" sz="2600" dirty="0">
                <a:latin typeface="Times New Roman"/>
                <a:cs typeface="Times New Roman"/>
              </a:rPr>
              <a:t>	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(Are we building the right</a:t>
            </a:r>
            <a:r>
              <a:rPr lang="en-US" sz="2600" spc="-10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product?)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1986A-B051-4401-8344-BE5D23B0C1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7F7F7F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606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B Homa</vt:lpstr>
      <vt:lpstr>Barlow Light</vt:lpstr>
      <vt:lpstr>Barlow SemiBold</vt:lpstr>
      <vt:lpstr>Calibri</vt:lpstr>
      <vt:lpstr>Cooper Black</vt:lpstr>
      <vt:lpstr>Times New Roman</vt:lpstr>
      <vt:lpstr>Wingdings</vt:lpstr>
      <vt:lpstr>Lodovico template</vt:lpstr>
      <vt:lpstr>Software testing</vt:lpstr>
      <vt:lpstr>Introduction</vt:lpstr>
      <vt:lpstr>Objectives</vt:lpstr>
      <vt:lpstr>Error, Bug, Fault &amp; Failure</vt:lpstr>
      <vt:lpstr>SDLC(Software Development Life Cycle)</vt:lpstr>
      <vt:lpstr>PowerPoint Presentation</vt:lpstr>
      <vt:lpstr>PowerPoint Presentation</vt:lpstr>
      <vt:lpstr>Test Plan and Test Case</vt:lpstr>
      <vt:lpstr>Verification vs Validation</vt:lpstr>
      <vt:lpstr>Testing Methodologies</vt:lpstr>
      <vt:lpstr>PowerPoint Presentation</vt:lpstr>
      <vt:lpstr>Testing Levels</vt:lpstr>
      <vt:lpstr>UNIT TESTING</vt:lpstr>
      <vt:lpstr>INTEGRATION TESTING</vt:lpstr>
      <vt:lpstr>SYSTEM TESTING</vt:lpstr>
      <vt:lpstr>ACCEPTANCE TESTING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</dc:creator>
  <cp:lastModifiedBy>Windows User</cp:lastModifiedBy>
  <cp:revision>17</cp:revision>
  <dcterms:created xsi:type="dcterms:W3CDTF">2020-06-13T20:35:45Z</dcterms:created>
  <dcterms:modified xsi:type="dcterms:W3CDTF">2020-06-14T15:16:47Z</dcterms:modified>
</cp:coreProperties>
</file>