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69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C96B5-02CA-E9AB-FF0D-DBA086F7BDC7}" v="3" dt="2019-10-10T05:53:16.529"/>
    <p1510:client id="{F48E9505-A05F-37F7-84D6-93A8B5FCB0B7}" v="533" dt="2019-10-10T09:18:22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2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2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141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7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86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6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7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4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0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84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rbert_Enderton" TargetMode="External"/><Relationship Id="rId3" Type="http://schemas.openxmlformats.org/officeDocument/2006/relationships/hyperlink" Target="https://en.wikipedia.org/wiki/Logic" TargetMode="External"/><Relationship Id="rId7" Type="http://schemas.openxmlformats.org/officeDocument/2006/relationships/hyperlink" Target="https://en.wikipedia.org/wiki/Expression_(mathematics)" TargetMode="External"/><Relationship Id="rId2" Type="http://schemas.openxmlformats.org/officeDocument/2006/relationships/hyperlink" Target="https://en.wikipedia.org/wiki/Mathematical_t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positional_calculus" TargetMode="External"/><Relationship Id="rId5" Type="http://schemas.openxmlformats.org/officeDocument/2006/relationships/hyperlink" Target="https://en.wikipedia.org/wiki/Boolean_function" TargetMode="External"/><Relationship Id="rId4" Type="http://schemas.openxmlformats.org/officeDocument/2006/relationships/hyperlink" Target="https://en.wikipedia.org/wiki/Boolean_algebra_(logic)" TargetMode="External"/><Relationship Id="rId9" Type="http://schemas.openxmlformats.org/officeDocument/2006/relationships/hyperlink" Target="https://en.wikipedia.org/wiki/Validity_(logic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O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ilosophy_of_mathematics" TargetMode="External"/><Relationship Id="rId2" Type="http://schemas.openxmlformats.org/officeDocument/2006/relationships/hyperlink" Target="https://en.wikipedia.org/wiki/Logic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Philosophy_of_language" TargetMode="External"/><Relationship Id="rId4" Type="http://schemas.openxmlformats.org/officeDocument/2006/relationships/hyperlink" Target="https://en.wikipedia.org/wiki/Philosophy_of_min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lp:IPA/Englis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Computability_theory" TargetMode="External"/><Relationship Id="rId5" Type="http://schemas.openxmlformats.org/officeDocument/2006/relationships/hyperlink" Target="https://en.wikipedia.org/wiki/Logician" TargetMode="External"/><Relationship Id="rId4" Type="http://schemas.openxmlformats.org/officeDocument/2006/relationships/hyperlink" Target="https://en.wikipedia.org/wiki/Mathematicia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ogic" TargetMode="External"/><Relationship Id="rId3" Type="http://schemas.openxmlformats.org/officeDocument/2006/relationships/hyperlink" Target="https://en.wikipedia.org/wiki/Help:IPA/English" TargetMode="External"/><Relationship Id="rId7" Type="http://schemas.openxmlformats.org/officeDocument/2006/relationships/hyperlink" Target="https://en.wikipedia.org/wiki/Philosopher" TargetMode="External"/><Relationship Id="rId12" Type="http://schemas.openxmlformats.org/officeDocument/2006/relationships/hyperlink" Target="https://en.wikipedia.org/wiki/Semiot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Help:Pronunciation_respelling_key" TargetMode="External"/><Relationship Id="rId11" Type="http://schemas.openxmlformats.org/officeDocument/2006/relationships/hyperlink" Target="https://en.wikipedia.org/wiki/Scientific_method" TargetMode="External"/><Relationship Id="rId5" Type="http://schemas.openxmlformats.org/officeDocument/2006/relationships/hyperlink" Target="https://en.wikipedia.org/wiki/Charles_Sanders_Peirce#cite_note-11" TargetMode="External"/><Relationship Id="rId10" Type="http://schemas.openxmlformats.org/officeDocument/2006/relationships/hyperlink" Target="https://en.wikipedia.org/wiki/Pragmatism" TargetMode="External"/><Relationship Id="rId4" Type="http://schemas.openxmlformats.org/officeDocument/2006/relationships/hyperlink" Target="https://en.wikipedia.org/wiki/Charles_Sanders_Peirce#cite_note-10" TargetMode="External"/><Relationship Id="rId9" Type="http://schemas.openxmlformats.org/officeDocument/2006/relationships/hyperlink" Target="https://en.wikipedia.org/wiki/Mathematicia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uth_table#Truth_table_for_all_binary_logical_operators" TargetMode="External"/><Relationship Id="rId13" Type="http://schemas.openxmlformats.org/officeDocument/2006/relationships/hyperlink" Target="https://en.wikipedia.org/wiki/Truth_table#Logical_implication" TargetMode="External"/><Relationship Id="rId18" Type="http://schemas.openxmlformats.org/officeDocument/2006/relationships/hyperlink" Target="https://en.wikipedia.org/wiki/Truth_table#Applications" TargetMode="External"/><Relationship Id="rId3" Type="http://schemas.openxmlformats.org/officeDocument/2006/relationships/hyperlink" Target="https://en.wikipedia.org/wiki/Truth_table#Logical_true" TargetMode="External"/><Relationship Id="rId21" Type="http://schemas.openxmlformats.org/officeDocument/2006/relationships/hyperlink" Target="https://en.wikipedia.org/wiki/Truth_table#Truth_tables_in_digital_logic" TargetMode="External"/><Relationship Id="rId7" Type="http://schemas.openxmlformats.org/officeDocument/2006/relationships/hyperlink" Target="https://en.wikipedia.org/wiki/Truth_table#Binary_operations" TargetMode="External"/><Relationship Id="rId12" Type="http://schemas.openxmlformats.org/officeDocument/2006/relationships/hyperlink" Target="https://en.wikipedia.org/wiki/Truth_tableLogical_disjunction_(OR)" TargetMode="External"/><Relationship Id="rId17" Type="http://schemas.openxmlformats.org/officeDocument/2006/relationships/hyperlink" Target="https://en.wikipedia.org/wiki/Truth_table#Logical_NOR" TargetMode="External"/><Relationship Id="rId2" Type="http://schemas.openxmlformats.org/officeDocument/2006/relationships/hyperlink" Target="https://en.wikipedia.org/wiki/Truth_table#Unary_operations" TargetMode="External"/><Relationship Id="rId16" Type="http://schemas.openxmlformats.org/officeDocument/2006/relationships/hyperlink" Target="https://en.wikipedia.org/wiki/Truth_table#Logical_NAND" TargetMode="External"/><Relationship Id="rId20" Type="http://schemas.openxmlformats.org/officeDocument/2006/relationships/hyperlink" Target="https://en.wikipedia.org/wiki/Truth_table#Condensed_truth_tables_for_binary_operator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Truth_table#Logical_negation" TargetMode="External"/><Relationship Id="rId11" Type="http://schemas.openxmlformats.org/officeDocument/2006/relationships/hyperlink" Target="https://en.wikipedia.org/wiki/Truth_table#Logical_disjunction_(OR)" TargetMode="External"/><Relationship Id="rId5" Type="http://schemas.openxmlformats.org/officeDocument/2006/relationships/hyperlink" Target="https://en.wikipedia.org/wiki/Truth_table#Logical_identity" TargetMode="External"/><Relationship Id="rId15" Type="http://schemas.openxmlformats.org/officeDocument/2006/relationships/hyperlink" Target="https://en.wikipedia.org/wiki/Truth_table#Exclusive_disjunction" TargetMode="External"/><Relationship Id="rId10" Type="http://schemas.openxmlformats.org/officeDocument/2006/relationships/hyperlink" Target="https://en.wikipedia.org/wiki/Truth_tableLogical_conjunction_(AND)" TargetMode="External"/><Relationship Id="rId19" Type="http://schemas.openxmlformats.org/officeDocument/2006/relationships/hyperlink" Target="https://en.wikipedia.org/wiki/Truth_table#Truth_table_for_most_commonly_used_logical_operators" TargetMode="External"/><Relationship Id="rId4" Type="http://schemas.openxmlformats.org/officeDocument/2006/relationships/hyperlink" Target="https://en.wikipedia.org/wiki/Truth_table#Logical_false" TargetMode="External"/><Relationship Id="rId9" Type="http://schemas.openxmlformats.org/officeDocument/2006/relationships/hyperlink" Target="https://en.wikipedia.org/wiki/Truth_table#Logical_conjunction_(AND)" TargetMode="External"/><Relationship Id="rId14" Type="http://schemas.openxmlformats.org/officeDocument/2006/relationships/hyperlink" Target="https://en.wikipedia.org/wiki/Truth_table#Logical_equality" TargetMode="External"/><Relationship Id="rId22" Type="http://schemas.openxmlformats.org/officeDocument/2006/relationships/hyperlink" Target="https://en.wikipedia.org/wiki/Truth_table#Applications_of_truth_tables_in_digital_electronic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CA"/>
              <a:t>TRUTH TABLE</a:t>
            </a:r>
            <a:br>
              <a:rPr lang="en-CA"/>
            </a:br>
            <a:r>
              <a:rPr lang="en-CA">
                <a:cs typeface="Calibri Light"/>
              </a:rPr>
              <a:t>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SAGHAR ZARE</a:t>
            </a:r>
          </a:p>
        </p:txBody>
      </p:sp>
    </p:spTree>
    <p:extLst>
      <p:ext uri="{BB962C8B-B14F-4D97-AF65-F5344CB8AC3E}">
        <p14:creationId xmlns:p14="http://schemas.microsoft.com/office/powerpoint/2010/main" val="283151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951470"/>
            <a:ext cx="11602994" cy="65861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A </a:t>
            </a:r>
            <a:r>
              <a:rPr lang="en-US" sz="2400" b="1" dirty="0"/>
              <a:t>truth table</a:t>
            </a:r>
            <a:r>
              <a:rPr lang="en-US" sz="2400" dirty="0"/>
              <a:t> is a </a:t>
            </a:r>
            <a:r>
              <a:rPr lang="en-US" sz="2400" dirty="0">
                <a:hlinkClick r:id="rId2" tooltip="Mathematical table"/>
              </a:rPr>
              <a:t>mathematical table</a:t>
            </a:r>
            <a:r>
              <a:rPr lang="en-US" sz="2400" dirty="0"/>
              <a:t> used in </a:t>
            </a:r>
            <a:r>
              <a:rPr lang="en-US" sz="2400" dirty="0">
                <a:hlinkClick r:id="rId3" tooltip="Logic"/>
              </a:rPr>
              <a:t>logic</a:t>
            </a:r>
            <a:r>
              <a:rPr lang="en-US" sz="2400" dirty="0"/>
              <a:t>—specifically in connection with </a:t>
            </a:r>
            <a:r>
              <a:rPr lang="en-US" sz="2400" dirty="0">
                <a:hlinkClick r:id="rId4" tooltip="Boolean algebra (logic)"/>
              </a:rPr>
              <a:t>Boolean algebra</a:t>
            </a:r>
            <a:r>
              <a:rPr lang="en-US" sz="2400" dirty="0"/>
              <a:t>, </a:t>
            </a:r>
            <a:r>
              <a:rPr lang="en-US" sz="2400" dirty="0" err="1">
                <a:hlinkClick r:id="rId5" tooltip="Boolean function"/>
              </a:rPr>
              <a:t>boolean</a:t>
            </a:r>
            <a:r>
              <a:rPr lang="en-US" sz="2400" dirty="0">
                <a:hlinkClick r:id="rId5" tooltip="Boolean function"/>
              </a:rPr>
              <a:t> functions</a:t>
            </a:r>
            <a:r>
              <a:rPr lang="en-US" sz="2400" dirty="0"/>
              <a:t>, and </a:t>
            </a:r>
            <a:r>
              <a:rPr lang="en-US" sz="2400" dirty="0">
                <a:hlinkClick r:id="rId6" tooltip="Propositional calculus"/>
              </a:rPr>
              <a:t>propositional calculus</a:t>
            </a:r>
            <a:r>
              <a:rPr lang="en-US" sz="2400" dirty="0"/>
              <a:t>—which sets out the functional values of logical </a:t>
            </a:r>
            <a:r>
              <a:rPr lang="en-US" sz="2400" dirty="0">
                <a:hlinkClick r:id="rId7" tooltip="Expression (mathematics)"/>
              </a:rPr>
              <a:t>expressions</a:t>
            </a:r>
            <a:r>
              <a:rPr lang="en-US" sz="2400" dirty="0"/>
              <a:t> on each of their functional arguments, that is, for each combination of values taken by their logical variables (</a:t>
            </a:r>
            <a:r>
              <a:rPr lang="en-US" sz="2400" dirty="0" err="1">
                <a:hlinkClick r:id="rId8" tooltip="Herbert Enderton"/>
              </a:rPr>
              <a:t>Enderton</a:t>
            </a:r>
            <a:r>
              <a:rPr lang="en-US" sz="2400" dirty="0"/>
              <a:t>, 2001). In particular, truth tables can be used to show whether a propositional expression is true for all legitimate input values, that is, </a:t>
            </a:r>
            <a:r>
              <a:rPr lang="en-US" sz="2400" dirty="0">
                <a:hlinkClick r:id="rId9" tooltip="Validity (logic)"/>
              </a:rPr>
              <a:t>logically valid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29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422" y="856387"/>
            <a:ext cx="117636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truth table has one column for each input variable (for example, P and Q), and one final column showing all of the possible results of the logical operation that the table represents (for example, P </a:t>
            </a:r>
            <a:r>
              <a:rPr lang="en-US" sz="2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XOR"/>
              </a:rPr>
              <a:t>XOR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Q).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Each row of the truth table contains one possible configuration of the input variables (for instance, P=true Q=false).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the result of the operation for those values.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427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78" y="452717"/>
            <a:ext cx="7574692" cy="5835023"/>
          </a:xfrm>
        </p:spPr>
        <p:txBody>
          <a:bodyPr/>
          <a:lstStyle/>
          <a:p>
            <a:r>
              <a:rPr lang="en-CA" sz="4400" b="1" dirty="0" smtClean="0"/>
              <a:t>Ludwig </a:t>
            </a:r>
            <a:r>
              <a:rPr lang="en-CA" sz="4400" b="1" dirty="0"/>
              <a:t>Josef Johann Wittgenstein </a:t>
            </a:r>
            <a:r>
              <a:rPr lang="en-US" altLang="en-US" sz="4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en-US" altLang="en-US" sz="4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1889 – 29 April 1951) was an Austrian philosopher who worked primarily in </a:t>
            </a:r>
            <a:r>
              <a:rPr lang="en-US" altLang="en-US" sz="4400" dirty="0">
                <a:solidFill>
                  <a:srgbClr val="0645AD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Logic"/>
              </a:rPr>
              <a:t>logic</a:t>
            </a:r>
            <a:r>
              <a:rPr lang="en-US" altLang="en-US" sz="4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en-US" sz="4400" dirty="0">
                <a:solidFill>
                  <a:srgbClr val="0645AD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Philosophy of mathematics"/>
              </a:rPr>
              <a:t>philosophy of mathematics</a:t>
            </a:r>
            <a:r>
              <a:rPr lang="en-US" altLang="en-US" sz="4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en-US" sz="4400" dirty="0">
                <a:solidFill>
                  <a:srgbClr val="0645AD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tooltip="Philosophy of mind"/>
              </a:rPr>
              <a:t>philosophy of mind</a:t>
            </a:r>
            <a:r>
              <a:rPr lang="en-US" altLang="en-US" sz="4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the </a:t>
            </a:r>
            <a:r>
              <a:rPr lang="en-US" altLang="en-US" sz="4400" dirty="0">
                <a:solidFill>
                  <a:srgbClr val="0645AD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tooltip="Philosophy of language"/>
              </a:rPr>
              <a:t>philosophy of language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37" y="1410518"/>
            <a:ext cx="352379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4778"/>
            <a:ext cx="9935304" cy="1600200"/>
          </a:xfrm>
        </p:spPr>
        <p:txBody>
          <a:bodyPr>
            <a:normAutofit/>
          </a:bodyPr>
          <a:lstStyle/>
          <a:p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130" y="381225"/>
            <a:ext cx="4399005" cy="59860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22" y="12356"/>
            <a:ext cx="7055708" cy="6030098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US" sz="2400" b="1" dirty="0"/>
              <a:t>Emil Leon Post</a:t>
            </a:r>
            <a:r>
              <a:rPr lang="en-US" sz="2400" dirty="0"/>
              <a:t> (</a:t>
            </a:r>
            <a:r>
              <a:rPr lang="en-US" sz="2400" dirty="0">
                <a:hlinkClick r:id="rId3" tooltip="Help:IPA/English"/>
              </a:rPr>
              <a:t>/</a:t>
            </a:r>
            <a:r>
              <a:rPr lang="en-US" sz="2400" dirty="0" err="1">
                <a:hlinkClick r:id="rId3" tooltip="Help:IPA/English"/>
              </a:rPr>
              <a:t>poʊst</a:t>
            </a:r>
            <a:r>
              <a:rPr lang="en-US" sz="2400" dirty="0">
                <a:hlinkClick r:id="rId3" tooltip="Help:IPA/English"/>
              </a:rPr>
              <a:t>/</a:t>
            </a:r>
            <a:r>
              <a:rPr lang="en-US" sz="2400" dirty="0"/>
              <a:t>; February 11, 1897 – April 21, 1954) was a Polish-born American </a:t>
            </a:r>
            <a:r>
              <a:rPr lang="en-US" sz="2400" dirty="0">
                <a:hlinkClick r:id="rId4" tooltip="Mathematician"/>
              </a:rPr>
              <a:t>mathematician</a:t>
            </a:r>
            <a:r>
              <a:rPr lang="en-US" sz="2400" dirty="0"/>
              <a:t> and </a:t>
            </a:r>
            <a:r>
              <a:rPr lang="en-US" sz="2400" dirty="0">
                <a:hlinkClick r:id="rId5" tooltip="Logician"/>
              </a:rPr>
              <a:t>logician</a:t>
            </a:r>
            <a:r>
              <a:rPr lang="en-US" sz="2400" dirty="0"/>
              <a:t>. He is best known for his work in the field that eventually </a:t>
            </a:r>
            <a:r>
              <a:rPr lang="en-US" sz="2400" dirty="0" smtClean="0"/>
              <a:t>became</a:t>
            </a:r>
            <a:r>
              <a:rPr lang="en-CA" sz="2400" dirty="0"/>
              <a:t>known as </a:t>
            </a:r>
            <a:r>
              <a:rPr lang="en-CA" sz="2400" dirty="0">
                <a:hlinkClick r:id="rId6" tooltip="Computability theory"/>
              </a:rPr>
              <a:t>computability theory</a:t>
            </a:r>
            <a:r>
              <a:rPr lang="en-CA" sz="2400" dirty="0"/>
              <a:t>.</a:t>
            </a:r>
            <a:r>
              <a:rPr lang="en-US" sz="2400" dirty="0" smtClean="0"/>
              <a:t> </a:t>
            </a:r>
            <a:r>
              <a:rPr lang="en-US" sz="2400" dirty="0"/>
              <a:t>known as </a:t>
            </a:r>
            <a:r>
              <a:rPr lang="en-US" sz="2400" dirty="0">
                <a:hlinkClick r:id="rId6" tooltip="Computability theory"/>
              </a:rPr>
              <a:t>computability theory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26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370702" y="-14212"/>
            <a:ext cx="5008605" cy="11652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Charles Sanders Peirce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429" b="21429"/>
          <a:stretch>
            <a:fillRect/>
          </a:stretch>
        </p:blipFill>
        <p:spPr>
          <a:xfrm>
            <a:off x="7821826" y="568410"/>
            <a:ext cx="4225539" cy="510334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65" y="1151032"/>
            <a:ext cx="7154561" cy="56346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(</a:t>
            </a:r>
            <a:r>
              <a:rPr lang="en-US" sz="2400" dirty="0">
                <a:hlinkClick r:id="rId3" tooltip="Help:IPA/English"/>
              </a:rPr>
              <a:t>/</a:t>
            </a:r>
            <a:r>
              <a:rPr lang="en-US" sz="2400" dirty="0" err="1">
                <a:hlinkClick r:id="rId3" tooltip="Help:IPA/English"/>
              </a:rPr>
              <a:t>pɜːrs</a:t>
            </a:r>
            <a:r>
              <a:rPr lang="en-US" sz="2400" dirty="0">
                <a:hlinkClick r:id="rId3" tooltip="Help:IPA/English"/>
              </a:rPr>
              <a:t>/</a:t>
            </a:r>
            <a:r>
              <a:rPr lang="en-US" sz="2400" dirty="0"/>
              <a:t>,</a:t>
            </a:r>
            <a:r>
              <a:rPr lang="en-US" sz="2400" baseline="30000" dirty="0">
                <a:hlinkClick r:id="rId4"/>
              </a:rPr>
              <a:t>[10]</a:t>
            </a:r>
            <a:r>
              <a:rPr lang="en-US" sz="2400" baseline="30000" dirty="0">
                <a:hlinkClick r:id="rId5"/>
              </a:rPr>
              <a:t>[11]</a:t>
            </a:r>
            <a:r>
              <a:rPr lang="en-US" sz="2400" dirty="0"/>
              <a:t> </a:t>
            </a:r>
            <a:r>
              <a:rPr lang="en-US" sz="2400" i="1" dirty="0">
                <a:hlinkClick r:id="rId6" tooltip="Help:Pronunciation respelling key"/>
              </a:rPr>
              <a:t>PURSS</a:t>
            </a:r>
            <a:r>
              <a:rPr lang="en-US" sz="2400" dirty="0"/>
              <a:t>; September 10, 1839 – April 19, 1914) was an American </a:t>
            </a:r>
            <a:r>
              <a:rPr lang="en-US" sz="2400" dirty="0">
                <a:hlinkClick r:id="rId7" tooltip="Philosopher"/>
              </a:rPr>
              <a:t>philosopher</a:t>
            </a:r>
            <a:r>
              <a:rPr lang="en-US" sz="2400" dirty="0"/>
              <a:t>, </a:t>
            </a:r>
            <a:r>
              <a:rPr lang="en-US" sz="2400" dirty="0">
                <a:hlinkClick r:id="rId8" tooltip="Logic"/>
              </a:rPr>
              <a:t>logician</a:t>
            </a:r>
            <a:r>
              <a:rPr lang="en-US" sz="2400" dirty="0"/>
              <a:t>, </a:t>
            </a:r>
            <a:r>
              <a:rPr lang="en-US" sz="2400" dirty="0">
                <a:hlinkClick r:id="rId9" tooltip="Mathematician"/>
              </a:rPr>
              <a:t>mathematician</a:t>
            </a:r>
            <a:r>
              <a:rPr lang="en-US" sz="2400" dirty="0"/>
              <a:t>, and scientist who is sometimes known as "the father of </a:t>
            </a:r>
            <a:r>
              <a:rPr lang="en-US" sz="2400" dirty="0">
                <a:hlinkClick r:id="rId10" tooltip="Pragmatism"/>
              </a:rPr>
              <a:t>pragmatism</a:t>
            </a:r>
            <a:r>
              <a:rPr lang="en-US" sz="2400" dirty="0"/>
              <a:t>". He was educated as a chemist and employed as a scientist for thirty years. Today he is appreciated largely for his contributions to logic, mathematics, philosophy, </a:t>
            </a:r>
            <a:r>
              <a:rPr lang="en-US" sz="2400" dirty="0">
                <a:hlinkClick r:id="rId11" tooltip="Scientific method"/>
              </a:rPr>
              <a:t>scientific methodology</a:t>
            </a:r>
            <a:r>
              <a:rPr lang="en-US" sz="2400" dirty="0"/>
              <a:t>, </a:t>
            </a:r>
            <a:r>
              <a:rPr lang="en-US" sz="2400" dirty="0">
                <a:hlinkClick r:id="rId12" tooltip="Semiotics"/>
              </a:rPr>
              <a:t>semiotics</a:t>
            </a:r>
            <a:r>
              <a:rPr lang="en-US" sz="2400" dirty="0"/>
              <a:t>, and for his founding of </a:t>
            </a:r>
            <a:r>
              <a:rPr lang="en-US" sz="2400" dirty="0">
                <a:hlinkClick r:id="rId10" tooltip="Pragmatism"/>
              </a:rPr>
              <a:t>pragmatism</a:t>
            </a:r>
            <a:r>
              <a:rPr lang="en-US" sz="2400" dirty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879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C509B2-A77F-41A6-A00F-02D78C40A005}"/>
              </a:ext>
            </a:extLst>
          </p:cNvPr>
          <p:cNvSpPr txBox="1"/>
          <p:nvPr/>
        </p:nvSpPr>
        <p:spPr>
          <a:xfrm>
            <a:off x="123646" y="324928"/>
            <a:ext cx="11642783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highlight>
                  <a:srgbClr val="FF0000"/>
                </a:highlight>
                <a:latin typeface="Arial"/>
                <a:cs typeface="Arial"/>
                <a:hlinkClick r:id="rId2"/>
              </a:rPr>
              <a:t>1Unary operations</a:t>
            </a:r>
            <a:endParaRPr lang="en-US" dirty="0">
              <a:highlight>
                <a:srgbClr val="FF0000"/>
              </a:highlight>
              <a:cs typeface="Calibri" panose="020F0502020204030204"/>
            </a:endParaRPr>
          </a:p>
          <a:p>
            <a:pPr>
              <a:buChar char="•"/>
            </a:pPr>
            <a:endParaRPr lang="en-US" dirty="0">
              <a:solidFill>
                <a:srgbClr val="0B0080"/>
              </a:solidFill>
              <a:highlight>
                <a:srgbClr val="FF0000"/>
              </a:highlight>
              <a:latin typeface="Arial"/>
              <a:cs typeface="Arial"/>
            </a:endParaRP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3"/>
              </a:rPr>
              <a:t>1.1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3"/>
              </a:rPr>
              <a:t>Logical true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4"/>
              </a:rPr>
              <a:t>1.2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4"/>
              </a:rPr>
              <a:t>Logical false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5"/>
              </a:rPr>
              <a:t>1.3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5"/>
              </a:rPr>
              <a:t>Logical identity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6"/>
              </a:rPr>
              <a:t>1.4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6"/>
              </a:rPr>
              <a:t>Logical negation</a:t>
            </a:r>
          </a:p>
          <a:p>
            <a:pPr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0000"/>
                </a:highlight>
                <a:latin typeface="Arial"/>
                <a:cs typeface="Arial"/>
                <a:hlinkClick r:id="rId7"/>
              </a:rPr>
              <a:t>2</a:t>
            </a:r>
            <a:r>
              <a:rPr lang="en-US" dirty="0">
                <a:solidFill>
                  <a:srgbClr val="0B0080"/>
                </a:solidFill>
                <a:highlight>
                  <a:srgbClr val="FF0000"/>
                </a:highlight>
                <a:latin typeface="Arial"/>
                <a:cs typeface="Arial"/>
                <a:hlinkClick r:id="rId7"/>
              </a:rPr>
              <a:t>Binary operations</a:t>
            </a:r>
          </a:p>
          <a:p>
            <a:pPr>
              <a:buChar char="•"/>
            </a:pPr>
            <a:endParaRPr lang="en-US" dirty="0">
              <a:solidFill>
                <a:srgbClr val="0B0080"/>
              </a:solidFill>
              <a:highlight>
                <a:srgbClr val="FF0000"/>
              </a:highlight>
              <a:latin typeface="Arial"/>
              <a:cs typeface="Arial"/>
            </a:endParaRP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8"/>
              </a:rPr>
              <a:t>2.1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8"/>
              </a:rPr>
              <a:t>Truth table for all binary logical operators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9"/>
              </a:rPr>
              <a:t>2.2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9"/>
              </a:rPr>
              <a:t>Logical conjunction (AND)</a:t>
            </a:r>
            <a:endParaRPr lang="en-US" dirty="0">
              <a:solidFill>
                <a:srgbClr val="0B0080"/>
              </a:solidFill>
              <a:latin typeface="Arial"/>
              <a:cs typeface="Arial"/>
              <a:hlinkClick r:id="rId10"/>
            </a:endParaRP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11"/>
              </a:rPr>
              <a:t>2.3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11"/>
              </a:rPr>
              <a:t>Logical disjunction (OR)</a:t>
            </a:r>
            <a:endParaRPr lang="en-US" dirty="0">
              <a:solidFill>
                <a:srgbClr val="0B0080"/>
              </a:solidFill>
              <a:latin typeface="Arial"/>
              <a:cs typeface="Arial"/>
              <a:hlinkClick r:id="rId12"/>
            </a:endParaRP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13"/>
              </a:rPr>
              <a:t>2.4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13"/>
              </a:rPr>
              <a:t>Logical implication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14"/>
              </a:rPr>
              <a:t>2.5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14"/>
              </a:rPr>
              <a:t>Logical equality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15"/>
              </a:rPr>
              <a:t>2.6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15"/>
              </a:rPr>
              <a:t>Exclusive disjunction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16"/>
              </a:rPr>
              <a:t>2.7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16"/>
              </a:rPr>
              <a:t>Logical NAND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17"/>
              </a:rPr>
              <a:t>2.8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17"/>
              </a:rPr>
              <a:t>Logical NOR</a:t>
            </a:r>
          </a:p>
          <a:p>
            <a:pPr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0000"/>
                </a:highlight>
                <a:latin typeface="Arial"/>
                <a:cs typeface="Arial"/>
                <a:hlinkClick r:id="rId18"/>
              </a:rPr>
              <a:t>3</a:t>
            </a:r>
            <a:r>
              <a:rPr lang="en-US" dirty="0">
                <a:solidFill>
                  <a:srgbClr val="0B0080"/>
                </a:solidFill>
                <a:highlight>
                  <a:srgbClr val="FF0000"/>
                </a:highlight>
                <a:latin typeface="Arial"/>
                <a:cs typeface="Arial"/>
                <a:hlinkClick r:id="rId18"/>
              </a:rPr>
              <a:t>Applications</a:t>
            </a:r>
          </a:p>
          <a:p>
            <a:pPr>
              <a:buChar char="•"/>
            </a:pPr>
            <a:endParaRPr lang="en-US" dirty="0">
              <a:solidFill>
                <a:srgbClr val="0B0080"/>
              </a:solidFill>
              <a:highlight>
                <a:srgbClr val="FF0000"/>
              </a:highlight>
              <a:latin typeface="Arial"/>
              <a:cs typeface="Arial"/>
            </a:endParaRP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19"/>
              </a:rPr>
              <a:t>3.1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19"/>
              </a:rPr>
              <a:t>Truth table for most commonly used logical operators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20"/>
              </a:rPr>
              <a:t>3.2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20"/>
              </a:rPr>
              <a:t>Condensed truth tables for binary operators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21"/>
              </a:rPr>
              <a:t>3.3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21"/>
              </a:rPr>
              <a:t>Truth tables in digital logic</a:t>
            </a:r>
          </a:p>
          <a:p>
            <a:pPr lvl="1">
              <a:buChar char="•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  <a:hlinkClick r:id="rId22"/>
              </a:rPr>
              <a:t>3.4</a:t>
            </a:r>
            <a:r>
              <a:rPr lang="en-US" dirty="0">
                <a:solidFill>
                  <a:srgbClr val="0B0080"/>
                </a:solidFill>
                <a:latin typeface="Arial"/>
                <a:cs typeface="Arial"/>
                <a:hlinkClick r:id="rId22"/>
              </a:rPr>
              <a:t>Applications of truth tables in digital electronics</a:t>
            </a:r>
          </a:p>
          <a:p>
            <a:pPr>
              <a:buChar char="•"/>
            </a:pPr>
            <a:endParaRPr lang="en-US" dirty="0">
              <a:solidFill>
                <a:srgbClr val="0B0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A4EBBB-0D28-4610-BBC4-D893E48BF391}"/>
              </a:ext>
            </a:extLst>
          </p:cNvPr>
          <p:cNvSpPr txBox="1"/>
          <p:nvPr/>
        </p:nvSpPr>
        <p:spPr>
          <a:xfrm>
            <a:off x="900024" y="2855343"/>
            <a:ext cx="119590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https://www.youtube.com/watch?v=SRzSZ_rEE_A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7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5CF063-D90E-4958-AC63-72696033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51" y="2104785"/>
            <a:ext cx="10515600" cy="4862393"/>
          </a:xfrm>
        </p:spPr>
        <p:txBody>
          <a:bodyPr/>
          <a:lstStyle/>
          <a:p>
            <a:r>
              <a:rPr lang="en-US" b="1" i="1" dirty="0">
                <a:latin typeface="Bodoni MT Black"/>
                <a:cs typeface="Calibri Light"/>
              </a:rPr>
              <a:t> </a:t>
            </a:r>
            <a:r>
              <a:rPr lang="en-US" b="1" i="1">
                <a:latin typeface="Bodoni MT Black"/>
                <a:cs typeface="Calibri Light"/>
              </a:rPr>
              <a:t>         THANK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482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167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 Black</vt:lpstr>
      <vt:lpstr>Calibri</vt:lpstr>
      <vt:lpstr>Calibri Light</vt:lpstr>
      <vt:lpstr>Century Gothic</vt:lpstr>
      <vt:lpstr>Wingdings 3</vt:lpstr>
      <vt:lpstr>Ion</vt:lpstr>
      <vt:lpstr>TRUTH TABLE BY</vt:lpstr>
      <vt:lpstr>Truth table </vt:lpstr>
      <vt:lpstr>PowerPoint Presentation</vt:lpstr>
      <vt:lpstr>Ludwig Josef Johann Wittgenstein 26 April 1889 – 29 April 1951) was an Austrian philosopher who worked primarily in logic, the philosophy of mathematics, the philosophy of mind, and the philosophy of language</vt:lpstr>
      <vt:lpstr> </vt:lpstr>
      <vt:lpstr>Charles Sanders Peirce </vt:lpstr>
      <vt:lpstr>PowerPoint Presentation</vt:lpstr>
      <vt:lpstr>PowerPoint Presentation</vt:lpstr>
      <vt:lpstr>          THANK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Saghar Zare</dc:creator>
  <cp:lastModifiedBy>Saghar Zare</cp:lastModifiedBy>
  <cp:revision>225</cp:revision>
  <dcterms:created xsi:type="dcterms:W3CDTF">2019-10-09T18:06:58Z</dcterms:created>
  <dcterms:modified xsi:type="dcterms:W3CDTF">2019-10-10T16:37:55Z</dcterms:modified>
</cp:coreProperties>
</file>