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71" r:id="rId8"/>
    <p:sldId id="262" r:id="rId9"/>
    <p:sldId id="270" r:id="rId10"/>
    <p:sldId id="263" r:id="rId11"/>
    <p:sldId id="269" r:id="rId12"/>
    <p:sldId id="264" r:id="rId13"/>
    <p:sldId id="273" r:id="rId14"/>
    <p:sldId id="265" r:id="rId15"/>
    <p:sldId id="272" r:id="rId16"/>
    <p:sldId id="266" r:id="rId17"/>
    <p:sldId id="274" r:id="rId18"/>
    <p:sldId id="267" r:id="rId19"/>
    <p:sldId id="26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19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b="1"/>
              <a:t>Transaction Volume Distribution</a:t>
            </a:r>
            <a:endParaRPr b="1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Peer to Peer payment</c:v>
                </c:pt>
                <c:pt idx="1">
                  <c:v>Merchant payment</c:v>
                </c:pt>
                <c:pt idx="2">
                  <c:v>Recharge and bill payment</c:v>
                </c:pt>
                <c:pt idx="3">
                  <c:v>Finance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77.1</c:v>
                </c:pt>
                <c:pt idx="1">
                  <c:v>18.9</c:v>
                </c:pt>
                <c:pt idx="2">
                  <c:v>3.86</c:v>
                </c:pt>
                <c:pt idx="3">
                  <c:v>0.4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e0907a4d-fbec-4ba0-9626-93fd9d7dd420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848549418128"/>
          <c:y val="0.0378669445891958"/>
          <c:w val="0.871234223897722"/>
          <c:h val="0.878130970991836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2020</c:v>
                </c:pt>
                <c:pt idx="2">
                  <c:v>2022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46</c:v>
                </c:pt>
                <c:pt idx="1">
                  <c:v>197</c:v>
                </c:pt>
                <c:pt idx="2">
                  <c:v>372</c:v>
                </c:pt>
                <c:pt idx="3">
                  <c:v>568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Sheet1!$A$2:$A$7</c15:sqref>
                        </c15:formulaRef>
                      </c:ext>
                    </c:extLst>
                    <c:strCache>
                      <c:ptCount val="1"/>
                      <c:pt idx="0">
                        <c:v>2018 2020 2022 2024</c:v>
                      </c:pt>
                    </c:strCache>
                  </c:strRef>
                </c15:tx>
              </c15:filteredSeriesTitle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0"/>
        <c:smooth val="0"/>
        <c:axId val="607178585"/>
        <c:axId val="199004234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0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2018</c:v>
                      </c:pt>
                      <c:pt idx="1">
                        <c:v>2020</c:v>
                      </c:pt>
                      <c:pt idx="2">
                        <c:v>2022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5="http://schemas.microsoft.com/office/drawing/2012/chart"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Sheet1!$C$1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/>
                            </c:pt>
                          </c:strCache>
                        </c:strRef>
                      </c15:tx>
                    </c15:filteredSeriesTitle>
                  </c:ext>
                </c:extLst>
              </c15:ser>
            </c15:filteredLineSeries>
            <c15:filteredLineSeries>
              <c15:ser>
                <c:idx val="2"/>
                <c:order val="2"/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0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2018</c:v>
                      </c:pt>
                      <c:pt idx="1">
                        <c:v>2020</c:v>
                      </c:pt>
                      <c:pt idx="2">
                        <c:v>2022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5="http://schemas.microsoft.com/office/drawing/2012/chart"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Sheet1!$D$1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/>
                            </c:pt>
                          </c:strCache>
                        </c:strRef>
                      </c15:tx>
                    </c15:filteredSeriesTitle>
                  </c:ext>
                </c:extLst>
              </c15:ser>
            </c15:filteredLineSeries>
            <c15:filteredLineSeries>
              <c15:ser>
                <c:idx val="3"/>
                <c:order val="3"/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0" vertOverflow="ellipsis" vert="horz" wrap="square" lIns="38100" tIns="19050" rIns="38100" bIns="19050" anchor="ctr" anchorCtr="1"/>
                    <a:lstStyle/>
                    <a:p>
                      <a:pPr>
                        <a:defRPr lang="en-US" sz="1000" b="1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xmlns:c15="http://schemas.microsoft.com/office/drawing/2012/chart" uri="{CE6537A1-D6FC-4f65-9D91-7224C49458BB}">
                      <c15:layout/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ullRef>
                          <c15:sqref/>
                        </c15:fullRef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2018</c:v>
                      </c:pt>
                      <c:pt idx="1">
                        <c:v>2020</c:v>
                      </c:pt>
                      <c:pt idx="2">
                        <c:v>2022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{1}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smooth val="0"/>
                <c:extLst>
                  <c:ext xmlns:c15="http://schemas.microsoft.com/office/drawing/2012/chart" uri="{02D57815-91ED-43cb-92C2-25804820EDAC}">
                    <c15:filteredSeriesTitle>
                      <c15:tx>
                        <c:strRef>
                          <c:extLst>
                            <c:ext uri="{02D57815-91ED-43cb-92C2-25804820EDAC}">
                              <c15:formulaRef>
                                <c15:sqref>Sheet1!$B$2:$B$7</c15:sqref>
                              </c15:formulaRef>
                            </c:ext>
                          </c:extLst>
                          <c:strCache>
                            <c:ptCount val="1"/>
                            <c:pt idx="0">
                              <c:v>46 197 372 568</c:v>
                            </c:pt>
                          </c:strCache>
                        </c:strRef>
                      </c15:tx>
                    </c15:filteredSeriesTitle>
                  </c:ext>
                </c:extLst>
              </c15:ser>
            </c15:filteredLineSeries>
          </c:ext>
        </c:extLst>
      </c:lineChart>
      <c:catAx>
        <c:axId val="60717858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9004234"/>
        <c:crosses val="autoZero"/>
        <c:auto val="1"/>
        <c:lblAlgn val="ctr"/>
        <c:lblOffset val="100"/>
        <c:noMultiLvlLbl val="0"/>
      </c:catAx>
      <c:valAx>
        <c:axId val="19900423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717858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0"/>
    <c:extLst>
      <c:ext uri="{0b15fc19-7d7d-44ad-8c2d-2c3a37ce22c3}">
        <chartProps xmlns="https://web.wps.cn/et/2018/main" chartId="{392b6a8a-54f7-40fc-b204-1450230752bf}"/>
      </c:ext>
    </c:extLst>
  </c:chart>
  <c:spPr>
    <a:noFill/>
    <a:ln>
      <a:noFill/>
    </a:ln>
    <a:effectLst/>
  </c:spPr>
  <c:txPr>
    <a:bodyPr/>
    <a:lstStyle/>
    <a:p>
      <a:pPr>
        <a:defRPr lang="en-US" b="1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5.png"/><Relationship Id="rId7" Type="http://schemas.openxmlformats.org/officeDocument/2006/relationships/hyperlink" Target="http://www.linkedin.com/in/sagheerahmedcse" TargetMode="External"/><Relationship Id="rId6" Type="http://schemas.openxmlformats.org/officeDocument/2006/relationships/image" Target="../media/image4.png"/><Relationship Id="rId5" Type="http://schemas.openxmlformats.org/officeDocument/2006/relationships/hyperlink" Target="mailto:Sagheerahmed2004@gmail.com" TargetMode="Externa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hyperlink" Target="https://github.com/sagheerahmed08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1.png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1273810" y="2727960"/>
            <a:ext cx="9994900" cy="2306955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660400" dist="254000" dir="3600000" algn="ctr" rotWithShape="0">
              <a:srgbClr val="000000">
                <a:alpha val="43000"/>
              </a:srgbClr>
            </a:outerShdw>
          </a:effectLst>
        </p:spPr>
        <p:txBody>
          <a:bodyPr wrap="square" rtlCol="0" anchor="t">
            <a:spAutoFit/>
          </a:bodyPr>
          <a:p>
            <a:pPr algn="ctr"/>
            <a:r>
              <a:rPr lang="en-US" altLang="en-US" sz="7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PhonePe Transaction Insights</a:t>
            </a:r>
            <a:endParaRPr lang="en-US" altLang="en-US" sz="7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 descr="0625cbe3-4e88-4381-892e-c048a70cb083_removalai_preview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0" y="912495"/>
            <a:ext cx="5715000" cy="1733550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660400" dist="254000" dir="360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0625cbe3-4e88-4381-892e-c048a70cb083_removalai_preview"/>
          <p:cNvPicPr preferRelativeResize="0"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0" y="912495"/>
            <a:ext cx="5715000" cy="1733550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outerShdw blurRad="889000" dir="6540000" algn="ctr" rotWithShape="0">
              <a:srgbClr val="000000">
                <a:alpha val="19000"/>
              </a:srgbClr>
            </a:outerShdw>
            <a:reflection blurRad="6350" stA="52000" endA="300" endPos="35000" dir="5400000" sy="-100000" algn="bl" rotWithShape="0"/>
          </a:effectLst>
        </p:spPr>
      </p:pic>
      <p:pic>
        <p:nvPicPr>
          <p:cNvPr id="2" name="Picture 1" descr="github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630" y="5553075"/>
            <a:ext cx="370840" cy="370840"/>
          </a:xfrm>
          <a:prstGeom prst="rect">
            <a:avLst/>
          </a:prstGeom>
        </p:spPr>
      </p:pic>
      <p:pic>
        <p:nvPicPr>
          <p:cNvPr id="6" name="Picture 5" descr="Guvi-removebg-preview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0" y="0"/>
            <a:ext cx="2085340" cy="1041400"/>
          </a:xfrm>
          <a:prstGeom prst="rect">
            <a:avLst/>
          </a:prstGeom>
        </p:spPr>
      </p:pic>
      <p:pic>
        <p:nvPicPr>
          <p:cNvPr id="10" name="Picture 3" descr="gmail">
            <a:hlinkClick r:id="rId5"/>
          </p:cNvPr>
          <p:cNvPicPr/>
          <p:nvPr/>
        </p:nvPicPr>
        <p:blipFill>
          <a:blip r:embed="rId6"/>
          <a:srcRect t="12301" b="10854"/>
          <a:stretch>
            <a:fillRect/>
          </a:stretch>
        </p:blipFill>
        <p:spPr>
          <a:xfrm>
            <a:off x="5910580" y="5553075"/>
            <a:ext cx="370840" cy="370840"/>
          </a:xfrm>
          <a:prstGeom prst="rect">
            <a:avLst/>
          </a:prstGeom>
        </p:spPr>
      </p:pic>
      <p:pic>
        <p:nvPicPr>
          <p:cNvPr id="11" name="Picture 4" descr="linkedin">
            <a:hlinkClick r:id="rId7"/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3530" y="5553075"/>
            <a:ext cx="370840" cy="3708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357505"/>
            <a:ext cx="5449570" cy="2891155"/>
          </a:xfrm>
          <a:prstGeom prst="rect">
            <a:avLst/>
          </a:prstGeom>
        </p:spPr>
      </p:pic>
      <p:pic>
        <p:nvPicPr>
          <p:cNvPr id="7" name="Picture 6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543300"/>
            <a:ext cx="5441315" cy="2893695"/>
          </a:xfrm>
          <a:prstGeom prst="rect">
            <a:avLst/>
          </a:prstGeom>
        </p:spPr>
      </p:pic>
      <p:pic>
        <p:nvPicPr>
          <p:cNvPr id="8" name="Picture 7" descr="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3543300"/>
            <a:ext cx="5449570" cy="2893695"/>
          </a:xfrm>
          <a:prstGeom prst="rect">
            <a:avLst/>
          </a:prstGeom>
        </p:spPr>
      </p:pic>
      <p:pic>
        <p:nvPicPr>
          <p:cNvPr id="9" name="Picture 8" descr="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640" y="357505"/>
            <a:ext cx="5440680" cy="28911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6" name="Flowchart: Alternate Process 5"/>
          <p:cNvSpPr/>
          <p:nvPr/>
        </p:nvSpPr>
        <p:spPr>
          <a:xfrm>
            <a:off x="436245" y="4833620"/>
            <a:ext cx="3509010" cy="177482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Telangana, Andhra, Karnataka lead penetration</a:t>
            </a: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Flowchart: Alternate Process 2"/>
          <p:cNvSpPr/>
          <p:nvPr/>
        </p:nvSpPr>
        <p:spPr>
          <a:xfrm>
            <a:off x="4271010" y="4833620"/>
            <a:ext cx="3509010" cy="177482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Telangana, Andhra, Karnataka lead penetration</a:t>
            </a: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2" name="Flowchart: Alternate Process 1"/>
          <p:cNvSpPr/>
          <p:nvPr/>
        </p:nvSpPr>
        <p:spPr>
          <a:xfrm>
            <a:off x="6275705" y="2578735"/>
            <a:ext cx="5338445" cy="182689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408305" y="6985"/>
            <a:ext cx="11174730" cy="705485"/>
          </a:xfrm>
          <a:noFill/>
          <a:ln w="9525">
            <a:noFill/>
          </a:ln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txBody>
          <a:bodyPr vert="horz" rtlCol="0" anchor="ctr" anchorCtr="0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en-US" b="1">
                <a:sym typeface="+mn-ea"/>
              </a:rPr>
              <a:t>     Market Expansion Strategy</a:t>
            </a:r>
            <a:endParaRPr lang="en-US" altLang="en-US" b="1">
              <a:sym typeface="+mn-ea"/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436245" y="914400"/>
            <a:ext cx="11177905" cy="123634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436245" y="2578735"/>
            <a:ext cx="5338445" cy="182689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8105140" y="4833620"/>
            <a:ext cx="3509010" cy="177482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Telangana, Andhra, Karnataka lead penetration</a:t>
            </a: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13" name="Text Box 12"/>
          <p:cNvSpPr txBox="1"/>
          <p:nvPr>
            <p:custDataLst>
              <p:tags r:id="rId1"/>
            </p:custDataLst>
          </p:nvPr>
        </p:nvSpPr>
        <p:spPr>
          <a:xfrm>
            <a:off x="655955" y="1332865"/>
            <a:ext cx="10240010" cy="741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 reveals Telangana and Karnataka as transaction value leaders, while Maharashtra and Uttar Pradesh dominate in user numbers, creating diverse expansion opportunities across different market segments.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ext Box 13"/>
          <p:cNvSpPr txBox="1"/>
          <p:nvPr>
            <p:custDataLst>
              <p:tags r:id="rId2"/>
            </p:custDataLst>
          </p:nvPr>
        </p:nvSpPr>
        <p:spPr>
          <a:xfrm>
            <a:off x="664845" y="977900"/>
            <a:ext cx="411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Strategic Market Opportunities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>
            <p:custDataLst>
              <p:tags r:id="rId3"/>
            </p:custDataLst>
          </p:nvPr>
        </p:nvSpPr>
        <p:spPr>
          <a:xfrm>
            <a:off x="655955" y="2641600"/>
            <a:ext cx="317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Transaction Leaders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>
            <p:custDataLst>
              <p:tags r:id="rId4"/>
            </p:custDataLst>
          </p:nvPr>
        </p:nvSpPr>
        <p:spPr>
          <a:xfrm>
            <a:off x="6556375" y="2641600"/>
            <a:ext cx="317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User Base Leaders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>
            <p:custDataLst>
              <p:tags r:id="rId5"/>
            </p:custDataLst>
          </p:nvPr>
        </p:nvSpPr>
        <p:spPr>
          <a:xfrm>
            <a:off x="664845" y="3081020"/>
            <a:ext cx="4683760" cy="1137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b="1"/>
              <a:t>Telangana</a:t>
            </a:r>
            <a:r>
              <a:rPr lang="en-US" altLang="en-US" sz="1400"/>
              <a:t>: ₹41.6T total transaction value</a:t>
            </a:r>
            <a:endParaRPr lang="en-US" altLang="en-US" sz="1400"/>
          </a:p>
          <a:p>
            <a:pPr indent="0">
              <a:buFont typeface="Arial" panose="020B0604020202020204" pitchFamily="34" charset="0"/>
              <a:buNone/>
            </a:pPr>
            <a:endParaRPr lang="en-US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b="1"/>
              <a:t>Karnataka</a:t>
            </a:r>
            <a:r>
              <a:rPr lang="en-US" altLang="en-US" sz="1400"/>
              <a:t>: ₹40.7T strong market presence</a:t>
            </a:r>
            <a:endParaRPr lang="en-US" altLang="en-US" sz="1400"/>
          </a:p>
          <a:p>
            <a:pPr indent="0">
              <a:buFont typeface="Arial" panose="020B0604020202020204" pitchFamily="34" charset="0"/>
              <a:buNone/>
            </a:pPr>
            <a:endParaRPr lang="en-US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/>
              <a:t>High-value transaction concentration patterns</a:t>
            </a:r>
            <a:endParaRPr lang="en-US" altLang="en-US" sz="1400"/>
          </a:p>
        </p:txBody>
      </p:sp>
      <p:sp>
        <p:nvSpPr>
          <p:cNvPr id="18" name="Text Box 17"/>
          <p:cNvSpPr txBox="1"/>
          <p:nvPr>
            <p:custDataLst>
              <p:tags r:id="rId6"/>
            </p:custDataLst>
          </p:nvPr>
        </p:nvSpPr>
        <p:spPr>
          <a:xfrm>
            <a:off x="6557010" y="3081020"/>
            <a:ext cx="4683760" cy="1137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b="1"/>
              <a:t>Maharashtra</a:t>
            </a:r>
            <a:r>
              <a:rPr lang="en-US" altLang="en-US" sz="1400"/>
              <a:t>: 1.14B registered users</a:t>
            </a:r>
            <a:endParaRPr lang="en-US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b="1"/>
              <a:t>Uttar</a:t>
            </a:r>
            <a:r>
              <a:rPr lang="en-US" altLang="en-US" sz="1400"/>
              <a:t> </a:t>
            </a:r>
            <a:r>
              <a:rPr lang="en-US" altLang="en-US" sz="1400" b="1"/>
              <a:t>Pradesh</a:t>
            </a:r>
            <a:r>
              <a:rPr lang="en-US" altLang="en-US" sz="1400"/>
              <a:t>: 942M active user base</a:t>
            </a:r>
            <a:endParaRPr lang="en-US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/>
              <a:t>Large populated states make lead </a:t>
            </a:r>
            <a:endParaRPr lang="en-US" altLang="en-US" sz="1400"/>
          </a:p>
        </p:txBody>
      </p:sp>
      <p:sp>
        <p:nvSpPr>
          <p:cNvPr id="19" name="Text Box 18"/>
          <p:cNvSpPr txBox="1"/>
          <p:nvPr>
            <p:custDataLst>
              <p:tags r:id="rId7"/>
            </p:custDataLst>
          </p:nvPr>
        </p:nvSpPr>
        <p:spPr>
          <a:xfrm>
            <a:off x="503555" y="4894580"/>
            <a:ext cx="317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Growth Champions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1"/>
          <p:nvPr>
            <p:custDataLst>
              <p:tags r:id="rId8"/>
            </p:custDataLst>
          </p:nvPr>
        </p:nvSpPr>
        <p:spPr>
          <a:xfrm>
            <a:off x="4345305" y="4884420"/>
            <a:ext cx="317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Engagement Leaders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>
            <p:custDataLst>
              <p:tags r:id="rId9"/>
            </p:custDataLst>
          </p:nvPr>
        </p:nvSpPr>
        <p:spPr>
          <a:xfrm>
            <a:off x="8166735" y="4864100"/>
            <a:ext cx="317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Penetration Focus</a:t>
            </a:r>
            <a:endParaRPr lang="en-US" altLang="en-US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357505"/>
            <a:ext cx="3476625" cy="2901315"/>
          </a:xfrm>
          <a:prstGeom prst="rect">
            <a:avLst/>
          </a:prstGeom>
        </p:spPr>
      </p:pic>
      <p:pic>
        <p:nvPicPr>
          <p:cNvPr id="8" name="Picture 7" descr="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95" y="357505"/>
            <a:ext cx="2877185" cy="2900680"/>
          </a:xfrm>
          <a:prstGeom prst="rect">
            <a:avLst/>
          </a:prstGeom>
        </p:spPr>
      </p:pic>
      <p:pic>
        <p:nvPicPr>
          <p:cNvPr id="12" name="Picture 11" descr="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455" y="358775"/>
            <a:ext cx="2937510" cy="2900045"/>
          </a:xfrm>
          <a:prstGeom prst="rect">
            <a:avLst/>
          </a:prstGeom>
        </p:spPr>
      </p:pic>
      <p:pic>
        <p:nvPicPr>
          <p:cNvPr id="14" name="Picture 13" descr="17"/>
          <p:cNvPicPr>
            <a:picLocks noChangeAspect="1"/>
          </p:cNvPicPr>
          <p:nvPr/>
        </p:nvPicPr>
        <p:blipFill>
          <a:blip r:embed="rId4"/>
          <a:srcRect b="12922"/>
          <a:stretch>
            <a:fillRect/>
          </a:stretch>
        </p:blipFill>
        <p:spPr>
          <a:xfrm>
            <a:off x="8726805" y="359410"/>
            <a:ext cx="3041015" cy="2898775"/>
          </a:xfrm>
          <a:prstGeom prst="rect">
            <a:avLst/>
          </a:prstGeom>
        </p:spPr>
      </p:pic>
      <p:pic>
        <p:nvPicPr>
          <p:cNvPr id="17" name="Picture 16" descr="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15" y="3543300"/>
            <a:ext cx="5460365" cy="2893695"/>
          </a:xfrm>
          <a:prstGeom prst="rect">
            <a:avLst/>
          </a:prstGeom>
        </p:spPr>
      </p:pic>
      <p:pic>
        <p:nvPicPr>
          <p:cNvPr id="19" name="Picture 18" descr="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455" y="3543300"/>
            <a:ext cx="2936875" cy="2893695"/>
          </a:xfrm>
          <a:prstGeom prst="rect">
            <a:avLst/>
          </a:prstGeom>
        </p:spPr>
      </p:pic>
      <p:pic>
        <p:nvPicPr>
          <p:cNvPr id="20" name="Picture 19" descr="21"/>
          <p:cNvPicPr>
            <a:picLocks noChangeAspect="1"/>
          </p:cNvPicPr>
          <p:nvPr/>
        </p:nvPicPr>
        <p:blipFill>
          <a:blip r:embed="rId7"/>
          <a:srcRect b="6694"/>
          <a:stretch>
            <a:fillRect/>
          </a:stretch>
        </p:blipFill>
        <p:spPr>
          <a:xfrm>
            <a:off x="8726170" y="3543300"/>
            <a:ext cx="3041650" cy="2893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1" name="Snip Single Corner Rectangle 30"/>
          <p:cNvSpPr/>
          <p:nvPr/>
        </p:nvSpPr>
        <p:spPr>
          <a:xfrm flipH="1">
            <a:off x="6904990" y="914400"/>
            <a:ext cx="4260850" cy="1555750"/>
          </a:xfrm>
          <a:prstGeom prst="snip1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  <a:softEdge rad="3175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/>
            <a:endParaRPr>
              <a:sym typeface="+mn-ea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985"/>
            <a:ext cx="13600430" cy="705485"/>
          </a:xfrm>
          <a:noFill/>
          <a:ln w="9525">
            <a:noFill/>
          </a:ln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txBody>
          <a:bodyPr vert="horz" rtlCol="0" anchor="ctr" anchorCtr="0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en-US" b="1">
                <a:sym typeface="+mn-ea"/>
              </a:rPr>
              <a:t>  User Engagement &amp; Growth Strategy</a:t>
            </a:r>
            <a:endParaRPr lang="en-US" altLang="en-US" b="1">
              <a:sym typeface="+mn-ea"/>
            </a:endParaRPr>
          </a:p>
        </p:txBody>
      </p:sp>
      <p:sp>
        <p:nvSpPr>
          <p:cNvPr id="9" name="Flowchart: Alternate Process 8"/>
          <p:cNvSpPr/>
          <p:nvPr>
            <p:custDataLst>
              <p:tags r:id="rId2"/>
            </p:custDataLst>
          </p:nvPr>
        </p:nvSpPr>
        <p:spPr>
          <a:xfrm>
            <a:off x="436245" y="3531870"/>
            <a:ext cx="2857500" cy="290639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6904990" y="2745740"/>
            <a:ext cx="4260850" cy="371221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7111365" y="2782570"/>
          <a:ext cx="3874135" cy="3655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6" name="Flowchart: Alternate Process 15"/>
          <p:cNvSpPr/>
          <p:nvPr/>
        </p:nvSpPr>
        <p:spPr>
          <a:xfrm>
            <a:off x="436245" y="914400"/>
            <a:ext cx="6001385" cy="222313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ct val="100000"/>
              </a:lnSpc>
            </a:pPr>
            <a:endParaRPr lang="en-US" altLang="en-US" sz="2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50000"/>
              </a:lnSpc>
            </a:pP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 Box 18"/>
          <p:cNvSpPr txBox="1"/>
          <p:nvPr>
            <p:custDataLst>
              <p:tags r:id="rId3"/>
            </p:custDataLst>
          </p:nvPr>
        </p:nvSpPr>
        <p:spPr>
          <a:xfrm>
            <a:off x="9606280" y="965200"/>
            <a:ext cx="1620520" cy="775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4400" b="1">
                <a:solidFill>
                  <a:schemeClr val="bg1"/>
                </a:solidFill>
              </a:rPr>
              <a:t>12.7× </a:t>
            </a:r>
            <a:endParaRPr lang="en-US" altLang="en-US" sz="4400" b="1">
              <a:solidFill>
                <a:schemeClr val="bg1"/>
              </a:solidFill>
            </a:endParaRPr>
          </a:p>
        </p:txBody>
      </p:sp>
      <p:sp>
        <p:nvSpPr>
          <p:cNvPr id="21" name="Flowchart: Alternate Process 20"/>
          <p:cNvSpPr/>
          <p:nvPr>
            <p:custDataLst>
              <p:tags r:id="rId4"/>
            </p:custDataLst>
          </p:nvPr>
        </p:nvSpPr>
        <p:spPr>
          <a:xfrm>
            <a:off x="3580130" y="3531870"/>
            <a:ext cx="2857500" cy="290639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2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 Box 21"/>
          <p:cNvSpPr txBox="1"/>
          <p:nvPr>
            <p:custDataLst>
              <p:tags r:id="rId5"/>
            </p:custDataLst>
          </p:nvPr>
        </p:nvSpPr>
        <p:spPr>
          <a:xfrm>
            <a:off x="621030" y="1008380"/>
            <a:ext cx="411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Engagement Insights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>
            <p:custDataLst>
              <p:tags r:id="rId6"/>
            </p:custDataLst>
          </p:nvPr>
        </p:nvSpPr>
        <p:spPr>
          <a:xfrm>
            <a:off x="634365" y="1376680"/>
            <a:ext cx="5604510" cy="1761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Overall engagement ratio stands at 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45.38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with remarkable regional variations. Registered users grew 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12.7×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from 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46M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to 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587M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, demonstrating explosive platform adoption.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Northeas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t states show exceptional engagement patterns while metropolitan areas require strategic attention.</a:t>
            </a:r>
            <a:endParaRPr lang="en-US" altLang="en-US" sz="1400"/>
          </a:p>
        </p:txBody>
      </p:sp>
      <p:sp>
        <p:nvSpPr>
          <p:cNvPr id="24" name="Text Box 23"/>
          <p:cNvSpPr txBox="1"/>
          <p:nvPr>
            <p:custDataLst>
              <p:tags r:id="rId7"/>
            </p:custDataLst>
          </p:nvPr>
        </p:nvSpPr>
        <p:spPr>
          <a:xfrm>
            <a:off x="436245" y="4205605"/>
            <a:ext cx="2858135" cy="2371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 algn="l">
              <a:lnSpc>
                <a:spcPct val="150000"/>
              </a:lnSpc>
            </a:pPr>
            <a:r>
              <a:rPr lang="en-US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Loyalty Index</a:t>
            </a:r>
            <a:endParaRPr lang="en-US" altLang="en-US" sz="1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Rajasthan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(87.28), 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Maharashtra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(43.52).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South West Khasi Hills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(1783.16), 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Pakke Kessang 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(1599.93).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 Box 25"/>
          <p:cNvSpPr txBox="1"/>
          <p:nvPr>
            <p:custDataLst>
              <p:tags r:id="rId8"/>
            </p:custDataLst>
          </p:nvPr>
        </p:nvSpPr>
        <p:spPr>
          <a:xfrm>
            <a:off x="550545" y="3326765"/>
            <a:ext cx="2743200" cy="965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87.28%</a:t>
            </a:r>
            <a:endParaRPr lang="en-US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8" name="Text Box 27"/>
          <p:cNvSpPr txBox="1"/>
          <p:nvPr>
            <p:custDataLst>
              <p:tags r:id="rId9"/>
            </p:custDataLst>
          </p:nvPr>
        </p:nvSpPr>
        <p:spPr>
          <a:xfrm>
            <a:off x="3580130" y="3339465"/>
            <a:ext cx="2743200" cy="965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lnSpc>
                <a:spcPct val="150000"/>
              </a:lnSpc>
            </a:pPr>
            <a:r>
              <a:rPr lang="en-US" altLang="en-US" sz="4000" b="1">
                <a:solidFill>
                  <a:schemeClr val="bg1"/>
                </a:solidFill>
                <a:sym typeface="+mn-ea"/>
              </a:rPr>
              <a:t>25.1%</a:t>
            </a:r>
            <a:endParaRPr lang="en-US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29" name="Text Box 28"/>
          <p:cNvSpPr txBox="1"/>
          <p:nvPr>
            <p:custDataLst>
              <p:tags r:id="rId10"/>
            </p:custDataLst>
          </p:nvPr>
        </p:nvSpPr>
        <p:spPr>
          <a:xfrm>
            <a:off x="3579495" y="4205605"/>
            <a:ext cx="2858135" cy="2371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en-US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Engagement Share</a:t>
            </a:r>
            <a:endParaRPr lang="en-US" altLang="en-US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Xiaomi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(25.1%), 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Samsung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(19.4%),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Vivo 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(18.1%),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Oppo 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(12.1%).  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Xiaomi 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the dominant brand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Text Box 29"/>
          <p:cNvSpPr txBox="1"/>
          <p:nvPr>
            <p:custDataLst>
              <p:tags r:id="rId11"/>
            </p:custDataLst>
          </p:nvPr>
        </p:nvSpPr>
        <p:spPr>
          <a:xfrm>
            <a:off x="7052310" y="1638935"/>
            <a:ext cx="411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</a:rPr>
              <a:t>Registered User Growth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1"/>
          <p:nvPr>
            <p:custDataLst>
              <p:tags r:id="rId12"/>
            </p:custDataLst>
          </p:nvPr>
        </p:nvSpPr>
        <p:spPr>
          <a:xfrm>
            <a:off x="7051675" y="1991995"/>
            <a:ext cx="3582670" cy="502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46M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2018 to </a:t>
            </a:r>
            <a:r>
              <a:rPr lang="en-US" altLang="en-US" sz="14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586.75M</a:t>
            </a: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2024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25"/>
          <p:cNvPicPr>
            <a:picLocks noChangeAspect="1"/>
          </p:cNvPicPr>
          <p:nvPr/>
        </p:nvPicPr>
        <p:blipFill>
          <a:blip r:embed="rId1"/>
          <a:srcRect r="55618"/>
          <a:stretch>
            <a:fillRect/>
          </a:stretch>
        </p:blipFill>
        <p:spPr>
          <a:xfrm>
            <a:off x="424815" y="355600"/>
            <a:ext cx="4765040" cy="2893060"/>
          </a:xfrm>
          <a:prstGeom prst="rect">
            <a:avLst/>
          </a:prstGeom>
        </p:spPr>
      </p:pic>
      <p:pic>
        <p:nvPicPr>
          <p:cNvPr id="8" name="Picture 7" descr="25"/>
          <p:cNvPicPr>
            <a:picLocks noChangeAspect="1"/>
          </p:cNvPicPr>
          <p:nvPr/>
        </p:nvPicPr>
        <p:blipFill>
          <a:blip r:embed="rId1"/>
          <a:srcRect l="88279" b="14988"/>
          <a:stretch>
            <a:fillRect/>
          </a:stretch>
        </p:blipFill>
        <p:spPr>
          <a:xfrm>
            <a:off x="5189855" y="355600"/>
            <a:ext cx="684530" cy="2893695"/>
          </a:xfrm>
          <a:prstGeom prst="rect">
            <a:avLst/>
          </a:prstGeom>
        </p:spPr>
      </p:pic>
      <p:pic>
        <p:nvPicPr>
          <p:cNvPr id="10" name="Picture 9" descr="24"/>
          <p:cNvPicPr>
            <a:picLocks noChangeAspect="1"/>
          </p:cNvPicPr>
          <p:nvPr/>
        </p:nvPicPr>
        <p:blipFill>
          <a:blip r:embed="rId2"/>
          <a:srcRect l="32607" r="35905"/>
          <a:stretch>
            <a:fillRect/>
          </a:stretch>
        </p:blipFill>
        <p:spPr>
          <a:xfrm>
            <a:off x="424815" y="3543300"/>
            <a:ext cx="4765675" cy="2876550"/>
          </a:xfrm>
          <a:prstGeom prst="rect">
            <a:avLst/>
          </a:prstGeom>
        </p:spPr>
      </p:pic>
      <p:pic>
        <p:nvPicPr>
          <p:cNvPr id="12" name="Picture 11" descr="24"/>
          <p:cNvPicPr>
            <a:picLocks noChangeAspect="1"/>
          </p:cNvPicPr>
          <p:nvPr/>
        </p:nvPicPr>
        <p:blipFill>
          <a:blip r:embed="rId2"/>
          <a:srcRect l="91995"/>
          <a:stretch>
            <a:fillRect/>
          </a:stretch>
        </p:blipFill>
        <p:spPr>
          <a:xfrm>
            <a:off x="5190490" y="3543935"/>
            <a:ext cx="683895" cy="2875915"/>
          </a:xfrm>
          <a:prstGeom prst="rect">
            <a:avLst/>
          </a:prstGeom>
        </p:spPr>
      </p:pic>
      <p:pic>
        <p:nvPicPr>
          <p:cNvPr id="13" name="Picture 12" descr="24"/>
          <p:cNvPicPr>
            <a:picLocks noChangeAspect="1"/>
          </p:cNvPicPr>
          <p:nvPr/>
        </p:nvPicPr>
        <p:blipFill>
          <a:blip r:embed="rId2"/>
          <a:srcRect r="66642" b="90177"/>
          <a:stretch>
            <a:fillRect/>
          </a:stretch>
        </p:blipFill>
        <p:spPr>
          <a:xfrm>
            <a:off x="424815" y="3543935"/>
            <a:ext cx="2480310" cy="282575"/>
          </a:xfrm>
          <a:prstGeom prst="rect">
            <a:avLst/>
          </a:prstGeom>
        </p:spPr>
      </p:pic>
      <p:pic>
        <p:nvPicPr>
          <p:cNvPr id="14" name="Picture 13" descr="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640" y="3543935"/>
            <a:ext cx="5440680" cy="2891155"/>
          </a:xfrm>
          <a:prstGeom prst="rect">
            <a:avLst/>
          </a:prstGeom>
        </p:spPr>
      </p:pic>
      <p:pic>
        <p:nvPicPr>
          <p:cNvPr id="16" name="Picture 15" descr="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115" y="355600"/>
            <a:ext cx="5450205" cy="28917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985"/>
            <a:ext cx="12192000" cy="705485"/>
          </a:xfrm>
          <a:noFill/>
          <a:ln w="9525">
            <a:noFill/>
          </a:ln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txBody>
          <a:bodyPr vert="horz" rtlCol="0" anchor="ctr" anchorCtr="0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en-US" b="1">
                <a:sym typeface="+mn-ea"/>
              </a:rPr>
              <a:t>  </a:t>
            </a:r>
            <a:r>
              <a:rPr lang="en-US" altLang="en-US" b="1">
                <a:sym typeface="+mn-ea"/>
              </a:rPr>
              <a:t>Dashboard </a:t>
            </a:r>
            <a:r>
              <a:rPr lang="en-US" altLang="en-US" b="1">
                <a:sym typeface="+mn-ea"/>
              </a:rPr>
              <a:t>&amp; Visualizations Overview	</a:t>
            </a:r>
            <a:endParaRPr lang="en-US" altLang="en-US" b="1">
              <a:sym typeface="+mn-ea"/>
            </a:endParaRPr>
          </a:p>
        </p:txBody>
      </p:sp>
      <p:pic>
        <p:nvPicPr>
          <p:cNvPr id="10" name="Picture 9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7010" y="3768725"/>
            <a:ext cx="4644390" cy="2776855"/>
          </a:xfrm>
          <a:prstGeom prst="roundRect">
            <a:avLst/>
          </a:prstGeom>
        </p:spPr>
      </p:pic>
      <p:sp>
        <p:nvSpPr>
          <p:cNvPr id="11" name="Flowchart: Alternate Process 10"/>
          <p:cNvSpPr/>
          <p:nvPr/>
        </p:nvSpPr>
        <p:spPr>
          <a:xfrm>
            <a:off x="436245" y="914400"/>
            <a:ext cx="5720080" cy="205486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436245" y="3289300"/>
            <a:ext cx="2705100" cy="325628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Flowchart: Alternate Process 16"/>
          <p:cNvSpPr/>
          <p:nvPr/>
        </p:nvSpPr>
        <p:spPr>
          <a:xfrm>
            <a:off x="3451225" y="3289300"/>
            <a:ext cx="2705100" cy="325628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Text Box 21"/>
          <p:cNvSpPr txBox="1"/>
          <p:nvPr>
            <p:custDataLst>
              <p:tags r:id="rId2"/>
            </p:custDataLst>
          </p:nvPr>
        </p:nvSpPr>
        <p:spPr>
          <a:xfrm>
            <a:off x="621030" y="1008380"/>
            <a:ext cx="4113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</a:rPr>
              <a:t>Interactive Analytics Platform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>
            <p:custDataLst>
              <p:tags r:id="rId3"/>
            </p:custDataLst>
          </p:nvPr>
        </p:nvSpPr>
        <p:spPr>
          <a:xfrm>
            <a:off x="634365" y="1376680"/>
            <a:ext cx="5604510" cy="1761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Comprehensive Streamlit dashboard featuring interactive maps with GeoJSON integration, real-time KPIs tracking transaction amounts, user counts, and app opens with dynamic sidebar navigation for seamless data exploration.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 Box 17"/>
          <p:cNvSpPr txBox="1"/>
          <p:nvPr>
            <p:custDataLst>
              <p:tags r:id="rId4"/>
            </p:custDataLst>
          </p:nvPr>
        </p:nvSpPr>
        <p:spPr>
          <a:xfrm>
            <a:off x="573405" y="3400425"/>
            <a:ext cx="2342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9530"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</a:rPr>
              <a:t>Choropleth Maps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9" name="Text Box 18"/>
          <p:cNvSpPr txBox="1"/>
          <p:nvPr>
            <p:custDataLst>
              <p:tags r:id="rId5"/>
            </p:custDataLst>
          </p:nvPr>
        </p:nvSpPr>
        <p:spPr>
          <a:xfrm>
            <a:off x="3592195" y="3400425"/>
            <a:ext cx="2770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altLang="en-US" b="1">
                <a:solidFill>
                  <a:schemeClr val="bg1"/>
                </a:solidFill>
              </a:rPr>
              <a:t>Multi-Chart Analytics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1"/>
          <p:nvPr>
            <p:custDataLst>
              <p:tags r:id="rId6"/>
            </p:custDataLst>
          </p:nvPr>
        </p:nvSpPr>
        <p:spPr>
          <a:xfrm>
            <a:off x="579120" y="3913505"/>
            <a:ext cx="2567305" cy="2228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3815" algn="l">
              <a:lnSpc>
                <a:spcPct val="150000"/>
              </a:lnSpc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Interactive geographical visualizations using GeoJSON data to display transaction patterns, user distribution, and regional insights across India states and districts.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 Box 20"/>
          <p:cNvSpPr txBox="1"/>
          <p:nvPr>
            <p:custDataLst>
              <p:tags r:id="rId7"/>
            </p:custDataLst>
          </p:nvPr>
        </p:nvSpPr>
        <p:spPr>
          <a:xfrm>
            <a:off x="3594100" y="3913505"/>
            <a:ext cx="2567305" cy="2228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3815" algn="l">
              <a:lnSpc>
                <a:spcPct val="150000"/>
              </a:lnSpc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Comprehensive chart suite including line trends, bar comparisons, scatter correlations, and pie charts for brand share analysis and performance metrics.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 descr="110"/>
          <p:cNvPicPr>
            <a:picLocks noChangeAspect="1"/>
          </p:cNvPicPr>
          <p:nvPr/>
        </p:nvPicPr>
        <p:blipFill>
          <a:blip r:embed="rId8"/>
          <a:srcRect b="9444"/>
          <a:stretch>
            <a:fillRect/>
          </a:stretch>
        </p:blipFill>
        <p:spPr>
          <a:xfrm>
            <a:off x="6557010" y="914400"/>
            <a:ext cx="4645025" cy="2590800"/>
          </a:xfrm>
          <a:prstGeom prst="round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65" y="153670"/>
            <a:ext cx="11367135" cy="2971800"/>
          </a:xfrm>
          <a:prstGeom prst="rect">
            <a:avLst/>
          </a:prstGeom>
        </p:spPr>
      </p:pic>
      <p:pic>
        <p:nvPicPr>
          <p:cNvPr id="6" name="Picture 5" descr="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5" y="3531870"/>
            <a:ext cx="11367135" cy="29076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6985"/>
            <a:ext cx="12192000" cy="705485"/>
          </a:xfrm>
          <a:noFill/>
          <a:ln w="9525">
            <a:noFill/>
          </a:ln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txBody>
          <a:bodyPr vert="horz" rtlCol="0" anchor="ctr" anchorCtr="0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en-US" b="1">
                <a:sym typeface="+mn-ea"/>
              </a:rPr>
              <a:t>  Key Results &amp; Business Impact</a:t>
            </a:r>
            <a:endParaRPr lang="en-US" altLang="en-US" b="1">
              <a:sym typeface="+mn-ea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436245" y="914400"/>
            <a:ext cx="5182235" cy="536067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5983605" y="914400"/>
            <a:ext cx="5182235" cy="536067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436245" y="1235710"/>
            <a:ext cx="518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 altLang="en-US" b="1">
                <a:solidFill>
                  <a:schemeClr val="bg1"/>
                </a:solidFill>
              </a:rPr>
              <a:t>Technical Proficiency &amp; Data Insights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141085" y="1235710"/>
            <a:ext cx="5024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b="1">
                <a:solidFill>
                  <a:schemeClr val="bg1"/>
                </a:solidFill>
              </a:rPr>
              <a:t>Business </a:t>
            </a:r>
            <a:r>
              <a:rPr lang="en-US" altLang="en-US" b="1">
                <a:solidFill>
                  <a:schemeClr val="bg1"/>
                </a:solidFill>
                <a:sym typeface="+mn-ea"/>
              </a:rPr>
              <a:t>Stratergy</a:t>
            </a:r>
            <a:r>
              <a:rPr lang="en-US" altLang="en-US" b="1">
                <a:solidFill>
                  <a:schemeClr val="bg1"/>
                </a:solidFill>
              </a:rPr>
              <a:t> &amp; Recommendations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>
            <p:custDataLst>
              <p:tags r:id="rId1"/>
            </p:custDataLst>
          </p:nvPr>
        </p:nvSpPr>
        <p:spPr>
          <a:xfrm>
            <a:off x="608965" y="1880870"/>
            <a:ext cx="4867275" cy="4394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lnSpc>
                <a:spcPct val="150000"/>
              </a:lnSpc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Successfully demonstrated advanced technical skills in SQL, Python, ETL processes, and data visualization while uncovering critical business insights across transaction patterns, user engagement, and market penetration.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Mastered complex SQL queries for multi-dimensional data analysis across aggregated, map and top tables.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Implemented Python-based analytics using Pandas and Plotpy for comprehensive statistical analysis and trend identification.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Developed interactive Streamlit dashboard with real time KPIs, geographical visualizations, and dynamic filtering capabilities.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 Box 14"/>
          <p:cNvSpPr txBox="1"/>
          <p:nvPr>
            <p:custDataLst>
              <p:tags r:id="rId2"/>
            </p:custDataLst>
          </p:nvPr>
        </p:nvSpPr>
        <p:spPr>
          <a:xfrm>
            <a:off x="6141085" y="1880870"/>
            <a:ext cx="4867275" cy="4394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Delivered actionable insights for market segmentation, user engagement optimization, geographic expansion strategies, and insurance penetration improvement through data-driven analysis.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Identified Northeast states as high-engagement targets with Meghalaya showing 174 app opens per user engagement.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Revealed insurance penetration opportunities in large states with low adoption rates for strategic market expansion.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285750" lvl="0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Established device brand dominance patterns with Xiaomi leading 32 states and 869M+ users for partnership strategies.</a:t>
            </a:r>
            <a:endParaRPr lang="en-US" altLang="en-US" sz="1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" name="Flowchart: Alternate Process 9"/>
          <p:cNvSpPr/>
          <p:nvPr/>
        </p:nvSpPr>
        <p:spPr>
          <a:xfrm>
            <a:off x="1158240" y="5078095"/>
            <a:ext cx="10222230" cy="141351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/>
              <a:t>Strategic Device Partnerships</a:t>
            </a:r>
            <a:endParaRPr lang="en-US" altLang="en-US" b="1"/>
          </a:p>
          <a:p>
            <a:pPr algn="l"/>
            <a:endParaRPr lang="en-US" altLang="en-US"/>
          </a:p>
          <a:p>
            <a:pPr algn="l"/>
            <a:r>
              <a:rPr lang="en-US" altLang="en-US" sz="1400">
                <a:solidFill>
                  <a:schemeClr val="tx1"/>
                </a:solidFill>
              </a:rPr>
              <a:t>Strengthen relationships with Xiaomi given their 32-state dominance and 869M+ user base, while exploring partnership opportunities with Samsung and Vivo to maximize market coverage and user engagement across all demographics.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1158240" y="3311525"/>
            <a:ext cx="10222230" cy="141351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/>
              <a:t>Insurance Market Development</a:t>
            </a:r>
            <a:endParaRPr lang="en-US" altLang="en-US" b="1"/>
          </a:p>
          <a:p>
            <a:pPr algn="l"/>
            <a:endParaRPr lang="en-US" altLang="en-US"/>
          </a:p>
          <a:p>
            <a:pPr algn="l"/>
            <a:r>
              <a:rPr lang="en-US" altLang="en-US" sz="1400">
                <a:solidFill>
                  <a:schemeClr val="tx1"/>
                </a:solidFill>
              </a:rPr>
              <a:t>Capitalize on low insurance penetration in large states by implementing targeted insurance product offerings, educational campaigns, and partnerships to expand the ₹2.8% life insurance penetration rate significantly.</a:t>
            </a:r>
            <a:endParaRPr lang="en-US" altLang="en-US" sz="1400">
              <a:solidFill>
                <a:schemeClr val="tx1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158240" y="1417955"/>
            <a:ext cx="10222230" cy="141351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/>
              <a:t>Northeast Expansion Focus</a:t>
            </a:r>
            <a:endParaRPr lang="en-US" altLang="en-US" b="1"/>
          </a:p>
          <a:p>
            <a:pPr algn="l"/>
            <a:endParaRPr lang="en-US" altLang="en-US" b="1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Leverage exceptionally high engagement rates in Northeast states like Meghalaya, Arunachal Pradesh, and Mizoram to drive user acquisition and deepen market penetration through targeted campaigns and localized services.</a:t>
            </a: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Title 1"/>
          <p:cNvSpPr>
            <a:spLocks noGrp="1"/>
          </p:cNvSpPr>
          <p:nvPr/>
        </p:nvSpPr>
        <p:spPr>
          <a:xfrm>
            <a:off x="0" y="142240"/>
            <a:ext cx="12192000" cy="1143000"/>
          </a:xfrm>
          <a:prstGeom prst="rect">
            <a:avLst/>
          </a:prstGeom>
          <a:noFill/>
          <a:ln w="9525">
            <a:noFill/>
          </a:ln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en-US" b="1">
                <a:sym typeface="+mn-ea"/>
              </a:rPr>
              <a:t>  Strategic Recommendations &amp; Future Roadmap</a:t>
            </a:r>
            <a:endParaRPr lang="en-US" altLang="en-US" b="1"/>
          </a:p>
        </p:txBody>
      </p:sp>
      <p:pic>
        <p:nvPicPr>
          <p:cNvPr id="16" name="Picture 15" descr="storage_24dp_E3E3E3_FILL0_wght400_GRAD0_opsz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1837055"/>
            <a:ext cx="574675" cy="574675"/>
          </a:xfrm>
          <a:prstGeom prst="rect">
            <a:avLst/>
          </a:prstGeom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storage_24dp_E3E3E3_FILL0_wght400_GRAD0_opsz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3611245"/>
            <a:ext cx="574675" cy="574675"/>
          </a:xfrm>
          <a:prstGeom prst="rect">
            <a:avLst/>
          </a:prstGeom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storage_24dp_E3E3E3_FILL0_wght400_GRAD0_opsz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5384165"/>
            <a:ext cx="574675" cy="574675"/>
          </a:xfrm>
          <a:prstGeom prst="rect">
            <a:avLst/>
          </a:prstGeom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1098550" y="2829560"/>
            <a:ext cx="9994900" cy="1198880"/>
          </a:xfrm>
          <a:prstGeom prst="rect">
            <a:avLst/>
          </a:prstGeom>
          <a:solidFill>
            <a:schemeClr val="accent1">
              <a:alpha val="0"/>
            </a:schemeClr>
          </a:solidFill>
          <a:effectLst>
            <a:outerShdw blurRad="660400" dist="254000" dir="3600000" algn="ctr" rotWithShape="0">
              <a:srgbClr val="000000">
                <a:alpha val="43000"/>
              </a:srgbClr>
            </a:outerShdw>
          </a:effectLst>
        </p:spPr>
        <p:txBody>
          <a:bodyPr wrap="square" rtlCol="0" anchor="t">
            <a:spAutoFit/>
          </a:bodyPr>
          <a:p>
            <a:pPr algn="ctr"/>
            <a:r>
              <a:rPr lang="en-US" altLang="en-US" sz="7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altLang="en-US" sz="7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5" name="Flowchart: Alternate Process 14"/>
          <p:cNvSpPr/>
          <p:nvPr/>
        </p:nvSpPr>
        <p:spPr>
          <a:xfrm>
            <a:off x="1166495" y="4148455"/>
            <a:ext cx="2108200" cy="50419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None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7973060" y="3376295"/>
            <a:ext cx="3222625" cy="303720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None/>
            </a:pPr>
            <a:r>
              <a:rPr lang="en-US" altLang="en-US" b="1">
                <a:solidFill>
                  <a:schemeClr val="bg1"/>
                </a:solidFill>
              </a:rPr>
              <a:t>Insurance Penetration</a:t>
            </a:r>
            <a:endParaRPr lang="en-US" altLang="en-US" b="1">
              <a:solidFill>
                <a:schemeClr val="bg1"/>
              </a:solidFill>
            </a:endParaRPr>
          </a:p>
          <a:p>
            <a:pPr algn="ctr">
              <a:buClrTx/>
              <a:buSz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algn="l">
              <a:buClrTx/>
              <a:buSzTx/>
              <a:buNone/>
            </a:pPr>
            <a:r>
              <a:rPr lang="en-US" altLang="en-US">
                <a:solidFill>
                  <a:schemeClr val="tx1"/>
                </a:solidFill>
              </a:rPr>
              <a:t>Evaluating insurance adoption trends, market penetration rates, and growth opportunities to enhance product offerings and market strategies.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556895" y="1480185"/>
            <a:ext cx="10691495" cy="164147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txBody>
          <a:bodyPr/>
          <a:p>
            <a:pPr algn="l"/>
            <a:r>
              <a:rPr lang="en-US" altLang="en-US" b="1"/>
              <a:t>Problem Statement &amp; Objectives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5595"/>
            <a:ext cx="10751820" cy="1545590"/>
          </a:xfrm>
        </p:spPr>
        <p:txBody>
          <a:bodyPr/>
          <a:p>
            <a:pPr marL="0" indent="0">
              <a:buNone/>
            </a:pPr>
            <a:r>
              <a:rPr lang="en-US" altLang="en-US" sz="2400" b="1">
                <a:solidFill>
                  <a:schemeClr val="bg1"/>
                </a:solidFill>
              </a:rPr>
              <a:t>Growing Digital Payment Challenges</a:t>
            </a:r>
            <a:endParaRPr lang="en-US" altLang="en-US" sz="2400" b="1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en-US" sz="2000"/>
              <a:t>With increasing reliance on digital payment platforms like PhonePe, businesses need comprehensive insights into transaction patterns, user engagement behaviors, and insurance adoption trends to optimize services and strategic decisions.</a:t>
            </a:r>
            <a:endParaRPr lang="en-US" altLang="en-US" sz="2000"/>
          </a:p>
        </p:txBody>
      </p:sp>
      <p:sp>
        <p:nvSpPr>
          <p:cNvPr id="12" name="Flowchart: Alternate Process 11"/>
          <p:cNvSpPr/>
          <p:nvPr/>
        </p:nvSpPr>
        <p:spPr>
          <a:xfrm>
            <a:off x="609600" y="3428365"/>
            <a:ext cx="3222625" cy="298513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b="1">
              <a:solidFill>
                <a:schemeClr val="bg1"/>
              </a:solidFill>
            </a:endParaRPr>
          </a:p>
          <a:p>
            <a:pPr algn="ctr"/>
            <a:r>
              <a:rPr lang="en-US" altLang="en-US" b="1">
                <a:solidFill>
                  <a:schemeClr val="bg1"/>
                </a:solidFill>
              </a:rPr>
              <a:t>Transaction Analysis</a:t>
            </a:r>
            <a:endParaRPr lang="en-US" altLang="en-US" b="1">
              <a:solidFill>
                <a:schemeClr val="bg1"/>
              </a:solidFill>
            </a:endParaRPr>
          </a:p>
          <a:p>
            <a:pPr algn="ctr"/>
            <a:endParaRPr lang="en-US" altLang="en-US">
              <a:solidFill>
                <a:schemeClr val="tx1"/>
              </a:solidFill>
            </a:endParaRP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Understanding payment trends, transaction volumes, and user behavior patterns across different regions and time periods for strategic insights.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4291330" y="3376295"/>
            <a:ext cx="3222625" cy="303720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  <a:buNone/>
            </a:pPr>
            <a:r>
              <a:rPr lang="en-US" altLang="en-US" b="1">
                <a:solidFill>
                  <a:schemeClr val="bg1"/>
                </a:solidFill>
              </a:rPr>
              <a:t>User Engagement</a:t>
            </a:r>
            <a:endParaRPr lang="en-US" altLang="en-US" b="1">
              <a:solidFill>
                <a:schemeClr val="bg1"/>
              </a:solidFill>
            </a:endParaRPr>
          </a:p>
          <a:p>
            <a:pPr algn="ctr">
              <a:buClrTx/>
              <a:buSzTx/>
              <a:buNone/>
            </a:pPr>
            <a:endParaRPr lang="en-US" altLang="en-US">
              <a:solidFill>
                <a:schemeClr val="tx1"/>
              </a:solidFill>
            </a:endParaRPr>
          </a:p>
          <a:p>
            <a:pPr algn="l">
              <a:buClrTx/>
              <a:buSzTx/>
              <a:buNone/>
            </a:pPr>
            <a:r>
              <a:rPr lang="en-US" altLang="en-US">
                <a:solidFill>
                  <a:schemeClr val="tx1"/>
                </a:solidFill>
              </a:rPr>
              <a:t>Analyzing user engagement metrics, device preferences, and regional adoption patterns to improve service delivery and user experience.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txBody>
          <a:bodyPr/>
          <a:p>
            <a:pPr algn="l"/>
            <a:r>
              <a:rPr lang="en-US" altLang="en-US" b="1"/>
              <a:t>Methodology &amp; Approach</a:t>
            </a:r>
            <a:endParaRPr lang="en-US" altLang="en-US" b="1"/>
          </a:p>
        </p:txBody>
      </p:sp>
      <p:sp>
        <p:nvSpPr>
          <p:cNvPr id="7" name="Flowchart: Alternate Process 6"/>
          <p:cNvSpPr/>
          <p:nvPr/>
        </p:nvSpPr>
        <p:spPr>
          <a:xfrm>
            <a:off x="1158240" y="1417955"/>
            <a:ext cx="10222230" cy="141351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/>
              <a:t>Data Extraction &amp; Setup</a:t>
            </a:r>
            <a:endParaRPr lang="en-US" altLang="en-US" b="1"/>
          </a:p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Cloned </a:t>
            </a:r>
            <a:r>
              <a:rPr lang="en-US" altLang="en-US" b="1">
                <a:solidFill>
                  <a:schemeClr val="tx1"/>
                </a:solidFill>
              </a:rPr>
              <a:t>GitHub</a:t>
            </a:r>
            <a:r>
              <a:rPr lang="en-US" altLang="en-US">
                <a:solidFill>
                  <a:schemeClr val="tx1"/>
                </a:solidFill>
              </a:rPr>
              <a:t> dataset and performed </a:t>
            </a:r>
            <a:r>
              <a:rPr lang="en-US" altLang="en-US" b="1">
                <a:solidFill>
                  <a:schemeClr val="tx1"/>
                </a:solidFill>
              </a:rPr>
              <a:t>ETL</a:t>
            </a:r>
            <a:r>
              <a:rPr lang="en-US" altLang="en-US">
                <a:solidFill>
                  <a:schemeClr val="tx1"/>
                </a:solidFill>
              </a:rPr>
              <a:t> processes into </a:t>
            </a:r>
            <a:r>
              <a:rPr lang="en-US" altLang="en-US" b="1">
                <a:solidFill>
                  <a:schemeClr val="tx1"/>
                </a:solidFill>
              </a:rPr>
              <a:t>SQL</a:t>
            </a:r>
            <a:r>
              <a:rPr lang="en-US" altLang="en-US">
                <a:solidFill>
                  <a:schemeClr val="tx1"/>
                </a:solidFill>
              </a:rPr>
              <a:t> database with structured tables for </a:t>
            </a:r>
            <a:r>
              <a:rPr lang="en-US" altLang="en-US" b="1">
                <a:solidFill>
                  <a:schemeClr val="tx1"/>
                </a:solidFill>
              </a:rPr>
              <a:t>aggregated data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b="1">
                <a:solidFill>
                  <a:schemeClr val="tx1"/>
                </a:solidFill>
              </a:rPr>
              <a:t>mapping information</a:t>
            </a:r>
            <a:r>
              <a:rPr lang="en-US" altLang="en-US">
                <a:solidFill>
                  <a:schemeClr val="tx1"/>
                </a:solidFill>
              </a:rPr>
              <a:t>, and </a:t>
            </a:r>
            <a:r>
              <a:rPr lang="en-US" altLang="en-US" b="1">
                <a:solidFill>
                  <a:schemeClr val="tx1"/>
                </a:solidFill>
              </a:rPr>
              <a:t>top-performing</a:t>
            </a:r>
            <a:r>
              <a:rPr lang="en-US" altLang="en-US">
                <a:solidFill>
                  <a:schemeClr val="tx1"/>
                </a:solidFill>
              </a:rPr>
              <a:t> metrics.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1158240" y="3191510"/>
            <a:ext cx="10222230" cy="141351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/>
              <a:t>SQL &amp; Python Analysis</a:t>
            </a:r>
            <a:endParaRPr lang="en-US" altLang="en-US" b="1"/>
          </a:p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Executed complex </a:t>
            </a:r>
            <a:r>
              <a:rPr lang="en-US" altLang="en-US" b="1">
                <a:solidFill>
                  <a:schemeClr val="tx1"/>
                </a:solidFill>
              </a:rPr>
              <a:t>SQL</a:t>
            </a:r>
            <a:r>
              <a:rPr lang="en-US" altLang="en-US">
                <a:solidFill>
                  <a:schemeClr val="tx1"/>
                </a:solidFill>
              </a:rPr>
              <a:t> queries combined with Python data analysis using </a:t>
            </a:r>
            <a:r>
              <a:rPr lang="en-US" altLang="en-US" b="1">
                <a:solidFill>
                  <a:schemeClr val="tx1"/>
                </a:solidFill>
              </a:rPr>
              <a:t>Pandas</a:t>
            </a:r>
            <a:r>
              <a:rPr lang="en-US" altLang="en-US">
                <a:solidFill>
                  <a:schemeClr val="tx1"/>
                </a:solidFill>
              </a:rPr>
              <a:t> and </a:t>
            </a:r>
            <a:r>
              <a:rPr lang="en-US" altLang="en-US" b="1">
                <a:solidFill>
                  <a:schemeClr val="tx1"/>
                </a:solidFill>
              </a:rPr>
              <a:t>Pyplot</a:t>
            </a:r>
            <a:r>
              <a:rPr lang="en-US" altLang="en-US">
                <a:solidFill>
                  <a:schemeClr val="tx1"/>
                </a:solidFill>
              </a:rPr>
              <a:t> for comprehensive data exploration and visualization.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1158240" y="4965065"/>
            <a:ext cx="10222230" cy="141351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b="1"/>
              <a:t>Interactive Dashboard Development</a:t>
            </a:r>
            <a:endParaRPr lang="en-US" altLang="en-US" b="1"/>
          </a:p>
          <a:p>
            <a:pPr algn="l"/>
            <a:endParaRPr lang="en-US" altLang="en-US"/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Built interactive </a:t>
            </a:r>
            <a:r>
              <a:rPr lang="en-US" altLang="en-US" b="1">
                <a:solidFill>
                  <a:schemeClr val="tx1"/>
                </a:solidFill>
              </a:rPr>
              <a:t>Streamlit</a:t>
            </a:r>
            <a:r>
              <a:rPr lang="en-US" altLang="en-US">
                <a:solidFill>
                  <a:schemeClr val="tx1"/>
                </a:solidFill>
              </a:rPr>
              <a:t> application featuring </a:t>
            </a:r>
            <a:r>
              <a:rPr lang="en-US" altLang="en-US" b="1">
                <a:solidFill>
                  <a:schemeClr val="tx1"/>
                </a:solidFill>
              </a:rPr>
              <a:t>KPIs</a:t>
            </a:r>
            <a:r>
              <a:rPr lang="en-US" altLang="en-US">
                <a:solidFill>
                  <a:schemeClr val="tx1"/>
                </a:solidFill>
              </a:rPr>
              <a:t>, </a:t>
            </a:r>
            <a:r>
              <a:rPr lang="en-US" altLang="en-US" b="1">
                <a:solidFill>
                  <a:schemeClr val="tx1"/>
                </a:solidFill>
              </a:rPr>
              <a:t>geographical maps</a:t>
            </a:r>
            <a:r>
              <a:rPr lang="en-US" altLang="en-US">
                <a:solidFill>
                  <a:schemeClr val="tx1"/>
                </a:solidFill>
              </a:rPr>
              <a:t>, and </a:t>
            </a:r>
            <a:r>
              <a:rPr lang="en-US" altLang="en-US" b="1">
                <a:solidFill>
                  <a:schemeClr val="tx1"/>
                </a:solidFill>
              </a:rPr>
              <a:t>dynamic charts </a:t>
            </a:r>
            <a:r>
              <a:rPr lang="en-US" altLang="en-US">
                <a:solidFill>
                  <a:schemeClr val="tx1"/>
                </a:solidFill>
              </a:rPr>
              <a:t>for real-time data exploration and business insights.</a:t>
            </a:r>
            <a:endParaRPr lang="en-US" altLang="en-US">
              <a:solidFill>
                <a:schemeClr val="tx1"/>
              </a:solidFill>
            </a:endParaRPr>
          </a:p>
        </p:txBody>
      </p:sp>
      <p:pic>
        <p:nvPicPr>
          <p:cNvPr id="16" name="Picture 15" descr="storage_24dp_E3E3E3_FILL0_wght400_GRAD0_opsz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1837055"/>
            <a:ext cx="574675" cy="574675"/>
          </a:xfrm>
          <a:prstGeom prst="rect">
            <a:avLst/>
          </a:prstGeom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 descr="storage_24dp_E3E3E3_FILL0_wght400_GRAD0_opsz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3611245"/>
            <a:ext cx="574675" cy="574675"/>
          </a:xfrm>
          <a:prstGeom prst="rect">
            <a:avLst/>
          </a:prstGeom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 descr="storage_24dp_E3E3E3_FILL0_wght400_GRAD0_opsz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5384165"/>
            <a:ext cx="574675" cy="574675"/>
          </a:xfrm>
          <a:prstGeom prst="rect">
            <a:avLst/>
          </a:prstGeom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 useBgFill="1">
        <p:nvSpPr>
          <p:cNvPr id="8" name="Flowchart: Alternate Process 7"/>
          <p:cNvSpPr/>
          <p:nvPr/>
        </p:nvSpPr>
        <p:spPr>
          <a:xfrm>
            <a:off x="556895" y="372745"/>
            <a:ext cx="4616450" cy="6160135"/>
          </a:xfrm>
          <a:prstGeom prst="flowChartAlternateProcess">
            <a:avLst/>
          </a:prstGeom>
          <a:ln w="9525">
            <a:noFill/>
          </a:ln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txBody>
          <a:bodyPr vert="horz" rtlCol="0" anchor="ctr" anchorCtr="0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en-US" b="1">
                <a:solidFill>
                  <a:schemeClr val="bg1"/>
                </a:solidFill>
                <a:sym typeface="+mn-ea"/>
              </a:rPr>
              <a:t>Business Use Cases</a:t>
            </a:r>
            <a:endParaRPr lang="en-US" altLang="en-US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Flowchart: Alternate Process 3"/>
          <p:cNvSpPr/>
          <p:nvPr/>
        </p:nvSpPr>
        <p:spPr>
          <a:xfrm>
            <a:off x="5492750" y="63500"/>
            <a:ext cx="5887720" cy="114236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1400" b="1">
                <a:solidFill>
                  <a:schemeClr val="bg1"/>
                </a:solidFill>
              </a:rPr>
              <a:t>01. Transaction Type Trends</a:t>
            </a:r>
            <a:endParaRPr lang="en-US" altLang="en-US" sz="1400" b="1">
              <a:solidFill>
                <a:schemeClr val="bg1"/>
              </a:solidFill>
            </a:endParaRPr>
          </a:p>
          <a:p>
            <a:pPr algn="l"/>
            <a:endParaRPr lang="en-US" altLang="en-US" sz="14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Analyzing P2P dominance, merchant payment growth, and regional transaction patterns across India's digital payment landscape.</a:t>
            </a: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Alternate Process 9"/>
          <p:cNvSpPr/>
          <p:nvPr/>
        </p:nvSpPr>
        <p:spPr>
          <a:xfrm>
            <a:off x="5492750" y="1395095"/>
            <a:ext cx="5887720" cy="114236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en-US" altLang="en-US" sz="1400" b="1">
                <a:solidFill>
                  <a:schemeClr val="bg1"/>
                </a:solidFill>
              </a:rPr>
              <a:t>02. Device Dominance Analysis</a:t>
            </a:r>
            <a:endParaRPr lang="en-US" altLang="en-US" sz="1400" b="1">
              <a:solidFill>
                <a:schemeClr val="bg1"/>
              </a:solidFill>
            </a:endParaRPr>
          </a:p>
          <a:p>
            <a:pPr algn="l"/>
            <a:endParaRPr lang="en-US" altLang="en-US" sz="14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Evaluating device brand preferences, user engagement scores, and market penetration across different states and regions.</a:t>
            </a: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5492750" y="2726690"/>
            <a:ext cx="5887720" cy="114236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en-US" altLang="en-US" sz="1400" b="1">
                <a:solidFill>
                  <a:schemeClr val="bg1"/>
                </a:solidFill>
              </a:rPr>
              <a:t>03. Insurance Penetration Study</a:t>
            </a:r>
            <a:endParaRPr lang="en-US" altLang="en-US" sz="1400" b="1">
              <a:solidFill>
                <a:schemeClr val="bg1"/>
              </a:solidFill>
            </a:endParaRPr>
          </a:p>
          <a:p>
            <a:pPr algn="l"/>
            <a:endParaRPr lang="en-US" altLang="en-US" sz="140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Examining insurance adoption trends, seasonal patterns, and growth opportunities in various geographical markets and demographics.</a:t>
            </a: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5492750" y="4058285"/>
            <a:ext cx="5887720" cy="114236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en-US" altLang="en-US" sz="1400" b="1">
                <a:solidFill>
                  <a:schemeClr val="bg1"/>
                </a:solidFill>
              </a:rPr>
              <a:t>04. Market Expansion Strategy</a:t>
            </a:r>
            <a:endParaRPr lang="en-US" altLang="en-US" sz="1400" b="1">
              <a:solidFill>
                <a:schemeClr val="bg1"/>
              </a:solidFill>
            </a:endParaRPr>
          </a:p>
          <a:p>
            <a:pPr algn="l"/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Identifying growth leaders, penetration opportunities, and strategic expansion targets based on comprehensive market analysis and user behavior.</a:t>
            </a: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lowchart: Alternate Process 14"/>
          <p:cNvSpPr/>
          <p:nvPr/>
        </p:nvSpPr>
        <p:spPr>
          <a:xfrm>
            <a:off x="5492750" y="5389880"/>
            <a:ext cx="5887720" cy="114236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>
              <a:buClrTx/>
              <a:buSzTx/>
              <a:buFontTx/>
            </a:pPr>
            <a:r>
              <a:rPr lang="en-US" altLang="en-US" sz="1400" b="1">
                <a:solidFill>
                  <a:schemeClr val="bg1"/>
                </a:solidFill>
              </a:rPr>
              <a:t>05. User Engagement &amp; Growth Strategy</a:t>
            </a:r>
            <a:endParaRPr lang="en-US" altLang="en-US" sz="1400" b="1">
              <a:solidFill>
                <a:schemeClr val="bg1"/>
              </a:solidFill>
            </a:endParaRPr>
          </a:p>
          <a:p>
            <a:pPr algn="l"/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Identifying engagement ratio among states, growth in year and quarter trend. loyal among user and average usage among device and states.</a:t>
            </a: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8" name="Flowchart: Alternate Process 7"/>
          <p:cNvSpPr/>
          <p:nvPr/>
        </p:nvSpPr>
        <p:spPr>
          <a:xfrm>
            <a:off x="556895" y="1087120"/>
            <a:ext cx="4998085" cy="534543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4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Alternate Process 8"/>
          <p:cNvSpPr/>
          <p:nvPr/>
        </p:nvSpPr>
        <p:spPr>
          <a:xfrm>
            <a:off x="6226810" y="1087120"/>
            <a:ext cx="4939030" cy="167449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P2P Dominance (</a:t>
            </a:r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%</a:t>
            </a:r>
            <a:r>
              <a:rPr lang="en-US" altLang="en-US" sz="2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altLang="en-US" sz="2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Peer-to-Peer payments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dominate with </a:t>
            </a:r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77.1%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of total transaction volume with </a:t>
            </a:r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266</a:t>
            </a:r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transaction amount, indicating strong </a:t>
            </a:r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P2P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digital payment adoption across India.</a:t>
            </a: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Alternate Process 10"/>
          <p:cNvSpPr/>
          <p:nvPr/>
        </p:nvSpPr>
        <p:spPr>
          <a:xfrm>
            <a:off x="6226810" y="2922905"/>
            <a:ext cx="4939030" cy="167449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Top States by Transaction Amount (₹)</a:t>
            </a:r>
            <a:endParaRPr lang="en-US" altLang="en-US" sz="20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Telungana 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(41.6T), </a:t>
            </a:r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Karnataka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(40.67T), </a:t>
            </a:r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Maharastra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(40.37T), </a:t>
            </a:r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Andhra Pradesh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(34.66T), </a:t>
            </a:r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Uttar Pradesh 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(26.8T) lead in transaction value</a:t>
            </a: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Alternate Process 11"/>
          <p:cNvSpPr/>
          <p:nvPr/>
        </p:nvSpPr>
        <p:spPr>
          <a:xfrm>
            <a:off x="6226810" y="4758055"/>
            <a:ext cx="4939030" cy="167449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Merchant Growth </a:t>
            </a:r>
            <a:r>
              <a:rPr lang="en-US" altLang="en-US" sz="2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(</a:t>
            </a:r>
            <a:r>
              <a:rPr lang="en-US" altLang="en-US" sz="20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%</a:t>
            </a:r>
            <a:r>
              <a:rPr lang="en-US" altLang="en-US" sz="20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)</a:t>
            </a:r>
            <a:endParaRPr lang="en-US" altLang="en-US" sz="200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Merchant payments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show rising trend at </a:t>
            </a:r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18.9% 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with</a:t>
            </a:r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65T 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transaction amount and with </a:t>
            </a:r>
            <a:r>
              <a:rPr lang="en-US" altLang="en-US" sz="1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Q4</a:t>
            </a:r>
            <a:r>
              <a:rPr lang="en-US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consistently being peak season, driven by festive and shopping activities.</a:t>
            </a:r>
            <a:endParaRPr lang="en-US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4" name="Chart 13"/>
          <p:cNvGraphicFramePr/>
          <p:nvPr/>
        </p:nvGraphicFramePr>
        <p:xfrm>
          <a:off x="556895" y="1087755"/>
          <a:ext cx="4998085" cy="5345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" name="Title 1"/>
          <p:cNvSpPr>
            <a:spLocks noGrp="1"/>
          </p:cNvSpPr>
          <p:nvPr/>
        </p:nvSpPr>
        <p:spPr>
          <a:xfrm>
            <a:off x="-152400" y="6985"/>
            <a:ext cx="12344400" cy="705485"/>
          </a:xfrm>
          <a:prstGeom prst="rect">
            <a:avLst/>
          </a:prstGeom>
          <a:noFill/>
          <a:ln w="9525">
            <a:noFill/>
          </a:ln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txBody>
          <a:bodyPr vert="horz" rtlCol="0" anchor="ctr" anchorCtr="0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en-US" b="1">
                <a:sym typeface="+mn-ea"/>
              </a:rPr>
              <a:t>   </a:t>
            </a:r>
            <a:r>
              <a:rPr lang="en-US" altLang="en-US" b="1">
                <a:sym typeface="+mn-ea"/>
              </a:rPr>
              <a:t>Transaction Type Trends</a:t>
            </a:r>
            <a:endParaRPr lang="en-US" altLang="en-US" b="1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355600"/>
            <a:ext cx="5449570" cy="2893060"/>
          </a:xfrm>
          <a:prstGeom prst="rect">
            <a:avLst/>
          </a:prstGeom>
        </p:spPr>
      </p:pic>
      <p:pic>
        <p:nvPicPr>
          <p:cNvPr id="3" name="Picture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70" y="3543300"/>
            <a:ext cx="5441950" cy="2875915"/>
          </a:xfrm>
          <a:prstGeom prst="rect">
            <a:avLst/>
          </a:prstGeom>
        </p:spPr>
      </p:pic>
      <p:pic>
        <p:nvPicPr>
          <p:cNvPr id="5" name="Picture 4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275" y="355600"/>
            <a:ext cx="5440680" cy="2893060"/>
          </a:xfrm>
          <a:prstGeom prst="rect">
            <a:avLst/>
          </a:prstGeom>
        </p:spPr>
      </p:pic>
      <p:pic>
        <p:nvPicPr>
          <p:cNvPr id="6" name="Picture 5" descr="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75" y="3525520"/>
            <a:ext cx="5441950" cy="28936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985"/>
            <a:ext cx="12192000" cy="705485"/>
          </a:xfrm>
          <a:noFill/>
          <a:ln w="9525">
            <a:noFill/>
          </a:ln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txBody>
          <a:bodyPr vert="horz" rtlCol="0" anchor="ctr" anchorCtr="0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en-US" b="1">
                <a:sym typeface="+mn-ea"/>
              </a:rPr>
              <a:t>  </a:t>
            </a:r>
            <a:r>
              <a:rPr lang="en-US" altLang="en-US" b="1">
                <a:sym typeface="+mn-ea"/>
              </a:rPr>
              <a:t>Device Dominance &amp; User Engagement</a:t>
            </a:r>
            <a:endParaRPr lang="en-US" altLang="en-US" b="1">
              <a:sym typeface="+mn-ea"/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455295" y="958850"/>
            <a:ext cx="2661920" cy="114236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2000">
              <a:solidFill>
                <a:schemeClr val="tx1"/>
              </a:solidFill>
            </a:endParaRPr>
          </a:p>
          <a:p>
            <a:pPr algn="ctr"/>
            <a:r>
              <a:rPr lang="en-US" altLang="en-US" sz="2000" b="1">
                <a:solidFill>
                  <a:schemeClr val="tx1"/>
                </a:solidFill>
              </a:rPr>
              <a:t>States Dominated</a:t>
            </a: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>
            <p:custDataLst>
              <p:tags r:id="rId1"/>
            </p:custDataLst>
          </p:nvPr>
        </p:nvSpPr>
        <p:spPr>
          <a:xfrm>
            <a:off x="9017000" y="958850"/>
            <a:ext cx="2661920" cy="114236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2000" b="1">
              <a:solidFill>
                <a:schemeClr val="tx1"/>
              </a:solidFill>
            </a:endParaRPr>
          </a:p>
          <a:p>
            <a:pPr algn="l"/>
            <a:r>
              <a:rPr lang="en-US" altLang="en-US" sz="2000" b="1">
                <a:solidFill>
                  <a:schemeClr val="tx1"/>
                </a:solidFill>
              </a:rPr>
              <a:t>  App Opens/User</a:t>
            </a: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>
            <p:custDataLst>
              <p:tags r:id="rId2"/>
            </p:custDataLst>
          </p:nvPr>
        </p:nvSpPr>
        <p:spPr>
          <a:xfrm>
            <a:off x="3309620" y="958850"/>
            <a:ext cx="2661920" cy="114236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2000" b="1">
              <a:solidFill>
                <a:schemeClr val="tx1"/>
              </a:solidFill>
            </a:endParaRPr>
          </a:p>
          <a:p>
            <a:pPr algn="ctr"/>
            <a:r>
              <a:rPr lang="en-US" altLang="en-US" sz="2000" b="1">
                <a:solidFill>
                  <a:schemeClr val="tx1"/>
                </a:solidFill>
              </a:rPr>
              <a:t>Xiaomi Users</a:t>
            </a: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>
            <p:custDataLst>
              <p:tags r:id="rId3"/>
            </p:custDataLst>
          </p:nvPr>
        </p:nvSpPr>
        <p:spPr>
          <a:xfrm>
            <a:off x="6163310" y="958850"/>
            <a:ext cx="2661920" cy="114236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en-US" sz="2000" b="1">
              <a:solidFill>
                <a:schemeClr val="tx1"/>
              </a:solidFill>
            </a:endParaRPr>
          </a:p>
          <a:p>
            <a:pPr algn="l"/>
            <a:r>
              <a:rPr lang="en-US" altLang="en-US" sz="2000" b="1">
                <a:solidFill>
                  <a:schemeClr val="tx1"/>
                </a:solidFill>
              </a:rPr>
              <a:t>Engagement Score</a:t>
            </a:r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506220" y="1082675"/>
            <a:ext cx="5594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</a:rPr>
              <a:t>32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>
            <p:custDataLst>
              <p:tags r:id="rId4"/>
            </p:custDataLst>
          </p:nvPr>
        </p:nvSpPr>
        <p:spPr>
          <a:xfrm>
            <a:off x="4014470" y="1082675"/>
            <a:ext cx="1444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</a:rPr>
              <a:t>869M+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>
            <p:custDataLst>
              <p:tags r:id="rId5"/>
            </p:custDataLst>
          </p:nvPr>
        </p:nvSpPr>
        <p:spPr>
          <a:xfrm>
            <a:off x="9220835" y="1082675"/>
            <a:ext cx="22123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</a:rPr>
              <a:t>Maharashtra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>
            <p:custDataLst>
              <p:tags r:id="rId6"/>
            </p:custDataLst>
          </p:nvPr>
        </p:nvSpPr>
        <p:spPr>
          <a:xfrm>
            <a:off x="6502400" y="1082675"/>
            <a:ext cx="19837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>
                <a:solidFill>
                  <a:schemeClr val="bg1"/>
                </a:solidFill>
              </a:rPr>
              <a:t>Meghalaya </a:t>
            </a:r>
            <a:endParaRPr lang="en-US" altLang="en-US" sz="2400" b="1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55295" y="2439035"/>
            <a:ext cx="3559175" cy="390969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2000">
              <a:solidFill>
                <a:schemeClr val="tx1"/>
              </a:solidFill>
            </a:endParaRPr>
          </a:p>
          <a:p>
            <a:pPr algn="ctr"/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8119745" y="2439035"/>
            <a:ext cx="3559175" cy="390969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2000">
              <a:solidFill>
                <a:schemeClr val="tx1"/>
              </a:solidFill>
            </a:endParaRPr>
          </a:p>
          <a:p>
            <a:pPr algn="ctr"/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19" name="Flowchart: Alternate Process 18"/>
          <p:cNvSpPr/>
          <p:nvPr/>
        </p:nvSpPr>
        <p:spPr>
          <a:xfrm>
            <a:off x="4287520" y="2439035"/>
            <a:ext cx="3559175" cy="3909695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2000">
              <a:solidFill>
                <a:schemeClr val="tx1"/>
              </a:solidFill>
            </a:endParaRPr>
          </a:p>
          <a:p>
            <a:pPr algn="ctr"/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152525" y="2629535"/>
            <a:ext cx="2656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Market Leadership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4803775" y="2629535"/>
            <a:ext cx="2574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Engagement Metrics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8884920" y="2629535"/>
            <a:ext cx="234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Regional Patterns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609600" y="3179445"/>
            <a:ext cx="32569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Xiaomi</a:t>
            </a:r>
            <a:r>
              <a:rPr lang="en-US" altLang="en-US" sz="1400"/>
              <a:t> dominates smartphone usage across </a:t>
            </a:r>
            <a:r>
              <a:rPr lang="en-US" altLang="en-US" sz="1400" b="1"/>
              <a:t>32</a:t>
            </a:r>
            <a:r>
              <a:rPr lang="en-US" altLang="en-US" sz="1400"/>
              <a:t> states with over </a:t>
            </a:r>
            <a:r>
              <a:rPr lang="en-US" altLang="en-US" sz="1400" b="1"/>
              <a:t>869 </a:t>
            </a:r>
            <a:r>
              <a:rPr lang="en-US" altLang="en-US" sz="1400"/>
              <a:t>million users, demonstrating clear market leadership.</a:t>
            </a:r>
            <a:endParaRPr lang="en-US" altLang="en-US" sz="1400"/>
          </a:p>
        </p:txBody>
      </p:sp>
      <p:sp>
        <p:nvSpPr>
          <p:cNvPr id="24" name="Text Box 23"/>
          <p:cNvSpPr txBox="1"/>
          <p:nvPr/>
        </p:nvSpPr>
        <p:spPr>
          <a:xfrm>
            <a:off x="4561205" y="3179445"/>
            <a:ext cx="30124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/>
              <a:t>User engagement varies significantly by region, with </a:t>
            </a:r>
            <a:r>
              <a:rPr lang="en-US" altLang="en-US" sz="1400" b="1"/>
              <a:t>Northeast</a:t>
            </a:r>
            <a:r>
              <a:rPr lang="en-US" altLang="en-US" sz="1400"/>
              <a:t> states showing exceptionally high app usage rates.</a:t>
            </a:r>
            <a:endParaRPr lang="en-US" altLang="en-US" sz="1400"/>
          </a:p>
        </p:txBody>
      </p:sp>
      <p:sp>
        <p:nvSpPr>
          <p:cNvPr id="25" name="Text Box 24"/>
          <p:cNvSpPr txBox="1"/>
          <p:nvPr/>
        </p:nvSpPr>
        <p:spPr>
          <a:xfrm>
            <a:off x="8420735" y="3179445"/>
            <a:ext cx="30124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Northeast</a:t>
            </a:r>
            <a:r>
              <a:rPr lang="en-US" altLang="en-US" sz="1400"/>
              <a:t> states demonstrate highest per-user engagement while metropolitan areas show lower relative engagement rates.</a:t>
            </a:r>
            <a:endParaRPr lang="en-US" altLang="en-US" sz="1400"/>
          </a:p>
        </p:txBody>
      </p:sp>
      <p:sp>
        <p:nvSpPr>
          <p:cNvPr id="26" name="Text Box 25"/>
          <p:cNvSpPr txBox="1"/>
          <p:nvPr/>
        </p:nvSpPr>
        <p:spPr>
          <a:xfrm>
            <a:off x="609600" y="4314190"/>
            <a:ext cx="3256280" cy="1716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b="1"/>
              <a:t>Xiaomi</a:t>
            </a:r>
            <a:r>
              <a:rPr lang="en-US" altLang="en-US" sz="1400"/>
              <a:t> leads in </a:t>
            </a:r>
            <a:r>
              <a:rPr lang="en-US" altLang="en-US" sz="1400" b="1"/>
              <a:t>32 </a:t>
            </a:r>
            <a:r>
              <a:rPr lang="en-US" altLang="en-US" sz="1400"/>
              <a:t>out of </a:t>
            </a:r>
            <a:r>
              <a:rPr lang="en-US" altLang="en-US" sz="1400" b="1"/>
              <a:t>35</a:t>
            </a:r>
            <a:r>
              <a:rPr lang="en-US" altLang="en-US" sz="1400"/>
              <a:t> states analyzed.</a:t>
            </a:r>
            <a:endParaRPr lang="en-US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b="1"/>
              <a:t>Vivo</a:t>
            </a:r>
            <a:r>
              <a:rPr lang="en-US" altLang="en-US" sz="1400"/>
              <a:t> dominates in </a:t>
            </a:r>
            <a:r>
              <a:rPr lang="en-US" altLang="en-US" sz="1400" b="1"/>
              <a:t>2</a:t>
            </a:r>
            <a:r>
              <a:rPr lang="en-US" altLang="en-US" sz="1400"/>
              <a:t> states, </a:t>
            </a:r>
            <a:r>
              <a:rPr lang="en-US" altLang="en-US" sz="1400" b="1"/>
              <a:t>Samsung</a:t>
            </a:r>
            <a:r>
              <a:rPr lang="en-US" altLang="en-US" sz="1400"/>
              <a:t> in </a:t>
            </a:r>
            <a:r>
              <a:rPr lang="en-US" altLang="en-US" sz="1400" b="1"/>
              <a:t>1</a:t>
            </a:r>
            <a:r>
              <a:rPr lang="en-US" altLang="en-US" sz="1400"/>
              <a:t> state.</a:t>
            </a:r>
            <a:endParaRPr lang="en-US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/>
              <a:t>Clear brand preference hierarchy established across regions.</a:t>
            </a:r>
            <a:endParaRPr lang="en-US" altLang="en-US" sz="1400"/>
          </a:p>
        </p:txBody>
      </p:sp>
      <p:sp>
        <p:nvSpPr>
          <p:cNvPr id="27" name="Text Box 26"/>
          <p:cNvSpPr txBox="1"/>
          <p:nvPr/>
        </p:nvSpPr>
        <p:spPr>
          <a:xfrm>
            <a:off x="4467860" y="4314190"/>
            <a:ext cx="3256280" cy="1716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b="1"/>
              <a:t>Xiaomi</a:t>
            </a:r>
            <a:r>
              <a:rPr lang="en-US" altLang="en-US" sz="1400"/>
              <a:t> engagement score: </a:t>
            </a:r>
            <a:r>
              <a:rPr lang="en-US" altLang="en-US" sz="1400" b="1"/>
              <a:t>227M</a:t>
            </a:r>
            <a:r>
              <a:rPr lang="en-US" altLang="en-US" sz="1400"/>
              <a:t> users actively engaged.</a:t>
            </a:r>
            <a:endParaRPr lang="en-US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b="1"/>
              <a:t>Samsung</a:t>
            </a:r>
            <a:r>
              <a:rPr lang="en-US" altLang="en-US" sz="1400"/>
              <a:t> follows with </a:t>
            </a:r>
            <a:r>
              <a:rPr lang="en-US" altLang="en-US" sz="1400" b="1"/>
              <a:t>129M </a:t>
            </a:r>
            <a:r>
              <a:rPr lang="en-US" altLang="en-US" sz="1400"/>
              <a:t>engaged users.</a:t>
            </a:r>
            <a:endParaRPr lang="en-US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b="1"/>
              <a:t>Vivo </a:t>
            </a:r>
            <a:r>
              <a:rPr lang="en-US" altLang="en-US" sz="1400"/>
              <a:t>maintains </a:t>
            </a:r>
            <a:r>
              <a:rPr lang="en-US" altLang="en-US" sz="1400" b="1"/>
              <a:t>104M</a:t>
            </a:r>
            <a:r>
              <a:rPr lang="en-US" altLang="en-US" sz="1400"/>
              <a:t> active user engagement.</a:t>
            </a:r>
            <a:endParaRPr lang="en-US" altLang="en-US" sz="1400"/>
          </a:p>
        </p:txBody>
      </p:sp>
      <p:sp>
        <p:nvSpPr>
          <p:cNvPr id="28" name="Text Box 27"/>
          <p:cNvSpPr txBox="1"/>
          <p:nvPr/>
        </p:nvSpPr>
        <p:spPr>
          <a:xfrm>
            <a:off x="8326120" y="4441190"/>
            <a:ext cx="3256280" cy="1716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/>
              <a:t>Meghalaya leads with </a:t>
            </a:r>
            <a:r>
              <a:rPr lang="en-US" altLang="en-US" sz="1400" b="1"/>
              <a:t>174 </a:t>
            </a:r>
            <a:r>
              <a:rPr lang="en-US" altLang="en-US" sz="1400"/>
              <a:t>app opens per user.</a:t>
            </a:r>
            <a:endParaRPr lang="en-US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b="1"/>
              <a:t>Arunachal Pradesh</a:t>
            </a:r>
            <a:r>
              <a:rPr lang="en-US" altLang="en-US" sz="1400"/>
              <a:t> and </a:t>
            </a:r>
            <a:r>
              <a:rPr lang="en-US" altLang="en-US" sz="1400" b="1"/>
              <a:t>Mizoram</a:t>
            </a:r>
            <a:r>
              <a:rPr lang="en-US" altLang="en-US" sz="1400"/>
              <a:t> follow closely.</a:t>
            </a:r>
            <a:endParaRPr lang="en-US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b="1">
                <a:solidFill>
                  <a:schemeClr val="tx1"/>
                </a:solidFill>
                <a:sym typeface="+mn-ea"/>
              </a:rPr>
              <a:t>Maharashtra </a:t>
            </a:r>
            <a:r>
              <a:rPr lang="en-US" altLang="en-US" sz="1400">
                <a:solidFill>
                  <a:schemeClr val="tx1"/>
                </a:solidFill>
                <a:sym typeface="+mn-ea"/>
              </a:rPr>
              <a:t>leads in both Registration and App Open with 1.1B and 46.6B</a:t>
            </a:r>
            <a:endParaRPr lang="en-US" altLang="en-US" sz="140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15" y="357505"/>
            <a:ext cx="5449570" cy="2890520"/>
          </a:xfrm>
          <a:prstGeom prst="rect">
            <a:avLst/>
          </a:prstGeom>
        </p:spPr>
      </p:pic>
      <p:pic>
        <p:nvPicPr>
          <p:cNvPr id="6" name="Picture 5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40" y="355600"/>
            <a:ext cx="5441315" cy="2892425"/>
          </a:xfrm>
          <a:prstGeom prst="rect">
            <a:avLst/>
          </a:prstGeom>
        </p:spPr>
      </p:pic>
      <p:pic>
        <p:nvPicPr>
          <p:cNvPr id="8" name="Picture 7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" y="3543300"/>
            <a:ext cx="5441315" cy="2875915"/>
          </a:xfrm>
          <a:prstGeom prst="rect">
            <a:avLst/>
          </a:prstGeom>
        </p:spPr>
      </p:pic>
      <p:pic>
        <p:nvPicPr>
          <p:cNvPr id="10" name="Picture 9" descr="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275" y="3543300"/>
            <a:ext cx="5440680" cy="28936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/>
            </a:gs>
            <a:gs pos="0">
              <a:schemeClr val="accent1">
                <a:lumMod val="25000"/>
                <a:lumOff val="75000"/>
              </a:schemeClr>
            </a:gs>
            <a:gs pos="100000">
              <a:schemeClr val="accent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469265" y="6985"/>
            <a:ext cx="11174730" cy="705485"/>
          </a:xfrm>
          <a:noFill/>
          <a:ln w="9525">
            <a:noFill/>
          </a:ln>
          <a:effectLst>
            <a:outerShdw blurRad="50800" dist="50800" dir="4560000" algn="ctr" rotWithShape="0">
              <a:srgbClr val="000000">
                <a:alpha val="43000"/>
              </a:srgbClr>
            </a:outerShdw>
          </a:effectLst>
        </p:spPr>
        <p:txBody>
          <a:bodyPr vert="horz" rtlCol="0" anchor="ctr" anchorCtr="0">
            <a:noAutofit/>
          </a:bodyPr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en-US" b="1">
                <a:sym typeface="+mn-ea"/>
              </a:rPr>
              <a:t> </a:t>
            </a:r>
            <a:r>
              <a:rPr lang="en-US" altLang="en-US" b="1">
                <a:sym typeface="+mn-ea"/>
              </a:rPr>
              <a:t>	</a:t>
            </a:r>
            <a:r>
              <a:rPr lang="en-US" altLang="en-US" b="1">
                <a:sym typeface="+mn-ea"/>
              </a:rPr>
              <a:t>Insurance Penetration &amp; Trends</a:t>
            </a:r>
            <a:endParaRPr lang="en-US" altLang="en-US" b="1">
              <a:sym typeface="+mn-ea"/>
            </a:endParaRPr>
          </a:p>
        </p:txBody>
      </p:sp>
      <p:sp>
        <p:nvSpPr>
          <p:cNvPr id="14" name="Flowchart: Alternate Process 13"/>
          <p:cNvSpPr/>
          <p:nvPr>
            <p:custDataLst>
              <p:tags r:id="rId1"/>
            </p:custDataLst>
          </p:nvPr>
        </p:nvSpPr>
        <p:spPr>
          <a:xfrm>
            <a:off x="455295" y="791210"/>
            <a:ext cx="3434715" cy="263779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2000">
              <a:solidFill>
                <a:schemeClr val="tx1"/>
              </a:solidFill>
            </a:endParaRPr>
          </a:p>
          <a:p>
            <a:pPr algn="ctr"/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>
            <p:custDataLst>
              <p:tags r:id="rId2"/>
            </p:custDataLst>
          </p:nvPr>
        </p:nvSpPr>
        <p:spPr>
          <a:xfrm>
            <a:off x="8162290" y="791210"/>
            <a:ext cx="3434080" cy="263779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2000">
              <a:solidFill>
                <a:schemeClr val="tx1"/>
              </a:solidFill>
            </a:endParaRPr>
          </a:p>
          <a:p>
            <a:pPr algn="ctr"/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9" name="Flowchart: Alternate Process 8"/>
          <p:cNvSpPr/>
          <p:nvPr>
            <p:custDataLst>
              <p:tags r:id="rId3"/>
            </p:custDataLst>
          </p:nvPr>
        </p:nvSpPr>
        <p:spPr>
          <a:xfrm>
            <a:off x="4308475" y="791210"/>
            <a:ext cx="3434715" cy="263779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effectLst>
            <a:outerShdw blurRad="50800" dist="50800" dir="45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2000">
              <a:solidFill>
                <a:schemeClr val="tx1"/>
              </a:solidFill>
            </a:endParaRPr>
          </a:p>
          <a:p>
            <a:pPr algn="ctr"/>
            <a:endParaRPr lang="en-US" altLang="en-US" sz="2000" b="1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>
            <p:custDataLst>
              <p:tags r:id="rId4"/>
            </p:custDataLst>
          </p:nvPr>
        </p:nvSpPr>
        <p:spPr>
          <a:xfrm>
            <a:off x="664845" y="886460"/>
            <a:ext cx="317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Insurance Market Analysis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/>
          <p:nvPr>
            <p:custDataLst>
              <p:tags r:id="rId5"/>
            </p:custDataLst>
          </p:nvPr>
        </p:nvSpPr>
        <p:spPr>
          <a:xfrm>
            <a:off x="4483100" y="886460"/>
            <a:ext cx="3595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District &amp; Pincode Hotspots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>
            <p:custDataLst>
              <p:tags r:id="rId6"/>
            </p:custDataLst>
          </p:nvPr>
        </p:nvSpPr>
        <p:spPr>
          <a:xfrm>
            <a:off x="8279130" y="886460"/>
            <a:ext cx="3520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bg1"/>
                </a:solidFill>
              </a:rPr>
              <a:t>Growth Leaders &amp; Laggards (2018–2024)</a:t>
            </a:r>
            <a:endParaRPr lang="en-US" altLang="en-US" b="1">
              <a:solidFill>
                <a:schemeClr val="bg1"/>
              </a:solidFill>
            </a:endParaRPr>
          </a:p>
        </p:txBody>
      </p:sp>
      <p:sp>
        <p:nvSpPr>
          <p:cNvPr id="13" name="Text Box 12"/>
          <p:cNvSpPr txBox="1"/>
          <p:nvPr>
            <p:custDataLst>
              <p:tags r:id="rId7"/>
            </p:custDataLst>
          </p:nvPr>
        </p:nvSpPr>
        <p:spPr>
          <a:xfrm>
            <a:off x="655955" y="1583055"/>
            <a:ext cx="308610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/>
              <a:t>Karnataka</a:t>
            </a:r>
            <a:r>
              <a:rPr lang="en-US" altLang="en-US" sz="1400"/>
              <a:t> and </a:t>
            </a:r>
            <a:r>
              <a:rPr lang="en-US" altLang="en-US" sz="1400" b="1"/>
              <a:t>Maharashtra</a:t>
            </a:r>
            <a:r>
              <a:rPr lang="en-US" altLang="en-US" sz="1400"/>
              <a:t> lead insurance adoption in both transaction amount and transaction count, with </a:t>
            </a:r>
            <a:r>
              <a:rPr lang="en-US" altLang="en-US" sz="1400" b="1"/>
              <a:t>Q4 </a:t>
            </a:r>
            <a:r>
              <a:rPr lang="en-US" altLang="en-US" sz="1400"/>
              <a:t>showing highest seasonal demand driven by tax-saving and year-end planning behaviors.</a:t>
            </a:r>
            <a:endParaRPr lang="en-US" altLang="en-US" sz="1400"/>
          </a:p>
        </p:txBody>
      </p:sp>
      <p:sp>
        <p:nvSpPr>
          <p:cNvPr id="15" name="Text Box 14"/>
          <p:cNvSpPr txBox="1"/>
          <p:nvPr>
            <p:custDataLst>
              <p:tags r:id="rId8"/>
            </p:custDataLst>
          </p:nvPr>
        </p:nvSpPr>
        <p:spPr>
          <a:xfrm>
            <a:off x="4483100" y="1531620"/>
            <a:ext cx="30861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chemeClr val="bg1"/>
                </a:solidFill>
              </a:rPr>
              <a:t>Districts:</a:t>
            </a:r>
            <a:r>
              <a:rPr lang="en-US" altLang="en-US" sz="1400"/>
              <a:t> </a:t>
            </a:r>
            <a:r>
              <a:rPr lang="en-US" altLang="en-US" sz="1400" b="1"/>
              <a:t>Bengaluru Urban</a:t>
            </a:r>
            <a:r>
              <a:rPr lang="en-US" altLang="en-US" sz="1400"/>
              <a:t> (₹1,491M, 1.1M policies), </a:t>
            </a:r>
            <a:r>
              <a:rPr lang="en-US" altLang="en-US" sz="1400" b="1"/>
              <a:t>Pune</a:t>
            </a:r>
            <a:r>
              <a:rPr lang="en-US" altLang="en-US" sz="1400"/>
              <a:t>, </a:t>
            </a:r>
            <a:r>
              <a:rPr lang="en-US" altLang="en-US" sz="1400" b="1"/>
              <a:t>Thane, Rangareddy, and Chennai</a:t>
            </a:r>
            <a:r>
              <a:rPr lang="en-US" altLang="en-US" sz="1400"/>
              <a:t> emerge as insurance hotspots.  Bottom districts like </a:t>
            </a:r>
            <a:r>
              <a:rPr lang="en-US" altLang="en-US" sz="1400" b="1"/>
              <a:t>Hnahthial</a:t>
            </a:r>
            <a:r>
              <a:rPr lang="en-US" altLang="en-US" sz="1400"/>
              <a:t> and </a:t>
            </a:r>
            <a:r>
              <a:rPr lang="en-US" altLang="en-US" sz="1400" b="1"/>
              <a:t>Pherzawl </a:t>
            </a:r>
            <a:r>
              <a:rPr lang="en-US" altLang="en-US" sz="1400"/>
              <a:t>show negligible penetration, indicating untapped markets.</a:t>
            </a:r>
            <a:endParaRPr lang="en-US" altLang="en-US" sz="1400"/>
          </a:p>
        </p:txBody>
      </p:sp>
      <p:sp>
        <p:nvSpPr>
          <p:cNvPr id="16" name="Text Box 15"/>
          <p:cNvSpPr txBox="1"/>
          <p:nvPr>
            <p:custDataLst>
              <p:tags r:id="rId9"/>
            </p:custDataLst>
          </p:nvPr>
        </p:nvSpPr>
        <p:spPr>
          <a:xfrm>
            <a:off x="8279130" y="1531620"/>
            <a:ext cx="308610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b="1">
                <a:solidFill>
                  <a:schemeClr val="bg1"/>
                </a:solidFill>
              </a:rPr>
              <a:t>Top growth:</a:t>
            </a:r>
            <a:r>
              <a:rPr lang="en-US" altLang="en-US" sz="1400"/>
              <a:t> </a:t>
            </a:r>
            <a:r>
              <a:rPr lang="en-US" altLang="en-US" sz="1400" b="1"/>
              <a:t>Lakshadweep </a:t>
            </a:r>
            <a:r>
              <a:rPr lang="en-US" altLang="en-US" sz="1400"/>
              <a:t>(+23,871%), </a:t>
            </a:r>
            <a:r>
              <a:rPr lang="en-US" altLang="en-US" sz="1400" b="1"/>
              <a:t>South Garo Hills district </a:t>
            </a:r>
            <a:r>
              <a:rPr lang="en-US" altLang="en-US" sz="1400"/>
              <a:t>(+1,252,065%), Pincode </a:t>
            </a:r>
            <a:r>
              <a:rPr lang="en-US" altLang="en-US" sz="1400" b="1"/>
              <a:t>794101 in Meghalaya</a:t>
            </a:r>
            <a:r>
              <a:rPr lang="en-US" altLang="en-US" sz="1400"/>
              <a:t> (+86,906%).  </a:t>
            </a:r>
            <a:endParaRPr lang="en-US" altLang="en-US" sz="1400"/>
          </a:p>
          <a:p>
            <a:r>
              <a:rPr lang="en-US" altLang="en-US" sz="1400" b="1">
                <a:solidFill>
                  <a:schemeClr val="bg1"/>
                </a:solidFill>
              </a:rPr>
              <a:t>Bottom growth:</a:t>
            </a:r>
            <a:r>
              <a:rPr lang="en-US" altLang="en-US" sz="1400"/>
              <a:t> </a:t>
            </a:r>
            <a:r>
              <a:rPr lang="en-US" altLang="en-US" sz="1400" b="1"/>
              <a:t>Andhra Pradesh </a:t>
            </a:r>
            <a:r>
              <a:rPr lang="en-US" altLang="en-US" sz="1400"/>
              <a:t>(only +854), </a:t>
            </a:r>
            <a:r>
              <a:rPr lang="en-US" altLang="en-US" sz="1400" b="1"/>
              <a:t>Pherzawl district</a:t>
            </a:r>
            <a:r>
              <a:rPr lang="en-US" altLang="en-US" sz="1400"/>
              <a:t> (-3.1%), and Pincode </a:t>
            </a:r>
            <a:r>
              <a:rPr lang="en-US" altLang="en-US" sz="1400" b="1"/>
              <a:t>682557</a:t>
            </a:r>
            <a:r>
              <a:rPr lang="en-US" altLang="en-US" sz="1400"/>
              <a:t> (-95.25%).</a:t>
            </a:r>
            <a:endParaRPr lang="en-US" altLang="en-US" sz="1400"/>
          </a:p>
        </p:txBody>
      </p:sp>
      <p:graphicFrame>
        <p:nvGraphicFramePr>
          <p:cNvPr id="17" name="Table 16"/>
          <p:cNvGraphicFramePr/>
          <p:nvPr>
            <p:custDataLst>
              <p:tags r:id="rId10"/>
            </p:custDataLst>
          </p:nvPr>
        </p:nvGraphicFramePr>
        <p:xfrm>
          <a:off x="455295" y="3746500"/>
          <a:ext cx="11141075" cy="271653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4500000" sx="1000" sy="1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228215"/>
                <a:gridCol w="2228215"/>
                <a:gridCol w="2228215"/>
                <a:gridCol w="2228215"/>
                <a:gridCol w="2228215"/>
              </a:tblGrid>
              <a:tr h="452755">
                <a:tc>
                  <a:txBody>
                    <a:bodyPr/>
                    <a:p>
                      <a:pPr algn="ctr"/>
                      <a:r>
                        <a:rPr lang="en-US" altLang="en-US" sz="1600" b="1"/>
                        <a:t>State</a:t>
                      </a:r>
                      <a:endParaRPr lang="en-US" altLang="en-US" sz="1600" b="1"/>
                    </a:p>
                    <a:p>
                      <a:pPr algn="ctr"/>
                      <a:endParaRPr sz="1600" b="1"/>
                    </a:p>
                  </a:txBody>
                  <a:tcPr marL="0" marR="0" marT="0" marB="0" anchor="ctr" anchorCtr="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Insurance Amount (₹Cr)</a:t>
                      </a:r>
                      <a:endParaRPr lang="en-US" altLang="en-US" sz="16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pattFill prst="pct5">
                            <a:fgClr>
                              <a:schemeClr val="accent1"/>
                            </a:fgClr>
                            <a:bgClr>
                              <a:schemeClr val="bg1"/>
                            </a:bgClr>
                          </a:pattFill>
                        </a:rPr>
                        <a:t>Insurance Count</a:t>
                      </a:r>
                      <a:endParaRPr lang="en-US" altLang="en-US" sz="1600">
                        <a:pattFill prst="pct5">
                          <a:fgClr>
                            <a:schemeClr val="accent1"/>
                          </a:fgClr>
                          <a:bgClr>
                            <a:schemeClr val="bg1"/>
                          </a:bgClr>
                        </a:patt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Penetration Rate (%)</a:t>
                      </a:r>
                      <a:endParaRPr lang="en-US" altLang="en-US" sz="16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1600"/>
                        <a:t>Growth Rate (%)</a:t>
                      </a:r>
                      <a:endParaRPr lang="en-US" altLang="en-US" sz="160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527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b="0"/>
                        <a:t>Karnataka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274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1957404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4.27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+18.5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</a:tr>
              <a:tr h="4527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b="0"/>
                        <a:t>Maharashtra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236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1815539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2.37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+15.2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</a:tr>
              <a:tr h="4527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b="0"/>
                        <a:t>Andaman &amp; Nicobar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0.19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12997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11.53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+12.8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</a:tr>
              <a:tr h="4527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b="0"/>
                        <a:t>Kerala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131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824235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7.11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+9.4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20000"/>
                        <a:alpha val="50000"/>
                      </a:schemeClr>
                    </a:solidFill>
                  </a:tcPr>
                </a:tc>
              </a:tr>
              <a:tr h="452755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b="0"/>
                        <a:t>Manipur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0.7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3731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0.84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b="0"/>
                        <a:t>+5.1</a:t>
                      </a:r>
                      <a:endParaRPr lang="en-US" altLang="en-US" b="0"/>
                    </a:p>
                  </a:txBody>
                  <a:tcPr>
                    <a:solidFill>
                      <a:schemeClr val="accent1">
                        <a:tint val="40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89.95,&quot;left&quot;:260.6,&quot;top&quot;:75.5,&quot;width&quot;:659}"/>
</p:tagLst>
</file>

<file path=ppt/tags/tag10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11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12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13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14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15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16.xml><?xml version="1.0" encoding="utf-8"?>
<p:tagLst xmlns:p="http://schemas.openxmlformats.org/presentationml/2006/main">
  <p:tag name="TABLE_ENDDRAG_ORIGIN_RECT" val="877*213"/>
  <p:tag name="TABLE_ENDDRAG_RECT" val="35*303*877*213"/>
</p:tagLst>
</file>

<file path=ppt/tags/tag17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18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19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2.xml><?xml version="1.0" encoding="utf-8"?>
<p:tagLst xmlns:p="http://schemas.openxmlformats.org/presentationml/2006/main">
  <p:tag name="KSO_WM_DIAGRAM_VIRTUALLY_FRAME" val="{&quot;height&quot;:89.95,&quot;left&quot;:260.6,&quot;top&quot;:75.5,&quot;width&quot;:659}"/>
</p:tagLst>
</file>

<file path=ppt/tags/tag20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21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22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23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24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25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26.xml><?xml version="1.0" encoding="utf-8"?>
<p:tagLst xmlns:p="http://schemas.openxmlformats.org/presentationml/2006/main">
  <p:tag name="KSO_WM_DIAGRAM_VIRTUALLY_FRAME" val="{&quot;height&quot;:455.6,&quot;left&quot;:34.35,&quot;top&quot;:62.3,&quot;width&quot;:894.75}"/>
</p:tagLst>
</file>

<file path=ppt/tags/tag27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28.xml><?xml version="1.0" encoding="utf-8"?>
<p:tagLst xmlns:p="http://schemas.openxmlformats.org/presentationml/2006/main">
  <p:tag name="KSO_WM_DIAGRAM_VIRTUALLY_FRAME" val="{&quot;height&quot;:455.6,&quot;left&quot;:34.35,&quot;top&quot;:62.3,&quot;width&quot;:894.75}"/>
</p:tagLst>
</file>

<file path=ppt/tags/tag29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3.xml><?xml version="1.0" encoding="utf-8"?>
<p:tagLst xmlns:p="http://schemas.openxmlformats.org/presentationml/2006/main">
  <p:tag name="KSO_WM_DIAGRAM_VIRTUALLY_FRAME" val="{&quot;height&quot;:89.95,&quot;left&quot;:260.6,&quot;top&quot;:75.5,&quot;width&quot;:659}"/>
</p:tagLst>
</file>

<file path=ppt/tags/tag30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31.xml><?xml version="1.0" encoding="utf-8"?>
<p:tagLst xmlns:p="http://schemas.openxmlformats.org/presentationml/2006/main">
  <p:tag name="KSO_WM_DIAGRAM_VIRTUALLY_FRAME" val="{&quot;height&quot;:455.6,&quot;left&quot;:34.35,&quot;top&quot;:62.3,&quot;width&quot;:894.75}"/>
</p:tagLst>
</file>

<file path=ppt/tags/tag32.xml><?xml version="1.0" encoding="utf-8"?>
<p:tagLst xmlns:p="http://schemas.openxmlformats.org/presentationml/2006/main">
  <p:tag name="KSO_WM_DIAGRAM_VIRTUALLY_FRAME" val="{&quot;height&quot;:455.6,&quot;left&quot;:34.35,&quot;top&quot;:62.3,&quot;width&quot;:894.75}"/>
</p:tagLst>
</file>

<file path=ppt/tags/tag33.xml><?xml version="1.0" encoding="utf-8"?>
<p:tagLst xmlns:p="http://schemas.openxmlformats.org/presentationml/2006/main">
  <p:tag name="KSO_WM_DIAGRAM_VIRTUALLY_FRAME" val="{&quot;height&quot;:455.6,&quot;left&quot;:34.35,&quot;top&quot;:62.3,&quot;width&quot;:894.75}"/>
</p:tagLst>
</file>

<file path=ppt/tags/tag34.xml><?xml version="1.0" encoding="utf-8"?>
<p:tagLst xmlns:p="http://schemas.openxmlformats.org/presentationml/2006/main">
  <p:tag name="KSO_WM_DIAGRAM_VIRTUALLY_FRAME" val="{&quot;height&quot;:455.6,&quot;left&quot;:34.35,&quot;top&quot;:62.3,&quot;width&quot;:894.75}"/>
</p:tagLst>
</file>

<file path=ppt/tags/tag35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36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37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38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39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4.xml><?xml version="1.0" encoding="utf-8"?>
<p:tagLst xmlns:p="http://schemas.openxmlformats.org/presentationml/2006/main">
  <p:tag name="KSO_WM_DIAGRAM_VIRTUALLY_FRAME" val="{&quot;height&quot;:89.95,&quot;left&quot;:260.6,&quot;top&quot;:75.5,&quot;width&quot;:659}"/>
</p:tagLst>
</file>

<file path=ppt/tags/tag40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41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42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43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44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5.xml><?xml version="1.0" encoding="utf-8"?>
<p:tagLst xmlns:p="http://schemas.openxmlformats.org/presentationml/2006/main">
  <p:tag name="KSO_WM_DIAGRAM_VIRTUALLY_FRAME" val="{&quot;height&quot;:89.95,&quot;left&quot;:260.6,&quot;top&quot;:75.5,&quot;width&quot;:659}"/>
</p:tagLst>
</file>

<file path=ppt/tags/tag6.xml><?xml version="1.0" encoding="utf-8"?>
<p:tagLst xmlns:p="http://schemas.openxmlformats.org/presentationml/2006/main">
  <p:tag name="KSO_WM_DIAGRAM_VIRTUALLY_FRAME" val="{&quot;height&quot;:89.95,&quot;left&quot;:260.6,&quot;top&quot;:75.5,&quot;width&quot;:659}"/>
</p:tagLst>
</file>

<file path=ppt/tags/tag7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8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ags/tag9.xml><?xml version="1.0" encoding="utf-8"?>
<p:tagLst xmlns:p="http://schemas.openxmlformats.org/presentationml/2006/main">
  <p:tag name="KSO_WM_DIAGRAM_VIRTUALLY_FRAME" val="{&quot;height&quot;:207.7,&quot;left&quot;:35.85,&quot;top&quot;:62.3,&quot;width&quot;:893.25}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8665</Words>
  <Application>WPS Presentation</Application>
  <PresentationFormat>Widescreen</PresentationFormat>
  <Paragraphs>305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PowerPoint 演示文稿</vt:lpstr>
      <vt:lpstr>Problem Statement &amp; Objectives</vt:lpstr>
      <vt:lpstr>Methodology &amp; Approach</vt:lpstr>
      <vt:lpstr>PowerPoint 演示文稿</vt:lpstr>
      <vt:lpstr>PowerPoint 演示文稿</vt:lpstr>
      <vt:lpstr>PowerPoint 演示文稿</vt:lpstr>
      <vt:lpstr>  Device Dominance &amp; User Engagement</vt:lpstr>
      <vt:lpstr>PowerPoint 演示文稿</vt:lpstr>
      <vt:lpstr> 	Insurance Penetration &amp; Trends</vt:lpstr>
      <vt:lpstr>PowerPoint 演示文稿</vt:lpstr>
      <vt:lpstr>     Market Expansion Strategy</vt:lpstr>
      <vt:lpstr>PowerPoint 演示文稿</vt:lpstr>
      <vt:lpstr>  User Engagement &amp; Growth Strategy</vt:lpstr>
      <vt:lpstr>PowerPoint 演示文稿</vt:lpstr>
      <vt:lpstr>  Dashboard &amp; Visualizations Overview	</vt:lpstr>
      <vt:lpstr>PowerPoint 演示文稿</vt:lpstr>
      <vt:lpstr>  Key Results &amp; Business Impact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Sagheer_ Ahmed</cp:lastModifiedBy>
  <cp:revision>8</cp:revision>
  <dcterms:created xsi:type="dcterms:W3CDTF">2025-07-23T00:59:00Z</dcterms:created>
  <dcterms:modified xsi:type="dcterms:W3CDTF">2025-09-09T19:11:45Z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93F29EFFB3AC4D239DE4E11F83F13AA0_11</vt:lpwstr>
  </property>
  <property fmtid="{D5CDD505-2E9C-101B-9397-08002B2CF9AE}" pid="3" name="KSOProductBuildVer">
    <vt:lpwstr>1033-12.2.0.22549</vt:lpwstr>
  </property>
</Properties>
</file>