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05" r:id="rId3"/>
    <p:sldId id="304" r:id="rId4"/>
    <p:sldId id="298" r:id="rId5"/>
    <p:sldId id="313" r:id="rId6"/>
    <p:sldId id="299" r:id="rId7"/>
    <p:sldId id="300" r:id="rId8"/>
    <p:sldId id="301" r:id="rId9"/>
    <p:sldId id="306" r:id="rId10"/>
    <p:sldId id="302" r:id="rId11"/>
    <p:sldId id="309" r:id="rId12"/>
    <p:sldId id="308" r:id="rId13"/>
    <p:sldId id="312" r:id="rId14"/>
    <p:sldId id="311" r:id="rId15"/>
    <p:sldId id="317" r:id="rId16"/>
    <p:sldId id="303" r:id="rId17"/>
    <p:sldId id="310" r:id="rId18"/>
    <p:sldId id="315" r:id="rId19"/>
    <p:sldId id="3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DE"/>
    <a:srgbClr val="F5F8EE"/>
    <a:srgbClr val="FCFD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37"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06CE663C-5F5E-459C-A0FA-241825A963D9}" type="datetimeFigureOut">
              <a:rPr lang="he-IL" smtClean="0"/>
              <a:t>כ"ד/תמוז/תש"ף</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C48AAE0-2B1D-47D5-AE55-35754900B9BA}" type="slidenum">
              <a:rPr lang="he-IL" smtClean="0"/>
              <a:t>‹#›</a:t>
            </a:fld>
            <a:endParaRPr lang="he-IL"/>
          </a:p>
        </p:txBody>
      </p:sp>
    </p:spTree>
    <p:extLst>
      <p:ext uri="{BB962C8B-B14F-4D97-AF65-F5344CB8AC3E}">
        <p14:creationId xmlns:p14="http://schemas.microsoft.com/office/powerpoint/2010/main" val="229440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2</a:t>
            </a:fld>
            <a:endParaRPr lang="he-IL"/>
          </a:p>
        </p:txBody>
      </p:sp>
    </p:spTree>
    <p:extLst>
      <p:ext uri="{BB962C8B-B14F-4D97-AF65-F5344CB8AC3E}">
        <p14:creationId xmlns:p14="http://schemas.microsoft.com/office/powerpoint/2010/main" val="391305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Stronger representation</a:t>
            </a:r>
          </a:p>
          <a:p>
            <a:pPr marL="171450" indent="-171450">
              <a:buFontTx/>
              <a:buChar char="-"/>
            </a:pPr>
            <a:r>
              <a:rPr lang="en-US" dirty="0"/>
              <a:t>Better on cold items</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17</a:t>
            </a:fld>
            <a:endParaRPr lang="he-IL"/>
          </a:p>
        </p:txBody>
      </p:sp>
    </p:spTree>
    <p:extLst>
      <p:ext uri="{BB962C8B-B14F-4D97-AF65-F5344CB8AC3E}">
        <p14:creationId xmlns:p14="http://schemas.microsoft.com/office/powerpoint/2010/main" val="227103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AC48AAE0-2B1D-47D5-AE55-35754900B9BA}" type="slidenum">
              <a:rPr lang="he-IL" smtClean="0"/>
              <a:t>18</a:t>
            </a:fld>
            <a:endParaRPr lang="he-IL"/>
          </a:p>
        </p:txBody>
      </p:sp>
    </p:spTree>
    <p:extLst>
      <p:ext uri="{BB962C8B-B14F-4D97-AF65-F5344CB8AC3E}">
        <p14:creationId xmlns:p14="http://schemas.microsoft.com/office/powerpoint/2010/main" val="1143809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19</a:t>
            </a:fld>
            <a:endParaRPr lang="he-IL"/>
          </a:p>
        </p:txBody>
      </p:sp>
    </p:spTree>
    <p:extLst>
      <p:ext uri="{BB962C8B-B14F-4D97-AF65-F5344CB8AC3E}">
        <p14:creationId xmlns:p14="http://schemas.microsoft.com/office/powerpoint/2010/main" val="48703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מבצע הורדת מימד לא לינארית – לכן טוב יותר מפיסיאיי -</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3</a:t>
            </a:fld>
            <a:endParaRPr lang="he-IL"/>
          </a:p>
        </p:txBody>
      </p:sp>
    </p:spTree>
    <p:extLst>
      <p:ext uri="{BB962C8B-B14F-4D97-AF65-F5344CB8AC3E}">
        <p14:creationId xmlns:p14="http://schemas.microsoft.com/office/powerpoint/2010/main" val="373081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הורדת רעש באמצעות השחתה חלקית של הקלט -</a:t>
            </a:r>
          </a:p>
          <a:p>
            <a:endParaRPr lang="he-IL" dirty="0"/>
          </a:p>
          <a:p>
            <a:r>
              <a:rPr lang="he-IL" dirty="0"/>
              <a:t>רובסטי -</a:t>
            </a:r>
          </a:p>
          <a:p>
            <a:r>
              <a:rPr lang="he-IL" dirty="0"/>
              <a:t>מאלצים את המודל למצוא ייצוג טוב -</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4</a:t>
            </a:fld>
            <a:endParaRPr lang="he-IL"/>
          </a:p>
        </p:txBody>
      </p:sp>
    </p:spTree>
    <p:extLst>
      <p:ext uri="{BB962C8B-B14F-4D97-AF65-F5344CB8AC3E}">
        <p14:creationId xmlns:p14="http://schemas.microsoft.com/office/powerpoint/2010/main" val="78585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מודל גנרטיבי שנועד לוודא שהייצוג הלטנטי מספיק כללי -</a:t>
            </a:r>
          </a:p>
          <a:p>
            <a:r>
              <a:rPr lang="he-IL" dirty="0"/>
              <a:t>יצירת ייצוג למרחב התפלגות במקום נקודה -</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5</a:t>
            </a:fld>
            <a:endParaRPr lang="he-IL"/>
          </a:p>
        </p:txBody>
      </p:sp>
    </p:spTree>
    <p:extLst>
      <p:ext uri="{BB962C8B-B14F-4D97-AF65-F5344CB8AC3E}">
        <p14:creationId xmlns:p14="http://schemas.microsoft.com/office/powerpoint/2010/main" val="46695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AutoRec</a:t>
            </a:r>
            <a:r>
              <a:rPr lang="en-US" dirty="0"/>
              <a:t> – rating </a:t>
            </a:r>
            <a:r>
              <a:rPr lang="en-US" dirty="0" err="1"/>
              <a:t>pred</a:t>
            </a:r>
            <a:endParaRPr lang="en-US" dirty="0"/>
          </a:p>
          <a:p>
            <a:endParaRPr lang="en-US" dirty="0"/>
          </a:p>
          <a:p>
            <a:r>
              <a:rPr lang="en-US" dirty="0"/>
              <a:t>CDAE - </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6</a:t>
            </a:fld>
            <a:endParaRPr lang="he-IL"/>
          </a:p>
        </p:txBody>
      </p:sp>
    </p:spTree>
    <p:extLst>
      <p:ext uri="{BB962C8B-B14F-4D97-AF65-F5344CB8AC3E}">
        <p14:creationId xmlns:p14="http://schemas.microsoft.com/office/powerpoint/2010/main" val="235488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err="1"/>
              <a:t>AutoSVD</a:t>
            </a:r>
            <a:r>
              <a:rPr lang="en-US" sz="1200" dirty="0"/>
              <a:t>++ - integrate </a:t>
            </a:r>
            <a:r>
              <a:rPr lang="en-US" sz="1200" dirty="0" err="1"/>
              <a:t>items_side</a:t>
            </a:r>
            <a:r>
              <a:rPr lang="en-US" sz="1200" dirty="0"/>
              <a:t> info into item representation. Item side info is the hidden layer learned in AE</a:t>
            </a:r>
            <a:endParaRPr lang="en-US" dirty="0"/>
          </a:p>
          <a:p>
            <a:pPr marL="171450" indent="-171450">
              <a:buFontTx/>
              <a:buChar char="-"/>
            </a:pPr>
            <a:r>
              <a:rPr lang="en-US" dirty="0"/>
              <a:t>CDL – SDAE while inserting sampled noise in each layer (input: implicit feedback ( watched – not watched)), try to predict watched – not </a:t>
            </a:r>
            <a:r>
              <a:rPr lang="en-US" dirty="0" err="1"/>
              <a:t>wachted</a:t>
            </a:r>
            <a:endParaRPr lang="en-US" dirty="0"/>
          </a:p>
        </p:txBody>
      </p:sp>
      <p:sp>
        <p:nvSpPr>
          <p:cNvPr id="4" name="Slide Number Placeholder 3"/>
          <p:cNvSpPr>
            <a:spLocks noGrp="1"/>
          </p:cNvSpPr>
          <p:nvPr>
            <p:ph type="sldNum" sz="quarter" idx="5"/>
          </p:nvPr>
        </p:nvSpPr>
        <p:spPr/>
        <p:txBody>
          <a:bodyPr/>
          <a:lstStyle/>
          <a:p>
            <a:fld id="{AC48AAE0-2B1D-47D5-AE55-35754900B9BA}" type="slidenum">
              <a:rPr lang="he-IL" smtClean="0"/>
              <a:t>7</a:t>
            </a:fld>
            <a:endParaRPr lang="he-IL"/>
          </a:p>
        </p:txBody>
      </p:sp>
    </p:spTree>
    <p:extLst>
      <p:ext uri="{BB962C8B-B14F-4D97-AF65-F5344CB8AC3E}">
        <p14:creationId xmlns:p14="http://schemas.microsoft.com/office/powerpoint/2010/main" val="59558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Features as context</a:t>
            </a:r>
          </a:p>
          <a:p>
            <a:pPr marL="171450" indent="-171450">
              <a:buFontTx/>
              <a:buChar char="-"/>
            </a:pPr>
            <a:r>
              <a:rPr lang="en-US" dirty="0"/>
              <a:t>For each user choose subset of items</a:t>
            </a:r>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8</a:t>
            </a:fld>
            <a:endParaRPr lang="he-IL"/>
          </a:p>
        </p:txBody>
      </p:sp>
    </p:spTree>
    <p:extLst>
      <p:ext uri="{BB962C8B-B14F-4D97-AF65-F5344CB8AC3E}">
        <p14:creationId xmlns:p14="http://schemas.microsoft.com/office/powerpoint/2010/main" val="141905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14</a:t>
            </a:fld>
            <a:endParaRPr lang="he-IL"/>
          </a:p>
        </p:txBody>
      </p:sp>
    </p:spTree>
    <p:extLst>
      <p:ext uri="{BB962C8B-B14F-4D97-AF65-F5344CB8AC3E}">
        <p14:creationId xmlns:p14="http://schemas.microsoft.com/office/powerpoint/2010/main" val="364116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C48AAE0-2B1D-47D5-AE55-35754900B9BA}" type="slidenum">
              <a:rPr lang="he-IL" smtClean="0"/>
              <a:t>15</a:t>
            </a:fld>
            <a:endParaRPr lang="he-IL"/>
          </a:p>
        </p:txBody>
      </p:sp>
    </p:spTree>
    <p:extLst>
      <p:ext uri="{BB962C8B-B14F-4D97-AF65-F5344CB8AC3E}">
        <p14:creationId xmlns:p14="http://schemas.microsoft.com/office/powerpoint/2010/main" val="364116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86585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1664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22785D-99F5-4A32-86CD-534061E82DA6}"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922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77411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22785D-99F5-4A32-86CD-534061E82DA6}"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59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2171401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328716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179973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193854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275279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171486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290818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172758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3914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201401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1A1B22-8D2D-4E45-AD9E-1E76555E9B67}" type="datetimeFigureOut">
              <a:rPr lang="he-IL" smtClean="0"/>
              <a:t>כ"ד/תמוז/תש"ף</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22785D-99F5-4A32-86CD-534061E82DA6}" type="slidenum">
              <a:rPr lang="he-IL" smtClean="0"/>
              <a:t>‹#›</a:t>
            </a:fld>
            <a:endParaRPr lang="he-IL"/>
          </a:p>
        </p:txBody>
      </p:sp>
    </p:spTree>
    <p:extLst>
      <p:ext uri="{BB962C8B-B14F-4D97-AF65-F5344CB8AC3E}">
        <p14:creationId xmlns:p14="http://schemas.microsoft.com/office/powerpoint/2010/main" val="282566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1A1B22-8D2D-4E45-AD9E-1E76555E9B67}" type="datetimeFigureOut">
              <a:rPr lang="he-IL" smtClean="0"/>
              <a:t>כ"ד/תמוז/תש"ף</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22785D-99F5-4A32-86CD-534061E82DA6}" type="slidenum">
              <a:rPr lang="he-IL" smtClean="0"/>
              <a:t>‹#›</a:t>
            </a:fld>
            <a:endParaRPr lang="he-IL"/>
          </a:p>
        </p:txBody>
      </p:sp>
    </p:spTree>
    <p:extLst>
      <p:ext uri="{BB962C8B-B14F-4D97-AF65-F5344CB8AC3E}">
        <p14:creationId xmlns:p14="http://schemas.microsoft.com/office/powerpoint/2010/main" val="1548817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dl.acm.org/doi/abs/10.1145/2988450.2988456"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l.acm.org/doi/abs/10.1145/3234944.323495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jmlr.org/papers/volume11/vincent10a/vincent10a.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jmlr.org/papers/volume11/vincent10a/vincent10a.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rxiv.org/abs/1312.6114" TargetMode="External"/><Relationship Id="rId4" Type="http://schemas.openxmlformats.org/officeDocument/2006/relationships/hyperlink" Target="https://dl.acm.org/doi/10.5555/2969033.296912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alicezheng.org/papers/wsdm16-cdae.pdf" TargetMode="External"/><Relationship Id="rId4" Type="http://schemas.openxmlformats.org/officeDocument/2006/relationships/hyperlink" Target="https://users.cecs.anu.edu.au/~akmenon/papers/autorec/autorec-paper.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l.acm.org/doi/abs/10.1145/2783258.278327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l.acm.org/doi/abs/10.1145/3097983.3098077" TargetMode="External"/><Relationship Id="rId4" Type="http://schemas.openxmlformats.org/officeDocument/2006/relationships/hyperlink" Target="https://dl.acm.org/doi/abs/10.1145/3077136.308068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l.acm.org/doi/abs/10.1145/3234944.323495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2D4D7-6F99-41BE-A893-4B9F72B7634D}"/>
              </a:ext>
            </a:extLst>
          </p:cNvPr>
          <p:cNvSpPr>
            <a:spLocks noGrp="1"/>
          </p:cNvSpPr>
          <p:nvPr>
            <p:ph type="ctrTitle"/>
          </p:nvPr>
        </p:nvSpPr>
        <p:spPr>
          <a:xfrm>
            <a:off x="2886004" y="4253115"/>
            <a:ext cx="4457725" cy="705996"/>
          </a:xfrm>
        </p:spPr>
        <p:txBody>
          <a:bodyPr>
            <a:noAutofit/>
          </a:bodyPr>
          <a:lstStyle/>
          <a:p>
            <a:r>
              <a:rPr lang="en-US" sz="2400" dirty="0"/>
              <a:t>Sagi Eden, Omer </a:t>
            </a:r>
            <a:r>
              <a:rPr lang="en-US" sz="2400" dirty="0" err="1"/>
              <a:t>Nizri</a:t>
            </a:r>
            <a:endParaRPr lang="he-IL" sz="2400" dirty="0"/>
          </a:p>
        </p:txBody>
      </p:sp>
      <p:sp>
        <p:nvSpPr>
          <p:cNvPr id="3" name="Subtitle 2">
            <a:extLst>
              <a:ext uri="{FF2B5EF4-FFF2-40B4-BE49-F238E27FC236}">
                <a16:creationId xmlns:a16="http://schemas.microsoft.com/office/drawing/2014/main" id="{CAD8A7A6-587C-4E8A-8743-60145F00BACB}"/>
              </a:ext>
            </a:extLst>
          </p:cNvPr>
          <p:cNvSpPr>
            <a:spLocks noGrp="1"/>
          </p:cNvSpPr>
          <p:nvPr>
            <p:ph type="subTitle" idx="1"/>
          </p:nvPr>
        </p:nvSpPr>
        <p:spPr>
          <a:xfrm>
            <a:off x="2924943" y="5244820"/>
            <a:ext cx="4012476" cy="537067"/>
          </a:xfrm>
        </p:spPr>
        <p:txBody>
          <a:bodyPr>
            <a:normAutofit/>
          </a:bodyPr>
          <a:lstStyle/>
          <a:p>
            <a:r>
              <a:rPr lang="en-US" sz="2000" dirty="0"/>
              <a:t>Prof. </a:t>
            </a:r>
            <a:r>
              <a:rPr lang="en-US" sz="2000" dirty="0" err="1"/>
              <a:t>Bracha</a:t>
            </a:r>
            <a:r>
              <a:rPr lang="en-US" sz="2000" dirty="0"/>
              <a:t> Shapira</a:t>
            </a:r>
            <a:endParaRPr lang="he-IL" sz="2000" dirty="0"/>
          </a:p>
        </p:txBody>
      </p:sp>
      <p:sp>
        <p:nvSpPr>
          <p:cNvPr id="41"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3"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7" name="Picture 2" descr="C:\Users\Orel\Desktop\BGU.png">
            <a:extLst>
              <a:ext uri="{FF2B5EF4-FFF2-40B4-BE49-F238E27FC236}">
                <a16:creationId xmlns:a16="http://schemas.microsoft.com/office/drawing/2014/main" id="{B4F17A3B-ED1D-4C3D-B8C4-B4EC2059F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349" y="5911132"/>
            <a:ext cx="4191000" cy="689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4A5BFC-F78B-4E1A-AB86-9724BCFF1DBF}"/>
              </a:ext>
            </a:extLst>
          </p:cNvPr>
          <p:cNvSpPr txBox="1"/>
          <p:nvPr/>
        </p:nvSpPr>
        <p:spPr>
          <a:xfrm>
            <a:off x="3686128" y="1045574"/>
            <a:ext cx="7315201" cy="2308324"/>
          </a:xfrm>
          <a:prstGeom prst="rect">
            <a:avLst/>
          </a:prstGeom>
          <a:noFill/>
        </p:spPr>
        <p:txBody>
          <a:bodyPr wrap="square" rtlCol="0">
            <a:spAutoFit/>
          </a:bodyPr>
          <a:lstStyle/>
          <a:p>
            <a:pPr algn="ctr">
              <a:lnSpc>
                <a:spcPct val="90000"/>
              </a:lnSpc>
              <a:spcBef>
                <a:spcPct val="0"/>
              </a:spcBef>
            </a:pPr>
            <a:r>
              <a:rPr lang="en-US" sz="4000" b="1" dirty="0">
                <a:solidFill>
                  <a:schemeClr val="tx1">
                    <a:lumMod val="85000"/>
                    <a:lumOff val="15000"/>
                  </a:schemeClr>
                </a:solidFill>
                <a:latin typeface="Calibri Light" panose="020F0302020204030204" pitchFamily="34" charset="0"/>
                <a:ea typeface="+mj-ea"/>
                <a:cs typeface="Calibri Light" panose="020F0302020204030204" pitchFamily="34" charset="0"/>
              </a:rPr>
              <a:t>Hybrid Recommender System based on </a:t>
            </a:r>
            <a:r>
              <a:rPr lang="en-US" sz="4000" b="1" dirty="0">
                <a:solidFill>
                  <a:schemeClr val="tx1">
                    <a:lumMod val="85000"/>
                    <a:lumOff val="15000"/>
                  </a:schemeClr>
                </a:solidFill>
                <a:latin typeface="Calibri Light" panose="020F0302020204030204" pitchFamily="34" charset="0"/>
                <a:cs typeface="Calibri Light" panose="020F0302020204030204" pitchFamily="34" charset="0"/>
              </a:rPr>
              <a:t>Autoencoders</a:t>
            </a:r>
            <a:r>
              <a:rPr lang="en-US" sz="4000" b="1" dirty="0">
                <a:solidFill>
                  <a:schemeClr val="tx1">
                    <a:lumMod val="85000"/>
                    <a:lumOff val="15000"/>
                  </a:schemeClr>
                </a:solidFill>
                <a:latin typeface="Calibri Light" panose="020F0302020204030204" pitchFamily="34" charset="0"/>
                <a:ea typeface="+mj-ea"/>
                <a:cs typeface="Calibri Light" panose="020F0302020204030204" pitchFamily="34" charset="0"/>
              </a:rPr>
              <a:t>: Integrating together users and items Metadata </a:t>
            </a:r>
            <a:endParaRPr lang="en-IL" sz="4000" b="1" dirty="0">
              <a:solidFill>
                <a:schemeClr val="tx1">
                  <a:lumMod val="85000"/>
                  <a:lumOff val="15000"/>
                </a:schemeClr>
              </a:solidFill>
              <a:latin typeface="Calibri Light" panose="020F0302020204030204" pitchFamily="34" charset="0"/>
              <a:ea typeface="+mj-ea"/>
              <a:cs typeface="Calibri Light" panose="020F0302020204030204" pitchFamily="34" charset="0"/>
            </a:endParaRPr>
          </a:p>
        </p:txBody>
      </p:sp>
    </p:spTree>
    <p:extLst>
      <p:ext uri="{BB962C8B-B14F-4D97-AF65-F5344CB8AC3E}">
        <p14:creationId xmlns:p14="http://schemas.microsoft.com/office/powerpoint/2010/main" val="339563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267098" y="207034"/>
            <a:ext cx="6006298" cy="1754326"/>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Main Paper:</a:t>
            </a:r>
            <a:endParaRPr lang="en-US" sz="3800" dirty="0">
              <a:ln w="0"/>
              <a:effectLst>
                <a:outerShdw blurRad="38100" dist="19050" dir="2700000" algn="tl" rotWithShape="0">
                  <a:schemeClr val="dk1">
                    <a:alpha val="40000"/>
                  </a:schemeClr>
                </a:outerShdw>
              </a:effectLst>
            </a:endParaRPr>
          </a:p>
          <a:p>
            <a:pPr algn="ctr"/>
            <a:r>
              <a:rPr lang="en-US" sz="3600" b="1" dirty="0">
                <a:solidFill>
                  <a:schemeClr val="tx1">
                    <a:lumMod val="85000"/>
                    <a:lumOff val="15000"/>
                  </a:schemeClr>
                </a:solidFill>
                <a:latin typeface="Calibri Light" panose="020F0302020204030204" pitchFamily="34" charset="0"/>
                <a:cs typeface="Calibri Light" panose="020F0302020204030204" pitchFamily="34" charset="0"/>
              </a:rPr>
              <a:t>Hybrid Recommender System based on Autoencoders</a:t>
            </a:r>
            <a:endParaRPr lang="en-US" sz="3800" dirty="0">
              <a:ln w="0"/>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C36C65D3-E8BC-420F-BA6E-3C686A62F872}"/>
              </a:ext>
            </a:extLst>
          </p:cNvPr>
          <p:cNvSpPr/>
          <p:nvPr/>
        </p:nvSpPr>
        <p:spPr>
          <a:xfrm>
            <a:off x="1191883" y="1981509"/>
            <a:ext cx="7908985" cy="2344715"/>
          </a:xfrm>
          <a:prstGeom prst="rect">
            <a:avLst/>
          </a:prstGeom>
        </p:spPr>
        <p:txBody>
          <a:bodyPr wrap="square">
            <a:spAutoFit/>
          </a:bodyPr>
          <a:lstStyle/>
          <a:p>
            <a:pPr>
              <a:lnSpc>
                <a:spcPct val="150000"/>
              </a:lnSpc>
            </a:pPr>
            <a:endParaRPr lang="en-IL"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 The algorithm suggested 2 types of DAE Models for Rating Prediction. U-CFN (users based) and V-CFN (items based). </a:t>
            </a:r>
          </a:p>
          <a:p>
            <a:pPr>
              <a:lnSpc>
                <a:spcPct val="150000"/>
              </a:lnSpc>
            </a:pPr>
            <a:r>
              <a:rPr lang="en-US" sz="1600" dirty="0">
                <a:solidFill>
                  <a:schemeClr val="tx1">
                    <a:lumMod val="75000"/>
                    <a:lumOff val="25000"/>
                  </a:schemeClr>
                </a:solidFill>
              </a:rPr>
              <a:t>both models integrated the side-information as concatenation in each layer at the DAE, while U-CFN integrated only users side information and V-CFN integrated only items side information. </a:t>
            </a:r>
            <a:endParaRPr lang="en-IL" sz="16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31A7BD0F-AB93-4FCF-8D71-4DF4855B3B1F}"/>
              </a:ext>
            </a:extLst>
          </p:cNvPr>
          <p:cNvPicPr>
            <a:picLocks noChangeAspect="1"/>
          </p:cNvPicPr>
          <p:nvPr/>
        </p:nvPicPr>
        <p:blipFill>
          <a:blip r:embed="rId2"/>
          <a:stretch>
            <a:fillRect/>
          </a:stretch>
        </p:blipFill>
        <p:spPr>
          <a:xfrm>
            <a:off x="9023230" y="2341076"/>
            <a:ext cx="2765151" cy="1868615"/>
          </a:xfrm>
          <a:prstGeom prst="rect">
            <a:avLst/>
          </a:prstGeom>
        </p:spPr>
      </p:pic>
      <p:pic>
        <p:nvPicPr>
          <p:cNvPr id="11" name="Picture 10">
            <a:extLst>
              <a:ext uri="{FF2B5EF4-FFF2-40B4-BE49-F238E27FC236}">
                <a16:creationId xmlns:a16="http://schemas.microsoft.com/office/drawing/2014/main" id="{DD718D19-1497-4B5C-84EF-D3CB4D3992BE}"/>
              </a:ext>
            </a:extLst>
          </p:cNvPr>
          <p:cNvPicPr>
            <a:picLocks noChangeAspect="1"/>
          </p:cNvPicPr>
          <p:nvPr/>
        </p:nvPicPr>
        <p:blipFill>
          <a:blip r:embed="rId3"/>
          <a:stretch>
            <a:fillRect/>
          </a:stretch>
        </p:blipFill>
        <p:spPr>
          <a:xfrm>
            <a:off x="7496355" y="4398757"/>
            <a:ext cx="4695645" cy="2252210"/>
          </a:xfrm>
          <a:prstGeom prst="rect">
            <a:avLst/>
          </a:prstGeom>
        </p:spPr>
      </p:pic>
      <p:sp>
        <p:nvSpPr>
          <p:cNvPr id="12" name="Rectangle 11">
            <a:extLst>
              <a:ext uri="{FF2B5EF4-FFF2-40B4-BE49-F238E27FC236}">
                <a16:creationId xmlns:a16="http://schemas.microsoft.com/office/drawing/2014/main" id="{D7E1CC92-7357-41D7-8131-BBAC30EC17E6}"/>
              </a:ext>
            </a:extLst>
          </p:cNvPr>
          <p:cNvSpPr/>
          <p:nvPr/>
        </p:nvSpPr>
        <p:spPr>
          <a:xfrm>
            <a:off x="1096825" y="4675669"/>
            <a:ext cx="6270133" cy="1153521"/>
          </a:xfrm>
          <a:prstGeom prst="rect">
            <a:avLst/>
          </a:prstGeom>
        </p:spPr>
        <p:txBody>
          <a:bodyPr wrap="square">
            <a:spAutoFit/>
          </a:bodyPr>
          <a:lstStyle/>
          <a:p>
            <a:pPr>
              <a:lnSpc>
                <a:spcPct val="150000"/>
              </a:lnSpc>
            </a:pPr>
            <a:r>
              <a:rPr lang="en-US" sz="1600" dirty="0">
                <a:solidFill>
                  <a:schemeClr val="tx1">
                    <a:lumMod val="75000"/>
                    <a:lumOff val="25000"/>
                  </a:schemeClr>
                </a:solidFill>
              </a:rPr>
              <a:t>The Limitation of this Algorithms is that it The Architecture of the Model Doesn’t Allow it to Integrate Both Side Information at Once, And Force to choose between 2 Models </a:t>
            </a:r>
            <a:endParaRPr lang="en-IL" sz="1600" dirty="0">
              <a:solidFill>
                <a:schemeClr val="tx1">
                  <a:lumMod val="75000"/>
                  <a:lumOff val="25000"/>
                </a:schemeClr>
              </a:solidFill>
            </a:endParaRPr>
          </a:p>
        </p:txBody>
      </p:sp>
      <p:sp>
        <p:nvSpPr>
          <p:cNvPr id="2" name="Rectangle 1">
            <a:hlinkClick r:id="rId4"/>
            <a:extLst>
              <a:ext uri="{FF2B5EF4-FFF2-40B4-BE49-F238E27FC236}">
                <a16:creationId xmlns:a16="http://schemas.microsoft.com/office/drawing/2014/main" id="{043F3782-A2FC-44C9-ADD2-F464092D8651}"/>
              </a:ext>
            </a:extLst>
          </p:cNvPr>
          <p:cNvSpPr/>
          <p:nvPr/>
        </p:nvSpPr>
        <p:spPr>
          <a:xfrm>
            <a:off x="1191883" y="6178635"/>
            <a:ext cx="6160698" cy="400110"/>
          </a:xfrm>
          <a:prstGeom prst="rect">
            <a:avLst/>
          </a:prstGeom>
        </p:spPr>
        <p:txBody>
          <a:bodyPr wrap="square">
            <a:spAutoFit/>
          </a:bodyPr>
          <a:lstStyle/>
          <a:p>
            <a:r>
              <a:rPr lang="en-US" sz="1000" u="sng" dirty="0" err="1">
                <a:solidFill>
                  <a:schemeClr val="bg1">
                    <a:lumMod val="50000"/>
                  </a:schemeClr>
                </a:solidFill>
                <a:latin typeface="Arial" panose="020B0604020202020204" pitchFamily="34" charset="0"/>
              </a:rPr>
              <a:t>Strub</a:t>
            </a:r>
            <a:r>
              <a:rPr lang="en-US" sz="1000" u="sng" dirty="0">
                <a:solidFill>
                  <a:schemeClr val="bg1">
                    <a:lumMod val="50000"/>
                  </a:schemeClr>
                </a:solidFill>
                <a:latin typeface="Arial" panose="020B0604020202020204" pitchFamily="34" charset="0"/>
              </a:rPr>
              <a:t>, F., </a:t>
            </a:r>
            <a:r>
              <a:rPr lang="en-US" sz="1000" u="sng" dirty="0" err="1">
                <a:solidFill>
                  <a:schemeClr val="bg1">
                    <a:lumMod val="50000"/>
                  </a:schemeClr>
                </a:solidFill>
                <a:latin typeface="Arial" panose="020B0604020202020204" pitchFamily="34" charset="0"/>
              </a:rPr>
              <a:t>Gaudel</a:t>
            </a:r>
            <a:r>
              <a:rPr lang="en-US" sz="1000" u="sng" dirty="0">
                <a:solidFill>
                  <a:schemeClr val="bg1">
                    <a:lumMod val="50000"/>
                  </a:schemeClr>
                </a:solidFill>
                <a:latin typeface="Arial" panose="020B0604020202020204" pitchFamily="34" charset="0"/>
              </a:rPr>
              <a:t>, R., &amp; Mary, J. (2016, September). Hybrid recommender system based on autoencoders. In Proceedings of the 1st Workshop on Deep Learning for Recommender Systems (pp. 11-16).‏‏</a:t>
            </a:r>
            <a:endParaRPr lang="en-IL" sz="1000" u="sng"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33561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267098" y="207034"/>
            <a:ext cx="6006298" cy="1754326"/>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Main Paper:</a:t>
            </a:r>
            <a:endParaRPr lang="en-US" sz="3800" dirty="0">
              <a:ln w="0"/>
              <a:effectLst>
                <a:outerShdw blurRad="38100" dist="19050" dir="2700000" algn="tl" rotWithShape="0">
                  <a:schemeClr val="dk1">
                    <a:alpha val="40000"/>
                  </a:schemeClr>
                </a:outerShdw>
              </a:effectLst>
            </a:endParaRPr>
          </a:p>
          <a:p>
            <a:pPr algn="ctr"/>
            <a:r>
              <a:rPr lang="en-US" sz="3600" b="1" dirty="0">
                <a:solidFill>
                  <a:schemeClr val="tx1">
                    <a:lumMod val="85000"/>
                    <a:lumOff val="15000"/>
                  </a:schemeClr>
                </a:solidFill>
                <a:latin typeface="Calibri Light" panose="020F0302020204030204" pitchFamily="34" charset="0"/>
                <a:cs typeface="Calibri Light" panose="020F0302020204030204" pitchFamily="34" charset="0"/>
              </a:rPr>
              <a:t>Hybrid Recommender System based on Autoencoders</a:t>
            </a:r>
            <a:endParaRPr lang="en-US" sz="3800" dirty="0">
              <a:ln w="0"/>
              <a:effectLst>
                <a:outerShdw blurRad="38100" dist="19050" dir="2700000" algn="tl" rotWithShape="0">
                  <a:schemeClr val="dk1">
                    <a:alpha val="40000"/>
                  </a:schemeClr>
                </a:outerShdw>
              </a:effectLst>
            </a:endParaRPr>
          </a:p>
        </p:txBody>
      </p:sp>
      <p:sp>
        <p:nvSpPr>
          <p:cNvPr id="7" name="Content Placeholder 2">
            <a:extLst>
              <a:ext uri="{FF2B5EF4-FFF2-40B4-BE49-F238E27FC236}">
                <a16:creationId xmlns:a16="http://schemas.microsoft.com/office/drawing/2014/main" id="{55769B18-1157-480F-9425-617F0CA7CFA5}"/>
              </a:ext>
            </a:extLst>
          </p:cNvPr>
          <p:cNvSpPr>
            <a:spLocks noGrp="1"/>
          </p:cNvSpPr>
          <p:nvPr>
            <p:ph idx="1"/>
          </p:nvPr>
        </p:nvSpPr>
        <p:spPr>
          <a:xfrm>
            <a:off x="1674796" y="2250451"/>
            <a:ext cx="8518358" cy="1551861"/>
          </a:xfrm>
        </p:spPr>
        <p:txBody>
          <a:bodyPr>
            <a:normAutofit/>
          </a:bodyPr>
          <a:lstStyle/>
          <a:p>
            <a:pPr marL="0" indent="0">
              <a:lnSpc>
                <a:spcPct val="150000"/>
              </a:lnSpc>
              <a:buNone/>
            </a:pPr>
            <a:r>
              <a:rPr lang="en-US" dirty="0"/>
              <a:t>As We showed before the paper is one of the firsts to combine side-information to DAE, but other papers that combines side info has been published since then. [1]</a:t>
            </a:r>
          </a:p>
          <a:p>
            <a:pPr>
              <a:lnSpc>
                <a:spcPct val="150000"/>
              </a:lnSpc>
              <a:buFontTx/>
              <a:buChar char="-"/>
            </a:pPr>
            <a:endParaRPr lang="en-US" dirty="0"/>
          </a:p>
        </p:txBody>
      </p:sp>
      <p:sp>
        <p:nvSpPr>
          <p:cNvPr id="4" name="Content Placeholder 2">
            <a:extLst>
              <a:ext uri="{FF2B5EF4-FFF2-40B4-BE49-F238E27FC236}">
                <a16:creationId xmlns:a16="http://schemas.microsoft.com/office/drawing/2014/main" id="{939FB929-C279-420E-94A7-DC5002175A01}"/>
              </a:ext>
            </a:extLst>
          </p:cNvPr>
          <p:cNvSpPr txBox="1">
            <a:spLocks/>
          </p:cNvSpPr>
          <p:nvPr/>
        </p:nvSpPr>
        <p:spPr>
          <a:xfrm>
            <a:off x="1751798" y="4101365"/>
            <a:ext cx="8364353" cy="173154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b="1" dirty="0"/>
              <a:t>Limitations:</a:t>
            </a:r>
          </a:p>
          <a:p>
            <a:pPr>
              <a:lnSpc>
                <a:spcPct val="150000"/>
              </a:lnSpc>
              <a:buFontTx/>
              <a:buChar char="-"/>
            </a:pPr>
            <a:r>
              <a:rPr lang="en-US" dirty="0"/>
              <a:t>choose side information only from user or only from item.</a:t>
            </a:r>
          </a:p>
          <a:p>
            <a:pPr>
              <a:lnSpc>
                <a:spcPct val="150000"/>
              </a:lnSpc>
              <a:buFontTx/>
              <a:buChar char="-"/>
            </a:pPr>
            <a:r>
              <a:rPr lang="en-US" dirty="0"/>
              <a:t>If choosing item side info, the train process must be items driven, in opposed to user driven that is more popular.</a:t>
            </a:r>
          </a:p>
        </p:txBody>
      </p:sp>
      <p:sp>
        <p:nvSpPr>
          <p:cNvPr id="5" name="Rectangle 4">
            <a:extLst>
              <a:ext uri="{FF2B5EF4-FFF2-40B4-BE49-F238E27FC236}">
                <a16:creationId xmlns:a16="http://schemas.microsoft.com/office/drawing/2014/main" id="{85D99C05-4DE5-45B7-95B2-36FFD8984DEE}"/>
              </a:ext>
            </a:extLst>
          </p:cNvPr>
          <p:cNvSpPr/>
          <p:nvPr/>
        </p:nvSpPr>
        <p:spPr>
          <a:xfrm>
            <a:off x="1921979" y="6221200"/>
            <a:ext cx="6096000" cy="553998"/>
          </a:xfrm>
          <a:prstGeom prst="rect">
            <a:avLst/>
          </a:prstGeom>
        </p:spPr>
        <p:txBody>
          <a:bodyPr>
            <a:spAutoFit/>
          </a:bodyPr>
          <a:lstStyle/>
          <a:p>
            <a:r>
              <a:rPr lang="en-US" sz="1000" dirty="0">
                <a:solidFill>
                  <a:schemeClr val="bg1">
                    <a:lumMod val="50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[1] </a:t>
            </a:r>
            <a:r>
              <a:rPr lang="en-US" sz="1000" dirty="0" err="1">
                <a:solidFill>
                  <a:schemeClr val="bg1">
                    <a:lumMod val="50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Jhamb</a:t>
            </a:r>
            <a:r>
              <a:rPr lang="en-US" sz="1000" dirty="0">
                <a:solidFill>
                  <a:schemeClr val="bg1">
                    <a:lumMod val="50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 Y., </a:t>
            </a:r>
            <a:r>
              <a:rPr lang="en-US" sz="1000" dirty="0" err="1">
                <a:solidFill>
                  <a:schemeClr val="bg1">
                    <a:lumMod val="50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Ebesu</a:t>
            </a:r>
            <a:r>
              <a:rPr lang="en-US" sz="1000" dirty="0">
                <a:solidFill>
                  <a:schemeClr val="bg1">
                    <a:lumMod val="50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 T., &amp; Fang, Y. (2018, September). Attentive contextual denoising autoencoder for recommendation. In Proceedings of the 2018 ACM SIGIR International Conference on Theory of Information Retrieval (pp. 27-34).‏</a:t>
            </a:r>
            <a:endParaRPr lang="en-IL" sz="10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154621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267098" y="207034"/>
            <a:ext cx="6006298" cy="1754326"/>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Main Paper:</a:t>
            </a:r>
            <a:endParaRPr lang="en-US" sz="3800" dirty="0">
              <a:ln w="0"/>
              <a:effectLst>
                <a:outerShdw blurRad="38100" dist="19050" dir="2700000" algn="tl" rotWithShape="0">
                  <a:schemeClr val="dk1">
                    <a:alpha val="40000"/>
                  </a:schemeClr>
                </a:outerShdw>
              </a:effectLst>
            </a:endParaRPr>
          </a:p>
          <a:p>
            <a:pPr algn="ctr"/>
            <a:r>
              <a:rPr lang="en-US" sz="3600" b="1" dirty="0">
                <a:solidFill>
                  <a:schemeClr val="tx1">
                    <a:lumMod val="85000"/>
                    <a:lumOff val="15000"/>
                  </a:schemeClr>
                </a:solidFill>
                <a:latin typeface="Calibri Light" panose="020F0302020204030204" pitchFamily="34" charset="0"/>
                <a:cs typeface="Calibri Light" panose="020F0302020204030204" pitchFamily="34" charset="0"/>
              </a:rPr>
              <a:t>Hybrid Recommender System based on Autoencoders</a:t>
            </a:r>
            <a:endParaRPr lang="en-US" sz="3800" dirty="0">
              <a:ln w="0"/>
              <a:effectLst>
                <a:outerShdw blurRad="38100" dist="19050" dir="2700000" algn="tl" rotWithShape="0">
                  <a:schemeClr val="dk1">
                    <a:alpha val="40000"/>
                  </a:schemeClr>
                </a:outerShdw>
              </a:effectLst>
            </a:endParaRPr>
          </a:p>
        </p:txBody>
      </p:sp>
      <p:sp>
        <p:nvSpPr>
          <p:cNvPr id="5" name="Content Placeholder 2">
            <a:extLst>
              <a:ext uri="{FF2B5EF4-FFF2-40B4-BE49-F238E27FC236}">
                <a16:creationId xmlns:a16="http://schemas.microsoft.com/office/drawing/2014/main" id="{D2A27F8C-FFA3-4A3D-950B-7B7028F265CE}"/>
              </a:ext>
            </a:extLst>
          </p:cNvPr>
          <p:cNvSpPr txBox="1">
            <a:spLocks/>
          </p:cNvSpPr>
          <p:nvPr/>
        </p:nvSpPr>
        <p:spPr>
          <a:xfrm>
            <a:off x="1905802" y="2071289"/>
            <a:ext cx="7969106" cy="1951522"/>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b="1" dirty="0"/>
              <a:t>Dataset tested:</a:t>
            </a:r>
          </a:p>
          <a:p>
            <a:pPr marL="0" indent="0">
              <a:lnSpc>
                <a:spcPct val="150000"/>
              </a:lnSpc>
              <a:buFont typeface="Wingdings 3" charset="2"/>
              <a:buNone/>
            </a:pPr>
            <a:r>
              <a:rPr lang="en-US" dirty="0"/>
              <a:t>- </a:t>
            </a:r>
            <a:r>
              <a:rPr lang="en-US" dirty="0" err="1"/>
              <a:t>MovieLens</a:t>
            </a:r>
            <a:r>
              <a:rPr lang="en-US" dirty="0"/>
              <a:t>: (1M, 10M, 20M) that is a very popular dataset, containing ratings of users on movies And side information on the movies.</a:t>
            </a:r>
          </a:p>
          <a:p>
            <a:pPr marL="0" indent="0">
              <a:lnSpc>
                <a:spcPct val="150000"/>
              </a:lnSpc>
              <a:buFont typeface="Wingdings 3" charset="2"/>
              <a:buNone/>
            </a:pPr>
            <a:r>
              <a:rPr lang="en-US" dirty="0"/>
              <a:t>- </a:t>
            </a:r>
            <a:r>
              <a:rPr lang="en-US" dirty="0" err="1"/>
              <a:t>Douban</a:t>
            </a:r>
            <a:r>
              <a:rPr lang="en-US" dirty="0"/>
              <a:t>: also contains movies ratings very popular dataset that and provides side information on the users</a:t>
            </a:r>
          </a:p>
        </p:txBody>
      </p:sp>
      <p:sp>
        <p:nvSpPr>
          <p:cNvPr id="8" name="Content Placeholder 2">
            <a:extLst>
              <a:ext uri="{FF2B5EF4-FFF2-40B4-BE49-F238E27FC236}">
                <a16:creationId xmlns:a16="http://schemas.microsoft.com/office/drawing/2014/main" id="{C7ACE330-9727-4E97-8335-233A6883CF7F}"/>
              </a:ext>
            </a:extLst>
          </p:cNvPr>
          <p:cNvSpPr>
            <a:spLocks noGrp="1"/>
          </p:cNvSpPr>
          <p:nvPr>
            <p:ph idx="1"/>
          </p:nvPr>
        </p:nvSpPr>
        <p:spPr>
          <a:xfrm>
            <a:off x="2011068" y="4132741"/>
            <a:ext cx="6978315" cy="2678017"/>
          </a:xfrm>
        </p:spPr>
        <p:txBody>
          <a:bodyPr>
            <a:normAutofit fontScale="77500" lnSpcReduction="20000"/>
          </a:bodyPr>
          <a:lstStyle/>
          <a:p>
            <a:pPr marL="0" indent="0">
              <a:lnSpc>
                <a:spcPct val="150000"/>
              </a:lnSpc>
              <a:buNone/>
            </a:pPr>
            <a:r>
              <a:rPr lang="en-US" b="1" dirty="0"/>
              <a:t>Evaluation method:</a:t>
            </a:r>
          </a:p>
          <a:p>
            <a:pPr marL="0" indent="0">
              <a:lnSpc>
                <a:spcPct val="150000"/>
              </a:lnSpc>
              <a:buNone/>
            </a:pPr>
            <a:r>
              <a:rPr lang="en-US" dirty="0"/>
              <a:t>The Evaluation was Mainly RMSE on the rating prediction task.</a:t>
            </a:r>
          </a:p>
          <a:p>
            <a:pPr marL="0" indent="0">
              <a:lnSpc>
                <a:spcPct val="150000"/>
              </a:lnSpc>
              <a:buNone/>
            </a:pPr>
            <a:r>
              <a:rPr lang="en-US" dirty="0"/>
              <a:t>In addition they compared Running Time and Memory used between the algorithms.</a:t>
            </a:r>
          </a:p>
          <a:p>
            <a:pPr marL="0" indent="0">
              <a:lnSpc>
                <a:spcPct val="150000"/>
              </a:lnSpc>
              <a:buNone/>
            </a:pPr>
            <a:r>
              <a:rPr lang="en-US" dirty="0"/>
              <a:t>One of the Conclusions they reached is that the I_CFN outperformed U_CFN.</a:t>
            </a:r>
          </a:p>
          <a:p>
            <a:pPr marL="0" indent="0">
              <a:lnSpc>
                <a:spcPct val="150000"/>
              </a:lnSpc>
              <a:buNone/>
            </a:pPr>
            <a:r>
              <a:rPr lang="en-US" dirty="0"/>
              <a:t>The I_CFN seemed to outperformed other AE Based algorithms for rating prediction.</a:t>
            </a:r>
          </a:p>
          <a:p>
            <a:pPr marL="0" indent="0">
              <a:lnSpc>
                <a:spcPct val="150000"/>
              </a:lnSpc>
              <a:buNone/>
            </a:pPr>
            <a:endParaRPr lang="en-US" b="1" dirty="0"/>
          </a:p>
          <a:p>
            <a:pPr>
              <a:lnSpc>
                <a:spcPct val="150000"/>
              </a:lnSpc>
              <a:buFontTx/>
              <a:buChar char="-"/>
            </a:pPr>
            <a:endParaRPr lang="en-US" dirty="0"/>
          </a:p>
        </p:txBody>
      </p:sp>
    </p:spTree>
    <p:extLst>
      <p:ext uri="{BB962C8B-B14F-4D97-AF65-F5344CB8AC3E}">
        <p14:creationId xmlns:p14="http://schemas.microsoft.com/office/powerpoint/2010/main" val="384769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8"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2"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7" name="Rectangle 42">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44">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9"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8"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9"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0"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2"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3"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4"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5"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6"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58">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0"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3"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4"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5"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6"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7"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8"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3" name="Rectangle 72">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A576EDE0-70D4-4396-A815-696773A08A2E}"/>
              </a:ext>
            </a:extLst>
          </p:cNvPr>
          <p:cNvPicPr>
            <a:picLocks noChangeAspect="1"/>
          </p:cNvPicPr>
          <p:nvPr/>
        </p:nvPicPr>
        <p:blipFill>
          <a:blip r:embed="rId2"/>
          <a:stretch>
            <a:fillRect/>
          </a:stretch>
        </p:blipFill>
        <p:spPr>
          <a:xfrm>
            <a:off x="2578025" y="2323827"/>
            <a:ext cx="7829551" cy="2505456"/>
          </a:xfrm>
          <a:prstGeom prst="rect">
            <a:avLst/>
          </a:prstGeom>
        </p:spPr>
      </p:pic>
      <p:sp>
        <p:nvSpPr>
          <p:cNvPr id="75"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85" name="Rectangle 84">
            <a:extLst>
              <a:ext uri="{FF2B5EF4-FFF2-40B4-BE49-F238E27FC236}">
                <a16:creationId xmlns:a16="http://schemas.microsoft.com/office/drawing/2014/main" id="{68BAECD9-C73A-49A2-A893-71B814B1CA75}"/>
              </a:ext>
            </a:extLst>
          </p:cNvPr>
          <p:cNvSpPr/>
          <p:nvPr/>
        </p:nvSpPr>
        <p:spPr>
          <a:xfrm>
            <a:off x="3267098" y="207034"/>
            <a:ext cx="6006298" cy="1754326"/>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Main Paper Results:</a:t>
            </a:r>
            <a:endParaRPr lang="en-US" sz="3800" dirty="0">
              <a:ln w="0"/>
              <a:effectLst>
                <a:outerShdw blurRad="38100" dist="19050" dir="2700000" algn="tl" rotWithShape="0">
                  <a:schemeClr val="dk1">
                    <a:alpha val="40000"/>
                  </a:schemeClr>
                </a:outerShdw>
              </a:effectLst>
            </a:endParaRPr>
          </a:p>
          <a:p>
            <a:pPr algn="ctr"/>
            <a:r>
              <a:rPr lang="en-US" sz="3600" b="1" dirty="0">
                <a:solidFill>
                  <a:schemeClr val="tx1">
                    <a:lumMod val="85000"/>
                    <a:lumOff val="15000"/>
                  </a:schemeClr>
                </a:solidFill>
                <a:latin typeface="Calibri Light" panose="020F0302020204030204" pitchFamily="34" charset="0"/>
                <a:cs typeface="Calibri Light" panose="020F0302020204030204" pitchFamily="34" charset="0"/>
              </a:rPr>
              <a:t>Hybrid Recommender System based on Autoencoders</a:t>
            </a:r>
            <a:endParaRPr lang="en-US" sz="3800" dirty="0">
              <a:ln w="0"/>
              <a:effectLst>
                <a:outerShdw blurRad="38100" dist="19050" dir="2700000" algn="tl" rotWithShape="0">
                  <a:schemeClr val="dk1">
                    <a:alpha val="40000"/>
                  </a:schemeClr>
                </a:outerShdw>
              </a:effectLst>
            </a:endParaRPr>
          </a:p>
        </p:txBody>
      </p:sp>
      <p:sp>
        <p:nvSpPr>
          <p:cNvPr id="87" name="Content Placeholder 2">
            <a:extLst>
              <a:ext uri="{FF2B5EF4-FFF2-40B4-BE49-F238E27FC236}">
                <a16:creationId xmlns:a16="http://schemas.microsoft.com/office/drawing/2014/main" id="{AF5DA522-2074-4F19-876F-0614B7F74007}"/>
              </a:ext>
            </a:extLst>
          </p:cNvPr>
          <p:cNvSpPr txBox="1">
            <a:spLocks/>
          </p:cNvSpPr>
          <p:nvPr/>
        </p:nvSpPr>
        <p:spPr>
          <a:xfrm>
            <a:off x="1614460" y="1961360"/>
            <a:ext cx="10637894" cy="74585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RMSE on MovieLens-10M (90%/10%). 	The ++ suffix denotes when side information is added to CFN</a:t>
            </a:r>
            <a:endParaRPr lang="en-US" sz="1600" b="1" dirty="0">
              <a:solidFill>
                <a:schemeClr val="tx1">
                  <a:lumMod val="65000"/>
                  <a:lumOff val="35000"/>
                </a:schemeClr>
              </a:solidFill>
            </a:endParaRPr>
          </a:p>
        </p:txBody>
      </p:sp>
      <p:pic>
        <p:nvPicPr>
          <p:cNvPr id="7" name="Picture 6">
            <a:extLst>
              <a:ext uri="{FF2B5EF4-FFF2-40B4-BE49-F238E27FC236}">
                <a16:creationId xmlns:a16="http://schemas.microsoft.com/office/drawing/2014/main" id="{395E949E-8ABA-4EF5-958F-818CDD8195E5}"/>
              </a:ext>
            </a:extLst>
          </p:cNvPr>
          <p:cNvPicPr>
            <a:picLocks noChangeAspect="1"/>
          </p:cNvPicPr>
          <p:nvPr/>
        </p:nvPicPr>
        <p:blipFill>
          <a:blip r:embed="rId3"/>
          <a:stretch>
            <a:fillRect/>
          </a:stretch>
        </p:blipFill>
        <p:spPr>
          <a:xfrm>
            <a:off x="3898613" y="5134415"/>
            <a:ext cx="4394773" cy="1525512"/>
          </a:xfrm>
          <a:prstGeom prst="rect">
            <a:avLst/>
          </a:prstGeom>
        </p:spPr>
      </p:pic>
    </p:spTree>
    <p:extLst>
      <p:ext uri="{BB962C8B-B14F-4D97-AF65-F5344CB8AC3E}">
        <p14:creationId xmlns:p14="http://schemas.microsoft.com/office/powerpoint/2010/main" val="398822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DE91AC8-34E1-474B-95E0-D28B4530C69A}"/>
              </a:ext>
            </a:extLst>
          </p:cNvPr>
          <p:cNvSpPr/>
          <p:nvPr/>
        </p:nvSpPr>
        <p:spPr>
          <a:xfrm>
            <a:off x="1941554" y="1957914"/>
            <a:ext cx="9192126" cy="830997"/>
          </a:xfrm>
          <a:prstGeom prst="rect">
            <a:avLst/>
          </a:prstGeom>
        </p:spPr>
        <p:txBody>
          <a:bodyPr wrap="square">
            <a:spAutoFit/>
          </a:bodyPr>
          <a:lstStyle/>
          <a:p>
            <a:pPr algn="ctr"/>
            <a:r>
              <a:rPr lang="en-US" sz="4800" dirty="0">
                <a:ln w="0"/>
                <a:effectLst>
                  <a:outerShdw blurRad="38100" dist="19050" dir="2700000" algn="tl" rotWithShape="0">
                    <a:schemeClr val="dk1">
                      <a:alpha val="40000"/>
                    </a:schemeClr>
                  </a:outerShdw>
                </a:effectLst>
              </a:rPr>
              <a:t>Suggested Improvement</a:t>
            </a:r>
            <a:endParaRPr lang="he-IL"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283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DE91AC8-34E1-474B-95E0-D28B4530C69A}"/>
              </a:ext>
            </a:extLst>
          </p:cNvPr>
          <p:cNvSpPr/>
          <p:nvPr/>
        </p:nvSpPr>
        <p:spPr>
          <a:xfrm>
            <a:off x="1985621" y="404536"/>
            <a:ext cx="9192126" cy="830997"/>
          </a:xfrm>
          <a:prstGeom prst="rect">
            <a:avLst/>
          </a:prstGeom>
        </p:spPr>
        <p:txBody>
          <a:bodyPr wrap="square">
            <a:spAutoFit/>
          </a:bodyPr>
          <a:lstStyle/>
          <a:p>
            <a:pPr algn="ctr"/>
            <a:r>
              <a:rPr lang="en-US" sz="4800" dirty="0">
                <a:ln w="0"/>
                <a:effectLst>
                  <a:outerShdw blurRad="38100" dist="19050" dir="2700000" algn="tl" rotWithShape="0">
                    <a:schemeClr val="dk1">
                      <a:alpha val="40000"/>
                    </a:schemeClr>
                  </a:outerShdw>
                </a:effectLst>
              </a:rPr>
              <a:t>Architecture</a:t>
            </a:r>
            <a:endParaRPr lang="he-IL" sz="4800" dirty="0">
              <a:ln w="0"/>
              <a:effectLst>
                <a:outerShdw blurRad="38100" dist="19050" dir="2700000" algn="tl" rotWithShape="0">
                  <a:schemeClr val="dk1">
                    <a:alpha val="40000"/>
                  </a:schemeClr>
                </a:outerShdw>
              </a:effectLst>
            </a:endParaRPr>
          </a:p>
        </p:txBody>
      </p:sp>
      <p:grpSp>
        <p:nvGrpSpPr>
          <p:cNvPr id="4" name="Group 3">
            <a:extLst>
              <a:ext uri="{FF2B5EF4-FFF2-40B4-BE49-F238E27FC236}">
                <a16:creationId xmlns:a16="http://schemas.microsoft.com/office/drawing/2014/main" id="{4D2B1731-55F8-442A-A9EC-FAA3AD32C092}"/>
              </a:ext>
            </a:extLst>
          </p:cNvPr>
          <p:cNvGrpSpPr/>
          <p:nvPr/>
        </p:nvGrpSpPr>
        <p:grpSpPr>
          <a:xfrm>
            <a:off x="2859551" y="1372908"/>
            <a:ext cx="7944323" cy="5080556"/>
            <a:chOff x="2940509" y="581337"/>
            <a:chExt cx="7944323" cy="5080556"/>
          </a:xfrm>
        </p:grpSpPr>
        <p:sp>
          <p:nvSpPr>
            <p:cNvPr id="5" name="Oval 4">
              <a:extLst>
                <a:ext uri="{FF2B5EF4-FFF2-40B4-BE49-F238E27FC236}">
                  <a16:creationId xmlns:a16="http://schemas.microsoft.com/office/drawing/2014/main" id="{35E04DFA-E372-4087-AF7F-87F3C7675642}"/>
                </a:ext>
              </a:extLst>
            </p:cNvPr>
            <p:cNvSpPr/>
            <p:nvPr/>
          </p:nvSpPr>
          <p:spPr>
            <a:xfrm>
              <a:off x="5601852" y="5264729"/>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Oval 5">
              <a:extLst>
                <a:ext uri="{FF2B5EF4-FFF2-40B4-BE49-F238E27FC236}">
                  <a16:creationId xmlns:a16="http://schemas.microsoft.com/office/drawing/2014/main" id="{1AF54721-A1A8-4585-BA22-F4EADA5754D6}"/>
                </a:ext>
              </a:extLst>
            </p:cNvPr>
            <p:cNvSpPr/>
            <p:nvPr/>
          </p:nvSpPr>
          <p:spPr>
            <a:xfrm>
              <a:off x="6520871" y="5264729"/>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Oval 6">
              <a:extLst>
                <a:ext uri="{FF2B5EF4-FFF2-40B4-BE49-F238E27FC236}">
                  <a16:creationId xmlns:a16="http://schemas.microsoft.com/office/drawing/2014/main" id="{617C5CF1-BDB1-4304-BA24-DC7BFD348515}"/>
                </a:ext>
              </a:extLst>
            </p:cNvPr>
            <p:cNvSpPr/>
            <p:nvPr/>
          </p:nvSpPr>
          <p:spPr>
            <a:xfrm>
              <a:off x="7573817" y="5264729"/>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quot;Not Allowed&quot; Symbol 7">
              <a:extLst>
                <a:ext uri="{FF2B5EF4-FFF2-40B4-BE49-F238E27FC236}">
                  <a16:creationId xmlns:a16="http://schemas.microsoft.com/office/drawing/2014/main" id="{2077B0DA-FEA9-42AB-8792-E62C0B6DA7B5}"/>
                </a:ext>
              </a:extLst>
            </p:cNvPr>
            <p:cNvSpPr/>
            <p:nvPr/>
          </p:nvSpPr>
          <p:spPr>
            <a:xfrm>
              <a:off x="8797634" y="5264729"/>
              <a:ext cx="434109" cy="39716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9" name="Multiplication Sign 8">
              <a:extLst>
                <a:ext uri="{FF2B5EF4-FFF2-40B4-BE49-F238E27FC236}">
                  <a16:creationId xmlns:a16="http://schemas.microsoft.com/office/drawing/2014/main" id="{89B56BF7-CA06-4A85-88B0-6DD26599507F}"/>
                </a:ext>
              </a:extLst>
            </p:cNvPr>
            <p:cNvSpPr/>
            <p:nvPr/>
          </p:nvSpPr>
          <p:spPr>
            <a:xfrm>
              <a:off x="7108535" y="5264729"/>
              <a:ext cx="311727" cy="3971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Multiplication Sign 9">
              <a:extLst>
                <a:ext uri="{FF2B5EF4-FFF2-40B4-BE49-F238E27FC236}">
                  <a16:creationId xmlns:a16="http://schemas.microsoft.com/office/drawing/2014/main" id="{E2F93257-AC42-406C-9CEE-7881DEC8FB14}"/>
                </a:ext>
              </a:extLst>
            </p:cNvPr>
            <p:cNvSpPr/>
            <p:nvPr/>
          </p:nvSpPr>
          <p:spPr>
            <a:xfrm>
              <a:off x="8246916" y="5264729"/>
              <a:ext cx="311727" cy="39716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Oval 10">
              <a:extLst>
                <a:ext uri="{FF2B5EF4-FFF2-40B4-BE49-F238E27FC236}">
                  <a16:creationId xmlns:a16="http://schemas.microsoft.com/office/drawing/2014/main" id="{868F874D-7FE3-4A24-ACD1-982A308B3C01}"/>
                </a:ext>
              </a:extLst>
            </p:cNvPr>
            <p:cNvSpPr/>
            <p:nvPr/>
          </p:nvSpPr>
          <p:spPr>
            <a:xfrm>
              <a:off x="9470734" y="5264729"/>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Oval 11">
              <a:extLst>
                <a:ext uri="{FF2B5EF4-FFF2-40B4-BE49-F238E27FC236}">
                  <a16:creationId xmlns:a16="http://schemas.microsoft.com/office/drawing/2014/main" id="{10CCDC21-226B-48EA-9629-552B5C71C251}"/>
                </a:ext>
              </a:extLst>
            </p:cNvPr>
            <p:cNvSpPr/>
            <p:nvPr/>
          </p:nvSpPr>
          <p:spPr>
            <a:xfrm>
              <a:off x="7601525" y="387465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Oval 12">
              <a:extLst>
                <a:ext uri="{FF2B5EF4-FFF2-40B4-BE49-F238E27FC236}">
                  <a16:creationId xmlns:a16="http://schemas.microsoft.com/office/drawing/2014/main" id="{AD86119A-1D47-4918-A5FD-E064E02508D8}"/>
                </a:ext>
              </a:extLst>
            </p:cNvPr>
            <p:cNvSpPr/>
            <p:nvPr/>
          </p:nvSpPr>
          <p:spPr>
            <a:xfrm>
              <a:off x="8184571" y="387465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Oval 13">
              <a:extLst>
                <a:ext uri="{FF2B5EF4-FFF2-40B4-BE49-F238E27FC236}">
                  <a16:creationId xmlns:a16="http://schemas.microsoft.com/office/drawing/2014/main" id="{9F93221B-028E-487C-83F9-905926E713B3}"/>
                </a:ext>
              </a:extLst>
            </p:cNvPr>
            <p:cNvSpPr/>
            <p:nvPr/>
          </p:nvSpPr>
          <p:spPr>
            <a:xfrm>
              <a:off x="6376552" y="5541820"/>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Oval 14">
              <a:extLst>
                <a:ext uri="{FF2B5EF4-FFF2-40B4-BE49-F238E27FC236}">
                  <a16:creationId xmlns:a16="http://schemas.microsoft.com/office/drawing/2014/main" id="{502E2862-AFA4-4029-B4B0-34F330CE43DA}"/>
                </a:ext>
              </a:extLst>
            </p:cNvPr>
            <p:cNvSpPr/>
            <p:nvPr/>
          </p:nvSpPr>
          <p:spPr>
            <a:xfrm>
              <a:off x="6241469" y="5545975"/>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Oval 15">
              <a:extLst>
                <a:ext uri="{FF2B5EF4-FFF2-40B4-BE49-F238E27FC236}">
                  <a16:creationId xmlns:a16="http://schemas.microsoft.com/office/drawing/2014/main" id="{224058EF-8C0F-4A5C-B714-38A8F4C5D090}"/>
                </a:ext>
              </a:extLst>
            </p:cNvPr>
            <p:cNvSpPr/>
            <p:nvPr/>
          </p:nvSpPr>
          <p:spPr>
            <a:xfrm>
              <a:off x="6115622" y="5546207"/>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Oval 16">
              <a:extLst>
                <a:ext uri="{FF2B5EF4-FFF2-40B4-BE49-F238E27FC236}">
                  <a16:creationId xmlns:a16="http://schemas.microsoft.com/office/drawing/2014/main" id="{C8E4FB10-7BD6-4FAB-A6FE-E07963169068}"/>
                </a:ext>
              </a:extLst>
            </p:cNvPr>
            <p:cNvSpPr/>
            <p:nvPr/>
          </p:nvSpPr>
          <p:spPr>
            <a:xfrm>
              <a:off x="6885127" y="3874654"/>
              <a:ext cx="434109" cy="3971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18" name="Oval 17">
              <a:extLst>
                <a:ext uri="{FF2B5EF4-FFF2-40B4-BE49-F238E27FC236}">
                  <a16:creationId xmlns:a16="http://schemas.microsoft.com/office/drawing/2014/main" id="{4780A23F-5C79-4FFA-9D6E-9AA30E5CA95D}"/>
                </a:ext>
              </a:extLst>
            </p:cNvPr>
            <p:cNvSpPr/>
            <p:nvPr/>
          </p:nvSpPr>
          <p:spPr>
            <a:xfrm>
              <a:off x="6326904" y="3874654"/>
              <a:ext cx="434109" cy="3971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19" name="Rectangle: Rounded Corners 18">
              <a:extLst>
                <a:ext uri="{FF2B5EF4-FFF2-40B4-BE49-F238E27FC236}">
                  <a16:creationId xmlns:a16="http://schemas.microsoft.com/office/drawing/2014/main" id="{E50C7C7D-AD26-4D88-86FF-1640888824FF}"/>
                </a:ext>
              </a:extLst>
            </p:cNvPr>
            <p:cNvSpPr/>
            <p:nvPr/>
          </p:nvSpPr>
          <p:spPr>
            <a:xfrm>
              <a:off x="6142178" y="3771207"/>
              <a:ext cx="1324840" cy="6096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Oval 19">
              <a:extLst>
                <a:ext uri="{FF2B5EF4-FFF2-40B4-BE49-F238E27FC236}">
                  <a16:creationId xmlns:a16="http://schemas.microsoft.com/office/drawing/2014/main" id="{DBDD9E6D-D880-4E08-8543-D7B4EF270688}"/>
                </a:ext>
              </a:extLst>
            </p:cNvPr>
            <p:cNvSpPr/>
            <p:nvPr/>
          </p:nvSpPr>
          <p:spPr>
            <a:xfrm>
              <a:off x="5551054"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Oval 20">
              <a:extLst>
                <a:ext uri="{FF2B5EF4-FFF2-40B4-BE49-F238E27FC236}">
                  <a16:creationId xmlns:a16="http://schemas.microsoft.com/office/drawing/2014/main" id="{EDBD9992-4466-475C-B93F-1AFC6D779A35}"/>
                </a:ext>
              </a:extLst>
            </p:cNvPr>
            <p:cNvSpPr/>
            <p:nvPr/>
          </p:nvSpPr>
          <p:spPr>
            <a:xfrm>
              <a:off x="6470073"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Oval 21">
              <a:extLst>
                <a:ext uri="{FF2B5EF4-FFF2-40B4-BE49-F238E27FC236}">
                  <a16:creationId xmlns:a16="http://schemas.microsoft.com/office/drawing/2014/main" id="{E5D1F305-CD24-47AD-992A-7F5C9DCBDBD1}"/>
                </a:ext>
              </a:extLst>
            </p:cNvPr>
            <p:cNvSpPr/>
            <p:nvPr/>
          </p:nvSpPr>
          <p:spPr>
            <a:xfrm>
              <a:off x="7573817"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Oval 22">
              <a:extLst>
                <a:ext uri="{FF2B5EF4-FFF2-40B4-BE49-F238E27FC236}">
                  <a16:creationId xmlns:a16="http://schemas.microsoft.com/office/drawing/2014/main" id="{C5726955-1247-4A6E-AA97-53434B5E770C}"/>
                </a:ext>
              </a:extLst>
            </p:cNvPr>
            <p:cNvSpPr/>
            <p:nvPr/>
          </p:nvSpPr>
          <p:spPr>
            <a:xfrm>
              <a:off x="9419936"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Oval 23">
              <a:extLst>
                <a:ext uri="{FF2B5EF4-FFF2-40B4-BE49-F238E27FC236}">
                  <a16:creationId xmlns:a16="http://schemas.microsoft.com/office/drawing/2014/main" id="{85B54B7A-BC9C-448D-8F71-45874C494184}"/>
                </a:ext>
              </a:extLst>
            </p:cNvPr>
            <p:cNvSpPr/>
            <p:nvPr/>
          </p:nvSpPr>
          <p:spPr>
            <a:xfrm>
              <a:off x="6325754" y="2698405"/>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Oval 24">
              <a:extLst>
                <a:ext uri="{FF2B5EF4-FFF2-40B4-BE49-F238E27FC236}">
                  <a16:creationId xmlns:a16="http://schemas.microsoft.com/office/drawing/2014/main" id="{C54F1AB0-279C-4556-A0C3-4357FACE7C1D}"/>
                </a:ext>
              </a:extLst>
            </p:cNvPr>
            <p:cNvSpPr/>
            <p:nvPr/>
          </p:nvSpPr>
          <p:spPr>
            <a:xfrm>
              <a:off x="6190671" y="2702560"/>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Oval 25">
              <a:extLst>
                <a:ext uri="{FF2B5EF4-FFF2-40B4-BE49-F238E27FC236}">
                  <a16:creationId xmlns:a16="http://schemas.microsoft.com/office/drawing/2014/main" id="{29850721-30A0-4389-9403-0BBEB749AA6B}"/>
                </a:ext>
              </a:extLst>
            </p:cNvPr>
            <p:cNvSpPr/>
            <p:nvPr/>
          </p:nvSpPr>
          <p:spPr>
            <a:xfrm>
              <a:off x="6064824" y="2702792"/>
              <a:ext cx="5426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7" name="Oval 26">
              <a:extLst>
                <a:ext uri="{FF2B5EF4-FFF2-40B4-BE49-F238E27FC236}">
                  <a16:creationId xmlns:a16="http://schemas.microsoft.com/office/drawing/2014/main" id="{14D39218-A0A8-426F-B488-00D4EAE42B3A}"/>
                </a:ext>
              </a:extLst>
            </p:cNvPr>
            <p:cNvSpPr/>
            <p:nvPr/>
          </p:nvSpPr>
          <p:spPr>
            <a:xfrm>
              <a:off x="7013862"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Oval 27">
              <a:extLst>
                <a:ext uri="{FF2B5EF4-FFF2-40B4-BE49-F238E27FC236}">
                  <a16:creationId xmlns:a16="http://schemas.microsoft.com/office/drawing/2014/main" id="{6E063230-7F6C-4FB4-B944-BA426FC5039D}"/>
                </a:ext>
              </a:extLst>
            </p:cNvPr>
            <p:cNvSpPr/>
            <p:nvPr/>
          </p:nvSpPr>
          <p:spPr>
            <a:xfrm>
              <a:off x="8133773" y="2408846"/>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Oval 28">
              <a:extLst>
                <a:ext uri="{FF2B5EF4-FFF2-40B4-BE49-F238E27FC236}">
                  <a16:creationId xmlns:a16="http://schemas.microsoft.com/office/drawing/2014/main" id="{67A2A82E-1406-4949-B02B-A734267F780A}"/>
                </a:ext>
              </a:extLst>
            </p:cNvPr>
            <p:cNvSpPr/>
            <p:nvPr/>
          </p:nvSpPr>
          <p:spPr>
            <a:xfrm>
              <a:off x="8744527" y="2421314"/>
              <a:ext cx="434109" cy="39716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0" name="Straight Arrow Connector 29">
              <a:extLst>
                <a:ext uri="{FF2B5EF4-FFF2-40B4-BE49-F238E27FC236}">
                  <a16:creationId xmlns:a16="http://schemas.microsoft.com/office/drawing/2014/main" id="{13F508D4-DF67-424E-8FEC-34D258209EC5}"/>
                </a:ext>
              </a:extLst>
            </p:cNvPr>
            <p:cNvCxnSpPr>
              <a:stCxn id="11" idx="0"/>
              <a:endCxn id="13" idx="5"/>
            </p:cNvCxnSpPr>
            <p:nvPr/>
          </p:nvCxnSpPr>
          <p:spPr>
            <a:xfrm flipH="1" flipV="1">
              <a:off x="8555106" y="4213655"/>
              <a:ext cx="1132683" cy="105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4CF02BB-AC22-4FB7-B484-777D3825A6CA}"/>
                </a:ext>
              </a:extLst>
            </p:cNvPr>
            <p:cNvCxnSpPr>
              <a:stCxn id="8" idx="1"/>
            </p:cNvCxnSpPr>
            <p:nvPr/>
          </p:nvCxnSpPr>
          <p:spPr>
            <a:xfrm flipH="1" flipV="1">
              <a:off x="8558643" y="4271817"/>
              <a:ext cx="302565" cy="105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A2270B9-39C1-4871-9D8F-EDFCECF81C0C}"/>
                </a:ext>
              </a:extLst>
            </p:cNvPr>
            <p:cNvCxnSpPr>
              <a:endCxn id="13" idx="4"/>
            </p:cNvCxnSpPr>
            <p:nvPr/>
          </p:nvCxnSpPr>
          <p:spPr>
            <a:xfrm flipV="1">
              <a:off x="8386616" y="4271818"/>
              <a:ext cx="15010" cy="99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B2CEF8-B5E6-4B0D-80A3-78E1AFF3E26D}"/>
                </a:ext>
              </a:extLst>
            </p:cNvPr>
            <p:cNvCxnSpPr>
              <a:stCxn id="7" idx="0"/>
              <a:endCxn id="13" idx="4"/>
            </p:cNvCxnSpPr>
            <p:nvPr/>
          </p:nvCxnSpPr>
          <p:spPr>
            <a:xfrm flipV="1">
              <a:off x="7790872" y="4271818"/>
              <a:ext cx="610754" cy="99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7AE3167-9E80-4BAD-B5C2-8A3A65766EC7}"/>
                </a:ext>
              </a:extLst>
            </p:cNvPr>
            <p:cNvCxnSpPr/>
            <p:nvPr/>
          </p:nvCxnSpPr>
          <p:spPr>
            <a:xfrm flipV="1">
              <a:off x="7281136" y="4271817"/>
              <a:ext cx="983675" cy="9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5654820-240F-44EA-ACCE-8B2EFD41B6BD}"/>
                </a:ext>
              </a:extLst>
            </p:cNvPr>
            <p:cNvCxnSpPr>
              <a:stCxn id="6" idx="0"/>
            </p:cNvCxnSpPr>
            <p:nvPr/>
          </p:nvCxnSpPr>
          <p:spPr>
            <a:xfrm flipV="1">
              <a:off x="6737926" y="4271817"/>
              <a:ext cx="1476626" cy="99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003320-1F6A-4354-871E-D347CAD62972}"/>
                </a:ext>
              </a:extLst>
            </p:cNvPr>
            <p:cNvCxnSpPr>
              <a:stCxn id="5" idx="0"/>
              <a:endCxn id="13" idx="3"/>
            </p:cNvCxnSpPr>
            <p:nvPr/>
          </p:nvCxnSpPr>
          <p:spPr>
            <a:xfrm flipV="1">
              <a:off x="5818907" y="4213655"/>
              <a:ext cx="2429238" cy="105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2B6D326-0584-4C68-8598-1B5DA469C7D3}"/>
                </a:ext>
              </a:extLst>
            </p:cNvPr>
            <p:cNvCxnSpPr>
              <a:stCxn id="11" idx="0"/>
              <a:endCxn id="12" idx="5"/>
            </p:cNvCxnSpPr>
            <p:nvPr/>
          </p:nvCxnSpPr>
          <p:spPr>
            <a:xfrm flipH="1" flipV="1">
              <a:off x="7972060" y="4213655"/>
              <a:ext cx="1715729" cy="105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B11AFEA-D9A3-474A-9C71-BCFF507E2139}"/>
                </a:ext>
              </a:extLst>
            </p:cNvPr>
            <p:cNvCxnSpPr>
              <a:endCxn id="12" idx="5"/>
            </p:cNvCxnSpPr>
            <p:nvPr/>
          </p:nvCxnSpPr>
          <p:spPr>
            <a:xfrm flipH="1" flipV="1">
              <a:off x="7972060" y="4213655"/>
              <a:ext cx="889148" cy="105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D20A297-00B9-49E7-8A75-8163B2FB6852}"/>
                </a:ext>
              </a:extLst>
            </p:cNvPr>
            <p:cNvCxnSpPr/>
            <p:nvPr/>
          </p:nvCxnSpPr>
          <p:spPr>
            <a:xfrm flipH="1" flipV="1">
              <a:off x="7987141" y="4271816"/>
              <a:ext cx="391320" cy="992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01F95DE-F239-4703-9F92-61803C9FED3E}"/>
                </a:ext>
              </a:extLst>
            </p:cNvPr>
            <p:cNvCxnSpPr>
              <a:stCxn id="7" idx="0"/>
            </p:cNvCxnSpPr>
            <p:nvPr/>
          </p:nvCxnSpPr>
          <p:spPr>
            <a:xfrm flipV="1">
              <a:off x="7790872" y="4271154"/>
              <a:ext cx="185882" cy="99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3D8CFCA-4C39-41FD-BC65-ED70B8E8593D}"/>
                </a:ext>
              </a:extLst>
            </p:cNvPr>
            <p:cNvCxnSpPr/>
            <p:nvPr/>
          </p:nvCxnSpPr>
          <p:spPr>
            <a:xfrm flipV="1">
              <a:off x="7270749" y="4283622"/>
              <a:ext cx="673965" cy="98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65BFA16-EEA7-4D0A-BE3F-ECD6A01B547D}"/>
                </a:ext>
              </a:extLst>
            </p:cNvPr>
            <p:cNvCxnSpPr>
              <a:stCxn id="6" idx="0"/>
              <a:endCxn id="12" idx="4"/>
            </p:cNvCxnSpPr>
            <p:nvPr/>
          </p:nvCxnSpPr>
          <p:spPr>
            <a:xfrm flipV="1">
              <a:off x="6737926" y="4271818"/>
              <a:ext cx="1080654" cy="99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D1EBFE2-FAE9-4640-B446-894AC4FC3D75}"/>
                </a:ext>
              </a:extLst>
            </p:cNvPr>
            <p:cNvCxnSpPr>
              <a:stCxn id="5" idx="0"/>
            </p:cNvCxnSpPr>
            <p:nvPr/>
          </p:nvCxnSpPr>
          <p:spPr>
            <a:xfrm flipV="1">
              <a:off x="5818907" y="4326313"/>
              <a:ext cx="1907887" cy="9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E5972DF5-E0F8-44F1-9D21-9E25190AC724}"/>
                </a:ext>
              </a:extLst>
            </p:cNvPr>
            <p:cNvGrpSpPr/>
            <p:nvPr/>
          </p:nvGrpSpPr>
          <p:grpSpPr>
            <a:xfrm>
              <a:off x="5652653" y="913479"/>
              <a:ext cx="235526" cy="1136073"/>
              <a:chOff x="5652653" y="913479"/>
              <a:chExt cx="235526" cy="1136073"/>
            </a:xfrm>
          </p:grpSpPr>
          <p:sp>
            <p:nvSpPr>
              <p:cNvPr id="124" name="Rectangle 123">
                <a:extLst>
                  <a:ext uri="{FF2B5EF4-FFF2-40B4-BE49-F238E27FC236}">
                    <a16:creationId xmlns:a16="http://schemas.microsoft.com/office/drawing/2014/main" id="{6C5DFFD3-F37A-4DBD-995F-F1A574AFD01F}"/>
                  </a:ext>
                </a:extLst>
              </p:cNvPr>
              <p:cNvSpPr/>
              <p:nvPr/>
            </p:nvSpPr>
            <p:spPr>
              <a:xfrm>
                <a:off x="5652653" y="913479"/>
                <a:ext cx="230910" cy="11360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25" name="Straight Connector 124">
                <a:extLst>
                  <a:ext uri="{FF2B5EF4-FFF2-40B4-BE49-F238E27FC236}">
                    <a16:creationId xmlns:a16="http://schemas.microsoft.com/office/drawing/2014/main" id="{600371F8-644F-4292-8743-50AB2BE47F69}"/>
                  </a:ext>
                </a:extLst>
              </p:cNvPr>
              <p:cNvCxnSpPr>
                <a:cxnSpLocks/>
              </p:cNvCxnSpPr>
              <p:nvPr/>
            </p:nvCxnSpPr>
            <p:spPr>
              <a:xfrm>
                <a:off x="5661886" y="1178537"/>
                <a:ext cx="21705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A707E1E-44FF-47D0-85F6-6BC17E2FA8ED}"/>
                  </a:ext>
                </a:extLst>
              </p:cNvPr>
              <p:cNvCxnSpPr>
                <a:cxnSpLocks/>
              </p:cNvCxnSpPr>
              <p:nvPr/>
            </p:nvCxnSpPr>
            <p:spPr>
              <a:xfrm>
                <a:off x="5671125" y="1492577"/>
                <a:ext cx="21705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509A3C0-FFC3-45DF-B794-EB84F268D0CE}"/>
                  </a:ext>
                </a:extLst>
              </p:cNvPr>
              <p:cNvCxnSpPr>
                <a:cxnSpLocks/>
              </p:cNvCxnSpPr>
              <p:nvPr/>
            </p:nvCxnSpPr>
            <p:spPr>
              <a:xfrm>
                <a:off x="5671124" y="1760430"/>
                <a:ext cx="21705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7115DC5A-2FE0-4392-ABF1-7D3F480AF6A1}"/>
                </a:ext>
              </a:extLst>
            </p:cNvPr>
            <p:cNvGrpSpPr/>
            <p:nvPr/>
          </p:nvGrpSpPr>
          <p:grpSpPr>
            <a:xfrm>
              <a:off x="8210409" y="940812"/>
              <a:ext cx="235526" cy="1136073"/>
              <a:chOff x="6569364" y="913478"/>
              <a:chExt cx="235526" cy="1136073"/>
            </a:xfrm>
          </p:grpSpPr>
          <p:sp>
            <p:nvSpPr>
              <p:cNvPr id="120" name="Rectangle 119">
                <a:extLst>
                  <a:ext uri="{FF2B5EF4-FFF2-40B4-BE49-F238E27FC236}">
                    <a16:creationId xmlns:a16="http://schemas.microsoft.com/office/drawing/2014/main" id="{7219EB59-EB58-434B-9D69-E48C1BAA0F06}"/>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21" name="Straight Connector 120">
                <a:extLst>
                  <a:ext uri="{FF2B5EF4-FFF2-40B4-BE49-F238E27FC236}">
                    <a16:creationId xmlns:a16="http://schemas.microsoft.com/office/drawing/2014/main" id="{78BC7A2D-51C3-42C1-9F27-2415014F84D6}"/>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4A76BC0-48C4-4D12-AE76-A8B3B821C48A}"/>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8214CAA-845C-48D5-8B81-8A0B3363F5FB}"/>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Oval 47">
              <a:extLst>
                <a:ext uri="{FF2B5EF4-FFF2-40B4-BE49-F238E27FC236}">
                  <a16:creationId xmlns:a16="http://schemas.microsoft.com/office/drawing/2014/main" id="{D94D4C01-0D86-444B-A98B-E4AD246E6E1E}"/>
                </a:ext>
              </a:extLst>
            </p:cNvPr>
            <p:cNvSpPr/>
            <p:nvPr/>
          </p:nvSpPr>
          <p:spPr>
            <a:xfrm>
              <a:off x="2940509" y="581337"/>
              <a:ext cx="387927" cy="349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49" name="Straight Arrow Connector 48">
              <a:extLst>
                <a:ext uri="{FF2B5EF4-FFF2-40B4-BE49-F238E27FC236}">
                  <a16:creationId xmlns:a16="http://schemas.microsoft.com/office/drawing/2014/main" id="{E6B0BB3C-1614-4A51-9A1A-C502CF2C69A7}"/>
                </a:ext>
              </a:extLst>
            </p:cNvPr>
            <p:cNvCxnSpPr>
              <a:stCxn id="13" idx="0"/>
              <a:endCxn id="23" idx="3"/>
            </p:cNvCxnSpPr>
            <p:nvPr/>
          </p:nvCxnSpPr>
          <p:spPr>
            <a:xfrm flipV="1">
              <a:off x="8401626" y="2760315"/>
              <a:ext cx="1081884" cy="11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6EDAA77-6359-4C54-BC39-F5777B1C056E}"/>
                </a:ext>
              </a:extLst>
            </p:cNvPr>
            <p:cNvCxnSpPr>
              <a:stCxn id="13" idx="0"/>
              <a:endCxn id="29" idx="3"/>
            </p:cNvCxnSpPr>
            <p:nvPr/>
          </p:nvCxnSpPr>
          <p:spPr>
            <a:xfrm flipV="1">
              <a:off x="8401626" y="2760315"/>
              <a:ext cx="406475" cy="11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0868FE-BFF3-4003-AC21-F4DC2DE50179}"/>
                </a:ext>
              </a:extLst>
            </p:cNvPr>
            <p:cNvCxnSpPr>
              <a:stCxn id="13" idx="0"/>
              <a:endCxn id="28" idx="4"/>
            </p:cNvCxnSpPr>
            <p:nvPr/>
          </p:nvCxnSpPr>
          <p:spPr>
            <a:xfrm flipH="1" flipV="1">
              <a:off x="8350828" y="2806010"/>
              <a:ext cx="50798" cy="106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E50B7F5-32DA-43B6-8E09-CFC0E733950E}"/>
                </a:ext>
              </a:extLst>
            </p:cNvPr>
            <p:cNvCxnSpPr>
              <a:stCxn id="13" idx="0"/>
              <a:endCxn id="22" idx="4"/>
            </p:cNvCxnSpPr>
            <p:nvPr/>
          </p:nvCxnSpPr>
          <p:spPr>
            <a:xfrm flipH="1" flipV="1">
              <a:off x="7790872" y="2818478"/>
              <a:ext cx="610754" cy="105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242968-E4FF-439C-8BDC-21A533DCE697}"/>
                </a:ext>
              </a:extLst>
            </p:cNvPr>
            <p:cNvCxnSpPr>
              <a:stCxn id="13" idx="0"/>
              <a:endCxn id="27" idx="4"/>
            </p:cNvCxnSpPr>
            <p:nvPr/>
          </p:nvCxnSpPr>
          <p:spPr>
            <a:xfrm flipH="1" flipV="1">
              <a:off x="7230917" y="2818478"/>
              <a:ext cx="1170709" cy="105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AC9B75F-24D3-4011-8F4A-05B111BC60F9}"/>
                </a:ext>
              </a:extLst>
            </p:cNvPr>
            <p:cNvCxnSpPr>
              <a:stCxn id="13" idx="0"/>
              <a:endCxn id="21" idx="5"/>
            </p:cNvCxnSpPr>
            <p:nvPr/>
          </p:nvCxnSpPr>
          <p:spPr>
            <a:xfrm flipH="1" flipV="1">
              <a:off x="6840608" y="2760315"/>
              <a:ext cx="1561018" cy="11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7CCDAC-2A81-4FAF-8544-81A0D1DE3DB8}"/>
                </a:ext>
              </a:extLst>
            </p:cNvPr>
            <p:cNvCxnSpPr>
              <a:stCxn id="13" idx="0"/>
              <a:endCxn id="20" idx="5"/>
            </p:cNvCxnSpPr>
            <p:nvPr/>
          </p:nvCxnSpPr>
          <p:spPr>
            <a:xfrm flipH="1" flipV="1">
              <a:off x="5921589" y="2760315"/>
              <a:ext cx="2480037" cy="111433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70753A-79E4-4439-90BA-3D5CEE057C6E}"/>
                </a:ext>
              </a:extLst>
            </p:cNvPr>
            <p:cNvCxnSpPr>
              <a:stCxn id="12" idx="0"/>
            </p:cNvCxnSpPr>
            <p:nvPr/>
          </p:nvCxnSpPr>
          <p:spPr>
            <a:xfrm flipV="1">
              <a:off x="7818580" y="2816083"/>
              <a:ext cx="1601356" cy="105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BD6E519-A62E-4753-988B-F8F1D59263AD}"/>
                </a:ext>
              </a:extLst>
            </p:cNvPr>
            <p:cNvCxnSpPr>
              <a:stCxn id="12" idx="0"/>
              <a:endCxn id="29" idx="3"/>
            </p:cNvCxnSpPr>
            <p:nvPr/>
          </p:nvCxnSpPr>
          <p:spPr>
            <a:xfrm flipV="1">
              <a:off x="7818580" y="2760315"/>
              <a:ext cx="989521" cy="11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442BAF-9BA6-4008-8989-F0A42CD57D17}"/>
                </a:ext>
              </a:extLst>
            </p:cNvPr>
            <p:cNvCxnSpPr>
              <a:stCxn id="12" idx="0"/>
              <a:endCxn id="28" idx="4"/>
            </p:cNvCxnSpPr>
            <p:nvPr/>
          </p:nvCxnSpPr>
          <p:spPr>
            <a:xfrm flipV="1">
              <a:off x="7818580" y="2806010"/>
              <a:ext cx="532248" cy="106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BAE9F79-B1EB-465A-8991-A4454DC4793E}"/>
                </a:ext>
              </a:extLst>
            </p:cNvPr>
            <p:cNvCxnSpPr>
              <a:stCxn id="12" idx="0"/>
            </p:cNvCxnSpPr>
            <p:nvPr/>
          </p:nvCxnSpPr>
          <p:spPr>
            <a:xfrm flipV="1">
              <a:off x="7818580" y="2870578"/>
              <a:ext cx="4621" cy="100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1A9E41-0458-4FE0-A584-F6FBC35771DE}"/>
                </a:ext>
              </a:extLst>
            </p:cNvPr>
            <p:cNvCxnSpPr>
              <a:stCxn id="12" idx="0"/>
              <a:endCxn id="27" idx="4"/>
            </p:cNvCxnSpPr>
            <p:nvPr/>
          </p:nvCxnSpPr>
          <p:spPr>
            <a:xfrm flipH="1" flipV="1">
              <a:off x="7230917" y="2818478"/>
              <a:ext cx="587663" cy="105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EECFE5E-70B1-4A30-BC4E-1583427CF739}"/>
                </a:ext>
              </a:extLst>
            </p:cNvPr>
            <p:cNvCxnSpPr>
              <a:stCxn id="12" idx="0"/>
              <a:endCxn id="21" idx="5"/>
            </p:cNvCxnSpPr>
            <p:nvPr/>
          </p:nvCxnSpPr>
          <p:spPr>
            <a:xfrm flipH="1" flipV="1">
              <a:off x="6840608" y="2760315"/>
              <a:ext cx="977972" cy="1114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B1997CD-C35B-458F-8AEF-423FFFDD1202}"/>
                </a:ext>
              </a:extLst>
            </p:cNvPr>
            <p:cNvCxnSpPr>
              <a:stCxn id="12" idx="0"/>
              <a:endCxn id="20" idx="5"/>
            </p:cNvCxnSpPr>
            <p:nvPr/>
          </p:nvCxnSpPr>
          <p:spPr>
            <a:xfrm flipH="1" flipV="1">
              <a:off x="5921589" y="2760315"/>
              <a:ext cx="1896991" cy="111433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C541A9F-717C-44A0-B71F-E02032C9D705}"/>
                </a:ext>
              </a:extLst>
            </p:cNvPr>
            <p:cNvCxnSpPr>
              <a:endCxn id="23" idx="3"/>
            </p:cNvCxnSpPr>
            <p:nvPr/>
          </p:nvCxnSpPr>
          <p:spPr>
            <a:xfrm flipV="1">
              <a:off x="7141402" y="2760315"/>
              <a:ext cx="2342108" cy="106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2A45644-9A5D-40BE-8972-602AB87B0B93}"/>
                </a:ext>
              </a:extLst>
            </p:cNvPr>
            <p:cNvCxnSpPr/>
            <p:nvPr/>
          </p:nvCxnSpPr>
          <p:spPr>
            <a:xfrm flipV="1">
              <a:off x="7155868" y="2834669"/>
              <a:ext cx="1641766" cy="1011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E9A7AE7-CE13-4024-8DED-52A5E53916B8}"/>
                </a:ext>
              </a:extLst>
            </p:cNvPr>
            <p:cNvCxnSpPr/>
            <p:nvPr/>
          </p:nvCxnSpPr>
          <p:spPr>
            <a:xfrm flipV="1">
              <a:off x="7127585" y="2872475"/>
              <a:ext cx="1165551" cy="95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DC2A84-0923-4463-A246-AA9D8DB19ED5}"/>
                </a:ext>
              </a:extLst>
            </p:cNvPr>
            <p:cNvCxnSpPr>
              <a:endCxn id="22" idx="4"/>
            </p:cNvCxnSpPr>
            <p:nvPr/>
          </p:nvCxnSpPr>
          <p:spPr>
            <a:xfrm flipV="1">
              <a:off x="7117195" y="2818478"/>
              <a:ext cx="673677" cy="102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0DCEAEE-CB9D-4A9C-B4C4-4E1D98711A5E}"/>
                </a:ext>
              </a:extLst>
            </p:cNvPr>
            <p:cNvCxnSpPr/>
            <p:nvPr/>
          </p:nvCxnSpPr>
          <p:spPr>
            <a:xfrm flipV="1">
              <a:off x="7116329" y="2870559"/>
              <a:ext cx="170003" cy="929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F70FE37-EE3D-4588-A422-2DA5387C5B7E}"/>
                </a:ext>
              </a:extLst>
            </p:cNvPr>
            <p:cNvCxnSpPr/>
            <p:nvPr/>
          </p:nvCxnSpPr>
          <p:spPr>
            <a:xfrm flipH="1" flipV="1">
              <a:off x="6888016" y="2837064"/>
              <a:ext cx="263234" cy="98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B57928A-E7EF-44FE-81FC-C072D72BF0B8}"/>
                </a:ext>
              </a:extLst>
            </p:cNvPr>
            <p:cNvCxnSpPr/>
            <p:nvPr/>
          </p:nvCxnSpPr>
          <p:spPr>
            <a:xfrm flipH="1" flipV="1">
              <a:off x="5970764" y="2789385"/>
              <a:ext cx="1190843" cy="105178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549EFAF-47BF-4F41-9C76-CF653EF78E50}"/>
                </a:ext>
              </a:extLst>
            </p:cNvPr>
            <p:cNvCxnSpPr>
              <a:stCxn id="18" idx="0"/>
            </p:cNvCxnSpPr>
            <p:nvPr/>
          </p:nvCxnSpPr>
          <p:spPr>
            <a:xfrm flipV="1">
              <a:off x="6543959" y="2837064"/>
              <a:ext cx="2875977" cy="1037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CEA472F-678A-45D4-8A7C-0E8B87B24F98}"/>
                </a:ext>
              </a:extLst>
            </p:cNvPr>
            <p:cNvCxnSpPr>
              <a:stCxn id="18" idx="0"/>
            </p:cNvCxnSpPr>
            <p:nvPr/>
          </p:nvCxnSpPr>
          <p:spPr>
            <a:xfrm flipV="1">
              <a:off x="6543959" y="2837064"/>
              <a:ext cx="2253675" cy="1037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06CE4FE-78AA-44A3-8F38-B82F09929022}"/>
                </a:ext>
              </a:extLst>
            </p:cNvPr>
            <p:cNvCxnSpPr>
              <a:stCxn id="18" idx="0"/>
              <a:endCxn id="28" idx="4"/>
            </p:cNvCxnSpPr>
            <p:nvPr/>
          </p:nvCxnSpPr>
          <p:spPr>
            <a:xfrm flipV="1">
              <a:off x="6543959" y="2806010"/>
              <a:ext cx="1806869" cy="106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5B6B44F-BDC3-449E-A055-AB1A425698E6}"/>
                </a:ext>
              </a:extLst>
            </p:cNvPr>
            <p:cNvCxnSpPr>
              <a:stCxn id="18" idx="0"/>
            </p:cNvCxnSpPr>
            <p:nvPr/>
          </p:nvCxnSpPr>
          <p:spPr>
            <a:xfrm flipV="1">
              <a:off x="6543959" y="2879370"/>
              <a:ext cx="1190843" cy="995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867DF45-1BBC-4AFD-B756-1800BFDC0E51}"/>
                </a:ext>
              </a:extLst>
            </p:cNvPr>
            <p:cNvCxnSpPr>
              <a:stCxn id="18" idx="0"/>
            </p:cNvCxnSpPr>
            <p:nvPr/>
          </p:nvCxnSpPr>
          <p:spPr>
            <a:xfrm flipV="1">
              <a:off x="6543959" y="2870558"/>
              <a:ext cx="704599" cy="100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0FAD06-B2DA-4669-9D64-10F15EAE25E9}"/>
                </a:ext>
              </a:extLst>
            </p:cNvPr>
            <p:cNvCxnSpPr>
              <a:stCxn id="18" idx="0"/>
            </p:cNvCxnSpPr>
            <p:nvPr/>
          </p:nvCxnSpPr>
          <p:spPr>
            <a:xfrm flipV="1">
              <a:off x="6543959" y="2841574"/>
              <a:ext cx="290370" cy="103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57CA8A9-9012-477F-8C47-5D9AAE659BB0}"/>
                </a:ext>
              </a:extLst>
            </p:cNvPr>
            <p:cNvCxnSpPr>
              <a:stCxn id="18" idx="0"/>
            </p:cNvCxnSpPr>
            <p:nvPr/>
          </p:nvCxnSpPr>
          <p:spPr>
            <a:xfrm flipH="1" flipV="1">
              <a:off x="5966143" y="2784998"/>
              <a:ext cx="577816" cy="10896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58A0922-66C3-4CA2-89E6-CA9D1F8D0C19}"/>
                </a:ext>
              </a:extLst>
            </p:cNvPr>
            <p:cNvSpPr txBox="1"/>
            <p:nvPr/>
          </p:nvSpPr>
          <p:spPr>
            <a:xfrm>
              <a:off x="3379309" y="599740"/>
              <a:ext cx="904006" cy="276999"/>
            </a:xfrm>
            <a:prstGeom prst="rect">
              <a:avLst/>
            </a:prstGeom>
            <a:noFill/>
          </p:spPr>
          <p:txBody>
            <a:bodyPr wrap="square" rtlCol="0">
              <a:spAutoFit/>
            </a:bodyPr>
            <a:lstStyle/>
            <a:p>
              <a:r>
                <a:rPr lang="en-US" sz="1200" dirty="0"/>
                <a:t>NN Node</a:t>
              </a:r>
              <a:endParaRPr lang="en-IL" sz="1200" dirty="0"/>
            </a:p>
          </p:txBody>
        </p:sp>
        <p:sp>
          <p:nvSpPr>
            <p:cNvPr id="78" name="TextBox 77">
              <a:extLst>
                <a:ext uri="{FF2B5EF4-FFF2-40B4-BE49-F238E27FC236}">
                  <a16:creationId xmlns:a16="http://schemas.microsoft.com/office/drawing/2014/main" id="{E72AB40E-04C3-4323-9A9C-B522E4CDBD8E}"/>
                </a:ext>
              </a:extLst>
            </p:cNvPr>
            <p:cNvSpPr txBox="1"/>
            <p:nvPr/>
          </p:nvSpPr>
          <p:spPr>
            <a:xfrm>
              <a:off x="3397780" y="1028668"/>
              <a:ext cx="1742214" cy="276999"/>
            </a:xfrm>
            <a:prstGeom prst="rect">
              <a:avLst/>
            </a:prstGeom>
            <a:noFill/>
          </p:spPr>
          <p:txBody>
            <a:bodyPr wrap="square" rtlCol="0">
              <a:spAutoFit/>
            </a:bodyPr>
            <a:lstStyle/>
            <a:p>
              <a:r>
                <a:rPr lang="en-US" sz="1200" dirty="0"/>
                <a:t>Input Masked Node</a:t>
              </a:r>
              <a:endParaRPr lang="en-IL" sz="1200" dirty="0"/>
            </a:p>
          </p:txBody>
        </p:sp>
        <p:sp>
          <p:nvSpPr>
            <p:cNvPr id="79" name="Multiplication Sign 78">
              <a:extLst>
                <a:ext uri="{FF2B5EF4-FFF2-40B4-BE49-F238E27FC236}">
                  <a16:creationId xmlns:a16="http://schemas.microsoft.com/office/drawing/2014/main" id="{CB7EEB70-3CB4-4A72-9E75-9B92E3F160A1}"/>
                </a:ext>
              </a:extLst>
            </p:cNvPr>
            <p:cNvSpPr/>
            <p:nvPr/>
          </p:nvSpPr>
          <p:spPr>
            <a:xfrm>
              <a:off x="2972911" y="1010954"/>
              <a:ext cx="337053" cy="3921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0" name="&quot;Not Allowed&quot; Symbol 79">
              <a:extLst>
                <a:ext uri="{FF2B5EF4-FFF2-40B4-BE49-F238E27FC236}">
                  <a16:creationId xmlns:a16="http://schemas.microsoft.com/office/drawing/2014/main" id="{F30C1F40-2D54-4C93-9BDF-4BC216D376E1}"/>
                </a:ext>
              </a:extLst>
            </p:cNvPr>
            <p:cNvSpPr/>
            <p:nvPr/>
          </p:nvSpPr>
          <p:spPr>
            <a:xfrm>
              <a:off x="2960204" y="1506310"/>
              <a:ext cx="337053" cy="29976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81" name="TextBox 80">
              <a:extLst>
                <a:ext uri="{FF2B5EF4-FFF2-40B4-BE49-F238E27FC236}">
                  <a16:creationId xmlns:a16="http://schemas.microsoft.com/office/drawing/2014/main" id="{C35BADDA-141A-433E-88D0-2D8EDA212F1E}"/>
                </a:ext>
              </a:extLst>
            </p:cNvPr>
            <p:cNvSpPr txBox="1"/>
            <p:nvPr/>
          </p:nvSpPr>
          <p:spPr>
            <a:xfrm>
              <a:off x="3424296" y="1492576"/>
              <a:ext cx="2063290" cy="276999"/>
            </a:xfrm>
            <a:prstGeom prst="rect">
              <a:avLst/>
            </a:prstGeom>
            <a:noFill/>
          </p:spPr>
          <p:txBody>
            <a:bodyPr wrap="square" rtlCol="0">
              <a:spAutoFit/>
            </a:bodyPr>
            <a:lstStyle/>
            <a:p>
              <a:r>
                <a:rPr lang="en-US" sz="1200" dirty="0"/>
                <a:t>Denoising Masked Node</a:t>
              </a:r>
              <a:endParaRPr lang="en-IL" sz="1200" dirty="0"/>
            </a:p>
          </p:txBody>
        </p:sp>
        <p:sp>
          <p:nvSpPr>
            <p:cNvPr id="82" name="Oval 81">
              <a:extLst>
                <a:ext uri="{FF2B5EF4-FFF2-40B4-BE49-F238E27FC236}">
                  <a16:creationId xmlns:a16="http://schemas.microsoft.com/office/drawing/2014/main" id="{E78C3FBB-8A8B-474B-A326-7D48AC320DB5}"/>
                </a:ext>
              </a:extLst>
            </p:cNvPr>
            <p:cNvSpPr/>
            <p:nvPr/>
          </p:nvSpPr>
          <p:spPr>
            <a:xfrm>
              <a:off x="2982063" y="1956417"/>
              <a:ext cx="387927" cy="349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3" name="TextBox 82">
              <a:extLst>
                <a:ext uri="{FF2B5EF4-FFF2-40B4-BE49-F238E27FC236}">
                  <a16:creationId xmlns:a16="http://schemas.microsoft.com/office/drawing/2014/main" id="{C6C8B6C6-9AC0-4190-9BBB-F19A17034955}"/>
                </a:ext>
              </a:extLst>
            </p:cNvPr>
            <p:cNvSpPr txBox="1"/>
            <p:nvPr/>
          </p:nvSpPr>
          <p:spPr>
            <a:xfrm>
              <a:off x="3420863" y="1974820"/>
              <a:ext cx="1279320" cy="276999"/>
            </a:xfrm>
            <a:prstGeom prst="rect">
              <a:avLst/>
            </a:prstGeom>
            <a:noFill/>
          </p:spPr>
          <p:txBody>
            <a:bodyPr wrap="square" rtlCol="0">
              <a:spAutoFit/>
            </a:bodyPr>
            <a:lstStyle/>
            <a:p>
              <a:r>
                <a:rPr lang="en-US" sz="1200" dirty="0"/>
                <a:t>Side-info Node</a:t>
              </a:r>
              <a:endParaRPr lang="en-IL" sz="1200" dirty="0"/>
            </a:p>
          </p:txBody>
        </p:sp>
        <p:grpSp>
          <p:nvGrpSpPr>
            <p:cNvPr id="84" name="Group 83">
              <a:extLst>
                <a:ext uri="{FF2B5EF4-FFF2-40B4-BE49-F238E27FC236}">
                  <a16:creationId xmlns:a16="http://schemas.microsoft.com/office/drawing/2014/main" id="{962FE28D-1241-4BC5-998D-0F41DCC27E8D}"/>
                </a:ext>
              </a:extLst>
            </p:cNvPr>
            <p:cNvGrpSpPr/>
            <p:nvPr/>
          </p:nvGrpSpPr>
          <p:grpSpPr>
            <a:xfrm>
              <a:off x="3104426" y="2469318"/>
              <a:ext cx="143200" cy="349088"/>
              <a:chOff x="3602180" y="793406"/>
              <a:chExt cx="235526" cy="1136073"/>
            </a:xfrm>
          </p:grpSpPr>
          <p:sp>
            <p:nvSpPr>
              <p:cNvPr id="112" name="Rectangle 111">
                <a:extLst>
                  <a:ext uri="{FF2B5EF4-FFF2-40B4-BE49-F238E27FC236}">
                    <a16:creationId xmlns:a16="http://schemas.microsoft.com/office/drawing/2014/main" id="{2015E125-1E97-4BB9-8575-F93A595A7EAE}"/>
                  </a:ext>
                </a:extLst>
              </p:cNvPr>
              <p:cNvSpPr/>
              <p:nvPr/>
            </p:nvSpPr>
            <p:spPr>
              <a:xfrm>
                <a:off x="3602180" y="793406"/>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13" name="Straight Connector 112">
                <a:extLst>
                  <a:ext uri="{FF2B5EF4-FFF2-40B4-BE49-F238E27FC236}">
                    <a16:creationId xmlns:a16="http://schemas.microsoft.com/office/drawing/2014/main" id="{300DFDDE-5808-4740-A83D-E3515DF3CE23}"/>
                  </a:ext>
                </a:extLst>
              </p:cNvPr>
              <p:cNvCxnSpPr>
                <a:cxnSpLocks/>
              </p:cNvCxnSpPr>
              <p:nvPr/>
            </p:nvCxnSpPr>
            <p:spPr>
              <a:xfrm>
                <a:off x="3606795" y="906064"/>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4840FC7-52A6-4A60-9C34-F9599C6CD733}"/>
                  </a:ext>
                </a:extLst>
              </p:cNvPr>
              <p:cNvCxnSpPr>
                <a:cxnSpLocks/>
              </p:cNvCxnSpPr>
              <p:nvPr/>
            </p:nvCxnSpPr>
            <p:spPr>
              <a:xfrm>
                <a:off x="3611413" y="1058464"/>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8C23B6F-75BB-45A7-98CF-6C3008042D47}"/>
                  </a:ext>
                </a:extLst>
              </p:cNvPr>
              <p:cNvCxnSpPr>
                <a:cxnSpLocks/>
              </p:cNvCxnSpPr>
              <p:nvPr/>
            </p:nvCxnSpPr>
            <p:spPr>
              <a:xfrm>
                <a:off x="3620651" y="1215484"/>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DE2B7B-8DE7-4359-BB04-8B4147FE0DF8}"/>
                  </a:ext>
                </a:extLst>
              </p:cNvPr>
              <p:cNvCxnSpPr>
                <a:cxnSpLocks/>
              </p:cNvCxnSpPr>
              <p:nvPr/>
            </p:nvCxnSpPr>
            <p:spPr>
              <a:xfrm>
                <a:off x="3620652" y="1372504"/>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2A1AB19-744C-4375-AB72-4A11CF4C2B17}"/>
                  </a:ext>
                </a:extLst>
              </p:cNvPr>
              <p:cNvCxnSpPr>
                <a:cxnSpLocks/>
              </p:cNvCxnSpPr>
              <p:nvPr/>
            </p:nvCxnSpPr>
            <p:spPr>
              <a:xfrm>
                <a:off x="3620652" y="1520279"/>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DF099B9-40CC-4173-AE9A-53C86CF8323C}"/>
                  </a:ext>
                </a:extLst>
              </p:cNvPr>
              <p:cNvCxnSpPr>
                <a:cxnSpLocks/>
              </p:cNvCxnSpPr>
              <p:nvPr/>
            </p:nvCxnSpPr>
            <p:spPr>
              <a:xfrm>
                <a:off x="3620651" y="1640357"/>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C0A0235-D49E-4E22-97FD-5C05607A4C4E}"/>
                  </a:ext>
                </a:extLst>
              </p:cNvPr>
              <p:cNvCxnSpPr>
                <a:cxnSpLocks/>
              </p:cNvCxnSpPr>
              <p:nvPr/>
            </p:nvCxnSpPr>
            <p:spPr>
              <a:xfrm>
                <a:off x="3620652" y="1778906"/>
                <a:ext cx="21705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5992583A-1F83-4CA4-8EAE-99363CCDF3F3}"/>
                </a:ext>
              </a:extLst>
            </p:cNvPr>
            <p:cNvSpPr txBox="1"/>
            <p:nvPr/>
          </p:nvSpPr>
          <p:spPr>
            <a:xfrm>
              <a:off x="3426620" y="2509433"/>
              <a:ext cx="1365926" cy="276999"/>
            </a:xfrm>
            <a:prstGeom prst="rect">
              <a:avLst/>
            </a:prstGeom>
            <a:noFill/>
          </p:spPr>
          <p:txBody>
            <a:bodyPr wrap="square" rtlCol="0">
              <a:spAutoFit/>
            </a:bodyPr>
            <a:lstStyle/>
            <a:p>
              <a:r>
                <a:rPr lang="en-US" sz="1200" dirty="0"/>
                <a:t>Side-info vector</a:t>
              </a:r>
              <a:endParaRPr lang="en-IL" sz="1200" dirty="0"/>
            </a:p>
          </p:txBody>
        </p:sp>
        <p:sp>
          <p:nvSpPr>
            <p:cNvPr id="86" name="Arrow: Down 85">
              <a:extLst>
                <a:ext uri="{FF2B5EF4-FFF2-40B4-BE49-F238E27FC236}">
                  <a16:creationId xmlns:a16="http://schemas.microsoft.com/office/drawing/2014/main" id="{5A1CE642-B87F-4657-83C9-74189EA2C49B}"/>
                </a:ext>
              </a:extLst>
            </p:cNvPr>
            <p:cNvSpPr/>
            <p:nvPr/>
          </p:nvSpPr>
          <p:spPr>
            <a:xfrm rot="10800000">
              <a:off x="10653921" y="1673113"/>
              <a:ext cx="230911" cy="3857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87" name="Group 86">
              <a:extLst>
                <a:ext uri="{FF2B5EF4-FFF2-40B4-BE49-F238E27FC236}">
                  <a16:creationId xmlns:a16="http://schemas.microsoft.com/office/drawing/2014/main" id="{DBEE9D2C-00AB-4205-9D6B-048522C192C8}"/>
                </a:ext>
              </a:extLst>
            </p:cNvPr>
            <p:cNvGrpSpPr/>
            <p:nvPr/>
          </p:nvGrpSpPr>
          <p:grpSpPr>
            <a:xfrm>
              <a:off x="7139591" y="913477"/>
              <a:ext cx="235526" cy="1136073"/>
              <a:chOff x="6569364" y="913478"/>
              <a:chExt cx="235526" cy="1136073"/>
            </a:xfrm>
          </p:grpSpPr>
          <p:sp>
            <p:nvSpPr>
              <p:cNvPr id="108" name="Rectangle 107">
                <a:extLst>
                  <a:ext uri="{FF2B5EF4-FFF2-40B4-BE49-F238E27FC236}">
                    <a16:creationId xmlns:a16="http://schemas.microsoft.com/office/drawing/2014/main" id="{BE2BAEDE-E793-45E3-8F95-0B06252CF0C7}"/>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09" name="Straight Connector 108">
                <a:extLst>
                  <a:ext uri="{FF2B5EF4-FFF2-40B4-BE49-F238E27FC236}">
                    <a16:creationId xmlns:a16="http://schemas.microsoft.com/office/drawing/2014/main" id="{266B9A39-8432-49D1-A96D-C7A041344058}"/>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06893E-D7A3-42B2-B445-2EEAD2A7B20E}"/>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E074D8A-8433-420A-91E5-0E34F06E4A54}"/>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309A5D4F-A3AB-4A58-B283-EB21F7FC17FB}"/>
                </a:ext>
              </a:extLst>
            </p:cNvPr>
            <p:cNvGrpSpPr/>
            <p:nvPr/>
          </p:nvGrpSpPr>
          <p:grpSpPr>
            <a:xfrm>
              <a:off x="7680891" y="913476"/>
              <a:ext cx="235526" cy="1136073"/>
              <a:chOff x="6569364" y="913478"/>
              <a:chExt cx="235526" cy="1136073"/>
            </a:xfrm>
          </p:grpSpPr>
          <p:sp>
            <p:nvSpPr>
              <p:cNvPr id="104" name="Rectangle 103">
                <a:extLst>
                  <a:ext uri="{FF2B5EF4-FFF2-40B4-BE49-F238E27FC236}">
                    <a16:creationId xmlns:a16="http://schemas.microsoft.com/office/drawing/2014/main" id="{A30173A6-FE5B-4D29-BC41-232E5EE79EF0}"/>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05" name="Straight Connector 104">
                <a:extLst>
                  <a:ext uri="{FF2B5EF4-FFF2-40B4-BE49-F238E27FC236}">
                    <a16:creationId xmlns:a16="http://schemas.microsoft.com/office/drawing/2014/main" id="{FC5615E0-AB8F-4341-A180-C6FE68A253D6}"/>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78E8C50-26F5-456F-9A4C-B199C423CD5C}"/>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9BE145-69CD-4E9F-8E91-71AAE7C380BA}"/>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569DB05-B10F-48FB-A757-7E7AD9AFE2AB}"/>
                </a:ext>
              </a:extLst>
            </p:cNvPr>
            <p:cNvGrpSpPr/>
            <p:nvPr/>
          </p:nvGrpSpPr>
          <p:grpSpPr>
            <a:xfrm>
              <a:off x="6710610" y="913475"/>
              <a:ext cx="235526" cy="1136073"/>
              <a:chOff x="6569364" y="913478"/>
              <a:chExt cx="235526" cy="1136073"/>
            </a:xfrm>
          </p:grpSpPr>
          <p:sp>
            <p:nvSpPr>
              <p:cNvPr id="100" name="Rectangle 99">
                <a:extLst>
                  <a:ext uri="{FF2B5EF4-FFF2-40B4-BE49-F238E27FC236}">
                    <a16:creationId xmlns:a16="http://schemas.microsoft.com/office/drawing/2014/main" id="{9A45373E-1EAB-4CE6-82AE-2877EA5AF1B8}"/>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01" name="Straight Connector 100">
                <a:extLst>
                  <a:ext uri="{FF2B5EF4-FFF2-40B4-BE49-F238E27FC236}">
                    <a16:creationId xmlns:a16="http://schemas.microsoft.com/office/drawing/2014/main" id="{3A680697-DD95-47E3-BC3D-D9BD73F729D5}"/>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FCD814E-FB84-4AA7-A0FF-50181E378552}"/>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29753BD-673E-4093-BF9F-E7F182527001}"/>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30F3D5E0-3BBC-4F23-B4FC-7083EC695C6B}"/>
                </a:ext>
              </a:extLst>
            </p:cNvPr>
            <p:cNvGrpSpPr/>
            <p:nvPr/>
          </p:nvGrpSpPr>
          <p:grpSpPr>
            <a:xfrm>
              <a:off x="8850401" y="924536"/>
              <a:ext cx="235526" cy="1136073"/>
              <a:chOff x="6569364" y="913478"/>
              <a:chExt cx="235526" cy="1136073"/>
            </a:xfrm>
          </p:grpSpPr>
          <p:sp>
            <p:nvSpPr>
              <p:cNvPr id="96" name="Rectangle 95">
                <a:extLst>
                  <a:ext uri="{FF2B5EF4-FFF2-40B4-BE49-F238E27FC236}">
                    <a16:creationId xmlns:a16="http://schemas.microsoft.com/office/drawing/2014/main" id="{08CDBEC5-CF31-43F5-B4C1-410979917F07}"/>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97" name="Straight Connector 96">
                <a:extLst>
                  <a:ext uri="{FF2B5EF4-FFF2-40B4-BE49-F238E27FC236}">
                    <a16:creationId xmlns:a16="http://schemas.microsoft.com/office/drawing/2014/main" id="{4DE43496-D48E-487A-8EC6-33237FB5A0C8}"/>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EDC226E-C3EE-4C21-8546-F9DE64FCD4AE}"/>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FFD57BE-051D-4F52-B364-FA7550AA6909}"/>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D8E3CA4A-6FE7-464C-87FD-4D3649777B06}"/>
                </a:ext>
              </a:extLst>
            </p:cNvPr>
            <p:cNvGrpSpPr/>
            <p:nvPr/>
          </p:nvGrpSpPr>
          <p:grpSpPr>
            <a:xfrm>
              <a:off x="9498582" y="924535"/>
              <a:ext cx="235526" cy="1136073"/>
              <a:chOff x="6569364" y="913478"/>
              <a:chExt cx="235526" cy="1136073"/>
            </a:xfrm>
          </p:grpSpPr>
          <p:sp>
            <p:nvSpPr>
              <p:cNvPr id="92" name="Rectangle 91">
                <a:extLst>
                  <a:ext uri="{FF2B5EF4-FFF2-40B4-BE49-F238E27FC236}">
                    <a16:creationId xmlns:a16="http://schemas.microsoft.com/office/drawing/2014/main" id="{EFA66AC4-0495-420E-995D-20A47FD64687}"/>
                  </a:ext>
                </a:extLst>
              </p:cNvPr>
              <p:cNvSpPr/>
              <p:nvPr/>
            </p:nvSpPr>
            <p:spPr>
              <a:xfrm>
                <a:off x="6569364" y="913478"/>
                <a:ext cx="230910" cy="1136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93" name="Straight Connector 92">
                <a:extLst>
                  <a:ext uri="{FF2B5EF4-FFF2-40B4-BE49-F238E27FC236}">
                    <a16:creationId xmlns:a16="http://schemas.microsoft.com/office/drawing/2014/main" id="{B7840273-272C-4E53-B433-DA632C627E82}"/>
                  </a:ext>
                </a:extLst>
              </p:cNvPr>
              <p:cNvCxnSpPr>
                <a:cxnSpLocks/>
              </p:cNvCxnSpPr>
              <p:nvPr/>
            </p:nvCxnSpPr>
            <p:spPr>
              <a:xfrm>
                <a:off x="6578597" y="117853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C09CC21-1275-4A2E-B99A-DC19A4B8CB85}"/>
                  </a:ext>
                </a:extLst>
              </p:cNvPr>
              <p:cNvCxnSpPr>
                <a:cxnSpLocks/>
              </p:cNvCxnSpPr>
              <p:nvPr/>
            </p:nvCxnSpPr>
            <p:spPr>
              <a:xfrm>
                <a:off x="6587836" y="1492576"/>
                <a:ext cx="217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CAAF942-A117-4809-8FFD-13567C31AC64}"/>
                  </a:ext>
                </a:extLst>
              </p:cNvPr>
              <p:cNvCxnSpPr>
                <a:cxnSpLocks/>
              </p:cNvCxnSpPr>
              <p:nvPr/>
            </p:nvCxnSpPr>
            <p:spPr>
              <a:xfrm>
                <a:off x="6587835" y="1760429"/>
                <a:ext cx="217054"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4870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092851" y="379563"/>
            <a:ext cx="6006298" cy="646331"/>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Suggested Improvement</a:t>
            </a:r>
            <a:endParaRPr lang="en-US" sz="3800"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1018006D-85CD-465E-BBBE-F23B553290D1}"/>
              </a:ext>
            </a:extLst>
          </p:cNvPr>
          <p:cNvPicPr>
            <a:picLocks noChangeAspect="1"/>
          </p:cNvPicPr>
          <p:nvPr/>
        </p:nvPicPr>
        <p:blipFill rotWithShape="1">
          <a:blip r:embed="rId2"/>
          <a:srcRect l="9751" r="16001"/>
          <a:stretch/>
        </p:blipFill>
        <p:spPr>
          <a:xfrm>
            <a:off x="4793381" y="1582683"/>
            <a:ext cx="7225363" cy="3383461"/>
          </a:xfrm>
          <a:prstGeom prst="rect">
            <a:avLst/>
          </a:prstGeom>
        </p:spPr>
      </p:pic>
      <p:sp>
        <p:nvSpPr>
          <p:cNvPr id="4" name="TextBox 3">
            <a:extLst>
              <a:ext uri="{FF2B5EF4-FFF2-40B4-BE49-F238E27FC236}">
                <a16:creationId xmlns:a16="http://schemas.microsoft.com/office/drawing/2014/main" id="{348FC6DB-8A40-44CA-9E1A-B6DCF2E35745}"/>
              </a:ext>
            </a:extLst>
          </p:cNvPr>
          <p:cNvSpPr txBox="1"/>
          <p:nvPr/>
        </p:nvSpPr>
        <p:spPr>
          <a:xfrm>
            <a:off x="1809548" y="4057233"/>
            <a:ext cx="7491731" cy="2800767"/>
          </a:xfrm>
          <a:prstGeom prst="rect">
            <a:avLst/>
          </a:prstGeom>
          <a:noFill/>
        </p:spPr>
        <p:txBody>
          <a:bodyPr wrap="square" rtlCol="0">
            <a:spAutoFit/>
          </a:bodyPr>
          <a:lstStyle/>
          <a:p>
            <a:r>
              <a:rPr lang="en-US" sz="1600" dirty="0"/>
              <a:t>Vi1 – item 1 side info</a:t>
            </a:r>
          </a:p>
          <a:p>
            <a:r>
              <a:rPr lang="en-US" sz="1600" dirty="0"/>
              <a:t>Vi2 – item 2 side info</a:t>
            </a:r>
          </a:p>
          <a:p>
            <a:r>
              <a:rPr lang="en-US" sz="1600" dirty="0"/>
              <a:t>Vi1’ = FCN(Vi1)</a:t>
            </a:r>
          </a:p>
          <a:p>
            <a:endParaRPr lang="en-US" sz="1600" dirty="0"/>
          </a:p>
          <a:p>
            <a:r>
              <a:rPr lang="en-US" sz="1600" dirty="0"/>
              <a:t>Dui – user rating history</a:t>
            </a:r>
          </a:p>
          <a:p>
            <a:r>
              <a:rPr lang="en-US" sz="1600" dirty="0"/>
              <a:t>dui’ – user encoded representation concatenated with </a:t>
            </a:r>
            <a:r>
              <a:rPr lang="en-US" sz="1600" dirty="0" err="1"/>
              <a:t>user_side</a:t>
            </a:r>
            <a:r>
              <a:rPr lang="en-US" sz="1600" dirty="0"/>
              <a:t> info</a:t>
            </a:r>
          </a:p>
          <a:p>
            <a:r>
              <a:rPr lang="en-US" sz="1600" dirty="0"/>
              <a:t>Wi1 – weights for multiplication for item 1</a:t>
            </a:r>
          </a:p>
          <a:p>
            <a:endParaRPr lang="en-US" sz="1600" dirty="0"/>
          </a:p>
          <a:p>
            <a:r>
              <a:rPr lang="en-US" sz="1600" dirty="0"/>
              <a:t>Original Paper predicted rating (U-CFN) : Ri1 = (w1 * dui’) </a:t>
            </a:r>
          </a:p>
          <a:p>
            <a:r>
              <a:rPr lang="en-US" sz="1600" dirty="0"/>
              <a:t>Ours predicted rating: Ri1 = (Vi1’ + w1) * dui’</a:t>
            </a:r>
          </a:p>
          <a:p>
            <a:endParaRPr lang="en-IL" sz="1600" dirty="0"/>
          </a:p>
        </p:txBody>
      </p:sp>
    </p:spTree>
    <p:extLst>
      <p:ext uri="{BB962C8B-B14F-4D97-AF65-F5344CB8AC3E}">
        <p14:creationId xmlns:p14="http://schemas.microsoft.com/office/powerpoint/2010/main" val="384643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092851" y="379563"/>
            <a:ext cx="6006298" cy="1200329"/>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Suggested Improvement Explanation</a:t>
            </a:r>
            <a:endParaRPr lang="en-US" sz="3800"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1018006D-85CD-465E-BBBE-F23B553290D1}"/>
              </a:ext>
            </a:extLst>
          </p:cNvPr>
          <p:cNvPicPr>
            <a:picLocks noChangeAspect="1"/>
          </p:cNvPicPr>
          <p:nvPr/>
        </p:nvPicPr>
        <p:blipFill rotWithShape="1">
          <a:blip r:embed="rId3"/>
          <a:srcRect l="9751" r="16001"/>
          <a:stretch/>
        </p:blipFill>
        <p:spPr>
          <a:xfrm>
            <a:off x="8049614" y="4508887"/>
            <a:ext cx="3832097" cy="2231151"/>
          </a:xfrm>
          <a:prstGeom prst="rect">
            <a:avLst/>
          </a:prstGeom>
        </p:spPr>
      </p:pic>
      <p:sp>
        <p:nvSpPr>
          <p:cNvPr id="5" name="Content Placeholder 2">
            <a:extLst>
              <a:ext uri="{FF2B5EF4-FFF2-40B4-BE49-F238E27FC236}">
                <a16:creationId xmlns:a16="http://schemas.microsoft.com/office/drawing/2014/main" id="{89C43155-B5F9-40C5-8509-5D53FD252A07}"/>
              </a:ext>
            </a:extLst>
          </p:cNvPr>
          <p:cNvSpPr txBox="1">
            <a:spLocks/>
          </p:cNvSpPr>
          <p:nvPr/>
        </p:nvSpPr>
        <p:spPr>
          <a:xfrm>
            <a:off x="1674218" y="1878973"/>
            <a:ext cx="10084297" cy="155536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2000" b="1" dirty="0"/>
              <a:t>Motivation</a:t>
            </a:r>
            <a:r>
              <a:rPr lang="en-US" sz="1600" b="1" dirty="0"/>
              <a:t>:</a:t>
            </a:r>
          </a:p>
          <a:p>
            <a:pPr marL="0" indent="0">
              <a:lnSpc>
                <a:spcPct val="150000"/>
              </a:lnSpc>
              <a:buFont typeface="Wingdings 3" charset="2"/>
              <a:buNone/>
            </a:pPr>
            <a:r>
              <a:rPr lang="en-US" sz="1600" dirty="0"/>
              <a:t>When we add the items side info to the weights, we considering both the CF part of algorithm (the weights) and the content base (side info). By that we get a stronger representation for each user and item.</a:t>
            </a:r>
          </a:p>
          <a:p>
            <a:pPr marL="0" indent="0">
              <a:lnSpc>
                <a:spcPct val="150000"/>
              </a:lnSpc>
              <a:buFont typeface="Wingdings 3" charset="2"/>
              <a:buNone/>
            </a:pPr>
            <a:endParaRPr lang="en-US" sz="1600" dirty="0"/>
          </a:p>
        </p:txBody>
      </p:sp>
      <p:sp>
        <p:nvSpPr>
          <p:cNvPr id="2" name="Rectangle 1">
            <a:extLst>
              <a:ext uri="{FF2B5EF4-FFF2-40B4-BE49-F238E27FC236}">
                <a16:creationId xmlns:a16="http://schemas.microsoft.com/office/drawing/2014/main" id="{82F49222-9CB7-4426-8A0A-1ADE8A13606B}"/>
              </a:ext>
            </a:extLst>
          </p:cNvPr>
          <p:cNvSpPr/>
          <p:nvPr/>
        </p:nvSpPr>
        <p:spPr>
          <a:xfrm>
            <a:off x="1674218" y="3659464"/>
            <a:ext cx="8962864" cy="1153521"/>
          </a:xfrm>
          <a:prstGeom prst="rect">
            <a:avLst/>
          </a:prstGeom>
        </p:spPr>
        <p:txBody>
          <a:bodyPr wrap="square">
            <a:spAutoFit/>
          </a:bodyPr>
          <a:lstStyle/>
          <a:p>
            <a:pPr>
              <a:lnSpc>
                <a:spcPct val="150000"/>
              </a:lnSpc>
            </a:pPr>
            <a:r>
              <a:rPr lang="en-US" sz="1600" dirty="0"/>
              <a:t>We believe that because of the stronger representation ,we will improve the results in general, And since we integrating content, we believe we will improve mostly on cold items (movies that few people watch).</a:t>
            </a:r>
          </a:p>
        </p:txBody>
      </p:sp>
    </p:spTree>
    <p:extLst>
      <p:ext uri="{BB962C8B-B14F-4D97-AF65-F5344CB8AC3E}">
        <p14:creationId xmlns:p14="http://schemas.microsoft.com/office/powerpoint/2010/main" val="1028751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6D42D3-131B-4773-B9A4-681B15302CEE}"/>
              </a:ext>
            </a:extLst>
          </p:cNvPr>
          <p:cNvSpPr/>
          <p:nvPr/>
        </p:nvSpPr>
        <p:spPr>
          <a:xfrm>
            <a:off x="3092851" y="379563"/>
            <a:ext cx="6006298" cy="1200329"/>
          </a:xfrm>
          <a:prstGeom prst="rect">
            <a:avLst/>
          </a:prstGeom>
        </p:spPr>
        <p:txBody>
          <a:bodyPr wrap="square">
            <a:spAutoFit/>
          </a:bodyPr>
          <a:lstStyle/>
          <a:p>
            <a:pPr algn="ctr"/>
            <a:r>
              <a:rPr lang="en-US" sz="36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Suggested Improvement Evaluation</a:t>
            </a:r>
            <a:endParaRPr lang="en-US" sz="3800"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1018006D-85CD-465E-BBBE-F23B553290D1}"/>
              </a:ext>
            </a:extLst>
          </p:cNvPr>
          <p:cNvPicPr>
            <a:picLocks noChangeAspect="1"/>
          </p:cNvPicPr>
          <p:nvPr/>
        </p:nvPicPr>
        <p:blipFill rotWithShape="1">
          <a:blip r:embed="rId3"/>
          <a:srcRect l="9751" r="16001"/>
          <a:stretch/>
        </p:blipFill>
        <p:spPr>
          <a:xfrm>
            <a:off x="8412595" y="4085439"/>
            <a:ext cx="3628403" cy="2622430"/>
          </a:xfrm>
          <a:prstGeom prst="rect">
            <a:avLst/>
          </a:prstGeom>
        </p:spPr>
      </p:pic>
      <p:sp>
        <p:nvSpPr>
          <p:cNvPr id="5" name="Content Placeholder 2">
            <a:extLst>
              <a:ext uri="{FF2B5EF4-FFF2-40B4-BE49-F238E27FC236}">
                <a16:creationId xmlns:a16="http://schemas.microsoft.com/office/drawing/2014/main" id="{89C43155-B5F9-40C5-8509-5D53FD252A07}"/>
              </a:ext>
            </a:extLst>
          </p:cNvPr>
          <p:cNvSpPr txBox="1">
            <a:spLocks/>
          </p:cNvSpPr>
          <p:nvPr/>
        </p:nvSpPr>
        <p:spPr>
          <a:xfrm>
            <a:off x="1380603" y="1871226"/>
            <a:ext cx="10084297" cy="4196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2000" b="1" dirty="0"/>
              <a:t>Evaluation</a:t>
            </a:r>
            <a:r>
              <a:rPr lang="en-US" sz="1600" b="1" dirty="0"/>
              <a:t>:</a:t>
            </a:r>
          </a:p>
          <a:p>
            <a:pPr marL="0" indent="0">
              <a:lnSpc>
                <a:spcPct val="150000"/>
              </a:lnSpc>
              <a:buFont typeface="Wingdings 3" charset="2"/>
              <a:buNone/>
            </a:pPr>
            <a:endParaRPr lang="en-US" sz="1600" dirty="0"/>
          </a:p>
        </p:txBody>
      </p:sp>
      <p:sp>
        <p:nvSpPr>
          <p:cNvPr id="10" name="Content Placeholder 2">
            <a:extLst>
              <a:ext uri="{FF2B5EF4-FFF2-40B4-BE49-F238E27FC236}">
                <a16:creationId xmlns:a16="http://schemas.microsoft.com/office/drawing/2014/main" id="{25512DA5-839B-4ACD-B116-FFDE94854D24}"/>
              </a:ext>
            </a:extLst>
          </p:cNvPr>
          <p:cNvSpPr txBox="1">
            <a:spLocks/>
          </p:cNvSpPr>
          <p:nvPr/>
        </p:nvSpPr>
        <p:spPr>
          <a:xfrm>
            <a:off x="1380603" y="2582171"/>
            <a:ext cx="6932887" cy="36760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br>
              <a:rPr lang="en-US" dirty="0"/>
            </a:br>
            <a:endParaRPr lang="en-US" dirty="0"/>
          </a:p>
          <a:p>
            <a:r>
              <a:rPr lang="en-US" b="1" dirty="0"/>
              <a:t>Phase 1</a:t>
            </a:r>
            <a:r>
              <a:rPr lang="en-US" dirty="0"/>
              <a:t>: using </a:t>
            </a:r>
            <a:r>
              <a:rPr lang="en-US" dirty="0" err="1"/>
              <a:t>movielens</a:t>
            </a:r>
            <a:r>
              <a:rPr lang="en-US" dirty="0"/>
              <a:t> database - Combine the item side info as we proposed to the U-CFN model.</a:t>
            </a:r>
            <a:br>
              <a:rPr lang="en-US" dirty="0"/>
            </a:br>
            <a:endParaRPr lang="en-US" dirty="0"/>
          </a:p>
          <a:p>
            <a:r>
              <a:rPr lang="en-US" b="1" dirty="0"/>
              <a:t>Phase 2</a:t>
            </a:r>
            <a:r>
              <a:rPr lang="en-US" dirty="0"/>
              <a:t>: using amazon database – we plan to extract NLP features from reviews as side info both user’s and item’s</a:t>
            </a:r>
            <a:br>
              <a:rPr lang="en-US" dirty="0"/>
            </a:br>
            <a:endParaRPr lang="en-US" dirty="0"/>
          </a:p>
          <a:p>
            <a:pPr marL="0" indent="0">
              <a:buNone/>
            </a:pPr>
            <a:r>
              <a:rPr lang="en-US" dirty="0"/>
              <a:t>Furthermore, We plan to compare RMSE on “cold items” and see if we improve rating prediction on cold items.</a:t>
            </a:r>
          </a:p>
          <a:p>
            <a:pPr marL="0" indent="0">
              <a:buNone/>
            </a:pPr>
            <a:endParaRPr lang="en-US" dirty="0"/>
          </a:p>
        </p:txBody>
      </p:sp>
      <p:sp>
        <p:nvSpPr>
          <p:cNvPr id="4" name="Rectangle 3">
            <a:extLst>
              <a:ext uri="{FF2B5EF4-FFF2-40B4-BE49-F238E27FC236}">
                <a16:creationId xmlns:a16="http://schemas.microsoft.com/office/drawing/2014/main" id="{575CA7F4-705C-4093-8D41-671AEEBC5E43}"/>
              </a:ext>
            </a:extLst>
          </p:cNvPr>
          <p:cNvSpPr/>
          <p:nvPr/>
        </p:nvSpPr>
        <p:spPr>
          <a:xfrm>
            <a:off x="1380603" y="2634140"/>
            <a:ext cx="7718546" cy="369332"/>
          </a:xfrm>
          <a:prstGeom prst="rect">
            <a:avLst/>
          </a:prstGeom>
        </p:spPr>
        <p:txBody>
          <a:bodyPr wrap="square">
            <a:spAutoFit/>
          </a:bodyPr>
          <a:lstStyle/>
          <a:p>
            <a:r>
              <a:rPr lang="en-US" dirty="0"/>
              <a:t>We are planning to evaluate our algorithm with RMSE on 2 phases.</a:t>
            </a:r>
            <a:endParaRPr lang="en-IL" dirty="0"/>
          </a:p>
        </p:txBody>
      </p:sp>
    </p:spTree>
    <p:extLst>
      <p:ext uri="{BB962C8B-B14F-4D97-AF65-F5344CB8AC3E}">
        <p14:creationId xmlns:p14="http://schemas.microsoft.com/office/powerpoint/2010/main" val="94290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6DE91AC8-34E1-474B-95E0-D28B4530C69A}"/>
              </a:ext>
            </a:extLst>
          </p:cNvPr>
          <p:cNvSpPr/>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800" dirty="0">
                <a:ln w="0"/>
                <a:solidFill>
                  <a:srgbClr val="FEFFFF"/>
                </a:solidFill>
                <a:effectLst>
                  <a:outerShdw blurRad="38100" dist="19050" dir="2700000" algn="tl" rotWithShape="0">
                    <a:schemeClr val="dk1">
                      <a:alpha val="40000"/>
                    </a:schemeClr>
                  </a:outerShdw>
                </a:effectLst>
                <a:latin typeface="+mj-lt"/>
                <a:ea typeface="+mj-ea"/>
                <a:cs typeface="+mj-cs"/>
              </a:rPr>
              <a:t>Questions?</a:t>
            </a:r>
          </a:p>
        </p:txBody>
      </p:sp>
      <p:sp>
        <p:nvSpPr>
          <p:cNvPr id="7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6" name="Picture 2" descr="question person - JFlinch">
            <a:extLst>
              <a:ext uri="{FF2B5EF4-FFF2-40B4-BE49-F238E27FC236}">
                <a16:creationId xmlns:a16="http://schemas.microsoft.com/office/drawing/2014/main" id="{D24B9574-20C1-42F2-9703-FD0EBB3E1F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7994" y="977284"/>
            <a:ext cx="5640502" cy="491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C:\Users\Orel\Desktop\BGU.png">
            <a:extLst>
              <a:ext uri="{FF2B5EF4-FFF2-40B4-BE49-F238E27FC236}">
                <a16:creationId xmlns:a16="http://schemas.microsoft.com/office/drawing/2014/main" id="{B4F17A3B-ED1D-4C3D-B8C4-B4EC2059F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349" y="5911132"/>
            <a:ext cx="4191000" cy="68920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6DE91AC8-34E1-474B-95E0-D28B4530C69A}"/>
              </a:ext>
            </a:extLst>
          </p:cNvPr>
          <p:cNvSpPr/>
          <p:nvPr/>
        </p:nvSpPr>
        <p:spPr>
          <a:xfrm>
            <a:off x="1586565" y="1814831"/>
            <a:ext cx="9192126" cy="830997"/>
          </a:xfrm>
          <a:prstGeom prst="rect">
            <a:avLst/>
          </a:prstGeom>
        </p:spPr>
        <p:txBody>
          <a:bodyPr wrap="square">
            <a:spAutoFit/>
          </a:bodyPr>
          <a:lstStyle/>
          <a:p>
            <a:pPr algn="ctr"/>
            <a:r>
              <a:rPr lang="en-US" sz="4800" dirty="0">
                <a:ln w="0"/>
                <a:effectLst>
                  <a:outerShdw blurRad="38100" dist="19050" dir="2700000" algn="tl" rotWithShape="0">
                    <a:schemeClr val="dk1">
                      <a:alpha val="40000"/>
                    </a:schemeClr>
                  </a:outerShdw>
                </a:effectLst>
              </a:rPr>
              <a:t>Related Work &amp; Background</a:t>
            </a:r>
            <a:endParaRPr lang="he-IL"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296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BB4BF-577C-48C7-8DB7-9573EA7251A3}"/>
              </a:ext>
            </a:extLst>
          </p:cNvPr>
          <p:cNvSpPr>
            <a:spLocks noGrp="1"/>
          </p:cNvSpPr>
          <p:nvPr>
            <p:ph idx="1"/>
          </p:nvPr>
        </p:nvSpPr>
        <p:spPr>
          <a:xfrm>
            <a:off x="1626378" y="1821261"/>
            <a:ext cx="8377048" cy="1436157"/>
          </a:xfrm>
        </p:spPr>
        <p:txBody>
          <a:bodyPr>
            <a:normAutofit/>
          </a:bodyPr>
          <a:lstStyle/>
          <a:p>
            <a:pPr marL="0" indent="0">
              <a:buNone/>
            </a:pPr>
            <a:r>
              <a:rPr lang="en-US" dirty="0"/>
              <a:t>An Autoencoder is a type of artificial neural network used to learn efficient data codlings in an unsupervised manner.</a:t>
            </a:r>
          </a:p>
        </p:txBody>
      </p:sp>
      <p:sp>
        <p:nvSpPr>
          <p:cNvPr id="5" name="Rectangle 4">
            <a:extLst>
              <a:ext uri="{FF2B5EF4-FFF2-40B4-BE49-F238E27FC236}">
                <a16:creationId xmlns:a16="http://schemas.microsoft.com/office/drawing/2014/main" id="{6AA4D4A7-8AE7-4364-83DD-1457F22ABF6F}"/>
              </a:ext>
            </a:extLst>
          </p:cNvPr>
          <p:cNvSpPr/>
          <p:nvPr/>
        </p:nvSpPr>
        <p:spPr>
          <a:xfrm>
            <a:off x="1847225" y="630923"/>
            <a:ext cx="7811755" cy="677108"/>
          </a:xfrm>
          <a:prstGeom prst="rect">
            <a:avLst/>
          </a:prstGeom>
        </p:spPr>
        <p:txBody>
          <a:bodyPr wrap="none">
            <a:spAutoFit/>
          </a:bodyPr>
          <a:lstStyle/>
          <a:p>
            <a:pPr algn="ctr"/>
            <a:r>
              <a:rPr lang="en-US" sz="3800" dirty="0">
                <a:ln w="0"/>
                <a:effectLst>
                  <a:outerShdw blurRad="38100" dist="19050" dir="2700000" algn="tl" rotWithShape="0">
                    <a:schemeClr val="dk1">
                      <a:alpha val="40000"/>
                    </a:schemeClr>
                  </a:outerShdw>
                </a:effectLst>
              </a:rPr>
              <a:t>Autoencoders (AE) Background</a:t>
            </a:r>
            <a:endParaRPr lang="he-IL" sz="3800" dirty="0">
              <a:ln w="0"/>
              <a:effectLst>
                <a:outerShdw blurRad="38100" dist="19050" dir="2700000" algn="tl" rotWithShape="0">
                  <a:schemeClr val="dk1">
                    <a:alpha val="40000"/>
                  </a:schemeClr>
                </a:outerShdw>
              </a:effectLst>
            </a:endParaRPr>
          </a:p>
        </p:txBody>
      </p:sp>
      <p:pic>
        <p:nvPicPr>
          <p:cNvPr id="1026" name="Picture 2" descr="Image Compression Using Autoencoders in Keras | Paperspace Blog">
            <a:extLst>
              <a:ext uri="{FF2B5EF4-FFF2-40B4-BE49-F238E27FC236}">
                <a16:creationId xmlns:a16="http://schemas.microsoft.com/office/drawing/2014/main" id="{47C406E4-F5A6-4A7B-96A1-FD39287C5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259" y="3770648"/>
            <a:ext cx="3966861" cy="29449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8AEAA96-503C-4F86-9392-9B9BD2E4D0DB}"/>
              </a:ext>
            </a:extLst>
          </p:cNvPr>
          <p:cNvSpPr/>
          <p:nvPr/>
        </p:nvSpPr>
        <p:spPr>
          <a:xfrm>
            <a:off x="1626378" y="2611087"/>
            <a:ext cx="7704188" cy="646331"/>
          </a:xfrm>
          <a:prstGeom prst="rect">
            <a:avLst/>
          </a:prstGeom>
        </p:spPr>
        <p:txBody>
          <a:bodyPr wrap="square">
            <a:spAutoFit/>
          </a:bodyPr>
          <a:lstStyle/>
          <a:p>
            <a:r>
              <a:rPr lang="en-US" dirty="0">
                <a:solidFill>
                  <a:schemeClr val="tx1">
                    <a:lumMod val="75000"/>
                    <a:lumOff val="25000"/>
                  </a:schemeClr>
                </a:solidFill>
              </a:rPr>
              <a:t>The Auto-encoders perform non-linear dimensionality reduction and thus gives results that are superior to PCA for example. </a:t>
            </a:r>
          </a:p>
        </p:txBody>
      </p:sp>
      <p:sp>
        <p:nvSpPr>
          <p:cNvPr id="9" name="Content Placeholder 2">
            <a:extLst>
              <a:ext uri="{FF2B5EF4-FFF2-40B4-BE49-F238E27FC236}">
                <a16:creationId xmlns:a16="http://schemas.microsoft.com/office/drawing/2014/main" id="{E3BF823C-4891-4ECD-ACB1-6A8F838E5BC0}"/>
              </a:ext>
            </a:extLst>
          </p:cNvPr>
          <p:cNvSpPr txBox="1">
            <a:spLocks/>
          </p:cNvSpPr>
          <p:nvPr/>
        </p:nvSpPr>
        <p:spPr>
          <a:xfrm>
            <a:off x="1543329" y="3595660"/>
            <a:ext cx="6638646" cy="2401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Usually in Auto-encoders there are 2 phases:</a:t>
            </a:r>
          </a:p>
          <a:p>
            <a:r>
              <a:rPr lang="en-US" dirty="0"/>
              <a:t>Encoding – reduce dimensionality to a much smaller vector</a:t>
            </a:r>
          </a:p>
          <a:p>
            <a:r>
              <a:rPr lang="en-US" dirty="0"/>
              <a:t>Decoding – restore dimensionality to same size as input with purpose to reconstruct the input data </a:t>
            </a:r>
          </a:p>
        </p:txBody>
      </p:sp>
      <p:sp>
        <p:nvSpPr>
          <p:cNvPr id="10" name="Rectangle 9">
            <a:extLst>
              <a:ext uri="{FF2B5EF4-FFF2-40B4-BE49-F238E27FC236}">
                <a16:creationId xmlns:a16="http://schemas.microsoft.com/office/drawing/2014/main" id="{4F6B52C6-0544-4D97-82D1-E91CA82577A7}"/>
              </a:ext>
            </a:extLst>
          </p:cNvPr>
          <p:cNvSpPr/>
          <p:nvPr/>
        </p:nvSpPr>
        <p:spPr>
          <a:xfrm>
            <a:off x="1665460" y="6227077"/>
            <a:ext cx="6096000" cy="400110"/>
          </a:xfrm>
          <a:prstGeom prst="rect">
            <a:avLst/>
          </a:prstGeom>
        </p:spPr>
        <p:txBody>
          <a:bodyPr>
            <a:spAutoFit/>
          </a:bodyPr>
          <a:lstStyle/>
          <a:p>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Bengio</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Y.,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Lamblin</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P.,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Popovici</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D., &amp; Larochelle, H. (2007). Greedy layer-wise training of deep networks. In Advances in neural information processing systems (pp. 153-160). </a:t>
            </a:r>
            <a:endParaRPr lang="en-IL" sz="10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87418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BB4BF-577C-48C7-8DB7-9573EA7251A3}"/>
              </a:ext>
            </a:extLst>
          </p:cNvPr>
          <p:cNvSpPr>
            <a:spLocks noGrp="1"/>
          </p:cNvSpPr>
          <p:nvPr>
            <p:ph idx="1"/>
          </p:nvPr>
        </p:nvSpPr>
        <p:spPr>
          <a:xfrm>
            <a:off x="1495245" y="1731640"/>
            <a:ext cx="7991480" cy="1582948"/>
          </a:xfrm>
        </p:spPr>
        <p:txBody>
          <a:bodyPr>
            <a:normAutofit/>
          </a:bodyPr>
          <a:lstStyle/>
          <a:p>
            <a:pPr marL="0" indent="0">
              <a:buNone/>
            </a:pPr>
            <a:r>
              <a:rPr lang="en-US" dirty="0"/>
              <a:t>DAE take a partially </a:t>
            </a:r>
            <a:r>
              <a:rPr lang="en-US" b="1" dirty="0"/>
              <a:t>corrupted input</a:t>
            </a:r>
            <a:r>
              <a:rPr lang="en-US" dirty="0"/>
              <a:t> and are trained to recover the original </a:t>
            </a:r>
            <a:r>
              <a:rPr lang="en-US" i="1" dirty="0"/>
              <a:t>undistorted</a:t>
            </a:r>
            <a:r>
              <a:rPr lang="en-US" dirty="0"/>
              <a:t> </a:t>
            </a:r>
            <a:r>
              <a:rPr lang="en-US" i="1" dirty="0"/>
              <a:t>input</a:t>
            </a:r>
            <a:r>
              <a:rPr lang="en-US" dirty="0"/>
              <a:t>. In practice, the objective of denoising autoencoders is that of cleaning the corrupted input, or </a:t>
            </a:r>
            <a:r>
              <a:rPr lang="en-US" i="1" dirty="0"/>
              <a:t>denoising.</a:t>
            </a:r>
            <a:r>
              <a:rPr lang="en-US" dirty="0"/>
              <a:t> Two underlying assumptions are inherent to this approach:</a:t>
            </a:r>
          </a:p>
        </p:txBody>
      </p:sp>
      <p:sp>
        <p:nvSpPr>
          <p:cNvPr id="5" name="Rectangle 4">
            <a:extLst>
              <a:ext uri="{FF2B5EF4-FFF2-40B4-BE49-F238E27FC236}">
                <a16:creationId xmlns:a16="http://schemas.microsoft.com/office/drawing/2014/main" id="{6AA4D4A7-8AE7-4364-83DD-1457F22ABF6F}"/>
              </a:ext>
            </a:extLst>
          </p:cNvPr>
          <p:cNvSpPr/>
          <p:nvPr/>
        </p:nvSpPr>
        <p:spPr>
          <a:xfrm>
            <a:off x="1848127" y="561409"/>
            <a:ext cx="7289176" cy="677108"/>
          </a:xfrm>
          <a:prstGeom prst="rect">
            <a:avLst/>
          </a:prstGeom>
        </p:spPr>
        <p:txBody>
          <a:bodyPr wrap="none">
            <a:spAutoFit/>
          </a:bodyPr>
          <a:lstStyle/>
          <a:p>
            <a:pPr algn="ctr"/>
            <a:r>
              <a:rPr lang="en-US" sz="3800" dirty="0">
                <a:ln w="0"/>
                <a:effectLst>
                  <a:outerShdw blurRad="38100" dist="19050" dir="2700000" algn="tl" rotWithShape="0">
                    <a:schemeClr val="dk1">
                      <a:alpha val="40000"/>
                    </a:schemeClr>
                  </a:outerShdw>
                </a:effectLst>
              </a:rPr>
              <a:t>Denoising Autoencoder (DAE)</a:t>
            </a:r>
          </a:p>
        </p:txBody>
      </p:sp>
      <p:pic>
        <p:nvPicPr>
          <p:cNvPr id="2050" name="Picture 2" descr="Denoising autoencoders with Keras, TensorFlow, and Deep Learning ...">
            <a:extLst>
              <a:ext uri="{FF2B5EF4-FFF2-40B4-BE49-F238E27FC236}">
                <a16:creationId xmlns:a16="http://schemas.microsoft.com/office/drawing/2014/main" id="{3A3BC872-598F-4A45-86FA-780882AD2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90" y="3807712"/>
            <a:ext cx="4107873" cy="273858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139678E2-3DCA-4C93-B28F-46BBF0BA7B2C}"/>
              </a:ext>
            </a:extLst>
          </p:cNvPr>
          <p:cNvSpPr txBox="1">
            <a:spLocks/>
          </p:cNvSpPr>
          <p:nvPr/>
        </p:nvSpPr>
        <p:spPr>
          <a:xfrm>
            <a:off x="1371600" y="3050288"/>
            <a:ext cx="6512790" cy="2401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r>
              <a:rPr lang="en-US" dirty="0"/>
              <a:t>Higher level representations are relatively stable and robust to the corruption of the input;</a:t>
            </a:r>
          </a:p>
          <a:p>
            <a:pPr marL="0" indent="0">
              <a:buFont typeface="Wingdings 3" charset="2"/>
              <a:buNone/>
            </a:pPr>
            <a:endParaRPr lang="en-US" dirty="0"/>
          </a:p>
          <a:p>
            <a:r>
              <a:rPr lang="en-US" dirty="0"/>
              <a:t>To perform denoising well, the model needs to extract features that capture useful structure in the distribution of the input</a:t>
            </a:r>
          </a:p>
        </p:txBody>
      </p:sp>
      <p:sp>
        <p:nvSpPr>
          <p:cNvPr id="10" name="Rectangle 9">
            <a:extLst>
              <a:ext uri="{FF2B5EF4-FFF2-40B4-BE49-F238E27FC236}">
                <a16:creationId xmlns:a16="http://schemas.microsoft.com/office/drawing/2014/main" id="{6E0C6CDC-A646-4F25-8DD0-5574134F5D41}"/>
              </a:ext>
            </a:extLst>
          </p:cNvPr>
          <p:cNvSpPr/>
          <p:nvPr/>
        </p:nvSpPr>
        <p:spPr>
          <a:xfrm>
            <a:off x="1495245" y="6019592"/>
            <a:ext cx="6096000" cy="553998"/>
          </a:xfrm>
          <a:prstGeom prst="rect">
            <a:avLst/>
          </a:prstGeom>
        </p:spPr>
        <p:txBody>
          <a:bodyPr>
            <a:spAutoFit/>
          </a:bodyPr>
          <a:lstStyle/>
          <a:p>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Vincent, P., Larochelle, H., Lajoie, I.,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Bengio</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Y., &amp;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Manzagol</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P. A. (2010). Stacked denoising autoencoders: Learning useful representations in a deep network with a local denoising criterion. Journal of machine learning research, 11(Dec), 3371-3408. </a:t>
            </a:r>
            <a:endParaRPr lang="en-IL" sz="10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325002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BB4BF-577C-48C7-8DB7-9573EA7251A3}"/>
              </a:ext>
            </a:extLst>
          </p:cNvPr>
          <p:cNvSpPr>
            <a:spLocks noGrp="1"/>
          </p:cNvSpPr>
          <p:nvPr>
            <p:ph idx="1"/>
          </p:nvPr>
        </p:nvSpPr>
        <p:spPr>
          <a:xfrm>
            <a:off x="1376905" y="1631044"/>
            <a:ext cx="7046658" cy="1582948"/>
          </a:xfrm>
        </p:spPr>
        <p:txBody>
          <a:bodyPr>
            <a:normAutofit fontScale="92500" lnSpcReduction="20000"/>
          </a:bodyPr>
          <a:lstStyle/>
          <a:p>
            <a:pPr marL="0" indent="0">
              <a:buNone/>
            </a:pPr>
            <a:r>
              <a:rPr lang="en-US" dirty="0"/>
              <a:t>Variational autoencoders (VAEs) </a:t>
            </a:r>
            <a:r>
              <a:rPr lang="en-US" sz="1300" dirty="0"/>
              <a:t>[1]  </a:t>
            </a:r>
            <a:r>
              <a:rPr lang="en-US" dirty="0"/>
              <a:t>are generative models. Like Generative Adversarial Networks (GAN) </a:t>
            </a:r>
            <a:r>
              <a:rPr lang="en-US" sz="1300" dirty="0"/>
              <a:t>[2] .</a:t>
            </a:r>
            <a:endParaRPr lang="en-US" dirty="0"/>
          </a:p>
          <a:p>
            <a:pPr marL="0" indent="0">
              <a:buNone/>
            </a:pPr>
            <a:r>
              <a:rPr lang="en-US" dirty="0"/>
              <a:t>A variational autoencoder can be defined as being an autoencoder whose training is regularized to avoid overfitting and ensure that the latent space has good properties that enable generative process.</a:t>
            </a:r>
          </a:p>
        </p:txBody>
      </p:sp>
      <p:sp>
        <p:nvSpPr>
          <p:cNvPr id="5" name="Rectangle 4">
            <a:extLst>
              <a:ext uri="{FF2B5EF4-FFF2-40B4-BE49-F238E27FC236}">
                <a16:creationId xmlns:a16="http://schemas.microsoft.com/office/drawing/2014/main" id="{6AA4D4A7-8AE7-4364-83DD-1457F22ABF6F}"/>
              </a:ext>
            </a:extLst>
          </p:cNvPr>
          <p:cNvSpPr/>
          <p:nvPr/>
        </p:nvSpPr>
        <p:spPr>
          <a:xfrm>
            <a:off x="1730309" y="561409"/>
            <a:ext cx="7524817" cy="677108"/>
          </a:xfrm>
          <a:prstGeom prst="rect">
            <a:avLst/>
          </a:prstGeom>
        </p:spPr>
        <p:txBody>
          <a:bodyPr wrap="none">
            <a:spAutoFit/>
          </a:bodyPr>
          <a:lstStyle/>
          <a:p>
            <a:pPr algn="ctr"/>
            <a:r>
              <a:rPr lang="en-US" sz="3800" dirty="0">
                <a:ln w="0"/>
                <a:effectLst>
                  <a:outerShdw blurRad="38100" dist="19050" dir="2700000" algn="tl" rotWithShape="0">
                    <a:schemeClr val="dk1">
                      <a:alpha val="40000"/>
                    </a:schemeClr>
                  </a:outerShdw>
                </a:effectLst>
              </a:rPr>
              <a:t>Variational Autoencoder (VAE)</a:t>
            </a:r>
          </a:p>
        </p:txBody>
      </p:sp>
      <p:sp>
        <p:nvSpPr>
          <p:cNvPr id="12" name="Content Placeholder 2">
            <a:extLst>
              <a:ext uri="{FF2B5EF4-FFF2-40B4-BE49-F238E27FC236}">
                <a16:creationId xmlns:a16="http://schemas.microsoft.com/office/drawing/2014/main" id="{139678E2-3DCA-4C93-B28F-46BBF0BA7B2C}"/>
              </a:ext>
            </a:extLst>
          </p:cNvPr>
          <p:cNvSpPr txBox="1">
            <a:spLocks/>
          </p:cNvSpPr>
          <p:nvPr/>
        </p:nvSpPr>
        <p:spPr>
          <a:xfrm>
            <a:off x="1383317" y="3017656"/>
            <a:ext cx="6512790" cy="296232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r>
              <a:rPr lang="en-US" b="1" dirty="0"/>
              <a:t>Training Process of VAE:</a:t>
            </a:r>
          </a:p>
          <a:p>
            <a:pPr lvl="1"/>
            <a:r>
              <a:rPr lang="en-US" dirty="0"/>
              <a:t>First, instead of encoding an input as a single point, it encode the input as a distribution over the latent space.</a:t>
            </a:r>
          </a:p>
          <a:p>
            <a:pPr lvl="1"/>
            <a:r>
              <a:rPr lang="en-US" dirty="0"/>
              <a:t>Second, a point from the latent space is sampled from that distribution</a:t>
            </a:r>
          </a:p>
          <a:p>
            <a:pPr lvl="1"/>
            <a:r>
              <a:rPr lang="en-US" dirty="0"/>
              <a:t>third, the sampled point is decoded, and the reconstruction error can be computed</a:t>
            </a:r>
          </a:p>
          <a:p>
            <a:pPr lvl="1"/>
            <a:r>
              <a:rPr lang="en-US" dirty="0"/>
              <a:t>finally, the reconstruction error is backpropagated through the network</a:t>
            </a:r>
          </a:p>
          <a:p>
            <a:pPr marL="0" indent="0">
              <a:buNone/>
            </a:pPr>
            <a:endParaRPr lang="en-US" sz="1100" dirty="0">
              <a:solidFill>
                <a:schemeClr val="bg1">
                  <a:lumMod val="50000"/>
                </a:schemeClr>
              </a:solidFill>
              <a:latin typeface="Arial" panose="020B0604020202020204" pitchFamily="34" charset="0"/>
            </a:endParaRPr>
          </a:p>
          <a:p>
            <a:endParaRPr lang="en-US" sz="1100" dirty="0">
              <a:solidFill>
                <a:schemeClr val="bg1">
                  <a:lumMod val="50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4B07058A-3066-44E6-B10A-D92C57ED2555}"/>
              </a:ext>
            </a:extLst>
          </p:cNvPr>
          <p:cNvPicPr>
            <a:picLocks noChangeAspect="1"/>
          </p:cNvPicPr>
          <p:nvPr/>
        </p:nvPicPr>
        <p:blipFill>
          <a:blip r:embed="rId3"/>
          <a:stretch>
            <a:fillRect/>
          </a:stretch>
        </p:blipFill>
        <p:spPr>
          <a:xfrm>
            <a:off x="8009767" y="4382219"/>
            <a:ext cx="3971026" cy="2247862"/>
          </a:xfrm>
          <a:prstGeom prst="rect">
            <a:avLst/>
          </a:prstGeom>
        </p:spPr>
      </p:pic>
      <p:sp>
        <p:nvSpPr>
          <p:cNvPr id="7" name="Rectangle 6">
            <a:extLst>
              <a:ext uri="{FF2B5EF4-FFF2-40B4-BE49-F238E27FC236}">
                <a16:creationId xmlns:a16="http://schemas.microsoft.com/office/drawing/2014/main" id="{FC7E92D7-03D4-4EE8-8E75-DFC09B827487}"/>
              </a:ext>
            </a:extLst>
          </p:cNvPr>
          <p:cNvSpPr/>
          <p:nvPr/>
        </p:nvSpPr>
        <p:spPr>
          <a:xfrm>
            <a:off x="1421458" y="6317098"/>
            <a:ext cx="6360989" cy="400110"/>
          </a:xfrm>
          <a:prstGeom prst="rect">
            <a:avLst/>
          </a:prstGeom>
        </p:spPr>
        <p:txBody>
          <a:bodyPr wrap="square">
            <a:spAutoFit/>
          </a:bodyPr>
          <a:lstStyle/>
          <a:p>
            <a:r>
              <a:rPr lang="en-US" sz="1000" dirty="0">
                <a:solidFill>
                  <a:schemeClr val="bg1">
                    <a:lumMod val="50000"/>
                  </a:schemeClr>
                </a:solidFill>
                <a:latin typeface="Arial" panose="020B0604020202020204" pitchFamily="34" charset="0"/>
              </a:rPr>
              <a:t>[2] </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Goodfellow, I.,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Pouget</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-Abadie, J., Mirza, M., Xu, B.,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Warde</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-Farley, D.,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Ozair</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S., ... &amp;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Bengio</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Y. (2014). Generative adversarial nets. In Advances in neural information processing systems (pp. 2672-2680).‏</a:t>
            </a:r>
            <a:endParaRPr lang="en-IL" sz="1000" dirty="0">
              <a:solidFill>
                <a:schemeClr val="bg1">
                  <a:lumMod val="50000"/>
                </a:schemeClr>
              </a:solidFill>
              <a:latin typeface="Arial" panose="020B0604020202020204" pitchFamily="34" charset="0"/>
            </a:endParaRPr>
          </a:p>
        </p:txBody>
      </p:sp>
      <p:sp>
        <p:nvSpPr>
          <p:cNvPr id="8" name="Rectangle 7">
            <a:extLst>
              <a:ext uri="{FF2B5EF4-FFF2-40B4-BE49-F238E27FC236}">
                <a16:creationId xmlns:a16="http://schemas.microsoft.com/office/drawing/2014/main" id="{26FB92E7-0DAD-4CFA-9813-8C75FC8BDC1D}"/>
              </a:ext>
            </a:extLst>
          </p:cNvPr>
          <p:cNvSpPr/>
          <p:nvPr/>
        </p:nvSpPr>
        <p:spPr>
          <a:xfrm>
            <a:off x="1421458" y="6050370"/>
            <a:ext cx="6232724" cy="246221"/>
          </a:xfrm>
          <a:prstGeom prst="rect">
            <a:avLst/>
          </a:prstGeom>
        </p:spPr>
        <p:txBody>
          <a:bodyPr wrap="square">
            <a:spAutoFit/>
          </a:bodyPr>
          <a:lstStyle/>
          <a:p>
            <a:r>
              <a:rPr lang="en-US"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[1] </a:t>
            </a:r>
            <a:r>
              <a:rPr lang="en-US" sz="1000" dirty="0" err="1">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Kingma</a:t>
            </a:r>
            <a:r>
              <a:rPr lang="en-US"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 D. P., &amp; Welling, M. (2013). Auto-encoding variational </a:t>
            </a:r>
            <a:r>
              <a:rPr lang="en-US" sz="1000" dirty="0" err="1">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bayes</a:t>
            </a:r>
            <a:r>
              <a:rPr lang="en-US"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 </a:t>
            </a:r>
            <a:r>
              <a:rPr lang="en-US" sz="1000" dirty="0" err="1">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arXiv</a:t>
            </a:r>
            <a:r>
              <a:rPr lang="en-US"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 preprint arXiv:1312.6114. </a:t>
            </a:r>
            <a:endParaRPr lang="en-IL" sz="1000" dirty="0">
              <a:solidFill>
                <a:schemeClr val="bg1">
                  <a:lumMod val="50000"/>
                </a:schemeClr>
              </a:solidFill>
              <a:latin typeface="Arial" panose="020B0604020202020204" pitchFamily="34" charset="0"/>
            </a:endParaRPr>
          </a:p>
        </p:txBody>
      </p:sp>
      <p:pic>
        <p:nvPicPr>
          <p:cNvPr id="10" name="Picture 9">
            <a:extLst>
              <a:ext uri="{FF2B5EF4-FFF2-40B4-BE49-F238E27FC236}">
                <a16:creationId xmlns:a16="http://schemas.microsoft.com/office/drawing/2014/main" id="{E4FC2D6B-7C36-4BF0-9C0B-F8D5993D8DBF}"/>
              </a:ext>
            </a:extLst>
          </p:cNvPr>
          <p:cNvPicPr>
            <a:picLocks noChangeAspect="1"/>
          </p:cNvPicPr>
          <p:nvPr/>
        </p:nvPicPr>
        <p:blipFill>
          <a:blip r:embed="rId6"/>
          <a:stretch>
            <a:fillRect/>
          </a:stretch>
        </p:blipFill>
        <p:spPr>
          <a:xfrm>
            <a:off x="8229600" y="2747403"/>
            <a:ext cx="3816458" cy="1473071"/>
          </a:xfrm>
          <a:prstGeom prst="rect">
            <a:avLst/>
          </a:prstGeom>
        </p:spPr>
      </p:pic>
    </p:spTree>
    <p:extLst>
      <p:ext uri="{BB962C8B-B14F-4D97-AF65-F5344CB8AC3E}">
        <p14:creationId xmlns:p14="http://schemas.microsoft.com/office/powerpoint/2010/main" val="107431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A4D4A7-8AE7-4364-83DD-1457F22ABF6F}"/>
              </a:ext>
            </a:extLst>
          </p:cNvPr>
          <p:cNvSpPr/>
          <p:nvPr/>
        </p:nvSpPr>
        <p:spPr>
          <a:xfrm>
            <a:off x="2451491" y="293298"/>
            <a:ext cx="6462025" cy="1261884"/>
          </a:xfrm>
          <a:prstGeom prst="rect">
            <a:avLst/>
          </a:prstGeom>
        </p:spPr>
        <p:txBody>
          <a:bodyPr wrap="none">
            <a:spAutoFit/>
          </a:bodyPr>
          <a:lstStyle/>
          <a:p>
            <a:pPr algn="ctr"/>
            <a:r>
              <a:rPr lang="en-US" sz="3800" dirty="0">
                <a:ln w="0"/>
                <a:effectLst>
                  <a:outerShdw blurRad="38100" dist="19050" dir="2700000" algn="tl" rotWithShape="0">
                    <a:schemeClr val="dk1">
                      <a:alpha val="40000"/>
                    </a:schemeClr>
                  </a:outerShdw>
                </a:effectLst>
              </a:rPr>
              <a:t>Autoencoders In </a:t>
            </a:r>
          </a:p>
          <a:p>
            <a:pPr algn="ctr"/>
            <a:r>
              <a:rPr lang="en-US" sz="3800" dirty="0">
                <a:ln w="0"/>
                <a:effectLst>
                  <a:outerShdw blurRad="38100" dist="19050" dir="2700000" algn="tl" rotWithShape="0">
                    <a:schemeClr val="dk1">
                      <a:alpha val="40000"/>
                    </a:schemeClr>
                  </a:outerShdw>
                </a:effectLst>
              </a:rPr>
              <a:t>Recommendation Systems</a:t>
            </a:r>
          </a:p>
        </p:txBody>
      </p:sp>
      <p:sp>
        <p:nvSpPr>
          <p:cNvPr id="12" name="Content Placeholder 2">
            <a:extLst>
              <a:ext uri="{FF2B5EF4-FFF2-40B4-BE49-F238E27FC236}">
                <a16:creationId xmlns:a16="http://schemas.microsoft.com/office/drawing/2014/main" id="{139678E2-3DCA-4C93-B28F-46BBF0BA7B2C}"/>
              </a:ext>
            </a:extLst>
          </p:cNvPr>
          <p:cNvSpPr txBox="1">
            <a:spLocks/>
          </p:cNvSpPr>
          <p:nvPr/>
        </p:nvSpPr>
        <p:spPr>
          <a:xfrm>
            <a:off x="964474" y="3597217"/>
            <a:ext cx="6988212" cy="30340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20000"/>
              </a:lnSpc>
              <a:buNone/>
            </a:pPr>
            <a:r>
              <a:rPr lang="en-US" sz="1400" dirty="0"/>
              <a:t>Both papers made an Adjustment in AE for RS:</a:t>
            </a:r>
          </a:p>
          <a:p>
            <a:pPr marL="0" indent="0">
              <a:lnSpc>
                <a:spcPct val="120000"/>
              </a:lnSpc>
              <a:buNone/>
            </a:pPr>
            <a:r>
              <a:rPr lang="en-US" sz="1400" dirty="0"/>
              <a:t>The model gets as input instead of raw data/ features is a ratings vector (user-based model vector is the user ratings of all items, symmetric for item-based model), dense it and try to reconstruct it. </a:t>
            </a:r>
          </a:p>
          <a:p>
            <a:pPr marL="0" indent="0">
              <a:lnSpc>
                <a:spcPct val="120000"/>
              </a:lnSpc>
              <a:buNone/>
            </a:pPr>
            <a:r>
              <a:rPr lang="en-US" sz="1400" dirty="0"/>
              <a:t>In the learning phase AutoRec also introduced masking technique for handling the unknown values such that the model learns only from known values (ratings).</a:t>
            </a:r>
          </a:p>
        </p:txBody>
      </p:sp>
      <p:pic>
        <p:nvPicPr>
          <p:cNvPr id="14" name="Picture 13">
            <a:extLst>
              <a:ext uri="{FF2B5EF4-FFF2-40B4-BE49-F238E27FC236}">
                <a16:creationId xmlns:a16="http://schemas.microsoft.com/office/drawing/2014/main" id="{857DC021-A259-45DF-8118-AC98D1C9AF8D}"/>
              </a:ext>
            </a:extLst>
          </p:cNvPr>
          <p:cNvPicPr>
            <a:picLocks noChangeAspect="1"/>
          </p:cNvPicPr>
          <p:nvPr/>
        </p:nvPicPr>
        <p:blipFill>
          <a:blip r:embed="rId3"/>
          <a:stretch>
            <a:fillRect/>
          </a:stretch>
        </p:blipFill>
        <p:spPr>
          <a:xfrm>
            <a:off x="8415936" y="4333162"/>
            <a:ext cx="3608132" cy="2441813"/>
          </a:xfrm>
          <a:prstGeom prst="rect">
            <a:avLst/>
          </a:prstGeom>
        </p:spPr>
      </p:pic>
      <p:sp>
        <p:nvSpPr>
          <p:cNvPr id="16" name="Content Placeholder 2">
            <a:extLst>
              <a:ext uri="{FF2B5EF4-FFF2-40B4-BE49-F238E27FC236}">
                <a16:creationId xmlns:a16="http://schemas.microsoft.com/office/drawing/2014/main" id="{85327B40-745B-4638-A9FC-29FB42543C19}"/>
              </a:ext>
            </a:extLst>
          </p:cNvPr>
          <p:cNvSpPr txBox="1">
            <a:spLocks/>
          </p:cNvSpPr>
          <p:nvPr/>
        </p:nvSpPr>
        <p:spPr>
          <a:xfrm>
            <a:off x="964474" y="1634753"/>
            <a:ext cx="7818799" cy="18947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20000"/>
              </a:lnSpc>
              <a:buNone/>
            </a:pPr>
            <a:r>
              <a:rPr lang="en-US" sz="1400" dirty="0"/>
              <a:t>Couple of papers paved the way for autoencoders into RS.</a:t>
            </a:r>
            <a:br>
              <a:rPr lang="en-US" sz="1400" dirty="0"/>
            </a:br>
            <a:endParaRPr lang="en-US" sz="1400" dirty="0"/>
          </a:p>
          <a:p>
            <a:pPr>
              <a:lnSpc>
                <a:spcPct val="120000"/>
              </a:lnSpc>
            </a:pPr>
            <a:r>
              <a:rPr lang="en-US" sz="1400" dirty="0"/>
              <a:t>AutoRec: Solving rating prediction task. The paper purposed user-based model and item-based model.</a:t>
            </a:r>
          </a:p>
          <a:p>
            <a:pPr>
              <a:lnSpc>
                <a:spcPct val="120000"/>
              </a:lnSpc>
            </a:pPr>
            <a:r>
              <a:rPr lang="en-US" sz="1400" dirty="0"/>
              <a:t>CDAE: This paper proposed a novel model based on DAE for solving ranking task </a:t>
            </a:r>
            <a:br>
              <a:rPr lang="en-US" sz="1400" dirty="0"/>
            </a:br>
            <a:r>
              <a:rPr lang="en-US" sz="1400" dirty="0"/>
              <a:t>The model proposed integrates users' factors for solving Top-N recommendations</a:t>
            </a:r>
          </a:p>
        </p:txBody>
      </p:sp>
      <p:sp>
        <p:nvSpPr>
          <p:cNvPr id="17" name="Rectangle 16">
            <a:extLst>
              <a:ext uri="{FF2B5EF4-FFF2-40B4-BE49-F238E27FC236}">
                <a16:creationId xmlns:a16="http://schemas.microsoft.com/office/drawing/2014/main" id="{579D90D8-5F91-4CF5-8CCB-8AB6C8B23407}"/>
              </a:ext>
            </a:extLst>
          </p:cNvPr>
          <p:cNvSpPr/>
          <p:nvPr/>
        </p:nvSpPr>
        <p:spPr>
          <a:xfrm>
            <a:off x="1090309" y="5833628"/>
            <a:ext cx="6875254" cy="400110"/>
          </a:xfrm>
          <a:prstGeom prst="rect">
            <a:avLst/>
          </a:prstGeom>
        </p:spPr>
        <p:txBody>
          <a:bodyPr wrap="square">
            <a:spAutoFit/>
          </a:bodyPr>
          <a:lstStyle/>
          <a:p>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Sedhain, S., Menon, A. K.,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Sanner</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S., &amp;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Xie</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L. (2015, May).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Autorec</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Autoencoders meet collaborative filtering. In Proceedings of the 24th international conference on World Wide Web (pp. 111-112). </a:t>
            </a:r>
            <a:endParaRPr lang="en-IL" sz="1000" dirty="0">
              <a:solidFill>
                <a:schemeClr val="bg1">
                  <a:lumMod val="50000"/>
                </a:schemeClr>
              </a:solidFill>
              <a:latin typeface="Arial" panose="020B0604020202020204" pitchFamily="34" charset="0"/>
            </a:endParaRPr>
          </a:p>
        </p:txBody>
      </p:sp>
      <p:sp>
        <p:nvSpPr>
          <p:cNvPr id="18" name="Rectangle 17">
            <a:extLst>
              <a:ext uri="{FF2B5EF4-FFF2-40B4-BE49-F238E27FC236}">
                <a16:creationId xmlns:a16="http://schemas.microsoft.com/office/drawing/2014/main" id="{A2758C7D-7113-4DE1-B101-665D9A25B493}"/>
              </a:ext>
            </a:extLst>
          </p:cNvPr>
          <p:cNvSpPr/>
          <p:nvPr/>
        </p:nvSpPr>
        <p:spPr>
          <a:xfrm>
            <a:off x="1074856" y="6313309"/>
            <a:ext cx="7341080" cy="400110"/>
          </a:xfrm>
          <a:prstGeom prst="rect">
            <a:avLst/>
          </a:prstGeom>
        </p:spPr>
        <p:txBody>
          <a:bodyPr wrap="square">
            <a:spAutoFit/>
          </a:bodyPr>
          <a:lstStyle/>
          <a:p>
            <a:r>
              <a:rPr lang="en-US"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Wu, Y., DuBois, C., Zheng, A. X., &amp; Ester, M. (2016, February). Collaborative denoising auto-encoders for top-n recommender systems. In Proceedings of the Ninth ACM International Conference on Web Search and Data Mining (pp. 153-162). </a:t>
            </a:r>
            <a:endParaRPr lang="en-IL" sz="1000" dirty="0">
              <a:solidFill>
                <a:schemeClr val="bg1">
                  <a:lumMod val="50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F9F1A956-58A9-41F1-91FD-E8350788086D}"/>
              </a:ext>
            </a:extLst>
          </p:cNvPr>
          <p:cNvPicPr>
            <a:picLocks noChangeAspect="1"/>
          </p:cNvPicPr>
          <p:nvPr/>
        </p:nvPicPr>
        <p:blipFill>
          <a:blip r:embed="rId6"/>
          <a:stretch>
            <a:fillRect/>
          </a:stretch>
        </p:blipFill>
        <p:spPr>
          <a:xfrm>
            <a:off x="8709891" y="1320152"/>
            <a:ext cx="3062507" cy="2879891"/>
          </a:xfrm>
          <a:prstGeom prst="rect">
            <a:avLst/>
          </a:prstGeom>
        </p:spPr>
      </p:pic>
    </p:spTree>
    <p:extLst>
      <p:ext uri="{BB962C8B-B14F-4D97-AF65-F5344CB8AC3E}">
        <p14:creationId xmlns:p14="http://schemas.microsoft.com/office/powerpoint/2010/main" val="204034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A4D4A7-8AE7-4364-83DD-1457F22ABF6F}"/>
              </a:ext>
            </a:extLst>
          </p:cNvPr>
          <p:cNvSpPr/>
          <p:nvPr/>
        </p:nvSpPr>
        <p:spPr>
          <a:xfrm>
            <a:off x="2664612" y="469974"/>
            <a:ext cx="6862776" cy="677108"/>
          </a:xfrm>
          <a:prstGeom prst="rect">
            <a:avLst/>
          </a:prstGeom>
        </p:spPr>
        <p:txBody>
          <a:bodyPr wrap="none">
            <a:spAutoFit/>
          </a:bodyPr>
          <a:lstStyle/>
          <a:p>
            <a:pPr algn="ctr"/>
            <a:r>
              <a:rPr lang="en-US" sz="3800" dirty="0">
                <a:ln w="0"/>
                <a:effectLst>
                  <a:outerShdw blurRad="38100" dist="19050" dir="2700000" algn="tl" rotWithShape="0">
                    <a:schemeClr val="dk1">
                      <a:alpha val="40000"/>
                    </a:schemeClr>
                  </a:outerShdw>
                </a:effectLst>
              </a:rPr>
              <a:t>Other Previous AE Work in RS</a:t>
            </a:r>
          </a:p>
        </p:txBody>
      </p:sp>
      <p:sp>
        <p:nvSpPr>
          <p:cNvPr id="8" name="Content Placeholder 2">
            <a:extLst>
              <a:ext uri="{FF2B5EF4-FFF2-40B4-BE49-F238E27FC236}">
                <a16:creationId xmlns:a16="http://schemas.microsoft.com/office/drawing/2014/main" id="{9AB6DEEE-05E0-4BCD-B8E3-57691F8FD52F}"/>
              </a:ext>
            </a:extLst>
          </p:cNvPr>
          <p:cNvSpPr txBox="1">
            <a:spLocks/>
          </p:cNvSpPr>
          <p:nvPr/>
        </p:nvSpPr>
        <p:spPr>
          <a:xfrm>
            <a:off x="1558506" y="1761394"/>
            <a:ext cx="9484384" cy="4497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20000"/>
              </a:lnSpc>
              <a:buNone/>
            </a:pPr>
            <a:r>
              <a:rPr lang="en-US" sz="1600" dirty="0"/>
              <a:t>Other forms of autoencoders have also been used for recommendation tasks:</a:t>
            </a:r>
            <a:br>
              <a:rPr lang="en-US" sz="1600" dirty="0"/>
            </a:br>
            <a:endParaRPr lang="en-US" sz="1600" dirty="0"/>
          </a:p>
          <a:p>
            <a:pPr>
              <a:lnSpc>
                <a:spcPct val="120000"/>
              </a:lnSpc>
            </a:pPr>
            <a:r>
              <a:rPr lang="en-US" sz="1600" dirty="0" err="1"/>
              <a:t>AutoSVD</a:t>
            </a:r>
            <a:r>
              <a:rPr lang="en-US" sz="1600" dirty="0"/>
              <a:t>++:  A recent study that combines constructive autoencoders and matrix factorization to provide recommendations based on content data and implicit user feedback</a:t>
            </a:r>
          </a:p>
          <a:p>
            <a:pPr>
              <a:lnSpc>
                <a:spcPct val="120000"/>
              </a:lnSpc>
            </a:pPr>
            <a:r>
              <a:rPr lang="en-US" sz="1600" dirty="0"/>
              <a:t>CDL: A hierarchical Bayesian model which integrates stacked denoising autoencoder (SDAE) into probabilistic matrix factorization </a:t>
            </a:r>
          </a:p>
          <a:p>
            <a:pPr>
              <a:lnSpc>
                <a:spcPct val="120000"/>
              </a:lnSpc>
            </a:pPr>
            <a:r>
              <a:rPr lang="en-US" sz="1600" dirty="0"/>
              <a:t>CVAE: A variational autoencoder that learns the deep latent representation and the implicit relationship between users and items from ratings and content data</a:t>
            </a:r>
          </a:p>
          <a:p>
            <a:pPr marL="0" indent="0">
              <a:lnSpc>
                <a:spcPct val="120000"/>
              </a:lnSpc>
              <a:buNone/>
            </a:pPr>
            <a:r>
              <a:rPr lang="en-US" sz="1600" dirty="0"/>
              <a:t>Our Method Differ from these algorithms as it integrate both users and items self information into one DAE Model.</a:t>
            </a:r>
          </a:p>
          <a:p>
            <a:pPr marL="0" indent="0">
              <a:lnSpc>
                <a:spcPct val="120000"/>
              </a:lnSpc>
              <a:buNone/>
            </a:pPr>
            <a:endParaRPr lang="en-US" sz="1600" dirty="0"/>
          </a:p>
          <a:p>
            <a:pPr>
              <a:lnSpc>
                <a:spcPct val="120000"/>
              </a:lnSpc>
            </a:pPr>
            <a:endParaRPr lang="en-US" sz="1600" dirty="0"/>
          </a:p>
        </p:txBody>
      </p:sp>
      <p:sp>
        <p:nvSpPr>
          <p:cNvPr id="3" name="Rectangle 2">
            <a:extLst>
              <a:ext uri="{FF2B5EF4-FFF2-40B4-BE49-F238E27FC236}">
                <a16:creationId xmlns:a16="http://schemas.microsoft.com/office/drawing/2014/main" id="{2D4CB8A4-2EFC-4756-A9AE-ED837799AB4D}"/>
              </a:ext>
            </a:extLst>
          </p:cNvPr>
          <p:cNvSpPr/>
          <p:nvPr/>
        </p:nvSpPr>
        <p:spPr>
          <a:xfrm>
            <a:off x="1610267" y="5649362"/>
            <a:ext cx="8131834" cy="400110"/>
          </a:xfrm>
          <a:prstGeom prst="rect">
            <a:avLst/>
          </a:prstGeom>
        </p:spPr>
        <p:txBody>
          <a:bodyPr wrap="square">
            <a:spAutoFit/>
          </a:bodyPr>
          <a:lstStyle/>
          <a:p>
            <a:r>
              <a:rPr lang="en-US" sz="1000" dirty="0">
                <a:solidFill>
                  <a:schemeClr val="bg1">
                    <a:lumMod val="50000"/>
                  </a:schemeClr>
                </a:solidFill>
                <a:latin typeface="Arial" panose="020B0604020202020204" pitchFamily="34" charset="0"/>
                <a:hlinkClick r:id="rId3">
                  <a:extLst>
                    <a:ext uri="{A12FA001-AC4F-418D-AE19-62706E023703}">
                      <ahyp:hlinkClr xmlns:ahyp="http://schemas.microsoft.com/office/drawing/2018/hyperlinkcolor" val="tx"/>
                    </a:ext>
                  </a:extLst>
                </a:hlinkClick>
              </a:rPr>
              <a:t>Wang, H., Wang, N., &amp; Yeung, D. Y. (2015, August). Collaborative deep learning for recommender systems. In Proceedings of the 21th ACM SIGKDD international conference on knowledge discovery and data mining (pp. 1235-1244).‏</a:t>
            </a:r>
            <a:endParaRPr lang="en-IL" sz="1000" dirty="0">
              <a:solidFill>
                <a:schemeClr val="bg1">
                  <a:lumMod val="50000"/>
                </a:schemeClr>
              </a:solidFill>
              <a:latin typeface="Arial" panose="020B0604020202020204" pitchFamily="34" charset="0"/>
            </a:endParaRPr>
          </a:p>
        </p:txBody>
      </p:sp>
      <p:sp>
        <p:nvSpPr>
          <p:cNvPr id="9" name="Rectangle 8">
            <a:extLst>
              <a:ext uri="{FF2B5EF4-FFF2-40B4-BE49-F238E27FC236}">
                <a16:creationId xmlns:a16="http://schemas.microsoft.com/office/drawing/2014/main" id="{59E6601D-4768-498B-9BA7-3FC4A5A17C6F}"/>
              </a:ext>
            </a:extLst>
          </p:cNvPr>
          <p:cNvSpPr/>
          <p:nvPr/>
        </p:nvSpPr>
        <p:spPr>
          <a:xfrm>
            <a:off x="1610267" y="6080249"/>
            <a:ext cx="9204385" cy="413959"/>
          </a:xfrm>
          <a:prstGeom prst="rect">
            <a:avLst/>
          </a:prstGeom>
        </p:spPr>
        <p:txBody>
          <a:bodyPr wrap="square">
            <a:spAutoFit/>
          </a:bodyPr>
          <a:lstStyle/>
          <a:p>
            <a:pPr>
              <a:lnSpc>
                <a:spcPts val="1200"/>
              </a:lnSpc>
            </a:pP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Zhang, S., Yao, L., &amp; Xu, X. (2017, August).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AutoSVD</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An Efficient Hybrid Collaborative Filtering Model via Contractive Auto-encoders. In Proceedings of the 40th International ACM SIGIR conference on Research and Development in Information Retrieval (pp. 957-960).‏</a:t>
            </a:r>
            <a:endParaRPr lang="en-IL" sz="1000" dirty="0">
              <a:solidFill>
                <a:schemeClr val="bg1">
                  <a:lumMod val="50000"/>
                </a:schemeClr>
              </a:solidFill>
            </a:endParaRPr>
          </a:p>
        </p:txBody>
      </p:sp>
      <p:sp>
        <p:nvSpPr>
          <p:cNvPr id="18" name="Rectangle 17">
            <a:extLst>
              <a:ext uri="{FF2B5EF4-FFF2-40B4-BE49-F238E27FC236}">
                <a16:creationId xmlns:a16="http://schemas.microsoft.com/office/drawing/2014/main" id="{4E4A7E4D-F6BA-4C11-8895-502A1ECBD8AC}"/>
              </a:ext>
            </a:extLst>
          </p:cNvPr>
          <p:cNvSpPr/>
          <p:nvPr/>
        </p:nvSpPr>
        <p:spPr>
          <a:xfrm>
            <a:off x="1618893" y="6437643"/>
            <a:ext cx="7191555" cy="400110"/>
          </a:xfrm>
          <a:prstGeom prst="rect">
            <a:avLst/>
          </a:prstGeom>
        </p:spPr>
        <p:txBody>
          <a:bodyPr wrap="square">
            <a:spAutoFit/>
          </a:bodyPr>
          <a:lstStyle/>
          <a:p>
            <a:r>
              <a:rPr lang="en-IL" sz="1000" dirty="0">
                <a:solidFill>
                  <a:schemeClr val="bg1">
                    <a:lumMod val="50000"/>
                  </a:schemeClr>
                </a:solidFill>
                <a:latin typeface="Arial" panose="020B0604020202020204" pitchFamily="34" charset="0"/>
                <a:hlinkClick r:id="rId5">
                  <a:extLst>
                    <a:ext uri="{A12FA001-AC4F-418D-AE19-62706E023703}">
                      <ahyp:hlinkClr xmlns:ahyp="http://schemas.microsoft.com/office/drawing/2018/hyperlinkcolor" val="tx"/>
                    </a:ext>
                  </a:extLst>
                </a:hlinkClick>
              </a:rPr>
              <a:t>Li, X., &amp; She, J. (2017, August). Collaborative variational autoencoder for recommender systems. In Proceedings of the 23rd ACM SIGKDD international conference on knowledge discovery and data mining (pp. 305-314).‏</a:t>
            </a:r>
            <a:endParaRPr lang="en-IL" sz="10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105721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43D01F-F1A4-4691-99A9-4DAEB12AAFD6}"/>
              </a:ext>
            </a:extLst>
          </p:cNvPr>
          <p:cNvSpPr/>
          <p:nvPr/>
        </p:nvSpPr>
        <p:spPr>
          <a:xfrm>
            <a:off x="1673525" y="293299"/>
            <a:ext cx="9549442" cy="954107"/>
          </a:xfrm>
          <a:prstGeom prst="rect">
            <a:avLst/>
          </a:prstGeom>
        </p:spPr>
        <p:txBody>
          <a:bodyPr wrap="square">
            <a:spAutoFit/>
          </a:bodyPr>
          <a:lstStyle/>
          <a:p>
            <a:pPr algn="ctr"/>
            <a:r>
              <a:rPr lang="en-US" sz="28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Related Work: </a:t>
            </a:r>
          </a:p>
          <a:p>
            <a:pPr algn="ctr"/>
            <a:r>
              <a:rPr lang="en-US" sz="2800" b="1" dirty="0">
                <a:ln w="0"/>
                <a:solidFill>
                  <a:schemeClr val="tx1">
                    <a:lumMod val="85000"/>
                    <a:lumOff val="15000"/>
                  </a:schemeClr>
                </a:solidFill>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Attentive Contextual Denoising Autoencoder for Recommendation </a:t>
            </a:r>
          </a:p>
        </p:txBody>
      </p:sp>
      <p:sp>
        <p:nvSpPr>
          <p:cNvPr id="13" name="Content Placeholder 2">
            <a:extLst>
              <a:ext uri="{FF2B5EF4-FFF2-40B4-BE49-F238E27FC236}">
                <a16:creationId xmlns:a16="http://schemas.microsoft.com/office/drawing/2014/main" id="{7FFD0C22-F521-457D-AFEE-D7EBF70CD3CD}"/>
              </a:ext>
            </a:extLst>
          </p:cNvPr>
          <p:cNvSpPr>
            <a:spLocks noGrp="1"/>
          </p:cNvSpPr>
          <p:nvPr>
            <p:ph idx="1"/>
          </p:nvPr>
        </p:nvSpPr>
        <p:spPr>
          <a:xfrm>
            <a:off x="952053" y="1638269"/>
            <a:ext cx="7991480" cy="1582948"/>
          </a:xfrm>
        </p:spPr>
        <p:txBody>
          <a:bodyPr>
            <a:normAutofit/>
          </a:bodyPr>
          <a:lstStyle/>
          <a:p>
            <a:pPr marL="0" indent="0">
              <a:lnSpc>
                <a:spcPct val="150000"/>
              </a:lnSpc>
              <a:buNone/>
            </a:pPr>
            <a:r>
              <a:rPr lang="en-US" dirty="0"/>
              <a:t>A recent paper (September 2018) published integrated both user and item self information in DAE .</a:t>
            </a:r>
          </a:p>
          <a:p>
            <a:pPr marL="0" indent="0">
              <a:lnSpc>
                <a:spcPct val="150000"/>
              </a:lnSpc>
              <a:buNone/>
            </a:pPr>
            <a:r>
              <a:rPr lang="en-US" dirty="0"/>
              <a:t>Our Improvement Differ from that paper in 2 Things:</a:t>
            </a:r>
          </a:p>
          <a:p>
            <a:pPr marL="0" indent="0">
              <a:lnSpc>
                <a:spcPct val="150000"/>
              </a:lnSpc>
              <a:buNone/>
            </a:pPr>
            <a:endParaRPr lang="en-US" dirty="0"/>
          </a:p>
          <a:p>
            <a:pPr marL="0" indent="0">
              <a:lnSpc>
                <a:spcPct val="150000"/>
              </a:lnSpc>
              <a:buNone/>
            </a:pPr>
            <a:endParaRPr lang="en-US" dirty="0"/>
          </a:p>
        </p:txBody>
      </p:sp>
      <p:pic>
        <p:nvPicPr>
          <p:cNvPr id="14" name="Picture 13">
            <a:extLst>
              <a:ext uri="{FF2B5EF4-FFF2-40B4-BE49-F238E27FC236}">
                <a16:creationId xmlns:a16="http://schemas.microsoft.com/office/drawing/2014/main" id="{B2766F32-36BE-4521-97F5-83C527A1CEAB}"/>
              </a:ext>
            </a:extLst>
          </p:cNvPr>
          <p:cNvPicPr>
            <a:picLocks noChangeAspect="1"/>
          </p:cNvPicPr>
          <p:nvPr/>
        </p:nvPicPr>
        <p:blipFill>
          <a:blip r:embed="rId3"/>
          <a:stretch>
            <a:fillRect/>
          </a:stretch>
        </p:blipFill>
        <p:spPr>
          <a:xfrm>
            <a:off x="7383165" y="3612080"/>
            <a:ext cx="4412311" cy="2708237"/>
          </a:xfrm>
          <a:prstGeom prst="rect">
            <a:avLst/>
          </a:prstGeom>
        </p:spPr>
      </p:pic>
      <p:sp>
        <p:nvSpPr>
          <p:cNvPr id="20" name="Content Placeholder 2">
            <a:extLst>
              <a:ext uri="{FF2B5EF4-FFF2-40B4-BE49-F238E27FC236}">
                <a16:creationId xmlns:a16="http://schemas.microsoft.com/office/drawing/2014/main" id="{E40A33BC-FCC8-46CA-96F6-243AAA02F66F}"/>
              </a:ext>
            </a:extLst>
          </p:cNvPr>
          <p:cNvSpPr txBox="1">
            <a:spLocks/>
          </p:cNvSpPr>
          <p:nvPr/>
        </p:nvSpPr>
        <p:spPr>
          <a:xfrm>
            <a:off x="952053" y="2731485"/>
            <a:ext cx="7883029" cy="139502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endParaRPr lang="en-US" dirty="0"/>
          </a:p>
          <a:p>
            <a:pPr>
              <a:lnSpc>
                <a:spcPct val="150000"/>
              </a:lnSpc>
            </a:pPr>
            <a:r>
              <a:rPr lang="en-US" dirty="0"/>
              <a:t>The Model Suggested by Y. Jhamb uses the features as context and use it as Attention for user’s hidden representation vector.</a:t>
            </a:r>
          </a:p>
        </p:txBody>
      </p:sp>
      <p:sp>
        <p:nvSpPr>
          <p:cNvPr id="22" name="Content Placeholder 2">
            <a:extLst>
              <a:ext uri="{FF2B5EF4-FFF2-40B4-BE49-F238E27FC236}">
                <a16:creationId xmlns:a16="http://schemas.microsoft.com/office/drawing/2014/main" id="{DA4356AF-A917-4D53-AAEA-883256C832A9}"/>
              </a:ext>
            </a:extLst>
          </p:cNvPr>
          <p:cNvSpPr txBox="1">
            <a:spLocks/>
          </p:cNvSpPr>
          <p:nvPr/>
        </p:nvSpPr>
        <p:spPr>
          <a:xfrm>
            <a:off x="1002994" y="3786996"/>
            <a:ext cx="6657261" cy="240160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endParaRPr lang="en-US" dirty="0"/>
          </a:p>
          <a:p>
            <a:pPr>
              <a:lnSpc>
                <a:spcPct val="150000"/>
              </a:lnSpc>
            </a:pPr>
            <a:r>
              <a:rPr lang="en-US" dirty="0"/>
              <a:t>The Model choose for each user subset of</a:t>
            </a:r>
            <a:br>
              <a:rPr lang="en-US" dirty="0"/>
            </a:br>
            <a:r>
              <a:rPr lang="en-US" dirty="0"/>
              <a:t>items from past user interaction to extract features from or integrate general context for item, while our suggestion takes into account all of the item's self information</a:t>
            </a:r>
          </a:p>
        </p:txBody>
      </p:sp>
      <p:sp>
        <p:nvSpPr>
          <p:cNvPr id="24" name="Rectangle 23">
            <a:extLst>
              <a:ext uri="{FF2B5EF4-FFF2-40B4-BE49-F238E27FC236}">
                <a16:creationId xmlns:a16="http://schemas.microsoft.com/office/drawing/2014/main" id="{366CB480-9596-4648-94EA-E09E7BB27A6A}"/>
              </a:ext>
            </a:extLst>
          </p:cNvPr>
          <p:cNvSpPr/>
          <p:nvPr/>
        </p:nvSpPr>
        <p:spPr>
          <a:xfrm>
            <a:off x="2077952" y="6360764"/>
            <a:ext cx="6096000" cy="553998"/>
          </a:xfrm>
          <a:prstGeom prst="rect">
            <a:avLst/>
          </a:prstGeom>
        </p:spPr>
        <p:txBody>
          <a:bodyPr>
            <a:spAutoFit/>
          </a:bodyPr>
          <a:lstStyle/>
          <a:p>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Jhamb, Y., </a:t>
            </a:r>
            <a:r>
              <a:rPr lang="en-US" sz="1000" dirty="0" err="1">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Ebesu</a:t>
            </a:r>
            <a:r>
              <a:rPr lang="en-US" sz="1000" dirty="0">
                <a:solidFill>
                  <a:schemeClr val="bg1">
                    <a:lumMod val="50000"/>
                  </a:schemeClr>
                </a:solidFill>
                <a:latin typeface="Arial" panose="020B0604020202020204" pitchFamily="34" charset="0"/>
                <a:hlinkClick r:id="rId4">
                  <a:extLst>
                    <a:ext uri="{A12FA001-AC4F-418D-AE19-62706E023703}">
                      <ahyp:hlinkClr xmlns:ahyp="http://schemas.microsoft.com/office/drawing/2018/hyperlinkcolor" val="tx"/>
                    </a:ext>
                  </a:extLst>
                </a:hlinkClick>
              </a:rPr>
              <a:t>, T., &amp; Fang, Y. (2018, September). Attentive contextual denoising autoencoder for recommendation. In Proceedings of the 2018 ACM SIGIR International Conference on Theory of Information Retrieval (pp. 27-34).‏</a:t>
            </a:r>
            <a:endParaRPr lang="en-IL" sz="10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235692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2" descr="C:\Users\Orel\Desktop\BGU.png">
            <a:extLst>
              <a:ext uri="{FF2B5EF4-FFF2-40B4-BE49-F238E27FC236}">
                <a16:creationId xmlns:a16="http://schemas.microsoft.com/office/drawing/2014/main" id="{B4F17A3B-ED1D-4C3D-B8C4-B4EC2059F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349" y="5911132"/>
            <a:ext cx="4191000" cy="68920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6DE91AC8-34E1-474B-95E0-D28B4530C69A}"/>
              </a:ext>
            </a:extLst>
          </p:cNvPr>
          <p:cNvSpPr/>
          <p:nvPr/>
        </p:nvSpPr>
        <p:spPr>
          <a:xfrm>
            <a:off x="1586565" y="1814831"/>
            <a:ext cx="9192126" cy="830997"/>
          </a:xfrm>
          <a:prstGeom prst="rect">
            <a:avLst/>
          </a:prstGeom>
        </p:spPr>
        <p:txBody>
          <a:bodyPr wrap="square">
            <a:spAutoFit/>
          </a:bodyPr>
          <a:lstStyle/>
          <a:p>
            <a:pPr algn="ctr"/>
            <a:r>
              <a:rPr lang="en-US" sz="4800" dirty="0">
                <a:ln w="0"/>
                <a:effectLst>
                  <a:outerShdw blurRad="38100" dist="19050" dir="2700000" algn="tl" rotWithShape="0">
                    <a:schemeClr val="dk1">
                      <a:alpha val="40000"/>
                    </a:schemeClr>
                  </a:outerShdw>
                </a:effectLst>
              </a:rPr>
              <a:t>Main Paper Review</a:t>
            </a:r>
            <a:endParaRPr lang="he-IL"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609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1918</Words>
  <Application>Microsoft Office PowerPoint</Application>
  <PresentationFormat>Widescreen</PresentationFormat>
  <Paragraphs>143</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Wingdings 3</vt:lpstr>
      <vt:lpstr>Wisp</vt:lpstr>
      <vt:lpstr>Sagi Eden, Omer Nizri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Sagi Eden, Omer Nizri</dc:title>
  <dc:creator>sagi eden</dc:creator>
  <cp:lastModifiedBy>sagi eden</cp:lastModifiedBy>
  <cp:revision>28</cp:revision>
  <dcterms:created xsi:type="dcterms:W3CDTF">2020-06-03T14:36:32Z</dcterms:created>
  <dcterms:modified xsi:type="dcterms:W3CDTF">2020-07-16T11:03:33Z</dcterms:modified>
</cp:coreProperties>
</file>